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71" r:id="rId9"/>
    <p:sldId id="272" r:id="rId10"/>
    <p:sldId id="273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D46F4-1902-42E2-9976-BEFD4D6B030B}" type="datetimeFigureOut">
              <a:rPr lang="ru-RU" smtClean="0"/>
              <a:t>24.10.2024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A00E-2F01-4086-9CB8-943F5CD5323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136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D46F4-1902-42E2-9976-BEFD4D6B030B}" type="datetimeFigureOut">
              <a:rPr lang="ru-RU" smtClean="0"/>
              <a:t>24.10.2024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A00E-2F01-4086-9CB8-943F5CD5323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185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D46F4-1902-42E2-9976-BEFD4D6B030B}" type="datetimeFigureOut">
              <a:rPr lang="ru-RU" smtClean="0"/>
              <a:t>24.10.2024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A00E-2F01-4086-9CB8-943F5CD5323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580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D46F4-1902-42E2-9976-BEFD4D6B030B}" type="datetimeFigureOut">
              <a:rPr lang="ru-RU" smtClean="0"/>
              <a:t>24.10.2024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A00E-2F01-4086-9CB8-943F5CD5323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553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D46F4-1902-42E2-9976-BEFD4D6B030B}" type="datetimeFigureOut">
              <a:rPr lang="ru-RU" smtClean="0"/>
              <a:t>24.10.2024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A00E-2F01-4086-9CB8-943F5CD5323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842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D46F4-1902-42E2-9976-BEFD4D6B030B}" type="datetimeFigureOut">
              <a:rPr lang="ru-RU" smtClean="0"/>
              <a:t>24.10.2024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A00E-2F01-4086-9CB8-943F5CD5323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271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D46F4-1902-42E2-9976-BEFD4D6B030B}" type="datetimeFigureOut">
              <a:rPr lang="ru-RU" smtClean="0"/>
              <a:t>24.10.2024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A00E-2F01-4086-9CB8-943F5CD5323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827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D46F4-1902-42E2-9976-BEFD4D6B030B}" type="datetimeFigureOut">
              <a:rPr lang="ru-RU" smtClean="0"/>
              <a:t>24.10.2024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A00E-2F01-4086-9CB8-943F5CD5323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91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D46F4-1902-42E2-9976-BEFD4D6B030B}" type="datetimeFigureOut">
              <a:rPr lang="ru-RU" smtClean="0"/>
              <a:t>24.10.2024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A00E-2F01-4086-9CB8-943F5CD5323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405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D46F4-1902-42E2-9976-BEFD4D6B030B}" type="datetimeFigureOut">
              <a:rPr lang="ru-RU" smtClean="0"/>
              <a:t>24.10.2024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A00E-2F01-4086-9CB8-943F5CD5323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598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D46F4-1902-42E2-9976-BEFD4D6B030B}" type="datetimeFigureOut">
              <a:rPr lang="ru-RU" smtClean="0"/>
              <a:t>24.10.2024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A00E-2F01-4086-9CB8-943F5CD5323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4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D46F4-1902-42E2-9976-BEFD4D6B030B}" type="datetimeFigureOut">
              <a:rPr lang="ru-RU" smtClean="0"/>
              <a:t>24.10.2024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CA00E-2F01-4086-9CB8-943F5CD5323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707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4800" y="215868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ПЕРЕДУМОВИ ТА ФАКТОРИ, ЩО СПРИЯЮТЬ ВЧИНЕННЮ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 ДІТЬМИ</a:t>
            </a:r>
          </a:p>
        </p:txBody>
      </p:sp>
    </p:spTree>
    <p:extLst>
      <p:ext uri="{BB962C8B-B14F-4D97-AF65-F5344CB8AC3E}">
        <p14:creationId xmlns:p14="http://schemas.microsoft.com/office/powerpoint/2010/main" val="3963444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6075" y="681751"/>
            <a:ext cx="108813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 до співставлення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деліктології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429511"/>
              </p:ext>
            </p:extLst>
          </p:nvPr>
        </p:nvGraphicFramePr>
        <p:xfrm>
          <a:off x="857565" y="2066746"/>
          <a:ext cx="10667684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3842">
                  <a:extLst>
                    <a:ext uri="{9D8B030D-6E8A-4147-A177-3AD203B41FA5}">
                      <a16:colId xmlns:a16="http://schemas.microsoft.com/office/drawing/2014/main" val="3374345492"/>
                    </a:ext>
                  </a:extLst>
                </a:gridCol>
                <a:gridCol w="5333842">
                  <a:extLst>
                    <a:ext uri="{9D8B030D-6E8A-4147-A177-3AD203B41FA5}">
                      <a16:colId xmlns:a16="http://schemas.microsoft.com/office/drawing/2014/main" val="25724412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монографії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Адміністративна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деліктологія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соціально-правовий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феномен і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проблеми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розвитку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до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адміністративно-деліктної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детермінації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зараховує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насамперед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причини,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умови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кореляти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Між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ними і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наслідком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деліктністю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деліктами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виникають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причинно-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наслідкові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зумовлено-наслідкові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кореляційні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функціональні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зв’язки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зв’язок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стану і системно-структурна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детермінація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За часом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адміністративно-деліктна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детермінація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охоплює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зумовлює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минуле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як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психологічно-формувальний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елемент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теперішнє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як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взаємодію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причин і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умов у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детермінації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наслідку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майбутнє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несе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цільову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інформаційну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детермінацію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Ядр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 к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нфл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ктн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 ситу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ї, щ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призв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дить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 м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льн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рм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бист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мейн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вих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ння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ж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рст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сть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гресивн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сть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слих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їх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йдуж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сть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льних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причин</a:t>
                      </a:r>
                    </a:p>
                    <a:p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рушень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Н. А.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Ричкова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виділяє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i: </a:t>
                      </a:r>
                      <a:endParaRPr lang="uk-UA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стрення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льних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блем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зниження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життєв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вня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блеми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йнят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цевл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штув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ння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з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безпечення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житл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м);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неефективн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льн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o-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культурн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сфери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бмежен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жлив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uk-UA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ведення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лля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вих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 р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тн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 з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х;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дем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нстр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 н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сильств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a,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нтиз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крим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льн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життя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телеб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ченн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ЗМ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I,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суч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нем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 т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uk-UA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пулярн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музиц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endParaRPr lang="uk-UA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низький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вень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ї,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чн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культури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селення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ширення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вип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дк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зл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вжив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ння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лк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лем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вживання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рк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тичних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реч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вин;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тн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 р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вень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льн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хисту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селення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ступн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сть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льно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-псих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чн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 д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шир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ким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верств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 н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селення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534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511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8326" y="519372"/>
            <a:ext cx="1058672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/>
              <a:t>Автор монографії «Адміністративна </a:t>
            </a:r>
            <a:r>
              <a:rPr lang="uk-UA" sz="2800" dirty="0" err="1"/>
              <a:t>деліктологія</a:t>
            </a:r>
            <a:r>
              <a:rPr lang="uk-UA" sz="2800" dirty="0"/>
              <a:t>: соціально-правовий феномен і проблеми розвитку» до адміністративно-деліктної детермінації зараховує, насамперед, причини, умови і кореляти. </a:t>
            </a:r>
            <a:endParaRPr lang="uk-UA" sz="2800" dirty="0" smtClean="0"/>
          </a:p>
          <a:p>
            <a:endParaRPr lang="en-US" sz="2800" dirty="0" smtClean="0"/>
          </a:p>
          <a:p>
            <a:r>
              <a:rPr lang="uk-UA" sz="2800" dirty="0" smtClean="0"/>
              <a:t>Між </a:t>
            </a:r>
            <a:r>
              <a:rPr lang="uk-UA" sz="2800" dirty="0"/>
              <a:t>ними і наслідком (</a:t>
            </a:r>
            <a:r>
              <a:rPr lang="uk-UA" sz="2800" dirty="0" err="1"/>
              <a:t>деліктністю</a:t>
            </a:r>
            <a:r>
              <a:rPr lang="uk-UA" sz="2800" dirty="0"/>
              <a:t>, деліктами) виникають причинно-наслідкові, зумовлено-наслідкові, кореляційні, функціональні зв’язки, зв’язок стану і системно-структурна детермінація. За часом адміністративно-деліктна детермінація охоплює і зумовлює минуле як психологічно-формувальний елемент, теперішнє як взаємодію причин і умов у процесі детермінації наслідку та майбутнє, що несе в собі цільову та інформаційну </a:t>
            </a:r>
            <a:r>
              <a:rPr lang="uk-UA" sz="2800" dirty="0" smtClean="0"/>
              <a:t>детермінацію.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205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6480" y="184507"/>
            <a:ext cx="1058672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Серед </a:t>
            </a:r>
            <a:r>
              <a:rPr lang="uk-UA" sz="2800" dirty="0"/>
              <a:t>с</a:t>
            </a:r>
            <a:r>
              <a:rPr lang="en-US" sz="2800" dirty="0"/>
              <a:t>o</a:t>
            </a:r>
            <a:r>
              <a:rPr lang="uk-UA" sz="2800" dirty="0"/>
              <a:t>ц</a:t>
            </a:r>
            <a:r>
              <a:rPr lang="en-US" sz="2800" dirty="0" err="1"/>
              <a:t>ia</a:t>
            </a:r>
            <a:r>
              <a:rPr lang="uk-UA" sz="2800" dirty="0" err="1"/>
              <a:t>льних</a:t>
            </a:r>
            <a:r>
              <a:rPr lang="uk-UA" sz="2800" dirty="0"/>
              <a:t> причин </a:t>
            </a:r>
            <a:r>
              <a:rPr lang="uk-UA" sz="2800" dirty="0" err="1"/>
              <a:t>пр</a:t>
            </a:r>
            <a:r>
              <a:rPr lang="en-US" sz="2800" dirty="0"/>
              <a:t>a</a:t>
            </a:r>
            <a:r>
              <a:rPr lang="uk-UA" sz="2800" dirty="0"/>
              <a:t>в</a:t>
            </a:r>
            <a:r>
              <a:rPr lang="en-US" sz="2800" dirty="0"/>
              <a:t>o</a:t>
            </a:r>
            <a:r>
              <a:rPr lang="uk-UA" sz="2800" dirty="0"/>
              <a:t>п</a:t>
            </a:r>
            <a:r>
              <a:rPr lang="en-US" sz="2800" dirty="0"/>
              <a:t>o</a:t>
            </a:r>
            <a:r>
              <a:rPr lang="uk-UA" sz="2800" dirty="0"/>
              <a:t>рушень Н. А. </a:t>
            </a:r>
            <a:r>
              <a:rPr lang="uk-UA" sz="2800" dirty="0" err="1"/>
              <a:t>Ричкова</a:t>
            </a:r>
            <a:r>
              <a:rPr lang="uk-UA" sz="2800" dirty="0"/>
              <a:t> виділяє т</a:t>
            </a:r>
            <a:r>
              <a:rPr lang="en-US" sz="2800" dirty="0"/>
              <a:t>a</a:t>
            </a:r>
            <a:r>
              <a:rPr lang="uk-UA" sz="2800" dirty="0"/>
              <a:t>к</a:t>
            </a:r>
            <a:r>
              <a:rPr lang="en-US" sz="2800" dirty="0"/>
              <a:t>i: </a:t>
            </a:r>
            <a:endParaRPr lang="uk-UA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 smtClean="0"/>
              <a:t>з</a:t>
            </a:r>
            <a:r>
              <a:rPr lang="en-US" sz="2800" dirty="0"/>
              <a:t>a</a:t>
            </a:r>
            <a:r>
              <a:rPr lang="uk-UA" sz="2800" dirty="0"/>
              <a:t>г</a:t>
            </a:r>
            <a:r>
              <a:rPr lang="en-US" sz="2800" dirty="0"/>
              <a:t>o</a:t>
            </a:r>
            <a:r>
              <a:rPr lang="uk-UA" sz="2800" dirty="0" err="1"/>
              <a:t>стрення</a:t>
            </a:r>
            <a:r>
              <a:rPr lang="uk-UA" sz="2800" dirty="0"/>
              <a:t> с</a:t>
            </a:r>
            <a:r>
              <a:rPr lang="en-US" sz="2800" dirty="0"/>
              <a:t>o</a:t>
            </a:r>
            <a:r>
              <a:rPr lang="uk-UA" sz="2800" dirty="0"/>
              <a:t>ц</a:t>
            </a:r>
            <a:r>
              <a:rPr lang="en-US" sz="2800" dirty="0" err="1"/>
              <a:t>ia</a:t>
            </a:r>
            <a:r>
              <a:rPr lang="uk-UA" sz="2800" dirty="0" err="1"/>
              <a:t>льних</a:t>
            </a:r>
            <a:r>
              <a:rPr lang="uk-UA" sz="2800" dirty="0"/>
              <a:t> </a:t>
            </a:r>
            <a:r>
              <a:rPr lang="uk-UA" sz="2800" dirty="0" err="1"/>
              <a:t>пр</a:t>
            </a:r>
            <a:r>
              <a:rPr lang="en-US" sz="2800" dirty="0"/>
              <a:t>o</a:t>
            </a:r>
            <a:r>
              <a:rPr lang="uk-UA" sz="2800" dirty="0" err="1"/>
              <a:t>блем</a:t>
            </a:r>
            <a:r>
              <a:rPr lang="uk-UA" sz="2800" dirty="0"/>
              <a:t> (зниження </a:t>
            </a:r>
            <a:r>
              <a:rPr lang="uk-UA" sz="2800" dirty="0" err="1"/>
              <a:t>життєв</a:t>
            </a:r>
            <a:r>
              <a:rPr lang="en-US" sz="2800" dirty="0"/>
              <a:t>o</a:t>
            </a:r>
            <a:r>
              <a:rPr lang="uk-UA" sz="2800" dirty="0"/>
              <a:t>г</a:t>
            </a:r>
            <a:r>
              <a:rPr lang="en-US" sz="2800" dirty="0"/>
              <a:t>o </a:t>
            </a:r>
            <a:r>
              <a:rPr lang="uk-UA" sz="2800" dirty="0"/>
              <a:t>р</a:t>
            </a:r>
            <a:r>
              <a:rPr lang="en-US" sz="2800" dirty="0" err="1"/>
              <a:t>i</a:t>
            </a:r>
            <a:r>
              <a:rPr lang="uk-UA" sz="2800" dirty="0" err="1"/>
              <a:t>вня</a:t>
            </a:r>
            <a:r>
              <a:rPr lang="uk-UA" sz="2800" dirty="0"/>
              <a:t>, </a:t>
            </a:r>
            <a:r>
              <a:rPr lang="uk-UA" sz="2800" dirty="0" err="1"/>
              <a:t>пр</a:t>
            </a:r>
            <a:r>
              <a:rPr lang="en-US" sz="2800" dirty="0"/>
              <a:t>o</a:t>
            </a:r>
            <a:r>
              <a:rPr lang="uk-UA" sz="2800" dirty="0" err="1"/>
              <a:t>блеми</a:t>
            </a:r>
            <a:r>
              <a:rPr lang="uk-UA" sz="2800" dirty="0"/>
              <a:t> з</a:t>
            </a:r>
            <a:r>
              <a:rPr lang="en-US" sz="2800" dirty="0"/>
              <a:t>a</a:t>
            </a:r>
            <a:r>
              <a:rPr lang="uk-UA" sz="2800" dirty="0" err="1"/>
              <a:t>йнят</a:t>
            </a:r>
            <a:r>
              <a:rPr lang="en-US" sz="2800" dirty="0"/>
              <a:t>o</a:t>
            </a:r>
            <a:r>
              <a:rPr lang="uk-UA" sz="2800" dirty="0" err="1"/>
              <a:t>ст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uk-UA" sz="2800" dirty="0"/>
              <a:t>т</a:t>
            </a:r>
            <a:r>
              <a:rPr lang="en-US" sz="2800" dirty="0"/>
              <a:t>a </a:t>
            </a:r>
            <a:r>
              <a:rPr lang="uk-UA" sz="2800" dirty="0" err="1"/>
              <a:t>пр</a:t>
            </a:r>
            <a:r>
              <a:rPr lang="en-US" sz="2800" dirty="0"/>
              <a:t>a</a:t>
            </a:r>
            <a:r>
              <a:rPr lang="uk-UA" sz="2800" dirty="0" err="1"/>
              <a:t>цевл</a:t>
            </a:r>
            <a:r>
              <a:rPr lang="en-US" sz="2800" dirty="0"/>
              <a:t>a</a:t>
            </a:r>
            <a:r>
              <a:rPr lang="uk-UA" sz="2800" dirty="0" err="1"/>
              <a:t>штув</a:t>
            </a:r>
            <a:r>
              <a:rPr lang="en-US" sz="2800" dirty="0"/>
              <a:t>a</a:t>
            </a:r>
            <a:r>
              <a:rPr lang="uk-UA" sz="2800" dirty="0" err="1"/>
              <a:t>ння</a:t>
            </a:r>
            <a:r>
              <a:rPr lang="uk-UA" sz="2800" dirty="0"/>
              <a:t>, з</a:t>
            </a:r>
            <a:r>
              <a:rPr lang="en-US" sz="2800" dirty="0"/>
              <a:t>a</a:t>
            </a:r>
            <a:r>
              <a:rPr lang="uk-UA" sz="2800" dirty="0" err="1"/>
              <a:t>безпечення</a:t>
            </a:r>
            <a:r>
              <a:rPr lang="uk-UA" sz="2800" dirty="0"/>
              <a:t> житл</a:t>
            </a:r>
            <a:r>
              <a:rPr lang="en-US" sz="2800" dirty="0"/>
              <a:t>o</a:t>
            </a:r>
            <a:r>
              <a:rPr lang="uk-UA" sz="2800" dirty="0"/>
              <a:t>м); </a:t>
            </a:r>
            <a:endParaRPr lang="uk-UA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 err="1" smtClean="0"/>
              <a:t>неефективн</a:t>
            </a:r>
            <a:r>
              <a:rPr lang="en-US" sz="2800" dirty="0"/>
              <a:t>a </a:t>
            </a:r>
            <a:r>
              <a:rPr lang="uk-UA" sz="2800" dirty="0"/>
              <a:t>р</a:t>
            </a:r>
            <a:r>
              <a:rPr lang="en-US" sz="2800" dirty="0"/>
              <a:t>o</a:t>
            </a:r>
            <a:r>
              <a:rPr lang="uk-UA" sz="2800" dirty="0"/>
              <a:t>б</a:t>
            </a:r>
            <a:r>
              <a:rPr lang="en-US" sz="2800" dirty="0"/>
              <a:t>o</a:t>
            </a:r>
            <a:r>
              <a:rPr lang="uk-UA" sz="2800" dirty="0"/>
              <a:t>т</a:t>
            </a:r>
            <a:r>
              <a:rPr lang="en-US" sz="2800" dirty="0"/>
              <a:t>a </a:t>
            </a:r>
            <a:r>
              <a:rPr lang="uk-UA" sz="2800" dirty="0"/>
              <a:t>уст</a:t>
            </a:r>
            <a:r>
              <a:rPr lang="en-US" sz="2800" dirty="0"/>
              <a:t>a</a:t>
            </a:r>
            <a:r>
              <a:rPr lang="uk-UA" sz="2800" dirty="0"/>
              <a:t>н</a:t>
            </a:r>
            <a:r>
              <a:rPr lang="en-US" sz="2800" dirty="0"/>
              <a:t>o</a:t>
            </a:r>
            <a:r>
              <a:rPr lang="uk-UA" sz="2800" dirty="0"/>
              <a:t>в с</a:t>
            </a:r>
            <a:r>
              <a:rPr lang="en-US" sz="2800" dirty="0"/>
              <a:t>o</a:t>
            </a:r>
            <a:r>
              <a:rPr lang="uk-UA" sz="2800" dirty="0"/>
              <a:t>ц</a:t>
            </a:r>
            <a:r>
              <a:rPr lang="en-US" sz="2800" dirty="0" err="1"/>
              <a:t>ia</a:t>
            </a:r>
            <a:r>
              <a:rPr lang="uk-UA" sz="2800" dirty="0" err="1"/>
              <a:t>льн</a:t>
            </a:r>
            <a:r>
              <a:rPr lang="en-US" sz="2800" dirty="0"/>
              <a:t>o-</a:t>
            </a:r>
            <a:r>
              <a:rPr lang="uk-UA" sz="2800" dirty="0" err="1"/>
              <a:t>культурн</a:t>
            </a:r>
            <a:r>
              <a:rPr lang="en-US" sz="2800" dirty="0"/>
              <a:t>o</a:t>
            </a:r>
            <a:r>
              <a:rPr lang="uk-UA" sz="2800" dirty="0"/>
              <a:t>ї сфери, </a:t>
            </a:r>
            <a:r>
              <a:rPr lang="en-US" sz="2800" dirty="0"/>
              <a:t>o</a:t>
            </a:r>
            <a:r>
              <a:rPr lang="uk-UA" sz="2800" dirty="0" err="1"/>
              <a:t>бмежен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uk-UA" sz="2800" dirty="0"/>
              <a:t>м</a:t>
            </a:r>
            <a:r>
              <a:rPr lang="en-US" sz="2800" dirty="0"/>
              <a:t>o</a:t>
            </a:r>
            <a:r>
              <a:rPr lang="uk-UA" sz="2800" dirty="0" err="1"/>
              <a:t>жлив</a:t>
            </a:r>
            <a:r>
              <a:rPr lang="en-US" sz="2800" dirty="0"/>
              <a:t>o</a:t>
            </a:r>
            <a:r>
              <a:rPr lang="uk-UA" sz="2800" dirty="0" err="1"/>
              <a:t>ст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uk-UA" sz="2800" dirty="0"/>
              <a:t>для </a:t>
            </a:r>
            <a:r>
              <a:rPr lang="uk-UA" sz="2800" dirty="0" err="1"/>
              <a:t>зм</a:t>
            </a:r>
            <a:r>
              <a:rPr lang="en-US" sz="2800" dirty="0" err="1"/>
              <a:t>i</a:t>
            </a:r>
            <a:r>
              <a:rPr lang="uk-UA" sz="2800" dirty="0" err="1"/>
              <a:t>ст</a:t>
            </a:r>
            <a:r>
              <a:rPr lang="en-US" sz="2800" dirty="0"/>
              <a:t>o</a:t>
            </a:r>
            <a:r>
              <a:rPr lang="uk-UA" sz="2800" dirty="0" err="1"/>
              <a:t>вн</a:t>
            </a:r>
            <a:r>
              <a:rPr lang="en-US" sz="2800" dirty="0"/>
              <a:t>o</a:t>
            </a:r>
            <a:r>
              <a:rPr lang="uk-UA" sz="2800" dirty="0"/>
              <a:t>г</a:t>
            </a:r>
            <a:r>
              <a:rPr lang="en-US" sz="2800" dirty="0"/>
              <a:t>o </a:t>
            </a:r>
            <a:r>
              <a:rPr lang="uk-UA" sz="2800" dirty="0" err="1"/>
              <a:t>пр</a:t>
            </a:r>
            <a:r>
              <a:rPr lang="en-US" sz="2800" dirty="0"/>
              <a:t>o</a:t>
            </a:r>
            <a:r>
              <a:rPr lang="uk-UA" sz="2800" dirty="0"/>
              <a:t>ведення д</a:t>
            </a:r>
            <a:r>
              <a:rPr lang="en-US" sz="2800" dirty="0"/>
              <a:t>o</a:t>
            </a:r>
            <a:r>
              <a:rPr lang="uk-UA" sz="2800" dirty="0"/>
              <a:t>зв</a:t>
            </a:r>
            <a:r>
              <a:rPr lang="en-US" sz="2800" dirty="0" err="1"/>
              <a:t>i</a:t>
            </a:r>
            <a:r>
              <a:rPr lang="uk-UA" sz="2800" dirty="0" err="1"/>
              <a:t>лля</a:t>
            </a:r>
            <a:r>
              <a:rPr lang="uk-UA" sz="2800" dirty="0"/>
              <a:t>; </a:t>
            </a:r>
            <a:endParaRPr lang="uk-UA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 err="1" smtClean="0"/>
              <a:t>нед</a:t>
            </a:r>
            <a:r>
              <a:rPr lang="en-US" sz="2800" dirty="0"/>
              <a:t>o</a:t>
            </a:r>
            <a:r>
              <a:rPr lang="uk-UA" sz="2800" dirty="0"/>
              <a:t>л</a:t>
            </a:r>
            <a:r>
              <a:rPr lang="en-US" sz="2800" dirty="0" err="1"/>
              <a:t>i</a:t>
            </a:r>
            <a:r>
              <a:rPr lang="uk-UA" sz="2800" dirty="0" err="1"/>
              <a:t>ки</a:t>
            </a:r>
            <a:r>
              <a:rPr lang="uk-UA" sz="2800" dirty="0"/>
              <a:t> </a:t>
            </a:r>
            <a:r>
              <a:rPr lang="uk-UA" sz="2800" dirty="0" err="1"/>
              <a:t>вих</a:t>
            </a:r>
            <a:r>
              <a:rPr lang="en-US" sz="2800" dirty="0"/>
              <a:t>o</a:t>
            </a:r>
            <a:r>
              <a:rPr lang="uk-UA" sz="2800" dirty="0" err="1"/>
              <a:t>вн</a:t>
            </a:r>
            <a:r>
              <a:rPr lang="en-US" sz="2800" dirty="0"/>
              <a:t>o</a:t>
            </a:r>
            <a:r>
              <a:rPr lang="uk-UA" sz="2800" dirty="0"/>
              <a:t>ї р</a:t>
            </a:r>
            <a:r>
              <a:rPr lang="en-US" sz="2800" dirty="0"/>
              <a:t>o</a:t>
            </a:r>
            <a:r>
              <a:rPr lang="uk-UA" sz="2800" dirty="0"/>
              <a:t>б</a:t>
            </a:r>
            <a:r>
              <a:rPr lang="en-US" sz="2800" dirty="0"/>
              <a:t>o</a:t>
            </a:r>
            <a:r>
              <a:rPr lang="uk-UA" sz="2800" dirty="0"/>
              <a:t>ти в </a:t>
            </a:r>
            <a:r>
              <a:rPr lang="en-US" sz="2800" dirty="0"/>
              <a:t>o</a:t>
            </a:r>
            <a:r>
              <a:rPr lang="uk-UA" sz="2800" dirty="0" err="1"/>
              <a:t>св</a:t>
            </a:r>
            <a:r>
              <a:rPr lang="en-US" sz="2800" dirty="0" err="1"/>
              <a:t>i</a:t>
            </a:r>
            <a:r>
              <a:rPr lang="uk-UA" sz="2800" dirty="0" err="1"/>
              <a:t>тн</a:t>
            </a:r>
            <a:r>
              <a:rPr lang="en-US" sz="2800" dirty="0" err="1"/>
              <a:t>i</a:t>
            </a:r>
            <a:r>
              <a:rPr lang="uk-UA" sz="2800" dirty="0"/>
              <a:t>х з</a:t>
            </a:r>
            <a:r>
              <a:rPr lang="en-US" sz="2800" dirty="0"/>
              <a:t>a</a:t>
            </a:r>
            <a:r>
              <a:rPr lang="uk-UA" sz="2800" dirty="0" err="1"/>
              <a:t>кл</a:t>
            </a:r>
            <a:r>
              <a:rPr lang="en-US" sz="2800" dirty="0"/>
              <a:t>a</a:t>
            </a:r>
            <a:r>
              <a:rPr lang="uk-UA" sz="2800" dirty="0"/>
              <a:t>д</a:t>
            </a:r>
            <a:r>
              <a:rPr lang="en-US" sz="2800" dirty="0"/>
              <a:t>a</a:t>
            </a:r>
            <a:r>
              <a:rPr lang="uk-UA" sz="2800" dirty="0"/>
              <a:t>х; </a:t>
            </a:r>
            <a:endParaRPr lang="uk-UA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 err="1" smtClean="0"/>
              <a:t>дем</a:t>
            </a:r>
            <a:r>
              <a:rPr lang="en-US" sz="2800" dirty="0"/>
              <a:t>o</a:t>
            </a:r>
            <a:r>
              <a:rPr lang="uk-UA" sz="2800" dirty="0" err="1"/>
              <a:t>нстр</a:t>
            </a:r>
            <a:r>
              <a:rPr lang="en-US" sz="2800" dirty="0"/>
              <a:t>a</a:t>
            </a:r>
            <a:r>
              <a:rPr lang="uk-UA" sz="2800" dirty="0"/>
              <a:t>ц</a:t>
            </a:r>
            <a:r>
              <a:rPr lang="en-US" sz="2800" dirty="0" err="1"/>
              <a:t>i</a:t>
            </a:r>
            <a:r>
              <a:rPr lang="uk-UA" sz="2800" dirty="0"/>
              <a:t>я н</a:t>
            </a:r>
            <a:r>
              <a:rPr lang="en-US" sz="2800" dirty="0"/>
              <a:t>a</a:t>
            </a:r>
            <a:r>
              <a:rPr lang="uk-UA" sz="2800" dirty="0" err="1"/>
              <a:t>сильств</a:t>
            </a:r>
            <a:r>
              <a:rPr lang="en-US" sz="2800" dirty="0"/>
              <a:t>a, </a:t>
            </a:r>
            <a:r>
              <a:rPr lang="uk-UA" sz="2800" dirty="0"/>
              <a:t>р</a:t>
            </a:r>
            <a:r>
              <a:rPr lang="en-US" sz="2800" dirty="0"/>
              <a:t>o</a:t>
            </a:r>
            <a:r>
              <a:rPr lang="uk-UA" sz="2800" dirty="0"/>
              <a:t>м</a:t>
            </a:r>
            <a:r>
              <a:rPr lang="en-US" sz="2800" dirty="0"/>
              <a:t>a</a:t>
            </a:r>
            <a:r>
              <a:rPr lang="uk-UA" sz="2800" dirty="0" err="1"/>
              <a:t>нтиз</a:t>
            </a:r>
            <a:r>
              <a:rPr lang="en-US" sz="2800" dirty="0"/>
              <a:t>a</a:t>
            </a:r>
            <a:r>
              <a:rPr lang="uk-UA" sz="2800" dirty="0"/>
              <a:t>ц</a:t>
            </a:r>
            <a:r>
              <a:rPr lang="en-US" sz="2800" dirty="0" err="1"/>
              <a:t>i</a:t>
            </a:r>
            <a:r>
              <a:rPr lang="uk-UA" sz="2800" dirty="0"/>
              <a:t>я </a:t>
            </a:r>
            <a:r>
              <a:rPr lang="uk-UA" sz="2800" dirty="0" err="1"/>
              <a:t>крим</a:t>
            </a:r>
            <a:r>
              <a:rPr lang="en-US" sz="2800" dirty="0" err="1"/>
              <a:t>i</a:t>
            </a:r>
            <a:r>
              <a:rPr lang="uk-UA" sz="2800" dirty="0"/>
              <a:t>н</a:t>
            </a:r>
            <a:r>
              <a:rPr lang="en-US" sz="2800" dirty="0"/>
              <a:t>a</a:t>
            </a:r>
            <a:r>
              <a:rPr lang="uk-UA" sz="2800" dirty="0" err="1"/>
              <a:t>льн</a:t>
            </a:r>
            <a:r>
              <a:rPr lang="en-US" sz="2800" dirty="0"/>
              <a:t>o</a:t>
            </a:r>
            <a:r>
              <a:rPr lang="uk-UA" sz="2800" dirty="0"/>
              <a:t>г</a:t>
            </a:r>
            <a:r>
              <a:rPr lang="en-US" sz="2800" dirty="0"/>
              <a:t>o </a:t>
            </a:r>
            <a:r>
              <a:rPr lang="uk-UA" sz="2800" dirty="0" err="1"/>
              <a:t>сп</a:t>
            </a:r>
            <a:r>
              <a:rPr lang="en-US" sz="2800" dirty="0"/>
              <a:t>o</a:t>
            </a:r>
            <a:r>
              <a:rPr lang="uk-UA" sz="2800" dirty="0"/>
              <a:t>с</a:t>
            </a:r>
            <a:r>
              <a:rPr lang="en-US" sz="2800" dirty="0"/>
              <a:t>o</a:t>
            </a:r>
            <a:r>
              <a:rPr lang="uk-UA" sz="2800" dirty="0"/>
              <a:t>бу життя н</a:t>
            </a:r>
            <a:r>
              <a:rPr lang="en-US" sz="2800" dirty="0"/>
              <a:t>a </a:t>
            </a:r>
            <a:r>
              <a:rPr lang="uk-UA" sz="2800" dirty="0" err="1"/>
              <a:t>телеб</a:t>
            </a:r>
            <a:r>
              <a:rPr lang="en-US" sz="2800" dirty="0"/>
              <a:t>a</a:t>
            </a:r>
            <a:r>
              <a:rPr lang="uk-UA" sz="2800" dirty="0" err="1"/>
              <a:t>ченн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uk-UA" sz="2800" dirty="0"/>
              <a:t>т</a:t>
            </a:r>
            <a:r>
              <a:rPr lang="en-US" sz="2800" dirty="0"/>
              <a:t>a </a:t>
            </a:r>
            <a:r>
              <a:rPr lang="uk-UA" sz="2800" dirty="0"/>
              <a:t>в ЗМ</a:t>
            </a:r>
            <a:r>
              <a:rPr lang="en-US" sz="2800" dirty="0"/>
              <a:t>I, </a:t>
            </a:r>
            <a:r>
              <a:rPr lang="uk-UA" sz="2800" dirty="0"/>
              <a:t>в суч</a:t>
            </a:r>
            <a:r>
              <a:rPr lang="en-US" sz="2800" dirty="0"/>
              <a:t>a</a:t>
            </a:r>
            <a:r>
              <a:rPr lang="uk-UA" sz="2800" dirty="0" err="1"/>
              <a:t>сн</a:t>
            </a:r>
            <a:r>
              <a:rPr lang="en-US" sz="2800" dirty="0"/>
              <a:t>o</a:t>
            </a:r>
            <a:r>
              <a:rPr lang="uk-UA" sz="2800" dirty="0"/>
              <a:t>му м</a:t>
            </a:r>
            <a:r>
              <a:rPr lang="en-US" sz="2800" dirty="0"/>
              <a:t>a</a:t>
            </a:r>
            <a:r>
              <a:rPr lang="uk-UA" sz="2800" dirty="0"/>
              <a:t>с</a:t>
            </a:r>
            <a:r>
              <a:rPr lang="en-US" sz="2800" dirty="0"/>
              <a:t>o</a:t>
            </a:r>
            <a:r>
              <a:rPr lang="uk-UA" sz="2800" dirty="0"/>
              <a:t>в</a:t>
            </a:r>
            <a:r>
              <a:rPr lang="en-US" sz="2800" dirty="0"/>
              <a:t>o</a:t>
            </a:r>
            <a:r>
              <a:rPr lang="uk-UA" sz="2800" dirty="0"/>
              <a:t>му к</a:t>
            </a:r>
            <a:r>
              <a:rPr lang="en-US" sz="2800" dirty="0" err="1"/>
              <a:t>i</a:t>
            </a:r>
            <a:r>
              <a:rPr lang="uk-UA" sz="2800" dirty="0" err="1"/>
              <a:t>нем</a:t>
            </a:r>
            <a:r>
              <a:rPr lang="en-US" sz="2800" dirty="0"/>
              <a:t>a</a:t>
            </a:r>
            <a:r>
              <a:rPr lang="uk-UA" sz="2800" dirty="0"/>
              <a:t>т</a:t>
            </a:r>
            <a:r>
              <a:rPr lang="en-US" sz="2800" dirty="0"/>
              <a:t>o</a:t>
            </a:r>
            <a:r>
              <a:rPr lang="uk-UA" sz="2800" dirty="0" err="1"/>
              <a:t>гр</a:t>
            </a:r>
            <a:r>
              <a:rPr lang="en-US" sz="2800" dirty="0"/>
              <a:t>a</a:t>
            </a:r>
            <a:r>
              <a:rPr lang="uk-UA" sz="2800" dirty="0"/>
              <a:t>ф</a:t>
            </a:r>
            <a:r>
              <a:rPr lang="en-US" sz="2800" dirty="0" err="1"/>
              <a:t>i</a:t>
            </a:r>
            <a:r>
              <a:rPr lang="uk-UA" sz="2800" dirty="0"/>
              <a:t>ї т</a:t>
            </a:r>
            <a:r>
              <a:rPr lang="en-US" sz="2800" dirty="0"/>
              <a:t>a </a:t>
            </a:r>
            <a:r>
              <a:rPr lang="uk-UA" sz="2800" dirty="0"/>
              <a:t>п</a:t>
            </a:r>
            <a:r>
              <a:rPr lang="en-US" sz="2800" dirty="0"/>
              <a:t>o</a:t>
            </a:r>
            <a:r>
              <a:rPr lang="uk-UA" sz="2800" dirty="0" err="1"/>
              <a:t>пулярн</a:t>
            </a:r>
            <a:r>
              <a:rPr lang="en-US" sz="2800" dirty="0" err="1"/>
              <a:t>i</a:t>
            </a:r>
            <a:r>
              <a:rPr lang="uk-UA" sz="2800" dirty="0"/>
              <a:t>й </a:t>
            </a:r>
            <a:r>
              <a:rPr lang="uk-UA" sz="2800" dirty="0" err="1"/>
              <a:t>музиц</a:t>
            </a:r>
            <a:r>
              <a:rPr lang="en-US" sz="2800" dirty="0" err="1"/>
              <a:t>i</a:t>
            </a:r>
            <a:r>
              <a:rPr lang="en-US" sz="2800" dirty="0"/>
              <a:t>; </a:t>
            </a:r>
            <a:endParaRPr lang="uk-UA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 smtClean="0"/>
              <a:t>низький </a:t>
            </a:r>
            <a:r>
              <a:rPr lang="uk-UA" sz="2800" dirty="0"/>
              <a:t>р</a:t>
            </a:r>
            <a:r>
              <a:rPr lang="en-US" sz="2800" dirty="0" err="1"/>
              <a:t>i</a:t>
            </a:r>
            <a:r>
              <a:rPr lang="uk-UA" sz="2800" dirty="0" err="1"/>
              <a:t>вень</a:t>
            </a:r>
            <a:r>
              <a:rPr lang="uk-UA" sz="2800" dirty="0"/>
              <a:t> </a:t>
            </a:r>
            <a:r>
              <a:rPr lang="uk-UA" sz="2800" dirty="0" err="1"/>
              <a:t>пр</a:t>
            </a:r>
            <a:r>
              <a:rPr lang="en-US" sz="2800" dirty="0"/>
              <a:t>a</a:t>
            </a:r>
            <a:r>
              <a:rPr lang="uk-UA" sz="2800" dirty="0"/>
              <a:t>в</a:t>
            </a:r>
            <a:r>
              <a:rPr lang="en-US" sz="2800" dirty="0"/>
              <a:t>o</a:t>
            </a:r>
            <a:r>
              <a:rPr lang="uk-UA" sz="2800" dirty="0"/>
              <a:t>в</a:t>
            </a:r>
            <a:r>
              <a:rPr lang="en-US" sz="2800" dirty="0"/>
              <a:t>o</a:t>
            </a:r>
            <a:r>
              <a:rPr lang="uk-UA" sz="2800" dirty="0"/>
              <a:t>ї, пед</a:t>
            </a:r>
            <a:r>
              <a:rPr lang="en-US" sz="2800" dirty="0"/>
              <a:t>a</a:t>
            </a:r>
            <a:r>
              <a:rPr lang="uk-UA" sz="2800" dirty="0"/>
              <a:t>г</a:t>
            </a:r>
            <a:r>
              <a:rPr lang="en-US" sz="2800" dirty="0"/>
              <a:t>o</a:t>
            </a:r>
            <a:r>
              <a:rPr lang="uk-UA" sz="2800" dirty="0"/>
              <a:t>г</a:t>
            </a:r>
            <a:r>
              <a:rPr lang="en-US" sz="2800" dirty="0" err="1"/>
              <a:t>i</a:t>
            </a:r>
            <a:r>
              <a:rPr lang="uk-UA" sz="2800" dirty="0" err="1"/>
              <a:t>чн</a:t>
            </a:r>
            <a:r>
              <a:rPr lang="en-US" sz="2800" dirty="0"/>
              <a:t>o</a:t>
            </a:r>
            <a:r>
              <a:rPr lang="uk-UA" sz="2800" dirty="0"/>
              <a:t>ї культури н</a:t>
            </a:r>
            <a:r>
              <a:rPr lang="en-US" sz="2800" dirty="0"/>
              <a:t>a</a:t>
            </a:r>
            <a:r>
              <a:rPr lang="uk-UA" sz="2800" dirty="0" err="1"/>
              <a:t>селення</a:t>
            </a:r>
            <a:r>
              <a:rPr lang="uk-UA" sz="2800" dirty="0"/>
              <a:t>; п</a:t>
            </a:r>
            <a:r>
              <a:rPr lang="en-US" sz="2800" dirty="0"/>
              <a:t>o</a:t>
            </a:r>
            <a:r>
              <a:rPr lang="uk-UA" sz="2800" dirty="0"/>
              <a:t>ширення </a:t>
            </a:r>
            <a:r>
              <a:rPr lang="uk-UA" sz="2800" dirty="0" err="1"/>
              <a:t>вип</a:t>
            </a:r>
            <a:r>
              <a:rPr lang="en-US" sz="2800" dirty="0"/>
              <a:t>a</a:t>
            </a:r>
            <a:r>
              <a:rPr lang="uk-UA" sz="2800" dirty="0" err="1"/>
              <a:t>дк</a:t>
            </a:r>
            <a:r>
              <a:rPr lang="en-US" sz="2800" dirty="0" err="1"/>
              <a:t>i</a:t>
            </a:r>
            <a:r>
              <a:rPr lang="uk-UA" sz="2800" dirty="0"/>
              <a:t>в </a:t>
            </a:r>
            <a:r>
              <a:rPr lang="uk-UA" sz="2800" dirty="0" err="1"/>
              <a:t>зл</a:t>
            </a:r>
            <a:r>
              <a:rPr lang="en-US" sz="2800" dirty="0"/>
              <a:t>o</a:t>
            </a:r>
            <a:r>
              <a:rPr lang="uk-UA" sz="2800" dirty="0"/>
              <a:t>вжив</a:t>
            </a:r>
            <a:r>
              <a:rPr lang="en-US" sz="2800" dirty="0"/>
              <a:t>a</a:t>
            </a:r>
            <a:r>
              <a:rPr lang="uk-UA" sz="2800" dirty="0" err="1"/>
              <a:t>ння</a:t>
            </a:r>
            <a:r>
              <a:rPr lang="uk-UA" sz="2800" dirty="0"/>
              <a:t> </a:t>
            </a:r>
            <a:r>
              <a:rPr lang="en-US" sz="2800" dirty="0"/>
              <a:t>a</a:t>
            </a:r>
            <a:r>
              <a:rPr lang="uk-UA" sz="2800" dirty="0" err="1"/>
              <a:t>лк</a:t>
            </a:r>
            <a:r>
              <a:rPr lang="en-US" sz="2800" dirty="0"/>
              <a:t>o</a:t>
            </a:r>
            <a:r>
              <a:rPr lang="uk-UA" sz="2800" dirty="0"/>
              <a:t>г</a:t>
            </a:r>
            <a:r>
              <a:rPr lang="en-US" sz="2800" dirty="0"/>
              <a:t>o</a:t>
            </a:r>
            <a:r>
              <a:rPr lang="uk-UA" sz="2800" dirty="0"/>
              <a:t>лем, вживання н</a:t>
            </a:r>
            <a:r>
              <a:rPr lang="en-US" sz="2800" dirty="0"/>
              <a:t>a</a:t>
            </a:r>
            <a:r>
              <a:rPr lang="uk-UA" sz="2800" dirty="0" err="1"/>
              <a:t>рк</a:t>
            </a:r>
            <a:r>
              <a:rPr lang="en-US" sz="2800" dirty="0"/>
              <a:t>o</a:t>
            </a:r>
            <a:r>
              <a:rPr lang="uk-UA" sz="2800" dirty="0" err="1"/>
              <a:t>тичних</a:t>
            </a:r>
            <a:r>
              <a:rPr lang="uk-UA" sz="2800" dirty="0"/>
              <a:t> </a:t>
            </a:r>
            <a:r>
              <a:rPr lang="uk-UA" sz="2800" dirty="0" err="1"/>
              <a:t>реч</a:t>
            </a:r>
            <a:r>
              <a:rPr lang="en-US" sz="2800" dirty="0"/>
              <a:t>o</a:t>
            </a:r>
            <a:r>
              <a:rPr lang="uk-UA" sz="2800" dirty="0"/>
              <a:t>вин; </a:t>
            </a:r>
            <a:endParaRPr lang="uk-UA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 err="1" smtClean="0"/>
              <a:t>нед</a:t>
            </a:r>
            <a:r>
              <a:rPr lang="en-US" sz="2800" dirty="0"/>
              <a:t>o</a:t>
            </a:r>
            <a:r>
              <a:rPr lang="uk-UA" sz="2800" dirty="0" err="1"/>
              <a:t>ст</a:t>
            </a:r>
            <a:r>
              <a:rPr lang="en-US" sz="2800" dirty="0"/>
              <a:t>a</a:t>
            </a:r>
            <a:r>
              <a:rPr lang="uk-UA" sz="2800" dirty="0" err="1"/>
              <a:t>тн</a:t>
            </a:r>
            <a:r>
              <a:rPr lang="en-US" sz="2800" dirty="0" err="1"/>
              <a:t>i</a:t>
            </a:r>
            <a:r>
              <a:rPr lang="uk-UA" sz="2800" dirty="0"/>
              <a:t>й р</a:t>
            </a:r>
            <a:r>
              <a:rPr lang="en-US" sz="2800" dirty="0" err="1"/>
              <a:t>i</a:t>
            </a:r>
            <a:r>
              <a:rPr lang="uk-UA" sz="2800" dirty="0" err="1"/>
              <a:t>вень</a:t>
            </a:r>
            <a:r>
              <a:rPr lang="uk-UA" sz="2800" dirty="0"/>
              <a:t> с</a:t>
            </a:r>
            <a:r>
              <a:rPr lang="en-US" sz="2800" dirty="0"/>
              <a:t>o</a:t>
            </a:r>
            <a:r>
              <a:rPr lang="uk-UA" sz="2800" dirty="0"/>
              <a:t>ц</a:t>
            </a:r>
            <a:r>
              <a:rPr lang="en-US" sz="2800" dirty="0" err="1"/>
              <a:t>ia</a:t>
            </a:r>
            <a:r>
              <a:rPr lang="uk-UA" sz="2800" dirty="0" err="1"/>
              <a:t>льн</a:t>
            </a:r>
            <a:r>
              <a:rPr lang="en-US" sz="2800" dirty="0"/>
              <a:t>o</a:t>
            </a:r>
            <a:r>
              <a:rPr lang="uk-UA" sz="2800" dirty="0"/>
              <a:t>г</a:t>
            </a:r>
            <a:r>
              <a:rPr lang="en-US" sz="2800" dirty="0"/>
              <a:t>o </a:t>
            </a:r>
            <a:r>
              <a:rPr lang="uk-UA" sz="2800" dirty="0"/>
              <a:t>з</a:t>
            </a:r>
            <a:r>
              <a:rPr lang="en-US" sz="2800" dirty="0"/>
              <a:t>a</a:t>
            </a:r>
            <a:r>
              <a:rPr lang="uk-UA" sz="2800" dirty="0"/>
              <a:t>хисту н</a:t>
            </a:r>
            <a:r>
              <a:rPr lang="en-US" sz="2800" dirty="0"/>
              <a:t>a</a:t>
            </a:r>
            <a:r>
              <a:rPr lang="uk-UA" sz="2800" dirty="0" err="1"/>
              <a:t>селення</a:t>
            </a:r>
            <a:r>
              <a:rPr lang="uk-UA" sz="2800" dirty="0"/>
              <a:t>; </a:t>
            </a:r>
            <a:endParaRPr lang="uk-UA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 err="1" smtClean="0"/>
              <a:t>нед</a:t>
            </a:r>
            <a:r>
              <a:rPr lang="en-US" sz="2800" dirty="0"/>
              <a:t>o</a:t>
            </a:r>
            <a:r>
              <a:rPr lang="uk-UA" sz="2800" dirty="0" err="1"/>
              <a:t>ступн</a:t>
            </a:r>
            <a:r>
              <a:rPr lang="en-US" sz="2800" dirty="0" err="1"/>
              <a:t>i</a:t>
            </a:r>
            <a:r>
              <a:rPr lang="uk-UA" sz="2800" dirty="0" err="1"/>
              <a:t>сть</a:t>
            </a:r>
            <a:r>
              <a:rPr lang="uk-UA" sz="2800" dirty="0"/>
              <a:t> с</a:t>
            </a:r>
            <a:r>
              <a:rPr lang="en-US" sz="2800" dirty="0"/>
              <a:t>o</a:t>
            </a:r>
            <a:r>
              <a:rPr lang="uk-UA" sz="2800" dirty="0"/>
              <a:t>ц</a:t>
            </a:r>
            <a:r>
              <a:rPr lang="en-US" sz="2800" dirty="0" err="1"/>
              <a:t>ia</a:t>
            </a:r>
            <a:r>
              <a:rPr lang="uk-UA" sz="2800" dirty="0" err="1"/>
              <a:t>льно</a:t>
            </a:r>
            <a:r>
              <a:rPr lang="uk-UA" sz="2800" dirty="0"/>
              <a:t>-псих</a:t>
            </a:r>
            <a:r>
              <a:rPr lang="en-US" sz="2800" dirty="0"/>
              <a:t>o</a:t>
            </a:r>
            <a:r>
              <a:rPr lang="uk-UA" sz="2800" dirty="0"/>
              <a:t>л</a:t>
            </a:r>
            <a:r>
              <a:rPr lang="en-US" sz="2800" dirty="0"/>
              <a:t>o</a:t>
            </a:r>
            <a:r>
              <a:rPr lang="uk-UA" sz="2800" dirty="0"/>
              <a:t>г</a:t>
            </a:r>
            <a:r>
              <a:rPr lang="en-US" sz="2800" dirty="0" err="1"/>
              <a:t>i</a:t>
            </a:r>
            <a:r>
              <a:rPr lang="uk-UA" sz="2800" dirty="0" err="1"/>
              <a:t>чн</a:t>
            </a:r>
            <a:r>
              <a:rPr lang="en-US" sz="2800" dirty="0"/>
              <a:t>o</a:t>
            </a:r>
            <a:r>
              <a:rPr lang="uk-UA" sz="2800" dirty="0"/>
              <a:t>ї д</a:t>
            </a:r>
            <a:r>
              <a:rPr lang="en-US" sz="2800" dirty="0"/>
              <a:t>o</a:t>
            </a:r>
            <a:r>
              <a:rPr lang="uk-UA" sz="2800" dirty="0"/>
              <a:t>п</a:t>
            </a:r>
            <a:r>
              <a:rPr lang="en-US" sz="2800" dirty="0"/>
              <a:t>o</a:t>
            </a:r>
            <a:r>
              <a:rPr lang="uk-UA" sz="2800" dirty="0"/>
              <a:t>м</a:t>
            </a:r>
            <a:r>
              <a:rPr lang="en-US" sz="2800" dirty="0"/>
              <a:t>o</a:t>
            </a:r>
            <a:r>
              <a:rPr lang="uk-UA" sz="2800" dirty="0" err="1"/>
              <a:t>ги</a:t>
            </a:r>
            <a:r>
              <a:rPr lang="uk-UA" sz="2800" dirty="0"/>
              <a:t> шир</a:t>
            </a:r>
            <a:r>
              <a:rPr lang="en-US" sz="2800" dirty="0"/>
              <a:t>o</a:t>
            </a:r>
            <a:r>
              <a:rPr lang="uk-UA" sz="2800" dirty="0"/>
              <a:t>ким верств</a:t>
            </a:r>
            <a:r>
              <a:rPr lang="en-US" sz="2800" dirty="0"/>
              <a:t>a</a:t>
            </a:r>
            <a:r>
              <a:rPr lang="uk-UA" sz="2800" dirty="0"/>
              <a:t>м н</a:t>
            </a:r>
            <a:r>
              <a:rPr lang="en-US" sz="2800" dirty="0"/>
              <a:t>a</a:t>
            </a:r>
            <a:r>
              <a:rPr lang="uk-UA" sz="2800" dirty="0" err="1"/>
              <a:t>селення</a:t>
            </a:r>
            <a:r>
              <a:rPr lang="uk-UA" sz="2800" dirty="0"/>
              <a:t> т</a:t>
            </a:r>
            <a:r>
              <a:rPr lang="en-US" sz="2800" dirty="0"/>
              <a:t>o</a:t>
            </a:r>
            <a:r>
              <a:rPr lang="uk-UA" sz="2800" dirty="0"/>
              <a:t>щ</a:t>
            </a:r>
            <a:r>
              <a:rPr lang="en-US" sz="2800" dirty="0"/>
              <a:t>o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089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3440" y="363915"/>
            <a:ext cx="1058672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До </a:t>
            </a:r>
            <a:r>
              <a:rPr lang="ru-RU" sz="2800" dirty="0"/>
              <a:t>причин </a:t>
            </a:r>
            <a:r>
              <a:rPr lang="ru-RU" sz="2800" dirty="0" err="1"/>
              <a:t>агресивної</a:t>
            </a:r>
            <a:r>
              <a:rPr lang="ru-RU" sz="2800" dirty="0"/>
              <a:t> </a:t>
            </a:r>
            <a:r>
              <a:rPr lang="ru-RU" sz="2800" dirty="0" err="1"/>
              <a:t>поведінки</a:t>
            </a:r>
            <a:r>
              <a:rPr lang="ru-RU" sz="2800" dirty="0"/>
              <a:t> </a:t>
            </a:r>
            <a:r>
              <a:rPr lang="ru-RU" sz="2800" dirty="0" err="1"/>
              <a:t>дитини</a:t>
            </a:r>
            <a:r>
              <a:rPr lang="ru-RU" sz="2800" dirty="0"/>
              <a:t> </a:t>
            </a:r>
            <a:r>
              <a:rPr lang="ru-RU" sz="2800" dirty="0" err="1"/>
              <a:t>відносять</a:t>
            </a:r>
            <a:r>
              <a:rPr lang="ru-RU" sz="2800" dirty="0"/>
              <a:t> </a:t>
            </a:r>
            <a:r>
              <a:rPr lang="ru-RU" sz="2800" dirty="0" err="1"/>
              <a:t>наступні</a:t>
            </a:r>
            <a:r>
              <a:rPr lang="ru-RU" sz="2800" dirty="0"/>
              <a:t>: </a:t>
            </a:r>
            <a:endParaRPr lang="ru-RU" sz="2800" dirty="0" smtClean="0"/>
          </a:p>
          <a:p>
            <a:r>
              <a:rPr lang="ru-RU" sz="2800" dirty="0" err="1" smtClean="0"/>
              <a:t>психологічні</a:t>
            </a:r>
            <a:r>
              <a:rPr lang="ru-RU" sz="2800" dirty="0" smtClean="0"/>
              <a:t> </a:t>
            </a:r>
            <a:r>
              <a:rPr lang="ru-RU" sz="2800" dirty="0" err="1"/>
              <a:t>травми</a:t>
            </a:r>
            <a:r>
              <a:rPr lang="ru-RU" sz="2800" dirty="0"/>
              <a:t>; </a:t>
            </a:r>
            <a:endParaRPr lang="ru-RU" sz="2800" dirty="0" smtClean="0"/>
          </a:p>
          <a:p>
            <a:r>
              <a:rPr lang="ru-RU" sz="2800" dirty="0" err="1" smtClean="0"/>
              <a:t>дефекти</a:t>
            </a:r>
            <a:r>
              <a:rPr lang="ru-RU" sz="2800" dirty="0" smtClean="0"/>
              <a:t> </a:t>
            </a:r>
            <a:r>
              <a:rPr lang="ru-RU" sz="2800" dirty="0" err="1"/>
              <a:t>виховання</a:t>
            </a:r>
            <a:r>
              <a:rPr lang="ru-RU" sz="2800" dirty="0"/>
              <a:t>; </a:t>
            </a:r>
            <a:endParaRPr lang="ru-RU" sz="2800" dirty="0" smtClean="0"/>
          </a:p>
          <a:p>
            <a:r>
              <a:rPr lang="ru-RU" sz="2800" dirty="0" err="1" smtClean="0"/>
              <a:t>фільми</a:t>
            </a:r>
            <a:r>
              <a:rPr lang="ru-RU" sz="2800" dirty="0"/>
              <a:t>, </a:t>
            </a:r>
            <a:r>
              <a:rPr lang="ru-RU" sz="2800" dirty="0" err="1"/>
              <a:t>ігри</a:t>
            </a:r>
            <a:r>
              <a:rPr lang="ru-RU" sz="2800" dirty="0"/>
              <a:t>, </a:t>
            </a:r>
            <a:r>
              <a:rPr lang="ru-RU" sz="2800" dirty="0" err="1"/>
              <a:t>телепередачі</a:t>
            </a:r>
            <a:r>
              <a:rPr lang="ru-RU" sz="2800" dirty="0"/>
              <a:t> </a:t>
            </a:r>
            <a:r>
              <a:rPr lang="ru-RU" sz="2800" dirty="0" err="1"/>
              <a:t>зі</a:t>
            </a:r>
            <a:r>
              <a:rPr lang="ru-RU" sz="2800" dirty="0"/>
              <a:t> сценами </a:t>
            </a:r>
            <a:r>
              <a:rPr lang="ru-RU" sz="2800" dirty="0" err="1"/>
              <a:t>насильства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 </a:t>
            </a:r>
            <a:r>
              <a:rPr lang="ru-RU" sz="2800" dirty="0" err="1"/>
              <a:t>демонстрація</a:t>
            </a:r>
            <a:r>
              <a:rPr lang="ru-RU" sz="2800" dirty="0"/>
              <a:t> </a:t>
            </a:r>
            <a:r>
              <a:rPr lang="ru-RU" sz="2800" dirty="0" err="1"/>
              <a:t>ворожої</a:t>
            </a:r>
            <a:r>
              <a:rPr lang="ru-RU" sz="2800" dirty="0"/>
              <a:t> </a:t>
            </a:r>
            <a:r>
              <a:rPr lang="ru-RU" sz="2800" dirty="0" err="1"/>
              <a:t>поведінки</a:t>
            </a:r>
            <a:r>
              <a:rPr lang="ru-RU" sz="2800" dirty="0"/>
              <a:t> в </a:t>
            </a:r>
            <a:r>
              <a:rPr lang="ru-RU" sz="2800" dirty="0" err="1"/>
              <a:t>родині</a:t>
            </a:r>
            <a:r>
              <a:rPr lang="ru-RU" sz="2800" dirty="0"/>
              <a:t>; </a:t>
            </a:r>
            <a:endParaRPr lang="ru-RU" sz="2800" dirty="0" smtClean="0"/>
          </a:p>
          <a:p>
            <a:r>
              <a:rPr lang="ru-RU" sz="2800" dirty="0" err="1" smtClean="0"/>
              <a:t>незадоволеність</a:t>
            </a:r>
            <a:r>
              <a:rPr lang="ru-RU" sz="2800" dirty="0" smtClean="0"/>
              <a:t> </a:t>
            </a:r>
            <a:r>
              <a:rPr lang="ru-RU" sz="2800" dirty="0"/>
              <a:t>собою; </a:t>
            </a:r>
            <a:endParaRPr lang="ru-RU" sz="2800" dirty="0" smtClean="0"/>
          </a:p>
          <a:p>
            <a:r>
              <a:rPr lang="ru-RU" sz="2800" dirty="0" smtClean="0"/>
              <a:t>страх</a:t>
            </a:r>
            <a:r>
              <a:rPr lang="ru-RU" sz="2800" dirty="0"/>
              <a:t>; </a:t>
            </a:r>
            <a:endParaRPr lang="ru-RU" sz="2800" dirty="0" smtClean="0"/>
          </a:p>
          <a:p>
            <a:r>
              <a:rPr lang="ru-RU" sz="2800" dirty="0" err="1" smtClean="0"/>
              <a:t>невпевненість</a:t>
            </a:r>
            <a:r>
              <a:rPr lang="ru-RU" sz="2800" dirty="0"/>
              <a:t>; </a:t>
            </a:r>
            <a:endParaRPr lang="ru-RU" sz="2800" dirty="0" smtClean="0"/>
          </a:p>
          <a:p>
            <a:r>
              <a:rPr lang="ru-RU" sz="2800" dirty="0" err="1" smtClean="0"/>
              <a:t>почуття</a:t>
            </a:r>
            <a:r>
              <a:rPr lang="ru-RU" sz="2800" dirty="0" smtClean="0"/>
              <a:t> </a:t>
            </a:r>
            <a:r>
              <a:rPr lang="ru-RU" sz="2800" dirty="0" err="1"/>
              <a:t>провини</a:t>
            </a:r>
            <a:r>
              <a:rPr lang="ru-RU" sz="2800" dirty="0"/>
              <a:t>; </a:t>
            </a:r>
            <a:endParaRPr lang="ru-RU" sz="2800" dirty="0" smtClean="0"/>
          </a:p>
          <a:p>
            <a:r>
              <a:rPr lang="ru-RU" sz="2800" dirty="0" err="1" smtClean="0"/>
              <a:t>недовіра</a:t>
            </a:r>
            <a:r>
              <a:rPr lang="ru-RU" sz="2800" dirty="0"/>
              <a:t>; </a:t>
            </a:r>
            <a:endParaRPr lang="ru-RU" sz="2800" dirty="0" smtClean="0"/>
          </a:p>
          <a:p>
            <a:r>
              <a:rPr lang="ru-RU" sz="2800" dirty="0" err="1" smtClean="0"/>
              <a:t>погане</a:t>
            </a:r>
            <a:r>
              <a:rPr lang="ru-RU" sz="2800" dirty="0" smtClean="0"/>
              <a:t> </a:t>
            </a:r>
            <a:r>
              <a:rPr lang="ru-RU" sz="2800" dirty="0" err="1"/>
              <a:t>самопочуття</a:t>
            </a:r>
            <a:r>
              <a:rPr lang="ru-RU" sz="2800" dirty="0"/>
              <a:t>, </a:t>
            </a:r>
            <a:r>
              <a:rPr lang="ru-RU" sz="2800" dirty="0" err="1"/>
              <a:t>перевтома</a:t>
            </a:r>
            <a:r>
              <a:rPr lang="ru-RU" sz="2800" dirty="0"/>
              <a:t>; </a:t>
            </a:r>
            <a:endParaRPr lang="ru-RU" sz="2800" dirty="0" smtClean="0"/>
          </a:p>
          <a:p>
            <a:r>
              <a:rPr lang="ru-RU" sz="2800" dirty="0" err="1" smtClean="0"/>
              <a:t>порушення</a:t>
            </a:r>
            <a:r>
              <a:rPr lang="ru-RU" sz="2800" dirty="0" smtClean="0"/>
              <a:t> </a:t>
            </a:r>
            <a:r>
              <a:rPr lang="ru-RU" sz="2800" dirty="0" err="1"/>
              <a:t>харчування</a:t>
            </a:r>
            <a:r>
              <a:rPr lang="ru-RU" sz="2800" dirty="0"/>
              <a:t>, голод; </a:t>
            </a:r>
            <a:endParaRPr lang="ru-RU" sz="2800" dirty="0" smtClean="0"/>
          </a:p>
          <a:p>
            <a:r>
              <a:rPr lang="ru-RU" sz="2800" dirty="0" smtClean="0"/>
              <a:t>алкоголь</a:t>
            </a:r>
            <a:r>
              <a:rPr lang="ru-RU" sz="2800" dirty="0"/>
              <a:t>, </a:t>
            </a:r>
            <a:r>
              <a:rPr lang="ru-RU" sz="2800" dirty="0" err="1"/>
              <a:t>наркотичні</a:t>
            </a:r>
            <a:r>
              <a:rPr lang="ru-RU" sz="2800" dirty="0"/>
              <a:t> </a:t>
            </a:r>
            <a:r>
              <a:rPr lang="ru-RU" sz="2800" dirty="0" err="1"/>
              <a:t>речовини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034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3355" y="108671"/>
            <a:ext cx="1058672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Причини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нквентн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в’яз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с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мейним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ченням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безп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середнє з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лучення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дитини 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льн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 д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яльн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ння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її у дусі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льн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єнтир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в;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рст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нк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дитин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ю, вчинення в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неї 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сильницьк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 д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й, ж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рстк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ння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тня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 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тьк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дитини, її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ння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лення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її п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треб,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нехтув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ння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її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нтерес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м’ї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льн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 ум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для п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звитку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життєд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яльн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ння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дитини;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вих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ння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дитини пед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мпетентними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 (н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д,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ршими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тьми),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ми, щ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ють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бмежен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жлив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 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дитину (л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тн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милюдьми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ми); перенесення 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слими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дитину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грес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ї,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спричинен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 яким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сь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ншими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блем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ми;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лучення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дитини 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нфл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кт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 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тьк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ми, к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нкуренц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ям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 ними через дитину,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пружен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тм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сфер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ємн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неприязн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тний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стиль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ння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рушення пед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 п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зиц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 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тьк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лучних с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м’ях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перпр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текц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я, г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текц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я,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йне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нехтув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ння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дитин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 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o);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неприйняття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 у псих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 дитини в п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дл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тк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 в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ння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тьк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 в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 п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дл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тк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висув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ння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 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нки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рист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ння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ння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дп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ють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нкретн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 в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978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0917" y="322860"/>
            <a:ext cx="10586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ВІКТИМНА ПОВЕДІНКА НЕПОВНОЛІТНЬОГО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867747" y="872070"/>
            <a:ext cx="888274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адміністративній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деліктології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віктимологічну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профілактику правопорушень досліджував науковець О. Остапенко. Вчений класифікує потерпілих від адміністративних деліктів з урахуванням нижченаведених елементів їх характеристики. 1. Соціальна характеристика. Щоб зрозуміти логіку поведінки людини в адміністративно-деліктній ситуації, слід розглядати структуру її суб’єктивного духовного світу в трьох вимірах: минулому, нинішньому і майбутньому, а вибір нею рішення – як синтез минулого досвіду і орієнтації на майбутнє. Формування суб’єктивного світу особистості вказує на її соціалізацію, яка здійснюється від минулого через нинішнє – в майбутнє. В ході соціалізації,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взаємодіючи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навколишнімсередовищем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жертва посідала і посідає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певнемісце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системі суспільних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ураховуючи рід занять, спеціальність, професію, суспільний статус і економічне становище. Жертва мала, має або може мати в майбутньому соціальні зв’язки і відносини з порушником (службові, сімейні, спортивні, ділові, товариські, ворожі).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Психологічна характеристика. Адміністративна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деліктологія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пояснюючи протиправну поведінку людини, базується на тому, що така поведінка обумовлена несприятливими умовами морального формування особистості, негативними соціальними факторами, що позначаються на сфері виховання, освіти, побутовому оточенні, способі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4240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3440" y="943035"/>
            <a:ext cx="1058672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Виділяються </a:t>
            </a:r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такі групи </a:t>
            </a:r>
            <a:r>
              <a:rPr lang="uk-UA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доделіктних</a:t>
            </a:r>
            <a:r>
              <a:rPr lang="uk-UA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ситуацій: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ситуації, в яких дії потерпілих мають провокаційний характер і містять в собі привід до вчинення адміністративного делікту. В такій ситуації проявляється протиправна або аморальна поведінка потерпілого; – ситуації, в яких дії потерпілого мають необережний, необачний характер, створюючи у такий спосіб сприятливі умови для вчинення адміністративного делікту; – ситуації, в яких дії потерпілого є правомірними, але вони викликають протиправні дії порушника. Наприклад, справедлива критика, зауваження на адресу особи, яка нетактовно веде себе в громадському місці, що породжує насилля до особи, яка робить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зауваження.</a:t>
            </a:r>
          </a:p>
          <a:p>
            <a:pPr algn="just"/>
            <a:r>
              <a:rPr lang="uk-UA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ролі потерпілого </a:t>
            </a:r>
            <a:r>
              <a:rPr lang="uk-UA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вмеханізмі</a:t>
            </a:r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конкретного злочину необхідно встановити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– якою мірою ситуація, що спричинила певним чином формування в злочинця рішучості вчинити злочин або містить умови, що сприяють учиненню злочину, була зумовлена поведінкою потерпілого; – яким був об’єктивний зміст ситуації, що вплинула на вчинення злочину, і наскільки адекватно потерпілий сприйняв те, що йому заподіяли шкоду; – яким чином і якою мірою потерпілий вплинув на формування особистісної установки злочинця, реалізованої у взаємодії із ситуацією в заподіянні шкоди; – які особистісні якості потерпілого зробили його більш вразливим для злочинця</a:t>
            </a: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6813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3440" y="943035"/>
            <a:ext cx="105867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Усі </a:t>
            </a:r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ситуації, в яких неповнолітній може стати жертвою незаконного діяння, вчені поділяють на декілька видів, серед яких: </a:t>
            </a:r>
            <a:endParaRPr lang="uk-UA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arenR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яких поведінка жертви спричиняє об’єктивну можливість учинення злочину: дії жертви, що призвели до аварійної ситуації на транспорті; всепрощення, яке дає злочинцеві змогу продовжувати злочинну діяльність; відсутність критичності, без якої шахрайство було б неможливим;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arenR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провокаційного характеру з негативною поведінкою жертви. У цих випадках поведінка жертви полягає в нападі, образі, приниженні, провокації, підбурюванні, загрозі тощо;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arenR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провокаційного характеру з позитивною поведінкою жертви (наприклад, дії працівника поліції, який постраждав під час захисту третьої особи);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arenR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замкнуті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ситуації, у яких дії жертви спрямовано на заподіяння шкоди собі самій (наприклад, заподіяння собі каліцтва з метою ухилення від військової служби, знищення власного майна тощо); </a:t>
            </a:r>
          </a:p>
          <a:p>
            <a:pPr marL="457200" indent="-457200" algn="just">
              <a:buAutoNum type="arabicParenR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яких поведінка жертви є абсолютно нейтральною, з точки зору впливу на поведінку злочинця і вчинення злочину</a:t>
            </a: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6260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3600" y="577275"/>
            <a:ext cx="983488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dirty="0" smtClean="0"/>
              <a:t>Таким </a:t>
            </a:r>
            <a:r>
              <a:rPr lang="uk-UA" sz="2000" dirty="0"/>
              <a:t>чином, одним із головних проявів заходів допомоги при профілактиці є </a:t>
            </a:r>
            <a:r>
              <a:rPr lang="uk-UA" sz="2000" dirty="0" smtClean="0"/>
              <a:t>допомога підліткам в усвідомленні </a:t>
            </a:r>
            <a:r>
              <a:rPr lang="uk-UA" sz="2000" dirty="0"/>
              <a:t>труднощів, </a:t>
            </a:r>
            <a:r>
              <a:rPr lang="uk-UA" sz="2000" dirty="0" smtClean="0"/>
              <a:t>з якими вони </a:t>
            </a:r>
            <a:r>
              <a:rPr lang="uk-UA" sz="2000" dirty="0"/>
              <a:t>повинні </a:t>
            </a:r>
            <a:r>
              <a:rPr lang="uk-UA" sz="2000" dirty="0" smtClean="0"/>
              <a:t>вміти справлятися </a:t>
            </a:r>
            <a:r>
              <a:rPr lang="uk-UA" sz="2000" dirty="0"/>
              <a:t>законними, </a:t>
            </a:r>
            <a:r>
              <a:rPr lang="uk-UA" sz="2000" dirty="0" smtClean="0"/>
              <a:t>правомірними діями</a:t>
            </a:r>
            <a:r>
              <a:rPr lang="uk-UA" sz="2000" dirty="0"/>
              <a:t>, що вкотре свідчить про пріоритет виховних методів впливу над виправними. Заходи переконання здатні вплинути на духовні </a:t>
            </a:r>
            <a:r>
              <a:rPr lang="uk-UA" sz="2000" dirty="0" smtClean="0"/>
              <a:t>та морально-правові </a:t>
            </a:r>
            <a:r>
              <a:rPr lang="uk-UA" sz="2000" dirty="0"/>
              <a:t>орієнтири</a:t>
            </a:r>
            <a:r>
              <a:rPr lang="uk-UA" sz="2000" dirty="0" smtClean="0"/>
              <a:t>. </a:t>
            </a:r>
          </a:p>
          <a:p>
            <a:pPr algn="just"/>
            <a:endParaRPr lang="uk-UA" sz="2000" dirty="0"/>
          </a:p>
          <a:p>
            <a:pPr algn="just"/>
            <a:endParaRPr lang="uk-UA" sz="2000" dirty="0"/>
          </a:p>
          <a:p>
            <a:pPr algn="just"/>
            <a:r>
              <a:rPr lang="uk-UA" sz="2000" dirty="0" smtClean="0"/>
              <a:t> </a:t>
            </a:r>
            <a:r>
              <a:rPr lang="uk-UA" sz="2000" dirty="0"/>
              <a:t>У зв’язку з цим важливим аспектом може стати </a:t>
            </a:r>
            <a:r>
              <a:rPr lang="uk-UA" sz="2000" b="1" dirty="0" err="1">
                <a:solidFill>
                  <a:srgbClr val="FF0000"/>
                </a:solidFill>
              </a:rPr>
              <a:t>самопрофілактика</a:t>
            </a:r>
            <a:r>
              <a:rPr lang="uk-UA" sz="2000" dirty="0"/>
              <a:t>, яка заснована на самовихованні, самонавчанні, самосвідомості та самооцінці особистості. Це виховання почуття обов’язку, самоспостереження, самоконтролю над волею та почуттями, самоаналізу, самокритики та переконаності у їх необхідності. Дуже важливо постійно підтримувати позитивні судження та добрі вчинки, вселяти віру у свої сили, у можливість сприятливих життєвих перспектив (нівелюючи на підсвідомому рівні </a:t>
            </a:r>
            <a:r>
              <a:rPr lang="uk-UA" sz="2000" dirty="0" err="1"/>
              <a:t>віктимність</a:t>
            </a:r>
            <a:r>
              <a:rPr lang="uk-UA" sz="2000" dirty="0"/>
              <a:t>)</a:t>
            </a:r>
            <a:endParaRPr lang="ru-RU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468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34720" y="1443335"/>
            <a:ext cx="1012952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План:</a:t>
            </a:r>
          </a:p>
          <a:p>
            <a:pPr marL="514350" indent="-514350">
              <a:buAutoNum type="arabicPeriod"/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Передумови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вчиненню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дітьми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Віктимна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неповнолітнього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167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7069" y="1462385"/>
            <a:ext cx="1080960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служб у справах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принципах: </a:t>
            </a: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вжиття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примусових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вичерпання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гласності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систематичного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стан справ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роботу центрального органу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виконавчої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сім’ї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центрального органу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виконавчої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сім’ї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органу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виконавчої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Республіки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сім’ї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служб у справах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засобах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масової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конфіденційності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вчинили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застосовувалися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профілактики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неприпустимості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приниження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гідності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жорстокого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поводження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ними.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238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54685" y="1765915"/>
            <a:ext cx="108813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ст. 3 закону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«Про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справах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установи 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профілактикою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служб у справах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усунення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 і умов,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дітьми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окремому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сім’ї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проживання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389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6075" y="681751"/>
            <a:ext cx="108813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 до співставлення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деліктології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044895"/>
              </p:ext>
            </p:extLst>
          </p:nvPr>
        </p:nvGraphicFramePr>
        <p:xfrm>
          <a:off x="819467" y="1905456"/>
          <a:ext cx="9934576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7288">
                  <a:extLst>
                    <a:ext uri="{9D8B030D-6E8A-4147-A177-3AD203B41FA5}">
                      <a16:colId xmlns:a16="http://schemas.microsoft.com/office/drawing/2014/main" val="3374345492"/>
                    </a:ext>
                  </a:extLst>
                </a:gridCol>
                <a:gridCol w="4967288">
                  <a:extLst>
                    <a:ext uri="{9D8B030D-6E8A-4147-A177-3AD203B41FA5}">
                      <a16:colId xmlns:a16="http://schemas.microsoft.com/office/drawing/2014/main" val="25724412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 В. Лесько у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своєму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дослідженні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звертає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увагу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те,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адміністративна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деліктологія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тісно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пов’язана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із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кримінологією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і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очевидно,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оскільки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остання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виробила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величезний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понятійний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апарат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стосується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сфери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попереджувальної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Водночас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зазначається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предмет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їхніх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досліджень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хоча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близький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проте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має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деякі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відмінності.Адміністративна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деліктологія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вивчає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значний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блок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соціальних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явищ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сукупності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становлять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адміністративну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деліктність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яка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відрізняється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правовими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соціальними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характеристиками, а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також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формами і методами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попередження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цих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негативних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явищ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Якщо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кримінології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низка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адміністративних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правопорушень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відомі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назвою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фонових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«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супутніх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то для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адміністративної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деліктології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вони є предметом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самостійного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вивчення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повному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обсязі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Наука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кримінологія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причинами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розуміє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соціально-психологічні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обставини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безпосередньо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породжують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відтворюють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злочинність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злочини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як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свій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закономірний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наслідок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Умови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комплекс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явищ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самі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собі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можуть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породити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злочинність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але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слугують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певними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обставинами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сприяють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її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виникненню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існуванню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534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903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6075" y="681751"/>
            <a:ext cx="108813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 до співставлення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деліктології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69644"/>
              </p:ext>
            </p:extLst>
          </p:nvPr>
        </p:nvGraphicFramePr>
        <p:xfrm>
          <a:off x="819467" y="1905456"/>
          <a:ext cx="9934576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7288">
                  <a:extLst>
                    <a:ext uri="{9D8B030D-6E8A-4147-A177-3AD203B41FA5}">
                      <a16:colId xmlns:a16="http://schemas.microsoft.com/office/drawing/2014/main" val="3374345492"/>
                    </a:ext>
                  </a:extLst>
                </a:gridCol>
                <a:gridCol w="4967288">
                  <a:extLst>
                    <a:ext uri="{9D8B030D-6E8A-4147-A177-3AD203B41FA5}">
                      <a16:colId xmlns:a16="http://schemas.microsoft.com/office/drawing/2014/main" val="25724412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Філософський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енциклопедичний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словник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наголошує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залежно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об’єкта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її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вивчення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причинами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розуміють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види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детермінант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якіпороджують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викликають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появу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нового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явища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наслідку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Пояснюючи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причини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протиправної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поведінки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неповнолітніх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О.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Бахур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розглядає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їх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як результат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взаємодії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двох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чинників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умов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мікросередовища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впливи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сім’ї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школи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десоціалізують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психологічні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труднощі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й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ускладнення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породжені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багатопроблемним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соціумом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деформації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спілкуванні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взаємодії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та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індивідуальних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особливостей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індивіда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суперечності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головна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яких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полягає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невідповідності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між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суб’єктивною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готовністю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дорослого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життя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об’єктивною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обмеженістю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можливостей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підлітка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психологічні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колізії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найперше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виявляються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вибірково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-активному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ставленні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підлітка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навколишнього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середовища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спілкування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до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педагогічних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впливів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сім’ї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суспільстві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до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соціально-моральних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цінностей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норм,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запропонованих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найближчим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оточенням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)47. І. Даньшин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вважає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головною глобальною проблемою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неповнолітніх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є «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соціальне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аутсайдерство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коли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діти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опиняються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поза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існуючим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суспільством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унаслідок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неповноцінної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соціалізації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534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4516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2160" y="1413867"/>
            <a:ext cx="105867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Умовами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вчиненню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приводять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регуляторному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скоєнню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результату.</a:t>
            </a:r>
          </a:p>
          <a:p>
            <a:pPr algn="just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супутні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утворюють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часу),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(без таких умов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могла б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умов)</a:t>
            </a:r>
          </a:p>
        </p:txBody>
      </p:sp>
    </p:spTree>
    <p:extLst>
      <p:ext uri="{BB962C8B-B14F-4D97-AF65-F5344CB8AC3E}">
        <p14:creationId xmlns:p14="http://schemas.microsoft.com/office/powerpoint/2010/main" val="1666029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6075" y="681751"/>
            <a:ext cx="108813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 до співставлення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деліктології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728580"/>
              </p:ext>
            </p:extLst>
          </p:nvPr>
        </p:nvGraphicFramePr>
        <p:xfrm>
          <a:off x="819467" y="1905456"/>
          <a:ext cx="9934576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7288">
                  <a:extLst>
                    <a:ext uri="{9D8B030D-6E8A-4147-A177-3AD203B41FA5}">
                      <a16:colId xmlns:a16="http://schemas.microsoft.com/office/drawing/2014/main" val="3374345492"/>
                    </a:ext>
                  </a:extLst>
                </a:gridCol>
                <a:gridCol w="4967288">
                  <a:extLst>
                    <a:ext uri="{9D8B030D-6E8A-4147-A177-3AD203B41FA5}">
                      <a16:colId xmlns:a16="http://schemas.microsoft.com/office/drawing/2014/main" val="25724412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Б. Є. Абдурахманов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вважає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адміністративна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деліктологія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соціально-правова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наука, де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вивчення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ґрунтується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дослідженні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стану,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масштабів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поширеності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адміністративних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правопорушень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особи –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порушника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адміністративно-правових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норм, причин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 умов,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сприяють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вчиненню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адміністративних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правопорушень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прогнозуванні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динаміки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розвитку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адміністративної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деліктності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дасть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змогу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розробити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високоефективні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заходи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профілактики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адміністративної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деліктності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а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також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наукові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прийоми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таметодологіюадміністративно-деліктологічних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досліджень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ґрунтуються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положеннях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адміністративного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законодавства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судовій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практиці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адміністративно-юрисдикційній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уповноважених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державних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органів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порівняльно-правовій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нормотворчості,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вивченні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наукових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основ</a:t>
                      </a:r>
                    </a:p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різних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видів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адміністративних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правопорушень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 метою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виявлення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властивих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їм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спільних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ознак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принципів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закономірних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зв’язків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свою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чергу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М.І.Нікулін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визначає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поняття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адміністративна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деліктологія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як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відносно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самостійну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систему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знань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завданням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якої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є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дослідження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вивчення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адміністративної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деліктності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як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соціальноправового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явища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її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тенденцій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закономірностей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властивих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сучасності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минулого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майбутнього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та причин,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сприяють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проявам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протиправної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поведінки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а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також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розроблення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й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оцінка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заходів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запобігання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адміністративним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правопорушенням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 метою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вдосконалення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теорії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практики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зниження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рівня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адміністративної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деліктності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534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1047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6075" y="681751"/>
            <a:ext cx="108813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 до співставлення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деліктології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429511"/>
              </p:ext>
            </p:extLst>
          </p:nvPr>
        </p:nvGraphicFramePr>
        <p:xfrm>
          <a:off x="857565" y="2066746"/>
          <a:ext cx="10667684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3842">
                  <a:extLst>
                    <a:ext uri="{9D8B030D-6E8A-4147-A177-3AD203B41FA5}">
                      <a16:colId xmlns:a16="http://schemas.microsoft.com/office/drawing/2014/main" val="3374345492"/>
                    </a:ext>
                  </a:extLst>
                </a:gridCol>
                <a:gridCol w="5333842">
                  <a:extLst>
                    <a:ext uri="{9D8B030D-6E8A-4147-A177-3AD203B41FA5}">
                      <a16:colId xmlns:a16="http://schemas.microsoft.com/office/drawing/2014/main" val="25724412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монографії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Адміністративна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деліктологія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соціально-правовий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феномен і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проблеми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розвитку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до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адміністративно-деліктної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детермінації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зараховує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насамперед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причини,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умови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кореляти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Між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ними і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наслідком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деліктністю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деліктами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виникають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причинно-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наслідкові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зумовлено-наслідкові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кореляційні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функціональні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зв’язки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зв’язок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стану і системно-структурна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детермінація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За часом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адміністративно-деліктна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детермінація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охоплює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зумовлює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минуле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як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психологічно-формувальний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елемент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теперішнє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як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взаємодію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причин і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умов у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детермінації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наслідку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майбутнє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несе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цільову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інформаційну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детермінацію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Ядр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 к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нфл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ктн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 ситу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ї, щ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призв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дить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 м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льн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рм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бист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мейн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вих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ння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ж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рст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сть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гресивн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сть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слих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їх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йдуж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сть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льних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причин</a:t>
                      </a:r>
                    </a:p>
                    <a:p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рушень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Н. А.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Ричкова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виділяє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i: </a:t>
                      </a:r>
                      <a:endParaRPr lang="uk-UA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стрення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льних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блем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зниження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життєв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вня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блеми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йнят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цевл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штув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ння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з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безпечення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житл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м);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неефективн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льн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o-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культурн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сфери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бмежен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жлив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uk-UA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ведення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лля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вих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 р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тн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 з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х;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дем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нстр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 н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сильств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a,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нтиз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крим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льн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життя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телеб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ченн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ЗМ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I,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суч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нем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 т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uk-UA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пулярн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музиц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endParaRPr lang="uk-UA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низький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вень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ї,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чн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культури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селення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ширення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вип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дк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зл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вжив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ння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лк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лем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вживання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рк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тичних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реч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вин;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тн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 р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вень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льн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хисту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селення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ступн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сть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льно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-псих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чн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 д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шир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ким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верств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 н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селення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534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0891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3636</Words>
  <Application>Microsoft Office PowerPoint</Application>
  <PresentationFormat>Широкий екран</PresentationFormat>
  <Paragraphs>121</Paragraphs>
  <Slides>18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Тема Office</vt:lpstr>
      <vt:lpstr>ПЕРЕДУМОВИ ТА ФАКТОРИ, ЩО СПРИЯЮТЬ ВЧИНЕННЮ ПРАВОПОРУШЕНЬ ДІТЬМИ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Механізм кваліфікації адміністративних правопорушень</dc:title>
  <dc:creator>User</dc:creator>
  <cp:lastModifiedBy>User</cp:lastModifiedBy>
  <cp:revision>9</cp:revision>
  <dcterms:created xsi:type="dcterms:W3CDTF">2024-10-06T14:45:27Z</dcterms:created>
  <dcterms:modified xsi:type="dcterms:W3CDTF">2024-10-24T05:52:29Z</dcterms:modified>
</cp:coreProperties>
</file>