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1152" y="10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9929EF39-0A37-4286-AB24-83633F4F998C}" type="datetimeFigureOut">
              <a:rPr lang="ru-RU" smtClean="0"/>
              <a:pPr/>
              <a:t>08.11.2023</a:t>
            </a:fld>
            <a:endParaRPr lang="ru-RU"/>
          </a:p>
        </p:txBody>
      </p:sp>
      <p:sp>
        <p:nvSpPr>
          <p:cNvPr id="16" name="Номер слайда 15"/>
          <p:cNvSpPr>
            <a:spLocks noGrp="1"/>
          </p:cNvSpPr>
          <p:nvPr>
            <p:ph type="sldNum" sz="quarter" idx="11"/>
          </p:nvPr>
        </p:nvSpPr>
        <p:spPr/>
        <p:txBody>
          <a:bodyPr/>
          <a:lstStyle/>
          <a:p>
            <a:fld id="{C6A8E34B-89B1-426A-903E-6316A14441D7}"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929EF39-0A37-4286-AB24-83633F4F998C}" type="datetimeFigureOut">
              <a:rPr lang="ru-RU" smtClean="0"/>
              <a:pPr/>
              <a:t>08.11.2023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6A8E34B-89B1-426A-903E-6316A14441D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929EF39-0A37-4286-AB24-83633F4F998C}" type="datetimeFigureOut">
              <a:rPr lang="ru-RU" smtClean="0"/>
              <a:pPr/>
              <a:t>08.11.2023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6A8E34B-89B1-426A-903E-6316A14441D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9929EF39-0A37-4286-AB24-83633F4F998C}" type="datetimeFigureOut">
              <a:rPr lang="ru-RU" smtClean="0"/>
              <a:pPr/>
              <a:t>08.11.2023</a:t>
            </a:fld>
            <a:endParaRPr lang="ru-RU"/>
          </a:p>
        </p:txBody>
      </p:sp>
      <p:sp>
        <p:nvSpPr>
          <p:cNvPr id="15" name="Номер слайда 14"/>
          <p:cNvSpPr>
            <a:spLocks noGrp="1"/>
          </p:cNvSpPr>
          <p:nvPr>
            <p:ph type="sldNum" sz="quarter" idx="15"/>
          </p:nvPr>
        </p:nvSpPr>
        <p:spPr/>
        <p:txBody>
          <a:bodyPr/>
          <a:lstStyle>
            <a:lvl1pPr algn="ctr">
              <a:defRPr/>
            </a:lvl1pPr>
          </a:lstStyle>
          <a:p>
            <a:fld id="{C6A8E34B-89B1-426A-903E-6316A14441D7}"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9929EF39-0A37-4286-AB24-83633F4F998C}" type="datetimeFigureOut">
              <a:rPr lang="ru-RU" smtClean="0"/>
              <a:pPr/>
              <a:t>08.11.2023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6A8E34B-89B1-426A-903E-6316A14441D7}"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9929EF39-0A37-4286-AB24-83633F4F998C}" type="datetimeFigureOut">
              <a:rPr lang="ru-RU" smtClean="0"/>
              <a:pPr/>
              <a:t>08.11.2023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6A8E34B-89B1-426A-903E-6316A14441D7}"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C6A8E34B-89B1-426A-903E-6316A14441D7}"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9929EF39-0A37-4286-AB24-83633F4F998C}" type="datetimeFigureOut">
              <a:rPr lang="ru-RU" smtClean="0"/>
              <a:pPr/>
              <a:t>08.11.2023</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9929EF39-0A37-4286-AB24-83633F4F998C}" type="datetimeFigureOut">
              <a:rPr lang="ru-RU" smtClean="0"/>
              <a:pPr/>
              <a:t>08.11.2023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6A8E34B-89B1-426A-903E-6316A14441D7}"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929EF39-0A37-4286-AB24-83633F4F998C}" type="datetimeFigureOut">
              <a:rPr lang="ru-RU" smtClean="0"/>
              <a:pPr/>
              <a:t>08.11.2023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6A8E34B-89B1-426A-903E-6316A14441D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9929EF39-0A37-4286-AB24-83633F4F998C}" type="datetimeFigureOut">
              <a:rPr lang="ru-RU" smtClean="0"/>
              <a:pPr/>
              <a:t>08.11.2023</a:t>
            </a:fld>
            <a:endParaRPr lang="ru-RU"/>
          </a:p>
        </p:txBody>
      </p:sp>
      <p:sp>
        <p:nvSpPr>
          <p:cNvPr id="9" name="Номер слайда 8"/>
          <p:cNvSpPr>
            <a:spLocks noGrp="1"/>
          </p:cNvSpPr>
          <p:nvPr>
            <p:ph type="sldNum" sz="quarter" idx="15"/>
          </p:nvPr>
        </p:nvSpPr>
        <p:spPr/>
        <p:txBody>
          <a:bodyPr/>
          <a:lstStyle/>
          <a:p>
            <a:fld id="{C6A8E34B-89B1-426A-903E-6316A14441D7}"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9929EF39-0A37-4286-AB24-83633F4F998C}" type="datetimeFigureOut">
              <a:rPr lang="ru-RU" smtClean="0"/>
              <a:pPr/>
              <a:t>08.11.2023</a:t>
            </a:fld>
            <a:endParaRPr lang="ru-RU"/>
          </a:p>
        </p:txBody>
      </p:sp>
      <p:sp>
        <p:nvSpPr>
          <p:cNvPr id="9" name="Номер слайда 8"/>
          <p:cNvSpPr>
            <a:spLocks noGrp="1"/>
          </p:cNvSpPr>
          <p:nvPr>
            <p:ph type="sldNum" sz="quarter" idx="11"/>
          </p:nvPr>
        </p:nvSpPr>
        <p:spPr/>
        <p:txBody>
          <a:bodyPr/>
          <a:lstStyle/>
          <a:p>
            <a:fld id="{C6A8E34B-89B1-426A-903E-6316A14441D7}"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9929EF39-0A37-4286-AB24-83633F4F998C}" type="datetimeFigureOut">
              <a:rPr lang="ru-RU" smtClean="0"/>
              <a:pPr/>
              <a:t>08.11.2023</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C6A8E34B-89B1-426A-903E-6316A14441D7}"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ru-RU" dirty="0" err="1"/>
              <a:t>Розвиток</a:t>
            </a:r>
            <a:r>
              <a:rPr lang="ru-RU" dirty="0"/>
              <a:t> </a:t>
            </a:r>
            <a:r>
              <a:rPr lang="ru-RU" dirty="0" err="1"/>
              <a:t>психіки</a:t>
            </a:r>
            <a:r>
              <a:rPr lang="ru-RU" dirty="0"/>
              <a:t> </a:t>
            </a:r>
            <a:r>
              <a:rPr lang="ru-RU" dirty="0" err="1"/>
              <a:t>тварин</a:t>
            </a:r>
            <a:r>
              <a:rPr lang="ru-RU" dirty="0"/>
              <a:t> в </a:t>
            </a:r>
            <a:r>
              <a:rPr lang="ru-RU" dirty="0" err="1"/>
              <a:t>онтогенезі</a:t>
            </a:r>
            <a:endParaRPr lang="ru-RU" dirty="0"/>
          </a:p>
          <a:p>
            <a:endParaRPr lang="ru-RU" dirty="0"/>
          </a:p>
        </p:txBody>
      </p:sp>
      <p:sp>
        <p:nvSpPr>
          <p:cNvPr id="2" name="Заголовок 1"/>
          <p:cNvSpPr>
            <a:spLocks noGrp="1"/>
          </p:cNvSpPr>
          <p:nvPr>
            <p:ph type="ctrTitle"/>
          </p:nvPr>
        </p:nvSpPr>
        <p:spPr/>
        <p:txBody>
          <a:bodyPr/>
          <a:lstStyle/>
          <a:p>
            <a:r>
              <a:rPr lang="uk-UA" dirty="0" smtClean="0"/>
              <a:t>Лабораторна робота 4</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1533207" y="2586228"/>
          <a:ext cx="6077585" cy="1685544"/>
        </p:xfrm>
        <a:graphic>
          <a:graphicData uri="http://schemas.openxmlformats.org/drawingml/2006/table">
            <a:tbl>
              <a:tblPr/>
              <a:tblGrid>
                <a:gridCol w="3038475"/>
                <a:gridCol w="3039110"/>
              </a:tblGrid>
              <a:tr h="0">
                <a:tc>
                  <a:txBody>
                    <a:bodyPr/>
                    <a:lstStyle/>
                    <a:p>
                      <a:pPr algn="ctr">
                        <a:lnSpc>
                          <a:spcPct val="115000"/>
                        </a:lnSpc>
                        <a:spcAft>
                          <a:spcPts val="0"/>
                        </a:spcAft>
                      </a:pPr>
                      <a:r>
                        <a:rPr lang="uk-UA" sz="1400" dirty="0">
                          <a:latin typeface="Times New Roman"/>
                          <a:ea typeface="Calibri"/>
                          <a:cs typeface="Times New Roman"/>
                        </a:rPr>
                        <a:t>Фаза</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a:latin typeface="Times New Roman"/>
                          <a:ea typeface="Calibri"/>
                          <a:cs typeface="Times New Roman"/>
                        </a:rPr>
                        <a:t>Особливості фази</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ru-RU" sz="1400" dirty="0" err="1">
                          <a:solidFill>
                            <a:schemeClr val="bg1"/>
                          </a:solidFill>
                          <a:latin typeface="Times New Roman"/>
                          <a:ea typeface="Calibri"/>
                          <a:cs typeface="Times New Roman"/>
                        </a:rPr>
                        <a:t>Раннього</a:t>
                      </a:r>
                      <a:r>
                        <a:rPr lang="ru-RU" sz="1400" dirty="0">
                          <a:solidFill>
                            <a:schemeClr val="bg1"/>
                          </a:solidFill>
                          <a:latin typeface="Times New Roman"/>
                          <a:ea typeface="Calibri"/>
                          <a:cs typeface="Times New Roman"/>
                        </a:rPr>
                        <a:t> постнатального </a:t>
                      </a:r>
                      <a:r>
                        <a:rPr lang="ru-RU" sz="1400" dirty="0" err="1">
                          <a:solidFill>
                            <a:schemeClr val="bg1"/>
                          </a:solidFill>
                          <a:latin typeface="Times New Roman"/>
                          <a:ea typeface="Calibri"/>
                          <a:cs typeface="Times New Roman"/>
                        </a:rPr>
                        <a:t>розвитку</a:t>
                      </a:r>
                      <a:r>
                        <a:rPr lang="ru-RU" sz="1400" dirty="0">
                          <a:solidFill>
                            <a:schemeClr val="bg1"/>
                          </a:solidFill>
                          <a:latin typeface="Times New Roman"/>
                          <a:ea typeface="Calibri"/>
                          <a:cs typeface="Times New Roman"/>
                        </a:rPr>
                        <a:t> </a:t>
                      </a:r>
                      <a:endParaRPr lang="ru-RU" sz="1200" dirty="0">
                        <a:solidFill>
                          <a:schemeClr val="bg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uk-UA" sz="1400" dirty="0">
                          <a:solidFill>
                            <a:schemeClr val="bg1"/>
                          </a:solidFill>
                          <a:latin typeface="Times New Roman"/>
                          <a:ea typeface="Calibri"/>
                          <a:cs typeface="Times New Roman"/>
                        </a:rPr>
                        <a:t>Ювенільний</a:t>
                      </a:r>
                      <a:endParaRPr lang="ru-RU" sz="1100" dirty="0">
                        <a:solidFill>
                          <a:schemeClr val="bg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ru-RU" sz="1400" dirty="0" err="1">
                          <a:solidFill>
                            <a:schemeClr val="bg1"/>
                          </a:solidFill>
                          <a:latin typeface="Times New Roman"/>
                          <a:ea typeface="Calibri"/>
                          <a:cs typeface="Times New Roman"/>
                        </a:rPr>
                        <a:t>Статевого</a:t>
                      </a:r>
                      <a:r>
                        <a:rPr lang="ru-RU" sz="1400" dirty="0">
                          <a:solidFill>
                            <a:schemeClr val="bg1"/>
                          </a:solidFill>
                          <a:latin typeface="Times New Roman"/>
                          <a:ea typeface="Calibri"/>
                          <a:cs typeface="Times New Roman"/>
                        </a:rPr>
                        <a:t> </a:t>
                      </a:r>
                      <a:r>
                        <a:rPr lang="ru-RU" sz="1400" dirty="0" err="1">
                          <a:solidFill>
                            <a:schemeClr val="bg1"/>
                          </a:solidFill>
                          <a:latin typeface="Times New Roman"/>
                          <a:ea typeface="Calibri"/>
                          <a:cs typeface="Times New Roman"/>
                        </a:rPr>
                        <a:t>дозрівання</a:t>
                      </a:r>
                      <a:endParaRPr lang="ru-RU" sz="1200" dirty="0">
                        <a:solidFill>
                          <a:schemeClr val="bg1"/>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ru-RU" sz="1400" dirty="0" err="1">
                          <a:solidFill>
                            <a:schemeClr val="bg1"/>
                          </a:solidFill>
                          <a:latin typeface="Times New Roman"/>
                          <a:ea typeface="Calibri"/>
                          <a:cs typeface="Times New Roman"/>
                        </a:rPr>
                        <a:t>Морфофізіологічної</a:t>
                      </a:r>
                      <a:r>
                        <a:rPr lang="ru-RU" sz="1400" dirty="0">
                          <a:solidFill>
                            <a:schemeClr val="bg1"/>
                          </a:solidFill>
                          <a:latin typeface="Times New Roman"/>
                          <a:ea typeface="Calibri"/>
                          <a:cs typeface="Times New Roman"/>
                        </a:rPr>
                        <a:t> </a:t>
                      </a:r>
                      <a:endParaRPr lang="ru-RU" sz="1200" dirty="0">
                        <a:solidFill>
                          <a:schemeClr val="bg1"/>
                        </a:solidFill>
                        <a:latin typeface="Times New Roman"/>
                        <a:ea typeface="Calibri"/>
                        <a:cs typeface="Times New Roman"/>
                      </a:endParaRPr>
                    </a:p>
                    <a:p>
                      <a:pPr algn="ctr">
                        <a:lnSpc>
                          <a:spcPct val="115000"/>
                        </a:lnSpc>
                        <a:spcAft>
                          <a:spcPts val="0"/>
                        </a:spcAft>
                      </a:pPr>
                      <a:r>
                        <a:rPr lang="ru-RU" sz="1400" dirty="0" err="1">
                          <a:solidFill>
                            <a:schemeClr val="bg1"/>
                          </a:solidFill>
                          <a:latin typeface="Times New Roman"/>
                          <a:ea typeface="Calibri"/>
                          <a:cs typeface="Times New Roman"/>
                        </a:rPr>
                        <a:t>зрілості</a:t>
                      </a:r>
                      <a:endParaRPr lang="ru-RU" sz="1100" dirty="0">
                        <a:solidFill>
                          <a:schemeClr val="bg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uk-UA" sz="1400" dirty="0">
                          <a:solidFill>
                            <a:schemeClr val="bg1"/>
                          </a:solidFill>
                          <a:latin typeface="Times New Roman"/>
                          <a:ea typeface="Calibri"/>
                          <a:cs typeface="Times New Roman"/>
                        </a:rPr>
                        <a:t>Старіння</a:t>
                      </a:r>
                      <a:endParaRPr lang="ru-RU" sz="1100" dirty="0">
                        <a:solidFill>
                          <a:schemeClr val="bg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4817" name="Rectangle 1"/>
          <p:cNvSpPr>
            <a:spLocks noChangeArrowheads="1"/>
          </p:cNvSpPr>
          <p:nvPr/>
        </p:nvSpPr>
        <p:spPr bwMode="auto">
          <a:xfrm>
            <a:off x="1771681" y="23808"/>
            <a:ext cx="5600636" cy="193899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Лабораторна робота 5</a:t>
            </a:r>
            <a:endParaRPr kumimoji="0" lang="ru-RU"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4000" b="0" i="0" u="none" strike="noStrike" cap="none" normalizeH="0" baseline="0" dirty="0" err="1" smtClean="0">
                <a:ln>
                  <a:noFill/>
                </a:ln>
                <a:solidFill>
                  <a:srgbClr val="000009"/>
                </a:solidFill>
                <a:effectLst/>
                <a:latin typeface="Times New Roman" pitchFamily="18" charset="0"/>
                <a:ea typeface="Calibri" pitchFamily="34" charset="0"/>
                <a:cs typeface="Times New Roman" pitchFamily="18" charset="0"/>
              </a:rPr>
              <a:t>Розвиток</a:t>
            </a:r>
            <a:r>
              <a:rPr kumimoji="0" lang="ru-RU" sz="4000" b="0" i="0" u="none" strike="noStrike" cap="none" normalizeH="0" baseline="0" dirty="0" smtClean="0">
                <a:ln>
                  <a:noFill/>
                </a:ln>
                <a:solidFill>
                  <a:srgbClr val="000009"/>
                </a:solidFill>
                <a:effectLst/>
                <a:latin typeface="Times New Roman" pitchFamily="18" charset="0"/>
                <a:ea typeface="Calibri" pitchFamily="34" charset="0"/>
                <a:cs typeface="Times New Roman" pitchFamily="18" charset="0"/>
              </a:rPr>
              <a:t> </a:t>
            </a:r>
            <a:r>
              <a:rPr kumimoji="0" lang="ru-RU" sz="4000" b="0" i="0" u="none" strike="noStrike" cap="none" normalizeH="0" baseline="0" dirty="0" err="1" smtClean="0">
                <a:ln>
                  <a:noFill/>
                </a:ln>
                <a:solidFill>
                  <a:srgbClr val="000009"/>
                </a:solidFill>
                <a:effectLst/>
                <a:latin typeface="Times New Roman" pitchFamily="18" charset="0"/>
                <a:ea typeface="Calibri" pitchFamily="34" charset="0"/>
                <a:cs typeface="Times New Roman" pitchFamily="18" charset="0"/>
              </a:rPr>
              <a:t>психіки</a:t>
            </a:r>
            <a:r>
              <a:rPr kumimoji="0" lang="ru-RU" sz="4000" b="0" i="0" u="none" strike="noStrike" cap="none" normalizeH="0" baseline="0" dirty="0" smtClean="0">
                <a:ln>
                  <a:noFill/>
                </a:ln>
                <a:solidFill>
                  <a:srgbClr val="000009"/>
                </a:solidFill>
                <a:effectLst/>
                <a:latin typeface="Times New Roman" pitchFamily="18" charset="0"/>
                <a:ea typeface="Calibri" pitchFamily="34" charset="0"/>
                <a:cs typeface="Times New Roman" pitchFamily="18" charset="0"/>
              </a:rPr>
              <a:t> </a:t>
            </a:r>
            <a:r>
              <a:rPr kumimoji="0" lang="ru-RU" sz="4000" b="0" i="0" u="none" strike="noStrike" cap="none" normalizeH="0" baseline="0" dirty="0" err="1" smtClean="0">
                <a:ln>
                  <a:noFill/>
                </a:ln>
                <a:solidFill>
                  <a:srgbClr val="000009"/>
                </a:solidFill>
                <a:effectLst/>
                <a:latin typeface="Times New Roman" pitchFamily="18" charset="0"/>
                <a:ea typeface="Calibri" pitchFamily="34" charset="0"/>
                <a:cs typeface="Times New Roman" pitchFamily="18" charset="0"/>
              </a:rPr>
              <a:t>тварин</a:t>
            </a:r>
            <a:endParaRPr kumimoji="0" lang="ru-RU"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err="1" smtClean="0">
                <a:ln>
                  <a:noFill/>
                </a:ln>
                <a:solidFill>
                  <a:srgbClr val="000009"/>
                </a:solidFill>
                <a:effectLst/>
                <a:latin typeface="Times New Roman" pitchFamily="18" charset="0"/>
                <a:ea typeface="Calibri" pitchFamily="34" charset="0"/>
                <a:cs typeface="Times New Roman" pitchFamily="18" charset="0"/>
              </a:rPr>
              <a:t>Ігри</a:t>
            </a:r>
            <a:r>
              <a:rPr kumimoji="0" lang="ru-RU" sz="2000" b="1" i="0" u="none" strike="noStrike" cap="none" normalizeH="0" baseline="0" dirty="0" smtClean="0">
                <a:ln>
                  <a:noFill/>
                </a:ln>
                <a:solidFill>
                  <a:srgbClr val="000009"/>
                </a:solidFill>
                <a:effectLst/>
                <a:latin typeface="Times New Roman" pitchFamily="18" charset="0"/>
                <a:ea typeface="Calibri" pitchFamily="34" charset="0"/>
                <a:cs typeface="Times New Roman" pitchFamily="18" charset="0"/>
              </a:rPr>
              <a:t> </a:t>
            </a:r>
            <a:r>
              <a:rPr kumimoji="0" lang="ru-RU" sz="2000" b="1" i="0" u="none" strike="noStrike" cap="none" normalizeH="0" baseline="0" dirty="0" err="1" smtClean="0">
                <a:ln>
                  <a:noFill/>
                </a:ln>
                <a:solidFill>
                  <a:srgbClr val="000009"/>
                </a:solidFill>
                <a:effectLst/>
                <a:latin typeface="Times New Roman" pitchFamily="18" charset="0"/>
                <a:ea typeface="Calibri" pitchFamily="34" charset="0"/>
                <a:cs typeface="Times New Roman" pitchFamily="18" charset="0"/>
              </a:rPr>
              <a:t>тварин</a:t>
            </a:r>
            <a:r>
              <a:rPr kumimoji="0" lang="ru-RU" sz="2000" b="1" i="0" u="none" strike="noStrike" cap="none" normalizeH="0" baseline="0" dirty="0" smtClean="0">
                <a:ln>
                  <a:noFill/>
                </a:ln>
                <a:solidFill>
                  <a:srgbClr val="000009"/>
                </a:solidFill>
                <a:effectLst/>
                <a:latin typeface="Times New Roman" pitchFamily="18" charset="0"/>
                <a:ea typeface="Calibri" pitchFamily="34" charset="0"/>
                <a:cs typeface="Times New Roman" pitchFamily="18" charset="0"/>
              </a:rPr>
              <a:t> </a:t>
            </a:r>
            <a:r>
              <a:rPr kumimoji="0" lang="ru-RU" sz="2000" b="1" i="0" u="none" strike="noStrike" cap="none" normalizeH="0" baseline="0" dirty="0" err="1" smtClean="0">
                <a:ln>
                  <a:noFill/>
                </a:ln>
                <a:solidFill>
                  <a:srgbClr val="000009"/>
                </a:solidFill>
                <a:effectLst/>
                <a:latin typeface="Times New Roman" pitchFamily="18" charset="0"/>
                <a:ea typeface="Calibri" pitchFamily="34" charset="0"/>
                <a:cs typeface="Times New Roman" pitchFamily="18" charset="0"/>
              </a:rPr>
              <a:t>і</a:t>
            </a:r>
            <a:r>
              <a:rPr kumimoji="0" lang="ru-RU" sz="2000" b="1" i="0" u="none" strike="noStrike" cap="none" normalizeH="0" baseline="0" dirty="0" smtClean="0">
                <a:ln>
                  <a:noFill/>
                </a:ln>
                <a:solidFill>
                  <a:srgbClr val="000009"/>
                </a:solidFill>
                <a:effectLst/>
                <a:latin typeface="Times New Roman" pitchFamily="18" charset="0"/>
                <a:ea typeface="Calibri" pitchFamily="34" charset="0"/>
                <a:cs typeface="Times New Roman" pitchFamily="18" charset="0"/>
              </a:rPr>
              <a:t> </a:t>
            </a:r>
            <a:r>
              <a:rPr kumimoji="0" lang="ru-RU" sz="2000" b="1" i="0" u="none" strike="noStrike" cap="none" normalizeH="0" baseline="0" dirty="0" err="1" smtClean="0">
                <a:ln>
                  <a:noFill/>
                </a:ln>
                <a:solidFill>
                  <a:srgbClr val="000009"/>
                </a:solidFill>
                <a:effectLst/>
                <a:latin typeface="Times New Roman" pitchFamily="18" charset="0"/>
                <a:ea typeface="Calibri" pitchFamily="34" charset="0"/>
                <a:cs typeface="Times New Roman" pitchFamily="18" charset="0"/>
              </a:rPr>
              <a:t>дітей</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0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Заповніть </a:t>
            </a:r>
            <a:r>
              <a:rPr kumimoji="0" lang="ru-RU"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таблицю</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1595019"/>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err="1" smtClean="0">
                <a:ln>
                  <a:noFill/>
                </a:ln>
                <a:effectLst/>
                <a:latin typeface="Times New Roman" pitchFamily="18" charset="0"/>
                <a:ea typeface="Calibri" pitchFamily="34" charset="0"/>
                <a:cs typeface="Times New Roman" pitchFamily="18" charset="0"/>
              </a:rPr>
              <a:t>Завдання</a:t>
            </a:r>
            <a:r>
              <a:rPr kumimoji="0" lang="ru-RU" sz="1400" b="1" i="0" u="none" strike="noStrike" cap="none" normalizeH="0" baseline="0" dirty="0" smtClean="0">
                <a:ln>
                  <a:noFill/>
                </a:ln>
                <a:effectLst/>
                <a:latin typeface="Times New Roman" pitchFamily="18" charset="0"/>
                <a:ea typeface="Calibri" pitchFamily="34" charset="0"/>
                <a:cs typeface="Times New Roman" pitchFamily="18" charset="0"/>
              </a:rPr>
              <a:t> 2. </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Дайте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відповіді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питання</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1.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Наведіть</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приклади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турботи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про потомство, яка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обмежується</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тільки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створенням</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притулку</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заготовки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їжі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безхребетних</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хребетних</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2.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Наведіть</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приклади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активної</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турботи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про потомство</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3.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Наведіть</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прикладидоведення</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інстинктивних</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рухів</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4. Яку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поведінкову</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реакцію</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гусей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використовують</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мисливці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5. Як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відбувається</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збагачення</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генетичного</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матеріалу</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косаток</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у</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термітів</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6.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Які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шляхи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здобуття</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лідерства</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лугових</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собачок</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7. Яке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випробування</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повинен пройти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самець</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зебри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щоб</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організуватисім’ю</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8.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Наведіть</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приклади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ігор</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які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підтверджують</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значення</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гри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як практики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дорослого</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9.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Чому</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підріс</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орангутанг повинен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залишати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сім’ю</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____________________________________________________________________________________________________</a:t>
            </a:r>
            <a:endParaRPr kumimoji="0" lang="ru-RU" sz="1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1807368"/>
            <a:ext cx="9144000"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err="1" smtClean="0">
                <a:ln>
                  <a:noFill/>
                </a:ln>
                <a:effectLst/>
                <a:latin typeface="Times New Roman" pitchFamily="18" charset="0"/>
                <a:ea typeface="Calibri" pitchFamily="34" charset="0"/>
                <a:cs typeface="Times New Roman" pitchFamily="18" charset="0"/>
              </a:rPr>
              <a:t>Завдання</a:t>
            </a:r>
            <a:r>
              <a:rPr kumimoji="0" lang="ru-RU" sz="1400" b="1" i="0" u="none" strike="noStrike" cap="none" normalizeH="0" baseline="0" dirty="0" smtClean="0">
                <a:ln>
                  <a:noFill/>
                </a:ln>
                <a:effectLst/>
                <a:latin typeface="Times New Roman" pitchFamily="18" charset="0"/>
                <a:ea typeface="Calibri" pitchFamily="34" charset="0"/>
                <a:cs typeface="Times New Roman" pitchFamily="18" charset="0"/>
              </a:rPr>
              <a:t> 3. </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Дайте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відповіді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питання</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1. Як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вирішується</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проблема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виживання</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потомства у головоногих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молюсків</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2.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Поясніть</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чому</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ссавців</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як правило,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турбота</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про потомство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покладена</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на самку? </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3. Як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перерозподіляються</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батьківські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обов’язки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пінгвінів</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4.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Наведіть</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приклад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міжвидової</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фауністичноїпозитивної</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взаємодії</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при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виведенні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потомства .</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5.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Поясніть</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чому</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молоді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леви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які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очолили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прайд</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вбивають</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дитинчат</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старого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самця</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6.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Завдяки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чому</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слонихи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можуть</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знаходити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воду в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посушливий</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період</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____________________________________________________________________________________________________</a:t>
            </a:r>
            <a:endParaRPr kumimoji="0" lang="ru-RU" sz="1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Таблица 6"/>
          <p:cNvGraphicFramePr>
            <a:graphicFrameLocks noGrp="1"/>
          </p:cNvGraphicFramePr>
          <p:nvPr/>
        </p:nvGraphicFramePr>
        <p:xfrm>
          <a:off x="1547664" y="908720"/>
          <a:ext cx="6077585" cy="1898904"/>
        </p:xfrm>
        <a:graphic>
          <a:graphicData uri="http://schemas.openxmlformats.org/drawingml/2006/table">
            <a:tbl>
              <a:tblPr/>
              <a:tblGrid>
                <a:gridCol w="2025650"/>
                <a:gridCol w="2025650"/>
                <a:gridCol w="2026285"/>
              </a:tblGrid>
              <a:tr h="0">
                <a:tc>
                  <a:txBody>
                    <a:bodyPr/>
                    <a:lstStyle/>
                    <a:p>
                      <a:pPr algn="ctr">
                        <a:lnSpc>
                          <a:spcPct val="115000"/>
                        </a:lnSpc>
                        <a:spcAft>
                          <a:spcPts val="0"/>
                        </a:spcAft>
                      </a:pPr>
                      <a:r>
                        <a:rPr lang="uk-UA" sz="1400">
                          <a:latin typeface="Times New Roman"/>
                          <a:ea typeface="Calibri"/>
                          <a:cs typeface="Times New Roman"/>
                        </a:rPr>
                        <a:t>Тварини</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a:latin typeface="Times New Roman"/>
                          <a:ea typeface="Calibri"/>
                          <a:cs typeface="Times New Roman"/>
                        </a:rPr>
                        <a:t>Особливості</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a:latin typeface="Times New Roman"/>
                          <a:ea typeface="Calibri"/>
                          <a:cs typeface="Times New Roman"/>
                        </a:rPr>
                        <a:t>Приклади</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gridSpan="3">
                  <a:txBody>
                    <a:bodyPr/>
                    <a:lstStyle/>
                    <a:p>
                      <a:pPr algn="ctr">
                        <a:spcAft>
                          <a:spcPts val="0"/>
                        </a:spcAft>
                      </a:pPr>
                      <a:r>
                        <a:rPr lang="ru-RU" sz="1400">
                          <a:solidFill>
                            <a:srgbClr val="000000"/>
                          </a:solidFill>
                          <a:latin typeface="Times New Roman"/>
                          <a:ea typeface="Calibri"/>
                          <a:cs typeface="Times New Roman"/>
                        </a:rPr>
                        <a:t>Нижчий рівень елементарної сенсорної психіки</a:t>
                      </a:r>
                      <a:endParaRPr lang="ru-RU" sz="120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0">
                <a:tc>
                  <a:txBody>
                    <a:bodyPr/>
                    <a:lstStyle/>
                    <a:p>
                      <a:pPr algn="ctr">
                        <a:lnSpc>
                          <a:spcPct val="115000"/>
                        </a:lnSpc>
                        <a:spcAft>
                          <a:spcPts val="0"/>
                        </a:spcAft>
                      </a:pPr>
                      <a:r>
                        <a:rPr lang="uk-UA" sz="1400">
                          <a:latin typeface="Times New Roman"/>
                          <a:ea typeface="Calibri"/>
                          <a:cs typeface="Times New Roman"/>
                        </a:rPr>
                        <a:t>Найпростіші</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uk-UA" sz="1400">
                          <a:latin typeface="Times New Roman"/>
                          <a:ea typeface="Calibri"/>
                          <a:cs typeface="Times New Roman"/>
                        </a:rPr>
                        <a:t>Кишковопорожнинні</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uk-UA" sz="1400">
                          <a:latin typeface="Times New Roman"/>
                          <a:ea typeface="Calibri"/>
                          <a:cs typeface="Times New Roman"/>
                        </a:rPr>
                        <a:t>Плоскі черви</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gridSpan="3">
                  <a:txBody>
                    <a:bodyPr/>
                    <a:lstStyle/>
                    <a:p>
                      <a:pPr algn="ctr">
                        <a:spcAft>
                          <a:spcPts val="0"/>
                        </a:spcAft>
                      </a:pPr>
                      <a:r>
                        <a:rPr lang="ru-RU" sz="1400">
                          <a:solidFill>
                            <a:srgbClr val="000000"/>
                          </a:solidFill>
                          <a:latin typeface="Times New Roman"/>
                          <a:ea typeface="Calibri"/>
                          <a:cs typeface="Times New Roman"/>
                        </a:rPr>
                        <a:t>Вищий рівень елементарної сенсорної психіки</a:t>
                      </a:r>
                      <a:endParaRPr lang="ru-RU" sz="120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0">
                <a:tc>
                  <a:txBody>
                    <a:bodyPr/>
                    <a:lstStyle/>
                    <a:p>
                      <a:pPr algn="ctr">
                        <a:lnSpc>
                          <a:spcPct val="115000"/>
                        </a:lnSpc>
                        <a:spcAft>
                          <a:spcPts val="0"/>
                        </a:spcAft>
                      </a:pPr>
                      <a:r>
                        <a:rPr lang="uk-UA" sz="1400">
                          <a:latin typeface="Times New Roman"/>
                          <a:ea typeface="Calibri"/>
                          <a:cs typeface="Times New Roman"/>
                        </a:rPr>
                        <a:t>Кільчасті черви</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uk-UA" sz="1400">
                          <a:latin typeface="Times New Roman"/>
                          <a:ea typeface="Calibri"/>
                          <a:cs typeface="Times New Roman"/>
                        </a:rPr>
                        <a:t>Молюски</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789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smtClean="0">
                <a:ln>
                  <a:noFill/>
                </a:ln>
                <a:solidFill>
                  <a:srgbClr val="000009"/>
                </a:solidFill>
                <a:effectLst/>
                <a:latin typeface="Times New Roman" pitchFamily="18" charset="0"/>
                <a:ea typeface="Calibri" pitchFamily="34" charset="0"/>
                <a:cs typeface="Times New Roman" pitchFamily="18" charset="0"/>
              </a:rPr>
              <a:t>ЕВОЛЮЦІЯ ПСИХІКИ.</a:t>
            </a:r>
            <a:endParaRPr kumimoji="0" lang="ru-RU" sz="8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1"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Завдання 1.</a:t>
            </a:r>
            <a:r>
              <a:rPr kumimoji="0" lang="ru-RU"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Дайте характеристику рівням елементарної сенсорної психіки.</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9" name="Таблица 8"/>
          <p:cNvGraphicFramePr>
            <a:graphicFrameLocks noGrp="1"/>
          </p:cNvGraphicFramePr>
          <p:nvPr/>
        </p:nvGraphicFramePr>
        <p:xfrm>
          <a:off x="1547664" y="4077072"/>
          <a:ext cx="6077585" cy="1653540"/>
        </p:xfrm>
        <a:graphic>
          <a:graphicData uri="http://schemas.openxmlformats.org/drawingml/2006/table">
            <a:tbl>
              <a:tblPr/>
              <a:tblGrid>
                <a:gridCol w="2025650"/>
                <a:gridCol w="2025650"/>
                <a:gridCol w="2026285"/>
              </a:tblGrid>
              <a:tr h="0">
                <a:tc>
                  <a:txBody>
                    <a:bodyPr/>
                    <a:lstStyle/>
                    <a:p>
                      <a:pPr algn="ctr">
                        <a:lnSpc>
                          <a:spcPct val="115000"/>
                        </a:lnSpc>
                        <a:spcAft>
                          <a:spcPts val="0"/>
                        </a:spcAft>
                      </a:pPr>
                      <a:r>
                        <a:rPr lang="uk-UA" sz="1400">
                          <a:latin typeface="Times New Roman"/>
                          <a:ea typeface="Calibri"/>
                          <a:cs typeface="Times New Roman"/>
                        </a:rPr>
                        <a:t>Тварини</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a:latin typeface="Times New Roman"/>
                          <a:ea typeface="Calibri"/>
                          <a:cs typeface="Times New Roman"/>
                        </a:rPr>
                        <a:t>Особливості</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a:latin typeface="Times New Roman"/>
                          <a:ea typeface="Calibri"/>
                          <a:cs typeface="Times New Roman"/>
                        </a:rPr>
                        <a:t>Приклади</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gridSpan="3">
                  <a:txBody>
                    <a:bodyPr/>
                    <a:lstStyle/>
                    <a:p>
                      <a:pPr algn="ctr">
                        <a:spcAft>
                          <a:spcPts val="0"/>
                        </a:spcAft>
                      </a:pPr>
                      <a:r>
                        <a:rPr lang="ru-RU" sz="1400">
                          <a:solidFill>
                            <a:srgbClr val="000000"/>
                          </a:solidFill>
                          <a:latin typeface="Times New Roman"/>
                          <a:ea typeface="Calibri"/>
                          <a:cs typeface="Times New Roman"/>
                        </a:rPr>
                        <a:t>Нижчий рівень перцептивної психіки</a:t>
                      </a:r>
                      <a:endParaRPr lang="ru-RU" sz="120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0">
                <a:tc>
                  <a:txBody>
                    <a:bodyPr/>
                    <a:lstStyle/>
                    <a:p>
                      <a:pPr algn="ctr">
                        <a:lnSpc>
                          <a:spcPct val="115000"/>
                        </a:lnSpc>
                        <a:spcAft>
                          <a:spcPts val="0"/>
                        </a:spcAft>
                      </a:pPr>
                      <a:r>
                        <a:rPr lang="uk-UA" sz="1400">
                          <a:latin typeface="Times New Roman"/>
                          <a:ea typeface="Calibri"/>
                          <a:cs typeface="Times New Roman"/>
                        </a:rPr>
                        <a:t>Комахи</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uk-UA" sz="1400">
                          <a:latin typeface="Times New Roman"/>
                          <a:ea typeface="Calibri"/>
                          <a:cs typeface="Times New Roman"/>
                        </a:rPr>
                        <a:t>Головоногі молюски</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gridSpan="3">
                  <a:txBody>
                    <a:bodyPr/>
                    <a:lstStyle/>
                    <a:p>
                      <a:pPr algn="ctr">
                        <a:spcAft>
                          <a:spcPts val="0"/>
                        </a:spcAft>
                      </a:pPr>
                      <a:r>
                        <a:rPr lang="ru-RU" sz="1400">
                          <a:solidFill>
                            <a:srgbClr val="000000"/>
                          </a:solidFill>
                          <a:latin typeface="Times New Roman"/>
                          <a:ea typeface="Calibri"/>
                          <a:cs typeface="Times New Roman"/>
                        </a:rPr>
                        <a:t>Вищий рівень перцептивної психіки</a:t>
                      </a:r>
                      <a:endParaRPr lang="ru-RU" sz="120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0">
                <a:tc>
                  <a:txBody>
                    <a:bodyPr/>
                    <a:lstStyle/>
                    <a:p>
                      <a:pPr algn="ctr">
                        <a:lnSpc>
                          <a:spcPct val="115000"/>
                        </a:lnSpc>
                        <a:spcAft>
                          <a:spcPts val="0"/>
                        </a:spcAft>
                      </a:pPr>
                      <a:r>
                        <a:rPr lang="uk-UA" sz="1400">
                          <a:latin typeface="Times New Roman"/>
                          <a:ea typeface="Calibri"/>
                          <a:cs typeface="Times New Roman"/>
                        </a:rPr>
                        <a:t>Птахи</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uk-UA" sz="1400">
                          <a:latin typeface="Times New Roman"/>
                          <a:ea typeface="Calibri"/>
                          <a:cs typeface="Times New Roman"/>
                        </a:rPr>
                        <a:t>Ссавці</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7891" name="Rectangle 3"/>
          <p:cNvSpPr>
            <a:spLocks noChangeArrowheads="1"/>
          </p:cNvSpPr>
          <p:nvPr/>
        </p:nvSpPr>
        <p:spPr bwMode="auto">
          <a:xfrm>
            <a:off x="395536" y="3356992"/>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Дайте характеристику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рівням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перцептивної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0" y="1699647"/>
            <a:ext cx="9144000"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Завдання</a:t>
            </a:r>
            <a:r>
              <a:rPr kumimoji="0" lang="ru-RU" sz="1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3. </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Дайте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відповіді</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питання</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1. Привести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приклади</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батьківських</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інстинктів</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____________________________________________________________________________________________________</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2. Приклад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захисного</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інстинкту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____________________________________________________________________________________________________</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3.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Приклади</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розбіжності</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інстинктів</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ситуації</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недоцільність</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інстинкту</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певній</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ситуації</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________________________________________________________________</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4. Привести приклад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фіксації</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швидкого</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навчання</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____________________________________________________________________________________________________</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5. Роль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гри</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вихованні</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горил</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____________________________________________________________________________________________________</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0" y="-213648"/>
            <a:ext cx="9144000" cy="7288779"/>
          </a:xfrm>
          <a:prstGeom prst="rect">
            <a:avLst/>
          </a:prstGeom>
          <a:noFill/>
          <a:ln w="9525">
            <a:noFill/>
            <a:miter lim="800000"/>
            <a:headEnd/>
            <a:tailEnd/>
          </a:ln>
          <a:effectLst/>
        </p:spPr>
        <p:txBody>
          <a:bodyPr vert="horz" wrap="square" lIns="825240" tIns="482448" rIns="279312" bIns="76176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Утворення в лабораторних тварин умовного зіничного рефлексу на дзвінок</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 тварини умовним сигнальним подразником, що викликає ту чи іншу діяльність організму, є будь-який предмет або явище природи, для сприйняття яких є відповідні рецептори.</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Мета роботи:</a:t>
            </a: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сформувати умовний зіничний рефлекс на дзвінок у лабораторних тварин.</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Завдання роботи:</a:t>
            </a: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показати можливість вироблення умовного рефлексу на подразник першої сигнальної системи (звук дзвінка) у лабораторних тварин.</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ru-RU" sz="1400" b="0" i="1" u="sng"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Матеріальне</a:t>
            </a:r>
            <a:r>
              <a:rPr kumimoji="0" lang="ru-RU" sz="1400" b="0" i="1"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1" u="sng"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забезпечення</a:t>
            </a:r>
            <a:r>
              <a:rPr kumimoji="0" lang="ru-RU" sz="1400" b="0" i="1"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kumimoji="0" lang="ru-RU" sz="14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кролик,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морська</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свинка,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набір</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інструментів</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для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фіксації</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дзвінок</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настільна</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лампа,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екран</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секундомір</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indent="449263" eaLnBrk="0" fontAlgn="base" hangingPunct="0">
              <a:spcBef>
                <a:spcPct val="0"/>
              </a:spcBef>
              <a:spcAft>
                <a:spcPct val="0"/>
              </a:spcAft>
            </a:pPr>
            <a:r>
              <a:rPr kumimoji="0" lang="uk-UA" sz="1400" b="0"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Хід роботи</a:t>
            </a: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Перед початком експерименту ознайомитися з методами фіксації та правилами етичної поведінки з лабораторними тваринами. Розміщують тварину на фіксаційному столику у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природньому</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положенні тіла. Тварину залишають на деякий час (до 5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хв</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у спокої для адаптації та пригнічення внаслідок переляку пасивно оборонної реакції. Після адаптаційного періоду  </a:t>
            </a:r>
            <a:r>
              <a:rPr lang="uk-UA" sz="1400" dirty="0"/>
              <a:t>починають експеримент. Експериментатор сідає навпроти тварини і почергово закриваючи і відкриваючи інше око досліджуваної тварини екраном перевіряє наявність зіничного рефлексу, тобто звуження зіниці на світло. Розширення зіниця добре видно в перший момент після зняття екрану. Необхідно переконатися, що звук дзвінка не викликає зіничного рефлексу, тобто є індиферентним подразником для зіничного рефлексу. Для вироблення умовного зіничного рефлексу на дзвінок необхідно включити дзвінок, і одночасно швидко закрити екраном очі тварині, тобто викликати дію двох подразників: звукового, що не викликає розширення зіниці (умовний подразник); і створення темряві (безумовний подразник) для ока. З інтервалом 40–50 секунд дослід повторити кілька разів (10-12 поєднань). Через 10-12 поєднань, включаючи звук дзвінка, не закривати екраном очі. Якщо умовний рефлекс утворився, то, незважаючи на яскраве освітлення очей світлом, зіниця залишиться розширеною. Отже, звук дзвінка став умовним подразником. Вироблений умовний зіничний рефлекс на звук дзвінка необхідно зміцнити, повторюючи поєднання двох подразників ще кілька разів.</a:t>
            </a:r>
            <a:endParaRPr lang="ru-RU" sz="1400" dirty="0"/>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r>
            <a:br>
              <a:rPr kumimoji="0" lang="ru-RU" sz="1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b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1524000" y="2917295"/>
          <a:ext cx="6096000" cy="1023410"/>
        </p:xfrm>
        <a:graphic>
          <a:graphicData uri="http://schemas.openxmlformats.org/drawingml/2006/table">
            <a:tbl>
              <a:tblPr/>
              <a:tblGrid>
                <a:gridCol w="315714"/>
                <a:gridCol w="1093294"/>
                <a:gridCol w="1997413"/>
                <a:gridCol w="1166054"/>
                <a:gridCol w="1523525"/>
              </a:tblGrid>
              <a:tr h="614978">
                <a:tc>
                  <a:txBody>
                    <a:bodyPr/>
                    <a:lstStyle/>
                    <a:p>
                      <a:pPr marL="69850">
                        <a:lnSpc>
                          <a:spcPts val="1590"/>
                        </a:lnSpc>
                        <a:spcAft>
                          <a:spcPts val="0"/>
                        </a:spcAft>
                      </a:pPr>
                      <a:r>
                        <a:rPr lang="uk-UA" sz="1400">
                          <a:latin typeface="Times New Roman"/>
                          <a:ea typeface="Times New Roman"/>
                          <a:cs typeface="Times New Roman"/>
                        </a:rPr>
                        <a:t>№</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marR="68580">
                        <a:spcAft>
                          <a:spcPts val="0"/>
                        </a:spcAft>
                      </a:pPr>
                      <a:r>
                        <a:rPr lang="uk-UA" sz="1400" spc="-5">
                          <a:latin typeface="Times New Roman"/>
                          <a:ea typeface="Times New Roman"/>
                          <a:cs typeface="Times New Roman"/>
                        </a:rPr>
                        <a:t>Лабораторні</a:t>
                      </a:r>
                      <a:r>
                        <a:rPr lang="uk-UA" sz="1400" spc="-335">
                          <a:latin typeface="Times New Roman"/>
                          <a:ea typeface="Times New Roman"/>
                          <a:cs typeface="Times New Roman"/>
                        </a:rPr>
                        <a:t> </a:t>
                      </a:r>
                      <a:r>
                        <a:rPr lang="uk-UA" sz="1400">
                          <a:latin typeface="Times New Roman"/>
                          <a:ea typeface="Times New Roman"/>
                          <a:cs typeface="Times New Roman"/>
                        </a:rPr>
                        <a:t>тварини</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60325">
                        <a:spcAft>
                          <a:spcPts val="0"/>
                        </a:spcAft>
                        <a:tabLst>
                          <a:tab pos="1233170" algn="l"/>
                        </a:tabLst>
                      </a:pPr>
                      <a:r>
                        <a:rPr lang="uk-UA" sz="1400">
                          <a:latin typeface="Times New Roman"/>
                          <a:ea typeface="Times New Roman"/>
                          <a:cs typeface="Times New Roman"/>
                        </a:rPr>
                        <a:t>Кількість	</a:t>
                      </a:r>
                      <a:r>
                        <a:rPr lang="uk-UA" sz="1400" spc="-5">
                          <a:latin typeface="Times New Roman"/>
                          <a:ea typeface="Times New Roman"/>
                          <a:cs typeface="Times New Roman"/>
                        </a:rPr>
                        <a:t>поєднань</a:t>
                      </a:r>
                      <a:r>
                        <a:rPr lang="uk-UA" sz="1400" spc="-335">
                          <a:latin typeface="Times New Roman"/>
                          <a:ea typeface="Times New Roman"/>
                          <a:cs typeface="Times New Roman"/>
                        </a:rPr>
                        <a:t> </a:t>
                      </a:r>
                      <a:r>
                        <a:rPr lang="uk-UA" sz="1400">
                          <a:latin typeface="Times New Roman"/>
                          <a:ea typeface="Times New Roman"/>
                          <a:cs typeface="Times New Roman"/>
                        </a:rPr>
                        <a:t>умовного</a:t>
                      </a:r>
                      <a:r>
                        <a:rPr lang="uk-UA" sz="1400" spc="165">
                          <a:latin typeface="Times New Roman"/>
                          <a:ea typeface="Times New Roman"/>
                          <a:cs typeface="Times New Roman"/>
                        </a:rPr>
                        <a:t> </a:t>
                      </a:r>
                      <a:r>
                        <a:rPr lang="uk-UA" sz="1400">
                          <a:latin typeface="Times New Roman"/>
                          <a:ea typeface="Times New Roman"/>
                          <a:cs typeface="Times New Roman"/>
                        </a:rPr>
                        <a:t>і</a:t>
                      </a:r>
                      <a:r>
                        <a:rPr lang="uk-UA" sz="1400" spc="165">
                          <a:latin typeface="Times New Roman"/>
                          <a:ea typeface="Times New Roman"/>
                          <a:cs typeface="Times New Roman"/>
                        </a:rPr>
                        <a:t> </a:t>
                      </a:r>
                      <a:r>
                        <a:rPr lang="uk-UA" sz="1400">
                          <a:latin typeface="Times New Roman"/>
                          <a:ea typeface="Times New Roman"/>
                          <a:cs typeface="Times New Roman"/>
                        </a:rPr>
                        <a:t>безумовного</a:t>
                      </a:r>
                      <a:endParaRPr lang="ru-RU" sz="1100">
                        <a:latin typeface="Times New Roman"/>
                        <a:ea typeface="Times New Roman"/>
                        <a:cs typeface="Times New Roman"/>
                      </a:endParaRPr>
                    </a:p>
                    <a:p>
                      <a:pPr marL="67945">
                        <a:lnSpc>
                          <a:spcPts val="1525"/>
                        </a:lnSpc>
                        <a:spcAft>
                          <a:spcPts val="0"/>
                        </a:spcAft>
                      </a:pPr>
                      <a:r>
                        <a:rPr lang="uk-UA" sz="1400">
                          <a:latin typeface="Times New Roman"/>
                          <a:ea typeface="Times New Roman"/>
                          <a:cs typeface="Times New Roman"/>
                        </a:rPr>
                        <a:t>подразників</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nSpc>
                          <a:spcPts val="1590"/>
                        </a:lnSpc>
                        <a:spcAft>
                          <a:spcPts val="0"/>
                        </a:spcAft>
                      </a:pPr>
                      <a:r>
                        <a:rPr lang="uk-UA" sz="1400">
                          <a:latin typeface="Times New Roman"/>
                          <a:ea typeface="Times New Roman"/>
                          <a:cs typeface="Times New Roman"/>
                        </a:rPr>
                        <a:t>Зміни</a:t>
                      </a:r>
                      <a:r>
                        <a:rPr lang="uk-UA" sz="1400" spc="-15">
                          <a:latin typeface="Times New Roman"/>
                          <a:ea typeface="Times New Roman"/>
                          <a:cs typeface="Times New Roman"/>
                        </a:rPr>
                        <a:t> </a:t>
                      </a:r>
                      <a:r>
                        <a:rPr lang="uk-UA" sz="1400">
                          <a:latin typeface="Times New Roman"/>
                          <a:ea typeface="Times New Roman"/>
                          <a:cs typeface="Times New Roman"/>
                        </a:rPr>
                        <a:t>зіниці</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marR="519430">
                        <a:spcAft>
                          <a:spcPts val="0"/>
                        </a:spcAft>
                      </a:pPr>
                      <a:r>
                        <a:rPr lang="uk-UA" sz="1400">
                          <a:latin typeface="Times New Roman"/>
                          <a:ea typeface="Times New Roman"/>
                          <a:cs typeface="Times New Roman"/>
                        </a:rPr>
                        <a:t>Вироблення</a:t>
                      </a:r>
                      <a:r>
                        <a:rPr lang="uk-UA" sz="1400" spc="-335">
                          <a:latin typeface="Times New Roman"/>
                          <a:ea typeface="Times New Roman"/>
                          <a:cs typeface="Times New Roman"/>
                        </a:rPr>
                        <a:t> </a:t>
                      </a:r>
                      <a:r>
                        <a:rPr lang="uk-UA" sz="1400">
                          <a:latin typeface="Times New Roman"/>
                          <a:ea typeface="Times New Roman"/>
                          <a:cs typeface="Times New Roman"/>
                        </a:rPr>
                        <a:t>умовного</a:t>
                      </a:r>
                      <a:endParaRPr lang="ru-RU" sz="1100">
                        <a:latin typeface="Times New Roman"/>
                        <a:ea typeface="Times New Roman"/>
                        <a:cs typeface="Times New Roman"/>
                      </a:endParaRPr>
                    </a:p>
                    <a:p>
                      <a:pPr marL="68580">
                        <a:lnSpc>
                          <a:spcPts val="1525"/>
                        </a:lnSpc>
                        <a:spcAft>
                          <a:spcPts val="0"/>
                        </a:spcAft>
                      </a:pPr>
                      <a:r>
                        <a:rPr lang="uk-UA" sz="1400">
                          <a:latin typeface="Times New Roman"/>
                          <a:ea typeface="Times New Roman"/>
                          <a:cs typeface="Times New Roman"/>
                        </a:rPr>
                        <a:t>рефлексу</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095">
                <a:tc>
                  <a:txBody>
                    <a:bodyPr/>
                    <a:lstStyle/>
                    <a:p>
                      <a:pPr marL="69850">
                        <a:lnSpc>
                          <a:spcPts val="1505"/>
                        </a:lnSpc>
                        <a:spcAft>
                          <a:spcPts val="0"/>
                        </a:spcAft>
                      </a:pPr>
                      <a:r>
                        <a:rPr lang="uk-UA" sz="1400">
                          <a:latin typeface="Times New Roman"/>
                          <a:ea typeface="Times New Roman"/>
                          <a:cs typeface="Times New Roman"/>
                        </a:rPr>
                        <a:t>1</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095">
                <a:tc>
                  <a:txBody>
                    <a:bodyPr/>
                    <a:lstStyle/>
                    <a:p>
                      <a:pPr marL="69850">
                        <a:lnSpc>
                          <a:spcPts val="1505"/>
                        </a:lnSpc>
                        <a:spcAft>
                          <a:spcPts val="0"/>
                        </a:spcAft>
                      </a:pPr>
                      <a:r>
                        <a:rPr lang="uk-UA" sz="1400">
                          <a:latin typeface="Times New Roman"/>
                          <a:ea typeface="Times New Roman"/>
                          <a:cs typeface="Times New Roman"/>
                        </a:rPr>
                        <a:t>2</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0961" name="Rectangle 1"/>
          <p:cNvSpPr>
            <a:spLocks noChangeArrowheads="1"/>
          </p:cNvSpPr>
          <p:nvPr/>
        </p:nvSpPr>
        <p:spPr bwMode="auto">
          <a:xfrm>
            <a:off x="0" y="512385"/>
            <a:ext cx="9144000" cy="20928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tab pos="1501775" algn="l"/>
                <a:tab pos="2314575" algn="l"/>
                <a:tab pos="2706688" algn="l"/>
                <a:tab pos="3525838" algn="l"/>
                <a:tab pos="4292600" algn="l"/>
                <a:tab pos="5330825" algn="l"/>
              </a:tabLst>
            </a:pPr>
            <a:r>
              <a:rPr kumimoji="0" lang="uk-UA" sz="1400" b="0"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Результати досліджень: </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 результатах досліджень описати свої спостереження за поведінковими реакціями тварини та заповнити таблицю. У процесі ознайомлення із методом вироблення умовного рефлексу для дослідження поведінки лабораторних тварин переконатися у тому, що умовні рефлекси у тварин виробляються на основі безумовних рефлексів при багаторазовому поєднанні дії умовного подразника із дією безумовного подразника за умови випереджання дії умовного подразника на декілька секунд (від 1 с до 40 с) від дії безумовного подразника.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1501775" algn="l"/>
                <a:tab pos="2314575" algn="l"/>
                <a:tab pos="2706688" algn="l"/>
                <a:tab pos="3525838" algn="l"/>
                <a:tab pos="4292600" algn="l"/>
                <a:tab pos="5330825" algn="l"/>
              </a:tabLst>
            </a:pPr>
            <a:r>
              <a:rPr kumimoji="0" lang="uk-UA" sz="1400" b="0"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Висновки:</a:t>
            </a: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роблять	на	підставі	аналізу	отриманих	результатів експериментальних досліджень.</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1501775" algn="l"/>
                <a:tab pos="2314575" algn="l"/>
                <a:tab pos="2706688" algn="l"/>
                <a:tab pos="3525838" algn="l"/>
                <a:tab pos="4292600" algn="l"/>
                <a:tab pos="5330825"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nvGraphicFramePr>
        <p:xfrm>
          <a:off x="1331640" y="692696"/>
          <a:ext cx="6077585" cy="1621536"/>
        </p:xfrm>
        <a:graphic>
          <a:graphicData uri="http://schemas.openxmlformats.org/drawingml/2006/table">
            <a:tbl>
              <a:tblPr/>
              <a:tblGrid>
                <a:gridCol w="3038475"/>
                <a:gridCol w="3039110"/>
              </a:tblGrid>
              <a:tr h="0">
                <a:tc>
                  <a:txBody>
                    <a:bodyPr/>
                    <a:lstStyle/>
                    <a:p>
                      <a:pPr algn="ctr">
                        <a:lnSpc>
                          <a:spcPct val="115000"/>
                        </a:lnSpc>
                        <a:spcAft>
                          <a:spcPts val="0"/>
                        </a:spcAft>
                      </a:pPr>
                      <a:r>
                        <a:rPr lang="uk-UA" sz="1400">
                          <a:latin typeface="Times New Roman"/>
                          <a:ea typeface="Calibri"/>
                          <a:cs typeface="Times New Roman"/>
                        </a:rPr>
                        <a:t>Період онтогенезу</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a:latin typeface="Times New Roman"/>
                          <a:ea typeface="Calibri"/>
                          <a:cs typeface="Times New Roman"/>
                        </a:rPr>
                        <a:t>Особливості періоду онтогенезу</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ru-RU" sz="1400">
                          <a:solidFill>
                            <a:srgbClr val="000000"/>
                          </a:solidFill>
                          <a:latin typeface="Times New Roman"/>
                          <a:ea typeface="Calibri"/>
                          <a:cs typeface="Times New Roman"/>
                        </a:rPr>
                        <a:t>Пренатальний</a:t>
                      </a:r>
                      <a:endParaRPr lang="ru-RU" sz="1200">
                        <a:solidFill>
                          <a:srgbClr val="000000"/>
                        </a:solidFill>
                        <a:latin typeface="Times New Roman"/>
                        <a:ea typeface="Calibri"/>
                        <a:cs typeface="Times New Roman"/>
                      </a:endParaRPr>
                    </a:p>
                    <a:p>
                      <a:pPr algn="ctr">
                        <a:lnSpc>
                          <a:spcPct val="115000"/>
                        </a:lnSpc>
                        <a:spcAft>
                          <a:spcPts val="0"/>
                        </a:spcAft>
                      </a:pPr>
                      <a:r>
                        <a:rPr lang="ru-RU" sz="1400">
                          <a:latin typeface="Times New Roman"/>
                          <a:ea typeface="Calibri"/>
                          <a:cs typeface="Times New Roman"/>
                        </a:rPr>
                        <a:t>(ембріональний, внутрішньоутробни</a:t>
                      </a:r>
                      <a:r>
                        <a:rPr lang="uk-UA" sz="1400">
                          <a:latin typeface="Times New Roman"/>
                          <a:ea typeface="Calibri"/>
                          <a:cs typeface="Times New Roman"/>
                        </a:rPr>
                        <a:t>й</a:t>
                      </a:r>
                      <a:r>
                        <a:rPr lang="ru-RU" sz="1400">
                          <a:latin typeface="Times New Roman"/>
                          <a:ea typeface="Calibri"/>
                          <a:cs typeface="Times New Roman"/>
                        </a:rPr>
                        <a:t>)</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ru-RU" sz="1400">
                          <a:solidFill>
                            <a:srgbClr val="000000"/>
                          </a:solidFill>
                          <a:latin typeface="Times New Roman"/>
                          <a:ea typeface="Calibri"/>
                          <a:cs typeface="Times New Roman"/>
                        </a:rPr>
                        <a:t>Постнатальний</a:t>
                      </a:r>
                      <a:endParaRPr lang="ru-RU" sz="1200">
                        <a:solidFill>
                          <a:srgbClr val="000000"/>
                        </a:solidFill>
                        <a:latin typeface="Times New Roman"/>
                        <a:ea typeface="Calibri"/>
                        <a:cs typeface="Times New Roman"/>
                      </a:endParaRPr>
                    </a:p>
                    <a:p>
                      <a:pPr algn="ctr">
                        <a:spcAft>
                          <a:spcPts val="0"/>
                        </a:spcAft>
                      </a:pPr>
                      <a:r>
                        <a:rPr lang="ru-RU" sz="1400">
                          <a:solidFill>
                            <a:srgbClr val="000000"/>
                          </a:solidFill>
                          <a:latin typeface="Times New Roman"/>
                          <a:ea typeface="Calibri"/>
                          <a:cs typeface="Times New Roman"/>
                        </a:rPr>
                        <a:t>(післяутробний,</a:t>
                      </a:r>
                      <a:endParaRPr lang="ru-RU" sz="1200">
                        <a:solidFill>
                          <a:srgbClr val="000000"/>
                        </a:solidFill>
                        <a:latin typeface="Times New Roman"/>
                        <a:ea typeface="Calibri"/>
                        <a:cs typeface="Times New Roman"/>
                      </a:endParaRPr>
                    </a:p>
                    <a:p>
                      <a:pPr algn="ctr">
                        <a:lnSpc>
                          <a:spcPct val="115000"/>
                        </a:lnSpc>
                        <a:spcAft>
                          <a:spcPts val="0"/>
                        </a:spcAft>
                      </a:pPr>
                      <a:r>
                        <a:rPr lang="ru-RU" sz="1400">
                          <a:latin typeface="Times New Roman"/>
                          <a:ea typeface="Calibri"/>
                          <a:cs typeface="Times New Roman"/>
                        </a:rPr>
                        <a:t>постембріональний)</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252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Завдання 1.</a:t>
            </a:r>
            <a:r>
              <a:rPr kumimoji="0" lang="ru-RU"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Заповніть таблицю.</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Прямоугольник 6"/>
          <p:cNvSpPr/>
          <p:nvPr/>
        </p:nvSpPr>
        <p:spPr>
          <a:xfrm>
            <a:off x="0" y="2636912"/>
            <a:ext cx="9144000" cy="3323987"/>
          </a:xfrm>
          <a:prstGeom prst="rect">
            <a:avLst/>
          </a:prstGeom>
        </p:spPr>
        <p:txBody>
          <a:bodyPr wrap="square">
            <a:spAutoFit/>
          </a:bodyPr>
          <a:lstStyle/>
          <a:p>
            <a:pPr>
              <a:spcAft>
                <a:spcPts val="0"/>
              </a:spcAft>
            </a:pPr>
            <a:r>
              <a:rPr lang="ru-RU" sz="1400" b="1" i="1" dirty="0" err="1" smtClean="0">
                <a:latin typeface="Times New Roman"/>
                <a:ea typeface="Calibri"/>
              </a:rPr>
              <a:t>Завдання</a:t>
            </a:r>
            <a:r>
              <a:rPr lang="ru-RU" sz="1400" b="1" i="1" dirty="0" smtClean="0">
                <a:latin typeface="Times New Roman"/>
                <a:ea typeface="Calibri"/>
              </a:rPr>
              <a:t> 2.</a:t>
            </a:r>
            <a:r>
              <a:rPr lang="ru-RU" sz="1400" dirty="0" smtClean="0">
                <a:latin typeface="Times New Roman"/>
                <a:ea typeface="Calibri"/>
              </a:rPr>
              <a:t>Дайте </a:t>
            </a:r>
            <a:r>
              <a:rPr lang="ru-RU" sz="1400" dirty="0" err="1" smtClean="0">
                <a:latin typeface="Times New Roman"/>
                <a:ea typeface="Calibri"/>
              </a:rPr>
              <a:t>відповіді</a:t>
            </a:r>
            <a:r>
              <a:rPr lang="ru-RU" sz="1400" dirty="0" smtClean="0">
                <a:latin typeface="Times New Roman"/>
                <a:ea typeface="Calibri"/>
              </a:rPr>
              <a:t> на </a:t>
            </a:r>
            <a:r>
              <a:rPr lang="ru-RU" sz="1400" dirty="0" err="1" smtClean="0">
                <a:latin typeface="Times New Roman"/>
                <a:ea typeface="Calibri"/>
              </a:rPr>
              <a:t>питання</a:t>
            </a:r>
            <a:r>
              <a:rPr lang="ru-RU" sz="1400" dirty="0" smtClean="0">
                <a:latin typeface="Times New Roman"/>
                <a:ea typeface="Calibri"/>
              </a:rPr>
              <a:t>:</a:t>
            </a:r>
            <a:endParaRPr lang="ru-RU" sz="1200" dirty="0" smtClean="0">
              <a:latin typeface="Times New Roman"/>
              <a:ea typeface="Calibri"/>
            </a:endParaRPr>
          </a:p>
          <a:p>
            <a:pPr>
              <a:spcAft>
                <a:spcPts val="0"/>
              </a:spcAft>
            </a:pPr>
            <a:r>
              <a:rPr lang="ru-RU" sz="1400" dirty="0" smtClean="0">
                <a:latin typeface="Times New Roman"/>
                <a:ea typeface="Calibri"/>
              </a:rPr>
              <a:t>1.У </a:t>
            </a:r>
            <a:r>
              <a:rPr lang="ru-RU" sz="1400" dirty="0" err="1" smtClean="0">
                <a:latin typeface="Times New Roman"/>
                <a:ea typeface="Calibri"/>
              </a:rPr>
              <a:t>чому</a:t>
            </a:r>
            <a:r>
              <a:rPr lang="ru-RU" sz="1400" dirty="0" smtClean="0">
                <a:latin typeface="Times New Roman"/>
                <a:ea typeface="Calibri"/>
              </a:rPr>
              <a:t> </a:t>
            </a:r>
            <a:r>
              <a:rPr lang="ru-RU" sz="1400" dirty="0" err="1" smtClean="0">
                <a:latin typeface="Times New Roman"/>
                <a:ea typeface="Calibri"/>
              </a:rPr>
              <a:t>полягає</a:t>
            </a:r>
            <a:r>
              <a:rPr lang="ru-RU" sz="1400" dirty="0" smtClean="0">
                <a:latin typeface="Times New Roman"/>
                <a:ea typeface="Calibri"/>
              </a:rPr>
              <a:t> </a:t>
            </a:r>
            <a:r>
              <a:rPr lang="ru-RU" sz="1400" dirty="0" err="1" smtClean="0">
                <a:latin typeface="Times New Roman"/>
                <a:ea typeface="Calibri"/>
              </a:rPr>
              <a:t>принципова</a:t>
            </a:r>
            <a:r>
              <a:rPr lang="ru-RU" sz="1400" dirty="0" smtClean="0">
                <a:latin typeface="Times New Roman"/>
                <a:ea typeface="Calibri"/>
              </a:rPr>
              <a:t> </a:t>
            </a:r>
            <a:r>
              <a:rPr lang="ru-RU" sz="1400" dirty="0" err="1" smtClean="0">
                <a:latin typeface="Times New Roman"/>
                <a:ea typeface="Calibri"/>
              </a:rPr>
              <a:t>відмінність</a:t>
            </a:r>
            <a:r>
              <a:rPr lang="ru-RU" sz="1400" dirty="0" smtClean="0">
                <a:latin typeface="Times New Roman"/>
                <a:ea typeface="Calibri"/>
              </a:rPr>
              <a:t> </a:t>
            </a:r>
            <a:r>
              <a:rPr lang="ru-RU" sz="1400" dirty="0" err="1" smtClean="0">
                <a:latin typeface="Times New Roman"/>
                <a:ea typeface="Calibri"/>
              </a:rPr>
              <a:t>процесу</a:t>
            </a:r>
            <a:r>
              <a:rPr lang="ru-RU" sz="1400" dirty="0" smtClean="0">
                <a:latin typeface="Times New Roman"/>
                <a:ea typeface="Calibri"/>
              </a:rPr>
              <a:t> онтогенезу у </a:t>
            </a:r>
            <a:r>
              <a:rPr lang="ru-RU" sz="1400" dirty="0" err="1" smtClean="0">
                <a:latin typeface="Times New Roman"/>
                <a:ea typeface="Calibri"/>
              </a:rPr>
              <a:t>тварин</a:t>
            </a:r>
            <a:r>
              <a:rPr lang="ru-RU" sz="1400" dirty="0" smtClean="0">
                <a:latin typeface="Times New Roman"/>
                <a:ea typeface="Calibri"/>
              </a:rPr>
              <a:t>, </a:t>
            </a:r>
            <a:r>
              <a:rPr lang="ru-RU" sz="1400" dirty="0" err="1" smtClean="0">
                <a:latin typeface="Times New Roman"/>
                <a:ea typeface="Calibri"/>
              </a:rPr>
              <a:t>що</a:t>
            </a:r>
            <a:r>
              <a:rPr lang="ru-RU" sz="1400" dirty="0" smtClean="0">
                <a:latin typeface="Times New Roman"/>
                <a:ea typeface="Calibri"/>
              </a:rPr>
              <a:t> </a:t>
            </a:r>
            <a:r>
              <a:rPr lang="ru-RU" sz="1400" dirty="0" err="1" smtClean="0">
                <a:latin typeface="Times New Roman"/>
                <a:ea typeface="Calibri"/>
              </a:rPr>
              <a:t>мають</a:t>
            </a:r>
            <a:r>
              <a:rPr lang="ru-RU" sz="1400" dirty="0" smtClean="0">
                <a:latin typeface="Times New Roman"/>
                <a:ea typeface="Calibri"/>
              </a:rPr>
              <a:t> </a:t>
            </a:r>
            <a:r>
              <a:rPr lang="ru-RU" sz="1400" dirty="0" err="1" smtClean="0">
                <a:latin typeface="Times New Roman"/>
                <a:ea typeface="Calibri"/>
              </a:rPr>
              <a:t>стадію</a:t>
            </a:r>
            <a:r>
              <a:rPr lang="ru-RU" sz="1400" dirty="0" smtClean="0">
                <a:latin typeface="Times New Roman"/>
                <a:ea typeface="Calibri"/>
              </a:rPr>
              <a:t> личинки, </a:t>
            </a:r>
            <a:r>
              <a:rPr lang="ru-RU" sz="1400" dirty="0" err="1" smtClean="0">
                <a:latin typeface="Times New Roman"/>
                <a:ea typeface="Calibri"/>
              </a:rPr>
              <a:t>і</a:t>
            </a:r>
            <a:r>
              <a:rPr lang="ru-RU" sz="1400" dirty="0" smtClean="0">
                <a:latin typeface="Times New Roman"/>
                <a:ea typeface="Calibri"/>
              </a:rPr>
              <a:t> у тих, </a:t>
            </a:r>
            <a:r>
              <a:rPr lang="ru-RU" sz="1400" dirty="0" err="1" smtClean="0">
                <a:latin typeface="Times New Roman"/>
                <a:ea typeface="Calibri"/>
              </a:rPr>
              <a:t>які</a:t>
            </a:r>
            <a:r>
              <a:rPr lang="ru-RU" sz="1400" dirty="0" smtClean="0">
                <a:latin typeface="Times New Roman"/>
                <a:ea typeface="Calibri"/>
              </a:rPr>
              <a:t> </a:t>
            </a:r>
            <a:r>
              <a:rPr lang="ru-RU" sz="1400" dirty="0" err="1" smtClean="0">
                <a:latin typeface="Times New Roman"/>
                <a:ea typeface="Calibri"/>
              </a:rPr>
              <a:t>її</a:t>
            </a:r>
            <a:r>
              <a:rPr lang="ru-RU" sz="1400" dirty="0" smtClean="0">
                <a:latin typeface="Times New Roman"/>
                <a:ea typeface="Calibri"/>
              </a:rPr>
              <a:t> не </a:t>
            </a:r>
            <a:r>
              <a:rPr lang="ru-RU" sz="1400" dirty="0" err="1" smtClean="0">
                <a:latin typeface="Times New Roman"/>
                <a:ea typeface="Calibri"/>
              </a:rPr>
              <a:t>мають</a:t>
            </a:r>
            <a:r>
              <a:rPr lang="ru-RU" sz="1400" dirty="0" smtClean="0">
                <a:latin typeface="Times New Roman"/>
                <a:ea typeface="Calibri"/>
              </a:rPr>
              <a:t>? ________________________________________________________________</a:t>
            </a:r>
            <a:endParaRPr lang="ru-RU" sz="1200" dirty="0" smtClean="0">
              <a:latin typeface="Times New Roman"/>
              <a:ea typeface="Calibri"/>
            </a:endParaRPr>
          </a:p>
          <a:p>
            <a:pPr>
              <a:spcAft>
                <a:spcPts val="0"/>
              </a:spcAft>
            </a:pPr>
            <a:r>
              <a:rPr lang="ru-RU" sz="1400" dirty="0" smtClean="0">
                <a:latin typeface="Times New Roman"/>
                <a:ea typeface="Calibri"/>
              </a:rPr>
              <a:t>________________________________________________________________________________________________________________________________</a:t>
            </a:r>
            <a:endParaRPr lang="ru-RU" sz="1200" dirty="0" smtClean="0">
              <a:latin typeface="Times New Roman"/>
              <a:ea typeface="Calibri"/>
            </a:endParaRPr>
          </a:p>
          <a:p>
            <a:pPr>
              <a:spcAft>
                <a:spcPts val="0"/>
              </a:spcAft>
            </a:pPr>
            <a:r>
              <a:rPr lang="ru-RU" sz="1400" dirty="0" smtClean="0">
                <a:latin typeface="Times New Roman"/>
                <a:ea typeface="Calibri"/>
              </a:rPr>
              <a:t>2.Перерахуйте </a:t>
            </a:r>
            <a:r>
              <a:rPr lang="ru-RU" sz="1400" dirty="0" err="1" smtClean="0">
                <a:latin typeface="Times New Roman"/>
                <a:ea typeface="Calibri"/>
              </a:rPr>
              <a:t>основні</a:t>
            </a:r>
            <a:r>
              <a:rPr lang="ru-RU" sz="1400" dirty="0" smtClean="0">
                <a:latin typeface="Times New Roman"/>
                <a:ea typeface="Calibri"/>
              </a:rPr>
              <a:t> </a:t>
            </a:r>
            <a:r>
              <a:rPr lang="ru-RU" sz="1400" dirty="0" err="1" smtClean="0">
                <a:latin typeface="Times New Roman"/>
                <a:ea typeface="Calibri"/>
              </a:rPr>
              <a:t>періоди</a:t>
            </a:r>
            <a:r>
              <a:rPr lang="ru-RU" sz="1400" dirty="0" smtClean="0">
                <a:latin typeface="Times New Roman"/>
                <a:ea typeface="Calibri"/>
              </a:rPr>
              <a:t> онтогенезу </a:t>
            </a:r>
            <a:r>
              <a:rPr lang="ru-RU" sz="1400" dirty="0" err="1" smtClean="0">
                <a:latin typeface="Times New Roman"/>
                <a:ea typeface="Calibri"/>
              </a:rPr>
              <a:t>хребетних</a:t>
            </a:r>
            <a:r>
              <a:rPr lang="ru-RU" sz="1400" dirty="0" smtClean="0">
                <a:latin typeface="Times New Roman"/>
                <a:ea typeface="Calibri"/>
              </a:rPr>
              <a:t> </a:t>
            </a:r>
            <a:r>
              <a:rPr lang="ru-RU" sz="1400" dirty="0" err="1" smtClean="0">
                <a:latin typeface="Times New Roman"/>
                <a:ea typeface="Calibri"/>
              </a:rPr>
              <a:t>тварин</a:t>
            </a:r>
            <a:r>
              <a:rPr lang="ru-RU" sz="1400" dirty="0" smtClean="0">
                <a:latin typeface="Times New Roman"/>
                <a:ea typeface="Calibri"/>
              </a:rPr>
              <a:t> .________________________________________________________________</a:t>
            </a:r>
            <a:endParaRPr lang="ru-RU" sz="1200" dirty="0" smtClean="0">
              <a:latin typeface="Times New Roman"/>
              <a:ea typeface="Calibri"/>
            </a:endParaRPr>
          </a:p>
          <a:p>
            <a:pPr>
              <a:spcAft>
                <a:spcPts val="0"/>
              </a:spcAft>
            </a:pPr>
            <a:r>
              <a:rPr lang="ru-RU" sz="1400" dirty="0" smtClean="0">
                <a:latin typeface="Times New Roman"/>
                <a:ea typeface="Calibri"/>
              </a:rPr>
              <a:t>________________________________________________________________________________________________________________________________</a:t>
            </a:r>
            <a:endParaRPr lang="ru-RU" sz="1200" dirty="0" smtClean="0">
              <a:latin typeface="Times New Roman"/>
              <a:ea typeface="Calibri"/>
            </a:endParaRPr>
          </a:p>
          <a:p>
            <a:pPr>
              <a:spcAft>
                <a:spcPts val="0"/>
              </a:spcAft>
            </a:pPr>
            <a:r>
              <a:rPr lang="ru-RU" sz="1400" dirty="0" smtClean="0">
                <a:latin typeface="Times New Roman"/>
                <a:ea typeface="Calibri"/>
              </a:rPr>
              <a:t>3.Яким шляхом </a:t>
            </a:r>
            <a:r>
              <a:rPr lang="ru-RU" sz="1400" dirty="0" err="1" smtClean="0">
                <a:latin typeface="Times New Roman"/>
                <a:ea typeface="Calibri"/>
              </a:rPr>
              <a:t>здійснюється</a:t>
            </a:r>
            <a:r>
              <a:rPr lang="ru-RU" sz="1400" dirty="0" smtClean="0">
                <a:latin typeface="Times New Roman"/>
                <a:ea typeface="Calibri"/>
              </a:rPr>
              <a:t> </a:t>
            </a:r>
            <a:r>
              <a:rPr lang="ru-RU" sz="1400" dirty="0" err="1" smtClean="0">
                <a:latin typeface="Times New Roman"/>
                <a:ea typeface="Calibri"/>
              </a:rPr>
              <a:t>взаємодія</a:t>
            </a:r>
            <a:r>
              <a:rPr lang="ru-RU" sz="1400" dirty="0" smtClean="0">
                <a:latin typeface="Times New Roman"/>
                <a:ea typeface="Calibri"/>
              </a:rPr>
              <a:t> </a:t>
            </a:r>
            <a:r>
              <a:rPr lang="ru-RU" sz="1400" dirty="0" err="1" smtClean="0">
                <a:latin typeface="Times New Roman"/>
                <a:ea typeface="Calibri"/>
              </a:rPr>
              <a:t>між</a:t>
            </a:r>
            <a:r>
              <a:rPr lang="ru-RU" sz="1400" dirty="0" smtClean="0">
                <a:latin typeface="Times New Roman"/>
                <a:ea typeface="Calibri"/>
              </a:rPr>
              <a:t> </a:t>
            </a:r>
            <a:r>
              <a:rPr lang="ru-RU" sz="1400" dirty="0" err="1" smtClean="0">
                <a:latin typeface="Times New Roman"/>
                <a:ea typeface="Calibri"/>
              </a:rPr>
              <a:t>організмом</a:t>
            </a:r>
            <a:r>
              <a:rPr lang="ru-RU" sz="1400" dirty="0" smtClean="0">
                <a:latin typeface="Times New Roman"/>
                <a:ea typeface="Calibri"/>
              </a:rPr>
              <a:t> </a:t>
            </a:r>
            <a:r>
              <a:rPr lang="ru-RU" sz="1400" dirty="0" err="1" smtClean="0">
                <a:latin typeface="Times New Roman"/>
                <a:ea typeface="Calibri"/>
              </a:rPr>
              <a:t>матері</a:t>
            </a:r>
            <a:r>
              <a:rPr lang="ru-RU" sz="1400" dirty="0" smtClean="0">
                <a:latin typeface="Times New Roman"/>
                <a:ea typeface="Calibri"/>
              </a:rPr>
              <a:t> </a:t>
            </a:r>
            <a:r>
              <a:rPr lang="ru-RU" sz="1400" dirty="0" err="1" smtClean="0">
                <a:latin typeface="Times New Roman"/>
                <a:ea typeface="Calibri"/>
              </a:rPr>
              <a:t>і</a:t>
            </a:r>
            <a:r>
              <a:rPr lang="ru-RU" sz="1400" dirty="0" smtClean="0">
                <a:latin typeface="Times New Roman"/>
                <a:ea typeface="Calibri"/>
              </a:rPr>
              <a:t> плодом у </a:t>
            </a:r>
            <a:r>
              <a:rPr lang="ru-RU" sz="1400" dirty="0" err="1" smtClean="0">
                <a:latin typeface="Times New Roman"/>
                <a:ea typeface="Calibri"/>
              </a:rPr>
              <a:t>ссавців</a:t>
            </a:r>
            <a:r>
              <a:rPr lang="ru-RU" sz="1400" dirty="0" smtClean="0">
                <a:latin typeface="Times New Roman"/>
                <a:ea typeface="Calibri"/>
              </a:rPr>
              <a:t>? </a:t>
            </a:r>
            <a:endParaRPr lang="ru-RU" sz="1200" dirty="0" smtClean="0">
              <a:latin typeface="Times New Roman"/>
              <a:ea typeface="Calibri"/>
            </a:endParaRPr>
          </a:p>
          <a:p>
            <a:pPr>
              <a:spcAft>
                <a:spcPts val="0"/>
              </a:spcAft>
            </a:pPr>
            <a:r>
              <a:rPr lang="ru-RU" sz="1400" dirty="0" smtClean="0">
                <a:latin typeface="Times New Roman"/>
                <a:ea typeface="Calibri"/>
              </a:rPr>
              <a:t>________________________________________________________________________________________________________________________________________________________________________________________________</a:t>
            </a:r>
            <a:endParaRPr lang="ru-RU" sz="1200" dirty="0" smtClean="0">
              <a:latin typeface="Times New Roman"/>
              <a:ea typeface="Calibri"/>
            </a:endParaRPr>
          </a:p>
          <a:p>
            <a:pPr>
              <a:spcAft>
                <a:spcPts val="0"/>
              </a:spcAft>
            </a:pPr>
            <a:r>
              <a:rPr lang="ru-RU" sz="1400" dirty="0" smtClean="0">
                <a:latin typeface="Times New Roman"/>
                <a:ea typeface="Calibri"/>
              </a:rPr>
              <a:t>4) </a:t>
            </a:r>
            <a:r>
              <a:rPr lang="ru-RU" sz="1400" dirty="0" err="1" smtClean="0">
                <a:latin typeface="Times New Roman"/>
                <a:ea typeface="Calibri"/>
              </a:rPr>
              <a:t>Розкажіть</a:t>
            </a:r>
            <a:r>
              <a:rPr lang="ru-RU" sz="1400" dirty="0" smtClean="0">
                <a:latin typeface="Times New Roman"/>
                <a:ea typeface="Calibri"/>
              </a:rPr>
              <a:t> про </a:t>
            </a:r>
            <a:r>
              <a:rPr lang="ru-RU" sz="1400" dirty="0" err="1" smtClean="0">
                <a:latin typeface="Times New Roman"/>
                <a:ea typeface="Calibri"/>
              </a:rPr>
              <a:t>способи</a:t>
            </a:r>
            <a:r>
              <a:rPr lang="ru-RU" sz="1400" dirty="0" smtClean="0">
                <a:latin typeface="Times New Roman"/>
                <a:ea typeface="Calibri"/>
              </a:rPr>
              <a:t> </a:t>
            </a:r>
            <a:r>
              <a:rPr lang="ru-RU" sz="1400" dirty="0" err="1" smtClean="0">
                <a:latin typeface="Times New Roman"/>
                <a:ea typeface="Calibri"/>
              </a:rPr>
              <a:t>контактів</a:t>
            </a:r>
            <a:r>
              <a:rPr lang="ru-RU" sz="1400" dirty="0" smtClean="0">
                <a:latin typeface="Times New Roman"/>
                <a:ea typeface="Calibri"/>
              </a:rPr>
              <a:t> </a:t>
            </a:r>
            <a:r>
              <a:rPr lang="ru-RU" sz="1400" dirty="0" err="1" smtClean="0">
                <a:latin typeface="Times New Roman"/>
                <a:ea typeface="Calibri"/>
              </a:rPr>
              <a:t>птахів</a:t>
            </a:r>
            <a:r>
              <a:rPr lang="ru-RU" sz="1400" dirty="0" smtClean="0">
                <a:latin typeface="Times New Roman"/>
                <a:ea typeface="Calibri"/>
              </a:rPr>
              <a:t> </a:t>
            </a:r>
            <a:r>
              <a:rPr lang="ru-RU" sz="1400" dirty="0" err="1" smtClean="0">
                <a:latin typeface="Times New Roman"/>
                <a:ea typeface="Calibri"/>
              </a:rPr>
              <a:t>з</a:t>
            </a:r>
            <a:r>
              <a:rPr lang="ru-RU" sz="1400" dirty="0" smtClean="0">
                <a:latin typeface="Times New Roman"/>
                <a:ea typeface="Calibri"/>
              </a:rPr>
              <a:t> </a:t>
            </a:r>
            <a:r>
              <a:rPr lang="ru-RU" sz="1400" dirty="0" err="1" smtClean="0">
                <a:latin typeface="Times New Roman"/>
                <a:ea typeface="Calibri"/>
              </a:rPr>
              <a:t>пташенятами</a:t>
            </a:r>
            <a:r>
              <a:rPr lang="ru-RU" sz="1400" dirty="0" smtClean="0">
                <a:latin typeface="Times New Roman"/>
                <a:ea typeface="Calibri"/>
              </a:rPr>
              <a:t> до </a:t>
            </a:r>
            <a:r>
              <a:rPr lang="ru-RU" sz="1400" dirty="0" err="1" smtClean="0">
                <a:latin typeface="Times New Roman"/>
                <a:ea typeface="Calibri"/>
              </a:rPr>
              <a:t>їх</a:t>
            </a:r>
            <a:r>
              <a:rPr lang="ru-RU" sz="1400" dirty="0" smtClean="0">
                <a:latin typeface="Times New Roman"/>
                <a:ea typeface="Calibri"/>
              </a:rPr>
              <a:t> </a:t>
            </a:r>
            <a:r>
              <a:rPr lang="ru-RU" sz="1400" dirty="0" err="1" smtClean="0">
                <a:latin typeface="Times New Roman"/>
                <a:ea typeface="Calibri"/>
              </a:rPr>
              <a:t>вилуплення</a:t>
            </a:r>
            <a:r>
              <a:rPr lang="ru-RU" sz="1400" dirty="0" smtClean="0">
                <a:latin typeface="Times New Roman"/>
                <a:ea typeface="Calibri"/>
              </a:rPr>
              <a:t> .________________________________________________________________________________________________________________________________</a:t>
            </a:r>
            <a:endParaRPr lang="ru-RU" sz="1200" dirty="0">
              <a:latin typeface="Times New Roman"/>
              <a:ea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0" y="159693"/>
            <a:ext cx="8820472"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1" i="1" u="none" strike="noStrike" cap="none" normalizeH="0" baseline="0" dirty="0" err="1" smtClean="0">
                <a:ln>
                  <a:noFill/>
                </a:ln>
                <a:effectLst/>
                <a:latin typeface="Times New Roman" pitchFamily="18" charset="0"/>
                <a:ea typeface="Calibri" pitchFamily="34" charset="0"/>
                <a:cs typeface="Times New Roman" pitchFamily="18" charset="0"/>
              </a:rPr>
              <a:t>Завдання</a:t>
            </a:r>
            <a:r>
              <a:rPr kumimoji="0" lang="ru-RU" sz="1400" b="1" i="1" u="none" strike="noStrike" cap="none" normalizeH="0" baseline="0" dirty="0" smtClean="0">
                <a:ln>
                  <a:noFill/>
                </a:ln>
                <a:effectLst/>
                <a:latin typeface="Times New Roman" pitchFamily="18" charset="0"/>
                <a:ea typeface="Calibri" pitchFamily="34" charset="0"/>
                <a:cs typeface="Times New Roman" pitchFamily="18" charset="0"/>
              </a:rPr>
              <a:t> 3.</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Вирішіть, правильно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чи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неправильно то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чи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інше</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судження</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(ТАК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або</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НІ). </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1.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Багато</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хто</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риб</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піклуються</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про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своє</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потомство.</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2.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Тільки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самки у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риб</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земноводних</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можуть</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піклуватися</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про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своє</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потомство.</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3.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Деякі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риби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будують</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свої</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гнізда</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воді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повітря</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4.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Самець</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морського</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коника носить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своє</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потомство в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сумці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5.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Деякі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риби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носять</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своє</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потомство на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собі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6.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Деякі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риби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виношують</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ікру</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роті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7.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Одні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акули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народжують</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живих</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мальків</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а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інші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відкладають</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ікру</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________________________________________________________________</a:t>
            </a:r>
            <a:endParaRPr kumimoji="0" lang="ru-RU"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8.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Всі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риби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піклуються</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про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своє</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потомство.</a:t>
            </a:r>
            <a:endParaRPr kumimoji="0" lang="ru-RU" sz="1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980728"/>
            <a:ext cx="8100392" cy="3970318"/>
          </a:xfrm>
          <a:prstGeom prst="rect">
            <a:avLst/>
          </a:prstGeom>
        </p:spPr>
        <p:txBody>
          <a:bodyPr wrap="square">
            <a:spAutoFit/>
          </a:bodyPr>
          <a:lstStyle/>
          <a:p>
            <a:r>
              <a:rPr lang="uk-UA" b="1" dirty="0"/>
              <a:t>ДОСЛІДЖЕННЯ НАБУТИХ ФОРМ ПОВЕДІНКИ </a:t>
            </a:r>
            <a:r>
              <a:rPr lang="uk-UA" b="1" dirty="0" smtClean="0"/>
              <a:t>ТВАРИН</a:t>
            </a:r>
          </a:p>
          <a:p>
            <a:endParaRPr lang="uk-UA" b="1" dirty="0"/>
          </a:p>
          <a:p>
            <a:endParaRPr lang="ru-RU" b="1" dirty="0"/>
          </a:p>
          <a:p>
            <a:r>
              <a:rPr lang="uk-UA" dirty="0"/>
              <a:t>Набуті форми поведінки на основі </a:t>
            </a:r>
            <a:r>
              <a:rPr lang="uk-UA" dirty="0" err="1"/>
              <a:t>стимулозалежного</a:t>
            </a:r>
            <a:r>
              <a:rPr lang="uk-UA" dirty="0"/>
              <a:t> навчання поділяються на: неасоціативні форми навчання (відносяться сумація, сенсибілізація, звикання, імпринтинг та імітація (мавпування), асоціативні форми навчання – відносяться умовні рефлекси (класичні, інструментальні).</a:t>
            </a:r>
            <a:endParaRPr lang="ru-RU" dirty="0"/>
          </a:p>
          <a:p>
            <a:r>
              <a:rPr lang="uk-UA" dirty="0"/>
              <a:t>Основним методичним підходом при вивченні набутої поведінки є метод умовних рефлексів, розроблений і впроваджений у наукову практику І.П.Павловим та його численними учнями і послідовниками. Всі </a:t>
            </a:r>
            <a:r>
              <a:rPr lang="uk-UA" dirty="0" smtClean="0"/>
              <a:t>методи </a:t>
            </a:r>
            <a:r>
              <a:rPr lang="uk-UA" dirty="0" err="1" smtClean="0"/>
              <a:t>киутворення</a:t>
            </a:r>
            <a:r>
              <a:rPr lang="uk-UA" dirty="0" smtClean="0"/>
              <a:t> </a:t>
            </a:r>
            <a:r>
              <a:rPr lang="uk-UA" dirty="0"/>
              <a:t>умовних рефлексів повинні враховувати основні правила вироблення умовних рефлексів.</a:t>
            </a:r>
            <a:endParaRPr lang="ru-RU" dirty="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6463308"/>
          </a:xfrm>
          <a:prstGeom prst="rect">
            <a:avLst/>
          </a:prstGeom>
        </p:spPr>
        <p:txBody>
          <a:bodyPr wrap="square">
            <a:spAutoFit/>
          </a:bodyPr>
          <a:lstStyle/>
          <a:p>
            <a:r>
              <a:rPr lang="uk-UA" b="1" dirty="0"/>
              <a:t>Класичні умовні рефлекси. </a:t>
            </a:r>
            <a:r>
              <a:rPr lang="uk-UA" dirty="0"/>
              <a:t>До них належать слинні умовні рефлекси, настільки детально вивчені в лабораторіях І. П. Павлова, що це сприяло зведенню їх до рангу класичних. Даний умовний рефлекс виникає в результаті кількаразового поєднання дії безумовного подразника (харчового) з дією </a:t>
            </a:r>
            <a:r>
              <a:rPr lang="uk-UA" dirty="0" err="1"/>
              <a:t>будь-</a:t>
            </a:r>
            <a:r>
              <a:rPr lang="uk-UA" dirty="0"/>
              <a:t> якого чинника, який хоча й сприймається організмом, але є індиферентним (байдужим) щодо його життєвих потреб (наприклад дзвінка, спалаху електролампи). При цьому індиферентний подразник має дещо випереджати в часі або діяти водночас із безумовним подразником. Виникнення умовних рефлексів полягає в набуванні організмом властивості давати на подразник, що раніше був для нього байдужим (індиферентним), таку саму реакцію, яку до цього міг викликати лише безумовний подразник. Ця зміна пояснюється тим, що індиферентний раніше подразник починає виконувати роль сигналу про наступну закономірну появу безумовного подразника. Механізм утворення й функціонування умовних рефлексів лежить в основі набуття організмом індивідуального життєвого досвіду та його адаптації до зовнішнього середовища.</a:t>
            </a:r>
            <a:endParaRPr lang="ru-RU" dirty="0"/>
          </a:p>
          <a:p>
            <a:r>
              <a:rPr lang="uk-UA" dirty="0"/>
              <a:t>При виробленні класичних умовних рефлексів послідовність подій у досліді звичайно не залежить від поведінки тварини, оскільки хід подій встановлює сам експериментатор, або він задається апаратурою, що діє за певною програмою. Відповідно до цієї програми включаються ті або інші стимули й у відповідь на них можна спостерігати утворення умовних реакцій. Інші явища спостерігаються при утворенні інструментальних умовних рефлексів. При інструментальному (</a:t>
            </a:r>
            <a:r>
              <a:rPr lang="uk-UA" dirty="0" err="1"/>
              <a:t>оперантному</a:t>
            </a:r>
            <a:r>
              <a:rPr lang="uk-UA" dirty="0"/>
              <a:t>) навчанні поведінка тварини слугує головним фактором, який визначає отримання твариною позитивного чи негативного підкріплення.</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764704"/>
            <a:ext cx="9144000" cy="4524315"/>
          </a:xfrm>
          <a:prstGeom prst="rect">
            <a:avLst/>
          </a:prstGeom>
        </p:spPr>
        <p:txBody>
          <a:bodyPr wrap="square">
            <a:spAutoFit/>
          </a:bodyPr>
          <a:lstStyle/>
          <a:p>
            <a:r>
              <a:rPr lang="uk-UA" b="1" dirty="0"/>
              <a:t>Інструментальні умовні рефлекси</a:t>
            </a:r>
            <a:r>
              <a:rPr lang="uk-UA" dirty="0"/>
              <a:t>. Інші явища спостерігаються при утворенні інструментальних умовних рефлексів. Тут умовно-рефлекторна реакція не є копією безумовно-рефлекторної, що виникає в результаті дії підкріплювального подразника. На тому ж харчовому підкріпленні може бути вироблений інструментальний умовний рефлекс: натиск лапою на педаль – у собак, клювання диску – в голубів або стрибок на полицю – у кішок. До інструментальних умовних рефлексів належить також навчання піддослідної тварини знаходити шлях до їжі або уникати неприємних стимулів у лабіринті. Інструментальним умовним рефлексом є й реакція уникнення – навичка переходити в той відсік експериментальної камери, де відсутнє больове підкріплення.</a:t>
            </a:r>
            <a:endParaRPr lang="ru-RU" dirty="0"/>
          </a:p>
          <a:p>
            <a:r>
              <a:rPr lang="uk-UA" dirty="0"/>
              <a:t>Між класичними й інструментальними умовними рефлексами існують певні розходження. Під час класичних – тимчасовий зв’язок між умовним сигналом і безумовною реакцією виникає мимоволі за дії безумовного подразника (підкріплення). Під час інструментальних умовних рефлексів підкріплення, наприклад їжа, дається тільки після того, як тварина робить певну дію, що не має прямого зв’язку з безумовним подразником.</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0" y="-107722"/>
            <a:ext cx="9144000" cy="18774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a:t>
            </a:r>
            <a:r>
              <a:rPr kumimoji="0" lang="uk-UA" sz="1400" b="1"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обота 1. </a:t>
            </a:r>
            <a:r>
              <a:rPr kumimoji="0" lang="uk-UA" sz="1400" b="1"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Розглянути метод вироблення </a:t>
            </a:r>
            <a:r>
              <a:rPr kumimoji="0" lang="uk-UA" sz="1400" b="1"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човникового умовного рефлексу уникнення у </a:t>
            </a:r>
            <a:r>
              <a:rPr kumimoji="0" lang="uk-UA"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лабораторних тварин</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Мета роботи:</a:t>
            </a: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сформувати умовний рефлекс уникнення у лабораторних тварин.</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Завдання роботи:</a:t>
            </a: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експериментально виробити умовний рефлекс уникнення у лабораторних тварин.</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Матеріальне забезпечення:</a:t>
            </a: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лабораторні миші або щурі, набір інструментів для фіксації, корм, човникова камера з металевою решітчастою підлогою, до якої подається електричний струм напругою 12 вольт від трансформатора.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8673" name="image11.jpeg"/>
          <p:cNvPicPr>
            <a:picLocks noChangeAspect="1" noChangeArrowheads="1"/>
          </p:cNvPicPr>
          <p:nvPr/>
        </p:nvPicPr>
        <p:blipFill>
          <a:blip r:embed="rId2" cstate="print"/>
          <a:srcRect/>
          <a:stretch>
            <a:fillRect/>
          </a:stretch>
        </p:blipFill>
        <p:spPr bwMode="auto">
          <a:xfrm>
            <a:off x="2771800" y="3501008"/>
            <a:ext cx="3294063" cy="1654175"/>
          </a:xfrm>
          <a:prstGeom prst="rect">
            <a:avLst/>
          </a:prstGeom>
          <a:noFill/>
        </p:spPr>
      </p:pic>
      <p:sp>
        <p:nvSpPr>
          <p:cNvPr id="28675" name="Rectangle 3"/>
          <p:cNvSpPr>
            <a:spLocks noChangeArrowheads="1"/>
          </p:cNvSpPr>
          <p:nvPr/>
        </p:nvSpPr>
        <p:spPr bwMode="auto">
          <a:xfrm>
            <a:off x="0" y="1772816"/>
            <a:ext cx="9144000"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uk-UA" sz="1400" b="0"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Хід роботи</a:t>
            </a: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Перед початком експерименту ознайомитися з методами фіксації та правилами етичної поведінки з лабораторними тваринами. Для фіксації мишей/щурів використовують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корцан</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(пінцет), яким захоплюють тварину за кінчик хвоста та переміщають з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бокса</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у стартову камеру (рис.) Розміщують тварину в один із відсіків камери, попередньо змочивши підлогу камери водою.</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5632311"/>
          </a:xfrm>
          <a:prstGeom prst="rect">
            <a:avLst/>
          </a:prstGeom>
        </p:spPr>
        <p:txBody>
          <a:bodyPr wrap="square">
            <a:spAutoFit/>
          </a:bodyPr>
          <a:lstStyle/>
          <a:p>
            <a:r>
              <a:rPr lang="uk-UA" dirty="0"/>
              <a:t>Тварину залишають на деякий час (до 5 </a:t>
            </a:r>
            <a:r>
              <a:rPr lang="uk-UA" dirty="0" err="1"/>
              <a:t>хв</a:t>
            </a:r>
            <a:r>
              <a:rPr lang="uk-UA" dirty="0"/>
              <a:t>) у спокої для адаптації та пригнічення внаслідок переляку пасивно оборонної реакції. Тварина впродовж 5 хвилин ознайомлюється в камері з новою для неї обстановкою. Після адаптаційного періоду починають експеримент. Пред’являють спочатку тварині умовний подразник – миготіння лампи. Через 3-10 секунд до дії умовного подразника додають дію безумовного подразника - електричний струм (12 Вольт). Дію умовного і безумовного подразників </a:t>
            </a:r>
            <a:r>
              <a:rPr lang="uk-UA" dirty="0" err="1"/>
              <a:t>чередують</a:t>
            </a:r>
            <a:r>
              <a:rPr lang="uk-UA" dirty="0"/>
              <a:t> до тих пір, поки тварина перебіжить в інший відсік камери. Через 1-2 хвилини дослід повторюють до тих пір поки тварина перебіжить в інший відсік камери у відповідь на пред’явлення тільки умовного подразника – миготіння світла. </a:t>
            </a:r>
            <a:r>
              <a:rPr lang="uk-UA" dirty="0" smtClean="0"/>
              <a:t>Експеримент  </a:t>
            </a:r>
            <a:r>
              <a:rPr lang="uk-UA" dirty="0"/>
              <a:t>триває до досягнення 5 послідовних перебігань тварини тільки на дію умовного подразника. Підраховують кількість поєднань умовного і безумовного подразників. У процесі проведення </a:t>
            </a:r>
            <a:r>
              <a:rPr lang="uk-UA" dirty="0" err="1"/>
              <a:t>ексеприменту</a:t>
            </a:r>
            <a:r>
              <a:rPr lang="uk-UA" dirty="0"/>
              <a:t> відмічають та реєструють усі зміни поведінки, які спостерігаються. Після тестування кожної тварини камера промивається і висушується для усунення запахів.</a:t>
            </a:r>
            <a:endParaRPr lang="ru-RU" dirty="0"/>
          </a:p>
          <a:p>
            <a:r>
              <a:rPr lang="uk-UA" i="1" u="sng" dirty="0"/>
              <a:t>А</a:t>
            </a:r>
            <a:r>
              <a:rPr lang="uk-UA" dirty="0" smtClean="0"/>
              <a:t>наліз </a:t>
            </a:r>
            <a:r>
              <a:rPr lang="uk-UA" dirty="0"/>
              <a:t>рухової активності тварин, спрямованої на пристосування до конкретних умов зовнішнього середовища, що дає можливість одержати максимально цілісне уявлення про психічні функції, процеси, стани, мотивації та здібності тварин.</a:t>
            </a:r>
            <a:endParaRPr lang="ru-RU" dirty="0"/>
          </a:p>
          <a:p>
            <a:endParaRPr lang="ru-RU" dirty="0"/>
          </a:p>
          <a:p>
            <a:r>
              <a:rPr lang="ru-RU" dirty="0"/>
              <a:t/>
            </a:r>
            <a:br>
              <a:rPr lang="ru-RU" dirty="0"/>
            </a:b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611560" y="2499045"/>
          <a:ext cx="7920880" cy="1229989"/>
        </p:xfrm>
        <a:graphic>
          <a:graphicData uri="http://schemas.openxmlformats.org/drawingml/2006/table">
            <a:tbl>
              <a:tblPr/>
              <a:tblGrid>
                <a:gridCol w="399568"/>
                <a:gridCol w="1185890"/>
                <a:gridCol w="1362853"/>
                <a:gridCol w="1703166"/>
                <a:gridCol w="2303015"/>
                <a:gridCol w="966388"/>
              </a:tblGrid>
              <a:tr h="808527">
                <a:tc>
                  <a:txBody>
                    <a:bodyPr/>
                    <a:lstStyle/>
                    <a:p>
                      <a:pPr marL="69850">
                        <a:lnSpc>
                          <a:spcPts val="1575"/>
                        </a:lnSpc>
                        <a:spcAft>
                          <a:spcPts val="0"/>
                        </a:spcAft>
                      </a:pPr>
                      <a:r>
                        <a:rPr lang="uk-UA" sz="1400" dirty="0">
                          <a:latin typeface="Times New Roman"/>
                          <a:ea typeface="Times New Roman"/>
                          <a:cs typeface="Times New Roman"/>
                        </a:rPr>
                        <a:t>№</a:t>
                      </a:r>
                      <a:endParaRPr lang="ru-RU" sz="11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marR="48895">
                        <a:spcAft>
                          <a:spcPts val="0"/>
                        </a:spcAft>
                      </a:pPr>
                      <a:r>
                        <a:rPr lang="uk-UA" sz="1400">
                          <a:latin typeface="Times New Roman"/>
                          <a:ea typeface="Times New Roman"/>
                          <a:cs typeface="Times New Roman"/>
                        </a:rPr>
                        <a:t>Лаборатор</a:t>
                      </a:r>
                      <a:r>
                        <a:rPr lang="uk-UA" sz="1400" spc="-335">
                          <a:latin typeface="Times New Roman"/>
                          <a:ea typeface="Times New Roman"/>
                          <a:cs typeface="Times New Roman"/>
                        </a:rPr>
                        <a:t> </a:t>
                      </a:r>
                      <a:r>
                        <a:rPr lang="uk-UA" sz="1400">
                          <a:latin typeface="Times New Roman"/>
                          <a:ea typeface="Times New Roman"/>
                          <a:cs typeface="Times New Roman"/>
                        </a:rPr>
                        <a:t>ні</a:t>
                      </a:r>
                      <a:r>
                        <a:rPr lang="uk-UA" sz="1400" spc="-75">
                          <a:latin typeface="Times New Roman"/>
                          <a:ea typeface="Times New Roman"/>
                          <a:cs typeface="Times New Roman"/>
                        </a:rPr>
                        <a:t> </a:t>
                      </a:r>
                      <a:r>
                        <a:rPr lang="uk-UA" sz="1400">
                          <a:latin typeface="Times New Roman"/>
                          <a:ea typeface="Times New Roman"/>
                          <a:cs typeface="Times New Roman"/>
                        </a:rPr>
                        <a:t>тварини</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marR="58420">
                        <a:spcAft>
                          <a:spcPts val="0"/>
                        </a:spcAft>
                      </a:pPr>
                      <a:r>
                        <a:rPr lang="uk-UA" sz="1400">
                          <a:latin typeface="Times New Roman"/>
                          <a:ea typeface="Times New Roman"/>
                          <a:cs typeface="Times New Roman"/>
                        </a:rPr>
                        <a:t>Час</a:t>
                      </a:r>
                      <a:r>
                        <a:rPr lang="uk-UA" sz="1400" spc="80">
                          <a:latin typeface="Times New Roman"/>
                          <a:ea typeface="Times New Roman"/>
                          <a:cs typeface="Times New Roman"/>
                        </a:rPr>
                        <a:t> </a:t>
                      </a:r>
                      <a:r>
                        <a:rPr lang="uk-UA" sz="1400">
                          <a:latin typeface="Times New Roman"/>
                          <a:ea typeface="Times New Roman"/>
                          <a:cs typeface="Times New Roman"/>
                        </a:rPr>
                        <a:t>початку</a:t>
                      </a:r>
                      <a:r>
                        <a:rPr lang="uk-UA" sz="1400" spc="-335">
                          <a:latin typeface="Times New Roman"/>
                          <a:ea typeface="Times New Roman"/>
                          <a:cs typeface="Times New Roman"/>
                        </a:rPr>
                        <a:t> </a:t>
                      </a:r>
                      <a:r>
                        <a:rPr lang="uk-UA" sz="1400">
                          <a:latin typeface="Times New Roman"/>
                          <a:ea typeface="Times New Roman"/>
                          <a:cs typeface="Times New Roman"/>
                        </a:rPr>
                        <a:t>експеримен</a:t>
                      </a:r>
                      <a:r>
                        <a:rPr lang="uk-UA" sz="1400" spc="5">
                          <a:latin typeface="Times New Roman"/>
                          <a:ea typeface="Times New Roman"/>
                          <a:cs typeface="Times New Roman"/>
                        </a:rPr>
                        <a:t> </a:t>
                      </a:r>
                      <a:r>
                        <a:rPr lang="uk-UA" sz="1400">
                          <a:latin typeface="Times New Roman"/>
                          <a:ea typeface="Times New Roman"/>
                          <a:cs typeface="Times New Roman"/>
                        </a:rPr>
                        <a:t>ту</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56515">
                        <a:spcAft>
                          <a:spcPts val="0"/>
                        </a:spcAft>
                      </a:pPr>
                      <a:r>
                        <a:rPr lang="uk-UA" sz="1400">
                          <a:latin typeface="Times New Roman"/>
                          <a:ea typeface="Times New Roman"/>
                          <a:cs typeface="Times New Roman"/>
                        </a:rPr>
                        <a:t>Час завершення</a:t>
                      </a:r>
                      <a:r>
                        <a:rPr lang="uk-UA" sz="1400" spc="-335">
                          <a:latin typeface="Times New Roman"/>
                          <a:ea typeface="Times New Roman"/>
                          <a:cs typeface="Times New Roman"/>
                        </a:rPr>
                        <a:t> </a:t>
                      </a:r>
                      <a:r>
                        <a:rPr lang="uk-UA" sz="1400">
                          <a:latin typeface="Times New Roman"/>
                          <a:ea typeface="Times New Roman"/>
                          <a:cs typeface="Times New Roman"/>
                        </a:rPr>
                        <a:t>експерименту</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59055">
                        <a:spcAft>
                          <a:spcPts val="0"/>
                        </a:spcAft>
                        <a:tabLst>
                          <a:tab pos="920750" algn="l"/>
                          <a:tab pos="1573530" algn="l"/>
                        </a:tabLst>
                      </a:pPr>
                      <a:r>
                        <a:rPr lang="uk-UA" sz="1400">
                          <a:latin typeface="Times New Roman"/>
                          <a:ea typeface="Times New Roman"/>
                          <a:cs typeface="Times New Roman"/>
                        </a:rPr>
                        <a:t>Кількість	</a:t>
                      </a:r>
                      <a:r>
                        <a:rPr lang="uk-UA" sz="1400" spc="-5">
                          <a:latin typeface="Times New Roman"/>
                          <a:ea typeface="Times New Roman"/>
                          <a:cs typeface="Times New Roman"/>
                        </a:rPr>
                        <a:t>поєднань</a:t>
                      </a:r>
                      <a:r>
                        <a:rPr lang="uk-UA" sz="1400" spc="-335">
                          <a:latin typeface="Times New Roman"/>
                          <a:ea typeface="Times New Roman"/>
                          <a:cs typeface="Times New Roman"/>
                        </a:rPr>
                        <a:t> </a:t>
                      </a:r>
                      <a:r>
                        <a:rPr lang="uk-UA" sz="1400">
                          <a:latin typeface="Times New Roman"/>
                          <a:ea typeface="Times New Roman"/>
                          <a:cs typeface="Times New Roman"/>
                        </a:rPr>
                        <a:t>умовного		</a:t>
                      </a:r>
                      <a:r>
                        <a:rPr lang="uk-UA" sz="1400" spc="-20">
                          <a:latin typeface="Times New Roman"/>
                          <a:ea typeface="Times New Roman"/>
                          <a:cs typeface="Times New Roman"/>
                        </a:rPr>
                        <a:t>і</a:t>
                      </a:r>
                      <a:endParaRPr lang="ru-RU" sz="1100">
                        <a:latin typeface="Times New Roman"/>
                        <a:ea typeface="Times New Roman"/>
                        <a:cs typeface="Times New Roman"/>
                      </a:endParaRPr>
                    </a:p>
                    <a:p>
                      <a:pPr marL="67945" marR="643255">
                        <a:lnSpc>
                          <a:spcPts val="1610"/>
                        </a:lnSpc>
                        <a:spcAft>
                          <a:spcPts val="0"/>
                        </a:spcAft>
                      </a:pPr>
                      <a:r>
                        <a:rPr lang="uk-UA" sz="1400">
                          <a:latin typeface="Times New Roman"/>
                          <a:ea typeface="Times New Roman"/>
                          <a:cs typeface="Times New Roman"/>
                        </a:rPr>
                        <a:t>безумовного</a:t>
                      </a:r>
                      <a:r>
                        <a:rPr lang="uk-UA" sz="1400" spc="-335">
                          <a:latin typeface="Times New Roman"/>
                          <a:ea typeface="Times New Roman"/>
                          <a:cs typeface="Times New Roman"/>
                        </a:rPr>
                        <a:t> </a:t>
                      </a:r>
                      <a:r>
                        <a:rPr lang="uk-UA" sz="1400">
                          <a:latin typeface="Times New Roman"/>
                          <a:ea typeface="Times New Roman"/>
                          <a:cs typeface="Times New Roman"/>
                        </a:rPr>
                        <a:t>подразників</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marR="49530">
                        <a:spcAft>
                          <a:spcPts val="0"/>
                        </a:spcAft>
                      </a:pPr>
                      <a:r>
                        <a:rPr lang="uk-UA" sz="1400" dirty="0">
                          <a:latin typeface="Times New Roman"/>
                          <a:ea typeface="Times New Roman"/>
                          <a:cs typeface="Times New Roman"/>
                        </a:rPr>
                        <a:t>Зміни</a:t>
                      </a:r>
                      <a:r>
                        <a:rPr lang="uk-UA" sz="1400" spc="5" dirty="0">
                          <a:latin typeface="Times New Roman"/>
                          <a:ea typeface="Times New Roman"/>
                          <a:cs typeface="Times New Roman"/>
                        </a:rPr>
                        <a:t> </a:t>
                      </a:r>
                      <a:r>
                        <a:rPr lang="uk-UA" sz="1400" dirty="0">
                          <a:latin typeface="Times New Roman"/>
                          <a:ea typeface="Times New Roman"/>
                          <a:cs typeface="Times New Roman"/>
                        </a:rPr>
                        <a:t>поведінки</a:t>
                      </a:r>
                      <a:endParaRPr lang="ru-RU" sz="11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818">
                <a:tc>
                  <a:txBody>
                    <a:bodyPr/>
                    <a:lstStyle/>
                    <a:p>
                      <a:pPr marL="69850">
                        <a:lnSpc>
                          <a:spcPts val="1505"/>
                        </a:lnSpc>
                        <a:spcAft>
                          <a:spcPts val="0"/>
                        </a:spcAft>
                      </a:pPr>
                      <a:r>
                        <a:rPr lang="uk-UA" sz="1400">
                          <a:latin typeface="Times New Roman"/>
                          <a:ea typeface="Times New Roman"/>
                          <a:cs typeface="Times New Roman"/>
                        </a:rPr>
                        <a:t>1</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051">
                <a:tc>
                  <a:txBody>
                    <a:bodyPr/>
                    <a:lstStyle/>
                    <a:p>
                      <a:pPr marL="69850">
                        <a:lnSpc>
                          <a:spcPts val="1520"/>
                        </a:lnSpc>
                        <a:spcAft>
                          <a:spcPts val="0"/>
                        </a:spcAft>
                      </a:pPr>
                      <a:r>
                        <a:rPr lang="uk-UA" sz="1400">
                          <a:latin typeface="Times New Roman"/>
                          <a:ea typeface="Times New Roman"/>
                          <a:cs typeface="Times New Roman"/>
                        </a:rPr>
                        <a:t>2</a:t>
                      </a:r>
                      <a:endParaRPr lang="ru-RU" sz="11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uk-UA" sz="12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2769" name="Rectangle 1"/>
          <p:cNvSpPr>
            <a:spLocks noChangeArrowheads="1"/>
          </p:cNvSpPr>
          <p:nvPr/>
        </p:nvSpPr>
        <p:spPr bwMode="auto">
          <a:xfrm>
            <a:off x="0" y="589954"/>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0" fontAlgn="base" latinLnBrk="0" hangingPunct="0">
              <a:lnSpc>
                <a:spcPct val="100000"/>
              </a:lnSpc>
              <a:spcBef>
                <a:spcPct val="0"/>
              </a:spcBef>
              <a:spcAft>
                <a:spcPct val="0"/>
              </a:spcAft>
              <a:buClrTx/>
              <a:buSzTx/>
              <a:buFontTx/>
              <a:buNone/>
              <a:tabLst>
                <a:tab pos="920750" algn="l"/>
                <a:tab pos="1573213"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 процесі ознайомлення із методом вироблення умовного рефлексу для дослідження поведінки лабораторних тварин переконатися у тому, що умовні рефлекси у тварин виробляються на основі безумовних рефлексів при багаторазовому поєднанні дії умовного подразника із дією безумовного подразника за умови випереджання дії умовного подразника на декілька секунд (від 1 с до 40 с) від дії безумовного подразника.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920750" algn="l"/>
                <a:tab pos="1573213" algn="l"/>
              </a:tabLst>
            </a:pPr>
            <a:r>
              <a:rPr kumimoji="0" lang="uk-UA" sz="1400" b="0"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Висновки:</a:t>
            </a: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роблять на підставі аналізу отриманих результатів експериментальних досліджень.</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34</TotalTime>
  <Words>1800</Words>
  <Application>Microsoft Office PowerPoint</Application>
  <PresentationFormat>Экран (4:3)</PresentationFormat>
  <Paragraphs>158</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Бумажная</vt:lpstr>
      <vt:lpstr>Лабораторна робота 4</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Лабораторна робота 4</dc:title>
  <dc:creator>Руслан Аминов</dc:creator>
  <cp:lastModifiedBy>Руслан Аминов</cp:lastModifiedBy>
  <cp:revision>24</cp:revision>
  <dcterms:created xsi:type="dcterms:W3CDTF">2023-11-07T18:24:36Z</dcterms:created>
  <dcterms:modified xsi:type="dcterms:W3CDTF">2023-11-08T06:29:11Z</dcterms:modified>
</cp:coreProperties>
</file>