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797152"/>
            <a:ext cx="5616624" cy="72008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uk-UA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Освітня програма: Педагогіка вищої школи</a:t>
            </a:r>
          </a:p>
          <a:p>
            <a:pPr algn="l"/>
            <a:r>
              <a:rPr lang="uk-UA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вищої </a:t>
            </a:r>
            <a:r>
              <a:rPr lang="uk-UA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освіти: </a:t>
            </a:r>
            <a:r>
              <a:rPr lang="uk-UA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ПЕДАГОГІЧНИЙ МЕНЕДЖМЕНТ</a:t>
            </a:r>
          </a:p>
        </p:txBody>
      </p:sp>
    </p:spTree>
    <p:extLst>
      <p:ext uri="{BB962C8B-B14F-4D97-AF65-F5344CB8AC3E}">
        <p14:creationId xmlns:p14="http://schemas.microsoft.com/office/powerpoint/2010/main" val="163173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/>
              <a:t>Вивчення навчальної дисципліни «Педагогічний менеджмент» потребує виконання низки </a:t>
            </a:r>
            <a:r>
              <a:rPr lang="uk-UA" sz="3200" dirty="0" err="1"/>
              <a:t>працемістких</a:t>
            </a:r>
            <a:r>
              <a:rPr lang="uk-UA" sz="3200" dirty="0"/>
              <a:t> і значних </a:t>
            </a:r>
            <a:r>
              <a:rPr lang="uk-UA" sz="3200" dirty="0" smtClean="0"/>
              <a:t>за обсягом </a:t>
            </a:r>
            <a:r>
              <a:rPr lang="uk-UA" sz="3200" dirty="0"/>
              <a:t>практичних робіт. Їх виконання передбачає знайомство із великою кількістю як друкованих, так і </a:t>
            </a:r>
            <a:r>
              <a:rPr lang="uk-UA" sz="3200" dirty="0" smtClean="0"/>
              <a:t>електронних джерел</a:t>
            </a:r>
            <a:r>
              <a:rPr lang="uk-UA" sz="3200" dirty="0"/>
              <a:t>, наявність </a:t>
            </a:r>
            <a:r>
              <a:rPr lang="uk-UA" sz="3200" dirty="0" err="1"/>
              <a:t>ІТ-компетентності</a:t>
            </a:r>
            <a:r>
              <a:rPr lang="uk-U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648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Мета </a:t>
            </a:r>
            <a:r>
              <a:rPr lang="ru-RU" sz="2800" b="1" dirty="0" err="1">
                <a:solidFill>
                  <a:srgbClr val="C00000"/>
                </a:solidFill>
              </a:rPr>
              <a:t>викладання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навчальної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дисципліни</a:t>
            </a:r>
            <a:r>
              <a:rPr lang="ru-RU" sz="2800" b="1" dirty="0">
                <a:solidFill>
                  <a:srgbClr val="C00000"/>
                </a:solidFill>
              </a:rPr>
              <a:t> «</a:t>
            </a:r>
            <a:r>
              <a:rPr lang="ru-RU" sz="2800" b="1" dirty="0" err="1">
                <a:solidFill>
                  <a:srgbClr val="C00000"/>
                </a:solidFill>
              </a:rPr>
              <a:t>Педагогічний</a:t>
            </a:r>
            <a:r>
              <a:rPr lang="ru-RU" sz="2800" b="1" dirty="0">
                <a:solidFill>
                  <a:srgbClr val="C00000"/>
                </a:solidFill>
              </a:rPr>
              <a:t> менеджмент»</a:t>
            </a:r>
            <a:endParaRPr lang="uk-UA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623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ознайомлення </a:t>
            </a:r>
            <a:r>
              <a:rPr lang="uk-UA" dirty="0"/>
              <a:t>магістрантів з підходами державної політики в галузі освіти, оновлення змісту форм і методів навчання, примноженні інтелектуального потенціалу суспільства на основі вивчення сучасного стану і нормативно-правової бази, яка має бути надійним підґрунтям і системою орієнтирів у практичній діяльності усіх учасників навчального процесу </a:t>
            </a:r>
            <a:r>
              <a:rPr lang="uk-UA" dirty="0" err="1"/>
              <a:t>ЗВО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481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У </a:t>
            </a:r>
            <a:r>
              <a:rPr lang="ru-RU" sz="3200" dirty="0" err="1">
                <a:solidFill>
                  <a:schemeClr val="tx1"/>
                </a:solidFill>
              </a:rPr>
              <a:t>разі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успішного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завершення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дисципліни</a:t>
            </a:r>
            <a:r>
              <a:rPr lang="ru-RU" sz="3200" dirty="0">
                <a:solidFill>
                  <a:schemeClr val="tx1"/>
                </a:solidFill>
              </a:rPr>
              <a:t> студент </a:t>
            </a:r>
            <a:r>
              <a:rPr lang="ru-RU" sz="3200" dirty="0" err="1">
                <a:solidFill>
                  <a:schemeClr val="tx1"/>
                </a:solidFill>
              </a:rPr>
              <a:t>зможе</a:t>
            </a:r>
            <a:r>
              <a:rPr lang="ru-RU" sz="3200" dirty="0" smtClean="0">
                <a:solidFill>
                  <a:schemeClr val="tx1"/>
                </a:solidFill>
              </a:rPr>
              <a:t>: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/>
              <a:t>–</a:t>
            </a:r>
            <a:r>
              <a:rPr lang="uk-UA" dirty="0"/>
              <a:t>	аналізувати навчальні плани, робочі програми з предмету, індивідуальні і навчальні плани студентів, виявляти їх сутність та особливості розробки;</a:t>
            </a:r>
          </a:p>
          <a:p>
            <a:pPr marL="0" indent="0">
              <a:buNone/>
            </a:pPr>
            <a:r>
              <a:rPr lang="uk-UA" dirty="0"/>
              <a:t>–	організовувати та проводити лекційне, практичне, лабораторне та семінарське заняття;</a:t>
            </a:r>
          </a:p>
          <a:p>
            <a:pPr marL="0" indent="0">
              <a:buNone/>
            </a:pPr>
            <a:r>
              <a:rPr lang="uk-UA" dirty="0"/>
              <a:t>–	організовувати та проводити індивідуальні заняття, консультації, керувати курсовим проектом;</a:t>
            </a:r>
          </a:p>
          <a:p>
            <a:pPr marL="0" indent="0">
              <a:buNone/>
            </a:pPr>
            <a:r>
              <a:rPr lang="uk-UA" dirty="0"/>
              <a:t>–	вміти організовувати самостійну роботу студентів, розробляти її зміст та навчально-методичні засоби її забезпечення;</a:t>
            </a:r>
          </a:p>
          <a:p>
            <a:pPr marL="0" indent="0">
              <a:buNone/>
            </a:pPr>
            <a:r>
              <a:rPr lang="uk-UA" dirty="0"/>
              <a:t>–	ефективно здійснювати організаційно-методичне керівництво практикою;</a:t>
            </a:r>
          </a:p>
          <a:p>
            <a:pPr marL="0" indent="0">
              <a:buNone/>
            </a:pPr>
            <a:r>
              <a:rPr lang="uk-UA" dirty="0"/>
              <a:t>–	обирати та реалізувати контрольні заходи, які мають місце в організації навчального процесу </a:t>
            </a:r>
            <a:r>
              <a:rPr lang="uk-UA" dirty="0" err="1"/>
              <a:t>ЗВО</a:t>
            </a:r>
            <a:r>
              <a:rPr lang="uk-UA" dirty="0"/>
              <a:t>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829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>
                <a:solidFill>
                  <a:srgbClr val="002060"/>
                </a:solidFill>
              </a:rPr>
              <a:t>ФОРМИ  ОЦІНЮВАННЯ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dirty="0">
                <a:solidFill>
                  <a:srgbClr val="002060"/>
                </a:solidFill>
              </a:rPr>
              <a:t>Види навчальної роботи: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dirty="0" smtClean="0"/>
              <a:t>виконання </a:t>
            </a:r>
            <a:r>
              <a:rPr lang="uk-UA" dirty="0"/>
              <a:t>завдання самостійної творчої </a:t>
            </a:r>
            <a:r>
              <a:rPr lang="uk-UA" dirty="0" smtClean="0"/>
              <a:t>роботи;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dirty="0" smtClean="0"/>
              <a:t>презентація </a:t>
            </a:r>
            <a:r>
              <a:rPr lang="uk-UA" dirty="0"/>
              <a:t>й обговорення </a:t>
            </a:r>
            <a:r>
              <a:rPr lang="uk-UA" dirty="0" smtClean="0"/>
              <a:t>самостійного творчого </a:t>
            </a:r>
            <a:r>
              <a:rPr lang="uk-UA" dirty="0"/>
              <a:t>завдання на практичному </a:t>
            </a:r>
            <a:r>
              <a:rPr lang="uk-UA" dirty="0" smtClean="0"/>
              <a:t>занятті;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dirty="0" smtClean="0"/>
              <a:t>виконання </a:t>
            </a:r>
            <a:r>
              <a:rPr lang="uk-UA" dirty="0"/>
              <a:t>тестів до кожного </a:t>
            </a:r>
            <a:r>
              <a:rPr lang="uk-UA" dirty="0" smtClean="0"/>
              <a:t>розділу.</a:t>
            </a:r>
            <a:endParaRPr lang="uk-UA" dirty="0"/>
          </a:p>
          <a:p>
            <a:pPr marL="0" indent="0">
              <a:buNone/>
            </a:pPr>
            <a:r>
              <a:rPr lang="uk-UA" b="1" i="1" dirty="0">
                <a:solidFill>
                  <a:srgbClr val="002060"/>
                </a:solidFill>
              </a:rPr>
              <a:t>Підсумкове оцінювання: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dirty="0" smtClean="0"/>
              <a:t>підсумкове </a:t>
            </a:r>
            <a:r>
              <a:rPr lang="uk-UA" dirty="0"/>
              <a:t>тестування з </a:t>
            </a:r>
            <a:r>
              <a:rPr lang="uk-UA" dirty="0" smtClean="0"/>
              <a:t>дисципліни.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dirty="0" smtClean="0"/>
              <a:t>підготовка </a:t>
            </a:r>
            <a:r>
              <a:rPr lang="uk-UA" dirty="0"/>
              <a:t>індивідуального </a:t>
            </a:r>
            <a:r>
              <a:rPr lang="uk-UA" dirty="0" smtClean="0"/>
              <a:t>завдання.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dirty="0" smtClean="0"/>
              <a:t>відповідь </a:t>
            </a:r>
            <a:r>
              <a:rPr lang="uk-UA" dirty="0"/>
              <a:t>на поставлені питання для перевірки якості засвоєння матеріалу </a:t>
            </a:r>
            <a:r>
              <a:rPr lang="uk-UA" dirty="0" smtClean="0"/>
              <a:t>курсу.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891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600"/>
              </a:spcBef>
              <a:spcAft>
                <a:spcPts val="0"/>
              </a:spcAft>
            </a:pPr>
            <a:r>
              <a:rPr lang="uk-UA" sz="3600" b="1" dirty="0">
                <a:solidFill>
                  <a:srgbClr val="002060"/>
                </a:solidFill>
                <a:latin typeface="Times New Roman"/>
                <a:ea typeface="Times New Roman"/>
              </a:rPr>
              <a:t>КРИТЕРІЇ ОЦІНЮВАННЯ 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784976" cy="55446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dirty="0" err="1"/>
              <a:t>Виконання</a:t>
            </a:r>
            <a:r>
              <a:rPr lang="ru-RU" sz="1500" dirty="0"/>
              <a:t> </a:t>
            </a:r>
            <a:r>
              <a:rPr lang="ru-RU" sz="1500" dirty="0" err="1"/>
              <a:t>самостійної</a:t>
            </a:r>
            <a:r>
              <a:rPr lang="ru-RU" sz="1500" dirty="0"/>
              <a:t> </a:t>
            </a:r>
            <a:r>
              <a:rPr lang="ru-RU" sz="1500" dirty="0" err="1"/>
              <a:t>роботи</a:t>
            </a:r>
            <a:r>
              <a:rPr lang="ru-RU" sz="1500" dirty="0"/>
              <a:t> практичного </a:t>
            </a:r>
            <a:r>
              <a:rPr lang="ru-RU" sz="1500" dirty="0" err="1"/>
              <a:t>завдання</a:t>
            </a:r>
            <a:r>
              <a:rPr lang="ru-RU" sz="1500" dirty="0"/>
              <a:t> та </a:t>
            </a:r>
            <a:r>
              <a:rPr lang="ru-RU" sz="1500" dirty="0" err="1"/>
              <a:t>його</a:t>
            </a:r>
            <a:r>
              <a:rPr lang="ru-RU" sz="1500" dirty="0"/>
              <a:t> </a:t>
            </a:r>
            <a:r>
              <a:rPr lang="ru-RU" sz="1500" dirty="0" err="1"/>
              <a:t>презентацій</a:t>
            </a:r>
            <a:r>
              <a:rPr lang="ru-RU" sz="1500" dirty="0"/>
              <a:t> </a:t>
            </a:r>
            <a:r>
              <a:rPr lang="ru-RU" sz="1500" dirty="0" err="1" smtClean="0"/>
              <a:t>оцінюється</a:t>
            </a:r>
            <a:r>
              <a:rPr lang="ru-RU" sz="1500" dirty="0" smtClean="0"/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u="sng" dirty="0"/>
              <a:t>Оцінка «відмінно» (7-8 балів):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свідоме, правильне, глибоке й повне засвоєння і розуміння програмного матеріалу;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виклад матеріалу впевнений, логічний, лаконічний, аргументований;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уміння аналізувати відповідні положення, поняття, твердження;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самостійне, творче застосування знань.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u="sng" dirty="0"/>
              <a:t>Оцінка «добре» (6-5 балів):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свідоме з незначними помилками та прогалинами засвоєння програмного матеріалу, які студент спроможний виправити після зауважень або за допомогою викладача;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самостійне репродуктивне застосування знань;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деякі порушення логіки та послідовності відповіді.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u="sng" dirty="0"/>
              <a:t>Оцінка «задовільно» (4-3 бали):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механічне, фрагментарне засвоєння матеріалу із великими прогалинами;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порушення логіки та послідовності відповіді, недостатня самостійність мислення.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/>
              <a:t>	репродуктивне застосування знань за вказівками викладача.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u="sng" dirty="0"/>
              <a:t>Оцінка «незадовільно» (0-2 бали):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 smtClean="0"/>
              <a:t>	відсутність </a:t>
            </a:r>
            <a:r>
              <a:rPr lang="uk-UA" sz="1500" dirty="0"/>
              <a:t>знань, умінь та навичок;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 smtClean="0"/>
              <a:t>	несвідоме</a:t>
            </a:r>
            <a:r>
              <a:rPr lang="uk-UA" sz="1500" dirty="0"/>
              <a:t>, механічне, фрагментарне засвоєння матеріалу з великими прогалинами;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00" dirty="0" smtClean="0"/>
              <a:t>	відсутність </a:t>
            </a:r>
            <a:r>
              <a:rPr lang="uk-UA" sz="1500" dirty="0"/>
              <a:t>самостійності, неспроможність виправити помилки при зауваженні чи додаткових </a:t>
            </a:r>
            <a:r>
              <a:rPr lang="uk-UA" sz="1500" dirty="0" smtClean="0"/>
              <a:t>запитаннях</a:t>
            </a:r>
            <a:endParaRPr lang="uk-UA" sz="1500" dirty="0"/>
          </a:p>
        </p:txBody>
      </p:sp>
    </p:spTree>
    <p:extLst>
      <p:ext uri="{BB962C8B-B14F-4D97-AF65-F5344CB8AC3E}">
        <p14:creationId xmlns:p14="http://schemas.microsoft.com/office/powerpoint/2010/main" val="75900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3668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uk-UA" sz="1700" b="1" dirty="0">
                <a:solidFill>
                  <a:srgbClr val="002060"/>
                </a:solidFill>
              </a:rPr>
              <a:t>Оцінювання індивідуального завдання (10 балів</a:t>
            </a:r>
            <a:r>
              <a:rPr lang="uk-UA" sz="1700" b="1" dirty="0" smtClean="0">
                <a:solidFill>
                  <a:srgbClr val="002060"/>
                </a:solidFill>
              </a:rPr>
              <a:t>)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052736"/>
            <a:ext cx="8928992" cy="561662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/>
              <a:t>Оцінка </a:t>
            </a:r>
            <a:r>
              <a:rPr lang="uk-UA" dirty="0"/>
              <a:t>«відмінно» (8-10 балів):</a:t>
            </a:r>
          </a:p>
          <a:p>
            <a:pPr marL="0" indent="0">
              <a:buNone/>
            </a:pPr>
            <a:r>
              <a:rPr lang="uk-UA" dirty="0"/>
              <a:t>	виклад матеріалу логічний та послідовний;</a:t>
            </a:r>
          </a:p>
          <a:p>
            <a:pPr marL="0" indent="0">
              <a:buNone/>
            </a:pPr>
            <a:r>
              <a:rPr lang="uk-UA" dirty="0"/>
              <a:t>	самостійне, творче, ініціативне застосування знань;</a:t>
            </a:r>
          </a:p>
          <a:p>
            <a:pPr marL="0" indent="0">
              <a:buNone/>
            </a:pPr>
            <a:r>
              <a:rPr lang="uk-UA" dirty="0"/>
              <a:t>	поєднання повноти та лаконічності у виконанні завдання;</a:t>
            </a:r>
          </a:p>
          <a:p>
            <a:pPr marL="0" indent="0">
              <a:buNone/>
            </a:pPr>
            <a:r>
              <a:rPr lang="uk-UA" dirty="0"/>
              <a:t>	відмінна якість оформлення.</a:t>
            </a:r>
          </a:p>
          <a:p>
            <a:pPr marL="0" indent="0">
              <a:buNone/>
            </a:pPr>
            <a:r>
              <a:rPr lang="uk-UA" dirty="0"/>
              <a:t>Оцінка «добре» (5-7 балів):</a:t>
            </a:r>
          </a:p>
          <a:p>
            <a:pPr marL="0" indent="0">
              <a:buNone/>
            </a:pPr>
            <a:r>
              <a:rPr lang="uk-UA" dirty="0"/>
              <a:t>	виклад матеріалу логічний, послідовний, лаконічний;</a:t>
            </a:r>
          </a:p>
          <a:p>
            <a:pPr marL="0" indent="0">
              <a:buNone/>
            </a:pPr>
            <a:r>
              <a:rPr lang="uk-UA" dirty="0"/>
              <a:t>	самостійне репродуктивне застосування знань за вказівками викладача;</a:t>
            </a:r>
          </a:p>
          <a:p>
            <a:pPr marL="0" indent="0">
              <a:buNone/>
            </a:pPr>
            <a:r>
              <a:rPr lang="uk-UA" dirty="0"/>
              <a:t>	старанність і вправність застосування набутих знань;</a:t>
            </a:r>
          </a:p>
          <a:p>
            <a:pPr marL="0" indent="0">
              <a:buNone/>
            </a:pPr>
            <a:r>
              <a:rPr lang="uk-UA" dirty="0"/>
              <a:t>	добра якість оформлення.</a:t>
            </a:r>
          </a:p>
          <a:p>
            <a:pPr marL="0" indent="0">
              <a:buNone/>
            </a:pPr>
            <a:r>
              <a:rPr lang="uk-UA" dirty="0"/>
              <a:t>Оцінка «задовільно» (3-4 бали):</a:t>
            </a:r>
          </a:p>
          <a:p>
            <a:pPr marL="0" indent="0">
              <a:buNone/>
            </a:pPr>
            <a:r>
              <a:rPr lang="uk-UA" dirty="0"/>
              <a:t>	механічність, фрагментарність викладу матеріалу;</a:t>
            </a:r>
          </a:p>
          <a:p>
            <a:pPr marL="0" indent="0">
              <a:buNone/>
            </a:pPr>
            <a:r>
              <a:rPr lang="uk-UA" dirty="0"/>
              <a:t>	порушення логіки та послідовності подання інформації;</a:t>
            </a:r>
          </a:p>
          <a:p>
            <a:pPr marL="0" indent="0">
              <a:buNone/>
            </a:pPr>
            <a:r>
              <a:rPr lang="uk-UA" dirty="0"/>
              <a:t>	недостатня самостійність мислення;</a:t>
            </a:r>
          </a:p>
          <a:p>
            <a:pPr marL="0" indent="0">
              <a:buNone/>
            </a:pPr>
            <a:r>
              <a:rPr lang="uk-UA" dirty="0"/>
              <a:t>	задовільна якість оформлення.</a:t>
            </a:r>
          </a:p>
          <a:p>
            <a:pPr marL="0" indent="0">
              <a:buNone/>
            </a:pPr>
            <a:r>
              <a:rPr lang="uk-UA" dirty="0"/>
              <a:t>Оцінка «незадовільно» (0-2 бали):</a:t>
            </a:r>
          </a:p>
          <a:p>
            <a:pPr marL="0" indent="0">
              <a:buNone/>
            </a:pPr>
            <a:r>
              <a:rPr lang="uk-UA" dirty="0"/>
              <a:t>	відсутність виконання всіх завдань;</a:t>
            </a:r>
          </a:p>
          <a:p>
            <a:pPr marL="0" indent="0">
              <a:buNone/>
            </a:pPr>
            <a:r>
              <a:rPr lang="uk-UA" dirty="0"/>
              <a:t>	неповне висвітлення матеріалу;</a:t>
            </a:r>
          </a:p>
          <a:p>
            <a:pPr marL="0" indent="0">
              <a:buNone/>
            </a:pPr>
            <a:r>
              <a:rPr lang="uk-UA" dirty="0"/>
              <a:t>	фрагментарність подання </a:t>
            </a:r>
            <a:r>
              <a:rPr lang="uk-UA" dirty="0" smtClean="0"/>
              <a:t>інформації;</a:t>
            </a:r>
          </a:p>
          <a:p>
            <a:pPr marL="0" indent="0">
              <a:buNone/>
            </a:pPr>
            <a:r>
              <a:rPr lang="uk-UA" dirty="0"/>
              <a:t>	</a:t>
            </a:r>
            <a:r>
              <a:rPr lang="uk-UA" dirty="0" smtClean="0"/>
              <a:t>незадовільна </a:t>
            </a:r>
            <a:r>
              <a:rPr lang="uk-UA" dirty="0"/>
              <a:t>якість </a:t>
            </a:r>
            <a:r>
              <a:rPr lang="uk-UA" dirty="0" smtClean="0"/>
              <a:t>оформлення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609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081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lvl="0" indent="-274320">
              <a:lnSpc>
                <a:spcPct val="95000"/>
              </a:lnSpc>
              <a:spcBef>
                <a:spcPct val="20000"/>
              </a:spcBef>
            </a:pPr>
            <a:r>
              <a:rPr lang="uk-UA" sz="1800" b="1" dirty="0">
                <a:solidFill>
                  <a:prstClr val="black"/>
                </a:solidFill>
                <a:latin typeface="Times New Roman"/>
                <a:ea typeface="Times New Roman"/>
              </a:rPr>
              <a:t>ОСНОВНІ ДЖЕРЕЛА </a:t>
            </a:r>
            <a:r>
              <a:rPr lang="uk-UA" sz="1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ТА </a:t>
            </a:r>
            <a:r>
              <a:rPr lang="uk-UA" sz="1800" b="1" dirty="0">
                <a:solidFill>
                  <a:prstClr val="black"/>
                </a:solidFill>
                <a:latin typeface="Times New Roman"/>
                <a:ea typeface="Times New Roman"/>
              </a:rPr>
              <a:t>ІНФОРМАЦІЙНІ </a:t>
            </a:r>
            <a:r>
              <a:rPr lang="uk-UA" sz="1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РЕСУРСИ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908720"/>
            <a:ext cx="8503920" cy="56166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 err="1" smtClean="0">
                <a:latin typeface="Times New Roman"/>
                <a:ea typeface="Times New Roman"/>
              </a:rPr>
              <a:t>Вернидуб</a:t>
            </a:r>
            <a:r>
              <a:rPr lang="uk-UA" sz="2800" dirty="0" smtClean="0">
                <a:latin typeface="Times New Roman"/>
                <a:ea typeface="Times New Roman"/>
              </a:rPr>
              <a:t> </a:t>
            </a:r>
            <a:r>
              <a:rPr lang="uk-UA" sz="2800" dirty="0">
                <a:latin typeface="Times New Roman"/>
                <a:ea typeface="Times New Roman"/>
              </a:rPr>
              <a:t>Р. М. Організація і управління навчальним процесом у вищому навчальному закладі: </a:t>
            </a:r>
            <a:r>
              <a:rPr lang="uk-UA" sz="2800" dirty="0" err="1">
                <a:latin typeface="Times New Roman"/>
                <a:ea typeface="Times New Roman"/>
              </a:rPr>
              <a:t>навч</a:t>
            </a:r>
            <a:r>
              <a:rPr lang="uk-UA" sz="2800" dirty="0">
                <a:latin typeface="Times New Roman"/>
                <a:ea typeface="Times New Roman"/>
              </a:rPr>
              <a:t>. посібник. Київ : </a:t>
            </a:r>
            <a:r>
              <a:rPr lang="uk-UA" sz="2800" dirty="0" err="1">
                <a:latin typeface="Times New Roman"/>
                <a:ea typeface="Times New Roman"/>
              </a:rPr>
              <a:t>НПУ</a:t>
            </a:r>
            <a:r>
              <a:rPr lang="uk-UA" sz="2800" dirty="0">
                <a:latin typeface="Times New Roman"/>
                <a:ea typeface="Times New Roman"/>
              </a:rPr>
              <a:t> ім. М.П.Драгоманова, 2005. 110с.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>
                <a:latin typeface="Times New Roman"/>
                <a:ea typeface="Times New Roman"/>
              </a:rPr>
              <a:t>Вища освіта в Україні: </a:t>
            </a:r>
            <a:r>
              <a:rPr lang="uk-UA" sz="2800" dirty="0" err="1">
                <a:latin typeface="Times New Roman"/>
                <a:ea typeface="Times New Roman"/>
              </a:rPr>
              <a:t>навч</a:t>
            </a:r>
            <a:r>
              <a:rPr lang="uk-UA" sz="2800" dirty="0">
                <a:latin typeface="Times New Roman"/>
                <a:ea typeface="Times New Roman"/>
              </a:rPr>
              <a:t>. </a:t>
            </a:r>
            <a:r>
              <a:rPr lang="uk-UA" sz="2800" dirty="0" err="1">
                <a:latin typeface="Times New Roman"/>
                <a:ea typeface="Times New Roman"/>
              </a:rPr>
              <a:t>посіб</a:t>
            </a:r>
            <a:r>
              <a:rPr lang="uk-UA" sz="2800" dirty="0">
                <a:latin typeface="Times New Roman"/>
                <a:ea typeface="Times New Roman"/>
              </a:rPr>
              <a:t>. / За ред.. В. Г. Кременя, С. М. Ніколаєнка. Київ : Знання, 2005. 327 с.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 err="1">
                <a:latin typeface="Times New Roman"/>
                <a:ea typeface="Times New Roman"/>
              </a:rPr>
              <a:t>Дзвінчук</a:t>
            </a:r>
            <a:r>
              <a:rPr lang="uk-UA" sz="2800" dirty="0">
                <a:latin typeface="Times New Roman"/>
                <a:ea typeface="Times New Roman"/>
              </a:rPr>
              <a:t> Д. Державне управління освітою в Україні: тенденції і законодавство. Київ : ЗАТ «</a:t>
            </a:r>
            <a:r>
              <a:rPr lang="uk-UA" sz="2800" dirty="0" err="1">
                <a:latin typeface="Times New Roman"/>
                <a:ea typeface="Times New Roman"/>
              </a:rPr>
              <a:t>Нічлава</a:t>
            </a:r>
            <a:r>
              <a:rPr lang="uk-UA" sz="2800" dirty="0">
                <a:latin typeface="Times New Roman"/>
                <a:ea typeface="Times New Roman"/>
              </a:rPr>
              <a:t>», 2003. 239 с.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 err="1">
                <a:latin typeface="Times New Roman"/>
                <a:ea typeface="Times New Roman"/>
              </a:rPr>
              <a:t>Лунячек</a:t>
            </a:r>
            <a:r>
              <a:rPr lang="uk-UA" sz="2800" dirty="0">
                <a:latin typeface="Times New Roman"/>
                <a:ea typeface="Times New Roman"/>
              </a:rPr>
              <a:t> В. Е. Педагогічний менеджмент : навчальний посібник. 2-е вид., випр. Харків : Вид-во </a:t>
            </a:r>
            <a:r>
              <a:rPr lang="uk-UA" sz="2800" dirty="0" err="1">
                <a:latin typeface="Times New Roman"/>
                <a:ea typeface="Times New Roman"/>
              </a:rPr>
              <a:t>ХарРІ</a:t>
            </a:r>
            <a:r>
              <a:rPr lang="uk-UA" sz="2800" dirty="0">
                <a:latin typeface="Times New Roman"/>
                <a:ea typeface="Times New Roman"/>
              </a:rPr>
              <a:t> </a:t>
            </a:r>
            <a:r>
              <a:rPr lang="uk-UA" sz="2800" dirty="0" err="1">
                <a:latin typeface="Times New Roman"/>
                <a:ea typeface="Times New Roman"/>
              </a:rPr>
              <a:t>НАДУ</a:t>
            </a:r>
            <a:r>
              <a:rPr lang="uk-UA" sz="2800" dirty="0">
                <a:latin typeface="Times New Roman"/>
                <a:ea typeface="Times New Roman"/>
              </a:rPr>
              <a:t> «Магістр», 2015. 512 с.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 err="1">
                <a:latin typeface="Times New Roman"/>
                <a:ea typeface="Times New Roman"/>
              </a:rPr>
              <a:t>Мармаза</a:t>
            </a:r>
            <a:r>
              <a:rPr lang="uk-UA" sz="2800" dirty="0">
                <a:latin typeface="Times New Roman"/>
                <a:ea typeface="Times New Roman"/>
              </a:rPr>
              <a:t> О.І. М 38 Менеджмент освітньої організації. Харків : ТОВ «Щедра садиба», 2017. 126 с.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 err="1">
                <a:latin typeface="Times New Roman"/>
                <a:ea typeface="Times New Roman"/>
              </a:rPr>
              <a:t>Почтовюк</a:t>
            </a:r>
            <a:r>
              <a:rPr lang="uk-UA" sz="2800" dirty="0">
                <a:latin typeface="Times New Roman"/>
                <a:ea typeface="Times New Roman"/>
              </a:rPr>
              <a:t> А. Б. Вища освіта: методологічні основи раціональності управління : монографія. Кременчук : </a:t>
            </a:r>
            <a:r>
              <a:rPr lang="uk-UA" sz="2800" dirty="0" err="1">
                <a:latin typeface="Times New Roman"/>
                <a:ea typeface="Times New Roman"/>
              </a:rPr>
              <a:t>СВД</a:t>
            </a:r>
            <a:r>
              <a:rPr lang="uk-UA" sz="2800" dirty="0">
                <a:latin typeface="Times New Roman"/>
                <a:ea typeface="Times New Roman"/>
              </a:rPr>
              <a:t> </a:t>
            </a:r>
            <a:r>
              <a:rPr lang="uk-UA" sz="2800" dirty="0" err="1">
                <a:latin typeface="Times New Roman"/>
                <a:ea typeface="Times New Roman"/>
              </a:rPr>
              <a:t>Олексієнко</a:t>
            </a:r>
            <a:r>
              <a:rPr lang="uk-UA" sz="2800" dirty="0">
                <a:latin typeface="Times New Roman"/>
                <a:ea typeface="Times New Roman"/>
              </a:rPr>
              <a:t> В.В., 2014. 444 с.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>
                <a:latin typeface="Times New Roman"/>
                <a:ea typeface="Times New Roman"/>
              </a:rPr>
              <a:t>Державна науково-педагогічна бібліотека України імені В. О. Сухомлинського. </a:t>
            </a:r>
            <a:r>
              <a:rPr lang="en-US" sz="2800" dirty="0">
                <a:latin typeface="Times New Roman"/>
                <a:ea typeface="Times New Roman"/>
              </a:rPr>
              <a:t>URL</a:t>
            </a:r>
            <a:r>
              <a:rPr lang="uk-UA" sz="2800" dirty="0">
                <a:latin typeface="Times New Roman"/>
                <a:ea typeface="Times New Roman"/>
              </a:rPr>
              <a:t>: http://www.library.edu-ua.net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>
                <a:latin typeface="Times New Roman"/>
                <a:ea typeface="Times New Roman"/>
              </a:rPr>
              <a:t>Електронна бібліотека. </a:t>
            </a:r>
            <a:r>
              <a:rPr lang="en-US" sz="2800" dirty="0">
                <a:latin typeface="Times New Roman"/>
                <a:ea typeface="Times New Roman"/>
              </a:rPr>
              <a:t>URL</a:t>
            </a:r>
            <a:r>
              <a:rPr lang="uk-UA" sz="2800" dirty="0">
                <a:latin typeface="Times New Roman"/>
                <a:ea typeface="Times New Roman"/>
              </a:rPr>
              <a:t>: http://el-biblioteka.at.ua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>
                <a:latin typeface="Times New Roman"/>
                <a:ea typeface="Times New Roman"/>
              </a:rPr>
              <a:t>Електронна бібліотека. </a:t>
            </a:r>
            <a:r>
              <a:rPr lang="en-US" sz="2800" dirty="0">
                <a:latin typeface="Times New Roman"/>
                <a:ea typeface="Times New Roman"/>
              </a:rPr>
              <a:t>URL</a:t>
            </a:r>
            <a:r>
              <a:rPr lang="uk-UA" sz="2800" dirty="0">
                <a:latin typeface="Times New Roman"/>
                <a:ea typeface="Times New Roman"/>
              </a:rPr>
              <a:t>: http://books.tr200.net</a:t>
            </a:r>
            <a:r>
              <a:rPr lang="en-US" sz="2800" dirty="0">
                <a:latin typeface="Times New Roman"/>
                <a:ea typeface="Times New Roman"/>
              </a:rPr>
              <a:t>/</a:t>
            </a:r>
            <a:endParaRPr lang="uk-UA" sz="28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>
                <a:latin typeface="Times New Roman"/>
                <a:ea typeface="Times New Roman"/>
              </a:rPr>
              <a:t>Закон України «Про вищу освіту». </a:t>
            </a:r>
            <a:r>
              <a:rPr lang="en-US" sz="2800" dirty="0">
                <a:latin typeface="Times New Roman"/>
                <a:ea typeface="Times New Roman"/>
              </a:rPr>
              <a:t>URL</a:t>
            </a:r>
            <a:r>
              <a:rPr lang="uk-UA" sz="2800" dirty="0">
                <a:latin typeface="Times New Roman"/>
                <a:ea typeface="Times New Roman"/>
              </a:rPr>
              <a:t>: http://zakon </a:t>
            </a:r>
            <a:r>
              <a:rPr lang="uk-UA" sz="2800" dirty="0" err="1">
                <a:latin typeface="Times New Roman"/>
                <a:ea typeface="Times New Roman"/>
              </a:rPr>
              <a:t>rada.gov.ua</a:t>
            </a:r>
            <a:r>
              <a:rPr lang="uk-UA" sz="2800" dirty="0">
                <a:latin typeface="Times New Roman"/>
                <a:ea typeface="Times New Roman"/>
              </a:rPr>
              <a:t>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>
                <a:latin typeface="Times New Roman"/>
                <a:ea typeface="Times New Roman"/>
              </a:rPr>
              <a:t>Закон України «Про освіту». </a:t>
            </a:r>
            <a:r>
              <a:rPr lang="en-US" sz="2800" dirty="0">
                <a:latin typeface="Times New Roman"/>
                <a:ea typeface="Times New Roman"/>
              </a:rPr>
              <a:t>URL</a:t>
            </a:r>
            <a:r>
              <a:rPr lang="uk-UA" sz="2800" dirty="0">
                <a:latin typeface="Times New Roman"/>
                <a:ea typeface="Times New Roman"/>
              </a:rPr>
              <a:t>: http:// </a:t>
            </a:r>
            <a:r>
              <a:rPr lang="uk-UA" sz="2800" dirty="0" err="1" smtClean="0">
                <a:latin typeface="Times New Roman"/>
                <a:ea typeface="Times New Roman"/>
              </a:rPr>
              <a:t>zakon.rada.gov.ua</a:t>
            </a:r>
            <a:r>
              <a:rPr lang="uk-UA" sz="2800" dirty="0" smtClean="0">
                <a:latin typeface="Times New Roman"/>
                <a:ea typeface="Times New Roman"/>
              </a:rPr>
              <a:t>.</a:t>
            </a:r>
          </a:p>
          <a:p>
            <a:pPr marL="342900" lvl="0" indent="-34290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uk-UA" sz="2800" dirty="0" smtClean="0">
                <a:latin typeface="Times New Roman"/>
                <a:ea typeface="Times New Roman"/>
              </a:rPr>
              <a:t>Національна </a:t>
            </a:r>
            <a:r>
              <a:rPr lang="uk-UA" sz="2800" dirty="0">
                <a:latin typeface="Times New Roman"/>
                <a:ea typeface="Times New Roman"/>
              </a:rPr>
              <a:t>доктрина розвитку освіти/ </a:t>
            </a:r>
            <a:r>
              <a:rPr lang="en-US" sz="2800" dirty="0">
                <a:latin typeface="Times New Roman"/>
                <a:ea typeface="Times New Roman"/>
              </a:rPr>
              <a:t>URL</a:t>
            </a:r>
            <a:r>
              <a:rPr lang="uk-UA" sz="2800" dirty="0">
                <a:latin typeface="Times New Roman"/>
                <a:ea typeface="Times New Roman"/>
              </a:rPr>
              <a:t>:: http: </a:t>
            </a:r>
            <a:r>
              <a:rPr lang="uk-UA" sz="2800" dirty="0" err="1">
                <a:latin typeface="Times New Roman"/>
                <a:ea typeface="Times New Roman"/>
              </a:rPr>
              <a:t>wwv.mon</a:t>
            </a:r>
            <a:r>
              <a:rPr lang="uk-UA" sz="2800" dirty="0">
                <a:latin typeface="Times New Roman"/>
                <a:ea typeface="Times New Roman"/>
              </a:rPr>
              <a:t> </a:t>
            </a:r>
            <a:r>
              <a:rPr lang="uk-UA" sz="2800" dirty="0" err="1">
                <a:latin typeface="Times New Roman"/>
                <a:ea typeface="Times New Roman"/>
              </a:rPr>
              <a:t>gov.ua</a:t>
            </a:r>
            <a:r>
              <a:rPr lang="uk-UA" sz="2800" dirty="0">
                <a:latin typeface="Times New Roman"/>
                <a:ea typeface="Times New Roman"/>
              </a:rPr>
              <a:t> </a:t>
            </a:r>
            <a:r>
              <a:rPr lang="uk-UA" sz="2800" dirty="0" err="1">
                <a:latin typeface="Times New Roman"/>
                <a:ea typeface="Times New Roman"/>
              </a:rPr>
              <a:t>ua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2279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284</Words>
  <Application>Microsoft Office PowerPoint</Application>
  <PresentationFormat>Экран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ПЕДАГОГІЧНИЙ МЕНЕДЖМЕНТ</vt:lpstr>
      <vt:lpstr>Презентация PowerPoint</vt:lpstr>
      <vt:lpstr>Мета викладання навчальної дисципліни «Педагогічний менеджмент»</vt:lpstr>
      <vt:lpstr>У разі успішного завершення дисципліни студент зможе:</vt:lpstr>
      <vt:lpstr>ФОРМИ  ОЦІНЮВАННЯ</vt:lpstr>
      <vt:lpstr>КРИТЕРІЇ ОЦІНЮВАННЯ </vt:lpstr>
      <vt:lpstr>Оцінювання індивідуального завдання (10 балів)</vt:lpstr>
      <vt:lpstr>ОСНОВНІ ДЖЕРЕЛА ТА ІНФОРМАЦІЙНІ РЕСУРСИ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ПЕДАГОГІЧНИЙ МЕНЕДЖМЕНТ</dc:title>
  <dc:creator>userznu</dc:creator>
  <cp:lastModifiedBy>userznu</cp:lastModifiedBy>
  <cp:revision>3</cp:revision>
  <dcterms:created xsi:type="dcterms:W3CDTF">2020-09-01T08:09:13Z</dcterms:created>
  <dcterms:modified xsi:type="dcterms:W3CDTF">2020-09-01T08:50:25Z</dcterms:modified>
</cp:coreProperties>
</file>