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9" r:id="rId4"/>
    <p:sldId id="266" r:id="rId5"/>
    <p:sldId id="261" r:id="rId6"/>
    <p:sldId id="262" r:id="rId7"/>
    <p:sldId id="263" r:id="rId8"/>
    <p:sldId id="264" r:id="rId9"/>
    <p:sldId id="265" r:id="rId10"/>
    <p:sldId id="276" r:id="rId11"/>
    <p:sldId id="27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52465-1FFD-4FA2-A8D8-6794BCA394EA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D1F6A-AC5D-4383-A9D7-809276D3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D1F6A-AC5D-4383-A9D7-809276D3DE8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0D98A4-AA67-451E-BC67-BCAB921D45B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58FD2B-3880-408B-9027-D2615A6CFA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28586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Біоенергетика України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Причини розвивати </a:t>
            </a:r>
            <a:br>
              <a:rPr lang="uk-UA" dirty="0"/>
            </a:br>
            <a:r>
              <a:rPr lang="uk-UA" dirty="0"/>
              <a:t>біоенергетику в Україні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643050"/>
            <a:ext cx="3357586" cy="164307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1. Енергонезалежність та стабільність.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786058"/>
            <a:ext cx="3714776" cy="192882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2. Розвиток місцевої економіки та нові робочі місця: будівництво котелень, ТЕЦ/ТЕС на біомасі та біогазових установок передбачає створення нових робочих місць.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286124"/>
            <a:ext cx="3357586" cy="185738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3. Додатковий дохід для фермерів: біоенергетичні проекти передбачають постійне придбання біомаси у фермерів.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714884"/>
            <a:ext cx="3714776" cy="178595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4. Протидія змінам клімату та виконання міжнародних </a:t>
            </a:r>
            <a:r>
              <a:rPr lang="uk-UA" dirty="0" err="1"/>
              <a:t>зобов</a:t>
            </a:r>
            <a:r>
              <a:rPr lang="en-US" dirty="0"/>
              <a:t>’</a:t>
            </a:r>
            <a:r>
              <a:rPr lang="uk-UA" dirty="0" err="1"/>
              <a:t>язань</a:t>
            </a:r>
            <a:r>
              <a:rPr lang="uk-UA" dirty="0"/>
              <a:t> України щодо скорочення викидів </a:t>
            </a:r>
            <a:r>
              <a:rPr lang="uk-UA" dirty="0" err="1"/>
              <a:t>СО2</a:t>
            </a:r>
            <a:r>
              <a:rPr lang="uk-UA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Бар’єри, які стримують розвиток біоенергетики України та шляхи їх подолання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Нерозвинений ринок палива в Україні. Створення ринку біопалива та розробка нормативно-правових актів, які регламентуватимуть його діяльність – це необхідність.</a:t>
            </a:r>
          </a:p>
          <a:p>
            <a:pPr algn="just"/>
            <a:r>
              <a:rPr lang="uk-UA" dirty="0" smtClean="0"/>
              <a:t>Низька інвестиційна привабливість біоенергетичних проектів. </a:t>
            </a:r>
          </a:p>
          <a:p>
            <a:pPr algn="just"/>
            <a:r>
              <a:rPr lang="uk-UA" dirty="0" smtClean="0"/>
              <a:t>Ускладнений доступ до порубкових решток. Важливо забезпечити транспортування таких решток до найближчих доріг та заборонити їх спалювання в лісі.</a:t>
            </a:r>
          </a:p>
          <a:p>
            <a:pPr algn="just"/>
            <a:r>
              <a:rPr lang="uk-UA" dirty="0" smtClean="0"/>
              <a:t>Збільшення </a:t>
            </a:r>
            <a:r>
              <a:rPr lang="uk-UA" dirty="0"/>
              <a:t>обсягів виробництва </a:t>
            </a:r>
            <a:r>
              <a:rPr lang="uk-UA" dirty="0" err="1"/>
              <a:t>біометану</a:t>
            </a:r>
            <a:r>
              <a:rPr lang="uk-UA" dirty="0"/>
              <a:t> в Україні. Це суттєвий ресурс. У перспективі цей газ можна подавати в газопровід і використовувати на тепло, електроенергію і транспорт. В Україні можливо отримувати </a:t>
            </a:r>
            <a:r>
              <a:rPr lang="uk-UA" dirty="0" err="1"/>
              <a:t>біометан</a:t>
            </a:r>
            <a:r>
              <a:rPr lang="uk-UA" dirty="0"/>
              <a:t> не тільки з традиційних силосу і гною.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dirty="0"/>
              <a:t>2012-2014 – потенціал біомаси в Україні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 algn="just"/>
            <a:r>
              <a:rPr lang="uk-UA" dirty="0"/>
              <a:t>Україна має великий потенціал біомаси, доступної для виробництва енергії, що є гарною передумовою для динамічного розвитку сектора біоенергетики. Економічно доцільний енергетичний потенціал біомаси в країні складає близько 20-25 млн. т </a:t>
            </a:r>
            <a:r>
              <a:rPr lang="uk-UA" dirty="0" err="1"/>
              <a:t>у.п</a:t>
            </a:r>
            <a:r>
              <a:rPr lang="uk-UA" dirty="0"/>
              <a:t>./рік. Основними складовими потенціалу є відходи сільськогосподарського виробництва (солома, стебла кукурудзи, стебла соняшнику і т.п.) – більше 11 млн. т </a:t>
            </a:r>
            <a:r>
              <a:rPr lang="uk-UA" dirty="0" err="1"/>
              <a:t>у.п</a:t>
            </a:r>
            <a:r>
              <a:rPr lang="uk-UA" dirty="0"/>
              <a:t>./рік (за даними 2013 р.) та енергетичні культури – близько 10 млн. т </a:t>
            </a:r>
            <a:r>
              <a:rPr lang="uk-UA" dirty="0" err="1"/>
              <a:t>у.п</a:t>
            </a:r>
            <a:r>
              <a:rPr lang="uk-UA" dirty="0"/>
              <a:t>./рік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917596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Енергетичний</a:t>
            </a:r>
            <a:r>
              <a:rPr lang="ru-RU" sz="2400" dirty="0"/>
              <a:t> потенціал біомаси в </a:t>
            </a:r>
            <a:r>
              <a:rPr lang="uk-UA" sz="2400" dirty="0"/>
              <a:t>Україні</a:t>
            </a:r>
            <a:r>
              <a:rPr lang="ru-RU" sz="2400" dirty="0"/>
              <a:t>, 2013 </a:t>
            </a:r>
            <a:r>
              <a:rPr lang="ru-RU" sz="2400" dirty="0" err="1"/>
              <a:t>р</a:t>
            </a:r>
            <a:r>
              <a:rPr lang="uk-UA" sz="2400" dirty="0" err="1"/>
              <a:t>ік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54" t="20508" r="24231" b="12109"/>
          <a:stretch>
            <a:fillRect/>
          </a:stretch>
        </p:blipFill>
        <p:spPr bwMode="auto">
          <a:xfrm>
            <a:off x="214282" y="942958"/>
            <a:ext cx="7715272" cy="59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147248" cy="6259662"/>
          </a:xfrm>
        </p:spPr>
        <p:txBody>
          <a:bodyPr>
            <a:normAutofit/>
          </a:bodyPr>
          <a:lstStyle/>
          <a:p>
            <a:pPr algn="just"/>
            <a:r>
              <a:rPr lang="uk-UA" sz="2000" dirty="0"/>
              <a:t>Величина енергетичного потенціалу біомаси в Україні коливається по роках і залежить головним чином від урожайності основних сільськогосподарських культур. У 2013 р. було зібрано рекордний за останні 20 років урожай зернових і зернобобових культур (63 млн. т). Навпаки, 2003 рік був одним із найбільш неврожайних для зернових культур (20 млн. т), і потенціал біомаси впав до 18,5 млн. т </a:t>
            </a:r>
            <a:r>
              <a:rPr lang="uk-UA" sz="2000" dirty="0" err="1"/>
              <a:t>у.п</a:t>
            </a:r>
            <a:r>
              <a:rPr lang="uk-UA" sz="2000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158" t="23437" r="23133" b="33594"/>
          <a:stretch>
            <a:fillRect/>
          </a:stretch>
        </p:blipFill>
        <p:spPr bwMode="auto">
          <a:xfrm>
            <a:off x="0" y="2714620"/>
            <a:ext cx="904010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8470" t="66602" r="32430" b="29492"/>
          <a:stretch>
            <a:fillRect/>
          </a:stretch>
        </p:blipFill>
        <p:spPr bwMode="auto">
          <a:xfrm>
            <a:off x="3714744" y="2857496"/>
            <a:ext cx="378621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розвиток </a:t>
            </a:r>
            <a:r>
              <a:rPr lang="uk-UA" sz="3600" dirty="0"/>
              <a:t>біоенергетики в Україні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8676456" cy="5643578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Динаміка розвитку сектору ВДЕ значною мірою визначається наявністю механізмів його стимулювання. На сьогодні одним із небагатьох дієвих інструментів підтримки відновлюваної енергетики в країні є «зелений» тариф на електроенергію, вироблену з ВДЕ, в тому числі з біомаси. Згідно даних НКРЕ, на 1 травня </a:t>
            </a:r>
            <a:r>
              <a:rPr lang="uk-UA" dirty="0" smtClean="0"/>
              <a:t>секторі </a:t>
            </a:r>
            <a:r>
              <a:rPr lang="uk-UA" dirty="0"/>
              <a:t>біоенергетики «зелений» тариф </a:t>
            </a:r>
            <a:r>
              <a:rPr lang="uk-UA" dirty="0" smtClean="0"/>
              <a:t>от 2014 року отримали </a:t>
            </a:r>
            <a:r>
              <a:rPr lang="uk-UA" dirty="0"/>
              <a:t>5 компаній, які виробляють електроенергію з біомаси та 5 об'єктів, що працюють на біогазі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6562" t="25490" r="24743" b="33325"/>
          <a:stretch>
            <a:fillRect/>
          </a:stretch>
        </p:blipFill>
        <p:spPr bwMode="auto">
          <a:xfrm>
            <a:off x="1142976" y="0"/>
            <a:ext cx="6397017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6355" t="14648" r="24231" b="23828"/>
          <a:stretch>
            <a:fillRect/>
          </a:stretch>
        </p:blipFill>
        <p:spPr bwMode="auto">
          <a:xfrm>
            <a:off x="1214414" y="2857496"/>
            <a:ext cx="628651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2018 – розвиток біоенергетики в Україні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8532440" cy="5643578"/>
          </a:xfrm>
        </p:spPr>
        <p:txBody>
          <a:bodyPr/>
          <a:lstStyle/>
          <a:p>
            <a:pPr algn="just"/>
            <a:r>
              <a:rPr lang="uk-UA" sz="2000" dirty="0"/>
              <a:t>За даними Енергетичного балансу України, частка біопалива у загальному постачанні первинної енергії (ЗППЕ) у 2018 році склала 3,2 </a:t>
            </a:r>
            <a:r>
              <a:rPr lang="uk-UA" sz="2000" dirty="0" err="1"/>
              <a:t>млн</a:t>
            </a:r>
            <a:r>
              <a:rPr lang="uk-UA" sz="2000" dirty="0"/>
              <a:t> т н.е., що складає 3,4% від ЗППЕ.</a:t>
            </a:r>
          </a:p>
          <a:p>
            <a:endParaRPr lang="ru-RU" dirty="0"/>
          </a:p>
        </p:txBody>
      </p:sp>
      <p:pic>
        <p:nvPicPr>
          <p:cNvPr id="4100" name="Picture 4" descr="https://uabio.org/wp-content/uploads/2020/04/bioenergy-strategy-1.png"/>
          <p:cNvPicPr>
            <a:picLocks noChangeAspect="1" noChangeArrowheads="1"/>
          </p:cNvPicPr>
          <p:nvPr/>
        </p:nvPicPr>
        <p:blipFill>
          <a:blip r:embed="rId2"/>
          <a:srcRect r="36061"/>
          <a:stretch>
            <a:fillRect/>
          </a:stretch>
        </p:blipFill>
        <p:spPr bwMode="auto">
          <a:xfrm>
            <a:off x="399720" y="2248347"/>
            <a:ext cx="8319868" cy="4577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67600" cy="1142984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2018 – потенціал біоенергетики в Україні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2912" y="1857364"/>
            <a:ext cx="8352928" cy="5000636"/>
          </a:xfrm>
        </p:spPr>
        <p:txBody>
          <a:bodyPr/>
          <a:lstStyle/>
          <a:p>
            <a:pPr algn="just"/>
            <a:r>
              <a:rPr lang="uk-UA" dirty="0"/>
              <a:t>За оцінкою Біоенергетичної асоціації України, станом на 2018 р. потенціал енергії з біомаси складає 23 </a:t>
            </a:r>
            <a:r>
              <a:rPr lang="uk-UA" dirty="0" err="1"/>
              <a:t>млн</a:t>
            </a:r>
            <a:r>
              <a:rPr lang="uk-UA" dirty="0"/>
              <a:t> т н.е.</a:t>
            </a:r>
          </a:p>
          <a:p>
            <a:pPr algn="just"/>
            <a:r>
              <a:rPr lang="uk-UA" dirty="0"/>
              <a:t>Основними складовими цього потенціалу є побічні продукти рослинництва (загалом 10 </a:t>
            </a:r>
            <a:r>
              <a:rPr lang="uk-UA" dirty="0" err="1"/>
              <a:t>млн</a:t>
            </a:r>
            <a:r>
              <a:rPr lang="uk-UA" dirty="0"/>
              <a:t> т н.е. або 44% від загального потенціалу біомаси) та енергетичні культури (загалом 7,5 </a:t>
            </a:r>
            <a:r>
              <a:rPr lang="uk-UA" dirty="0" err="1"/>
              <a:t>млн</a:t>
            </a:r>
            <a:r>
              <a:rPr lang="uk-UA" dirty="0"/>
              <a:t> т н.е. або 32% від загального потенціалу).</a:t>
            </a:r>
          </a:p>
          <a:p>
            <a:pPr algn="just"/>
            <a:r>
              <a:rPr lang="uk-UA" b="1" dirty="0"/>
              <a:t>Біомаси в Україні достатньо, щоб замістити весь імпорт газу, вугілля та бензину</a:t>
            </a:r>
            <a:r>
              <a:rPr lang="uk-UA" dirty="0"/>
              <a:t> </a:t>
            </a:r>
            <a:r>
              <a:rPr lang="uk-UA" b="1" dirty="0"/>
              <a:t>(2018 р.)</a:t>
            </a:r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2019-2020 – розвиток біоенергетики в Україні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8748464" cy="54292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Фіксуємо важливий тренд — розвиток сектору біоенергетики України триває. У структурі виробництва енергії з ВДЕ у 2020 році найвагомішу частку займали біопаливо та відходи – 75,4%, як і у попередні роки. Обсяг виробництва біопалив та відходів зріс на 17% і становив 4438 тис. т н.е. у 2020 році (проти 3786 тис. т н.е. у 2019 році).</a:t>
            </a:r>
          </a:p>
          <a:p>
            <a:pPr algn="just"/>
            <a:r>
              <a:rPr lang="uk-UA" dirty="0"/>
              <a:t>Обсяг загального постачання первинної енергії з біопалив та відходів зріс на 26% і становив – 4241 тис. т н.е. у 2020 році (проти 3349 тис. т н.е. у 2019 році).</a:t>
            </a:r>
          </a:p>
          <a:p>
            <a:pPr algn="just"/>
            <a:r>
              <a:rPr lang="uk-UA" dirty="0"/>
              <a:t>Експорт біопалив становив 424 тис. т н.е. у 2020 році (у 2019 році — 442 тис. т н.е.).</a:t>
            </a:r>
          </a:p>
          <a:p>
            <a:pPr algn="just"/>
            <a:r>
              <a:rPr lang="uk-UA" dirty="0"/>
              <a:t>У структурі виробництва електроенергії з ВДЕ 2020 році частка біопалив становила 4,3%, тоді як у 2019 році було 3,1%.</a:t>
            </a:r>
          </a:p>
          <a:p>
            <a:pPr algn="just"/>
            <a:r>
              <a:rPr lang="uk-UA" dirty="0"/>
              <a:t>Загалом частка відновлюваних джерел енергії (ВДЕ) у загальному постачанні первинної енергії у 2020 році склала 6,6% (у 2019 році було 4,9%).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uk-UA" dirty="0"/>
              <a:t>Біоенергетика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467600" cy="4873752"/>
          </a:xfrm>
        </p:spPr>
        <p:txBody>
          <a:bodyPr/>
          <a:lstStyle/>
          <a:p>
            <a:pPr algn="just"/>
            <a:r>
              <a:rPr lang="uk-UA" b="1" dirty="0"/>
              <a:t>Біоенергетика </a:t>
            </a:r>
            <a:r>
              <a:rPr lang="uk-UA" dirty="0"/>
              <a:t>– галузь енергетики, заснована на використанні біопалива, яке виробляється з біомаси.</a:t>
            </a:r>
          </a:p>
          <a:p>
            <a:pPr algn="just"/>
            <a:r>
              <a:rPr lang="uk-UA" dirty="0"/>
              <a:t>До біомаси відносять усю рослинну і вироблену тваринами субстанцію. При використанні біомаси в енергетичних цілях для виробництва тепла, електроенергії і палива, розрізняють енергетичні рослини і органічні відходи.</a:t>
            </a:r>
          </a:p>
        </p:txBody>
      </p:sp>
      <p:pic>
        <p:nvPicPr>
          <p:cNvPr id="2048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4221088"/>
            <a:ext cx="571504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Енергетичний баланс України 2020 - біоенерге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34786"/>
            <a:ext cx="8275736" cy="569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2021 – розвиток біоенергетики в Україні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28736"/>
            <a:ext cx="8352928" cy="5429264"/>
          </a:xfrm>
        </p:spPr>
        <p:txBody>
          <a:bodyPr/>
          <a:lstStyle/>
          <a:p>
            <a:pPr algn="just"/>
            <a:r>
              <a:rPr lang="uk-UA" dirty="0"/>
              <a:t>Безперечно, ключовою подією 2021 року, яка позитивно вплине на розвиток біоенергетики в Україні, є ухвалення закону про </a:t>
            </a:r>
            <a:r>
              <a:rPr lang="uk-UA" dirty="0" err="1"/>
              <a:t>біометан</a:t>
            </a:r>
            <a:r>
              <a:rPr lang="uk-UA" dirty="0"/>
              <a:t>.</a:t>
            </a:r>
          </a:p>
          <a:p>
            <a:pPr algn="just"/>
            <a:r>
              <a:rPr lang="uk-UA" dirty="0"/>
              <a:t>Крім того, команда Біоенергетичної асоціації України брала участь у розробці Національного плану дій з відновлюваної енергетики до 2030 року. Його </a:t>
            </a:r>
            <a:r>
              <a:rPr lang="uk-UA" dirty="0" err="1"/>
              <a:t>проєкт</a:t>
            </a:r>
            <a:r>
              <a:rPr lang="uk-UA" dirty="0"/>
              <a:t> передано в Міненерго і </a:t>
            </a:r>
            <a:r>
              <a:rPr lang="uk-UA" dirty="0" err="1"/>
              <a:t>Держенергоефективності</a:t>
            </a:r>
            <a:r>
              <a:rPr lang="uk-UA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Законопроєктна</a:t>
            </a:r>
            <a:r>
              <a:rPr lang="uk-UA" dirty="0"/>
              <a:t> робота у 2021 році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1. Закон України «Про внесення змін до деяких законів України щодо розвитку виробництва біометану» від 21 жовтня 2021 року № 1820-</a:t>
            </a:r>
            <a:r>
              <a:rPr lang="en-US" dirty="0"/>
              <a:t>IX – </a:t>
            </a:r>
            <a:r>
              <a:rPr lang="ru-RU" dirty="0"/>
              <a:t>ПРИЙНЯТО.</a:t>
            </a:r>
          </a:p>
          <a:p>
            <a:pPr algn="just"/>
            <a:r>
              <a:rPr lang="ru-RU" dirty="0"/>
              <a:t> </a:t>
            </a:r>
            <a:r>
              <a:rPr lang="uk-UA" dirty="0"/>
              <a:t>2. Проєкт Закону про внесення змін до Закону України "Про пестициди та агрохімікати" щодо державної реєстрації дигестату біогазових установок. Зареєстровано у ВРУ за №5039 від 05.02.2021 року. </a:t>
            </a:r>
          </a:p>
          <a:p>
            <a:pPr algn="just"/>
            <a:r>
              <a:rPr lang="uk-UA" dirty="0"/>
              <a:t>3. Проєкт Закону про внесення змін до деяких законодавчих актів України щодо сприяння розвитку сфери вирощування енергетичних рослин. Зареєстровано у ВРУ за №5227 від 12.03.2021 року.</a:t>
            </a:r>
          </a:p>
          <a:p>
            <a:pPr algn="just"/>
            <a:r>
              <a:rPr lang="uk-UA" dirty="0"/>
              <a:t> 4. Проект Закону про внесення змін до статті 288 Податкового кодексу України щодо орендної плати для земельних ділянок, на яких вирощуються енергетичні рослини. Зареєстровано у ВРУ за №5228 від 12.03.2021 року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uk-UA" sz="2000" dirty="0"/>
              <a:t>НАЦІОНАЛЬНА ІНДИКАТИВНА ЦІЛЬ відновлюваних джерел енергії у валовому кінцевому обсязі споживання енергії до 2030 року в системах опалення та охолодження, у виробництві електроенергії та транспортному секторі (відсотки).</a:t>
            </a:r>
          </a:p>
          <a:p>
            <a:endParaRPr lang="uk-UA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l="3294" t="24414" r="46742" b="26758"/>
          <a:stretch>
            <a:fillRect/>
          </a:stretch>
        </p:blipFill>
        <p:spPr bwMode="auto">
          <a:xfrm>
            <a:off x="1785918" y="1285860"/>
            <a:ext cx="572075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 l="53295" t="24609" r="6076" b="27539"/>
          <a:stretch>
            <a:fillRect/>
          </a:stretch>
        </p:blipFill>
        <p:spPr bwMode="auto">
          <a:xfrm>
            <a:off x="1785917" y="3929066"/>
            <a:ext cx="572075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Прогноз UABIO щодо розвитку біоенергетики в Україні у 2020-2050 роках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873752"/>
          </a:xfrm>
        </p:spPr>
        <p:txBody>
          <a:bodyPr>
            <a:normAutofit/>
          </a:bodyPr>
          <a:lstStyle/>
          <a:p>
            <a:r>
              <a:rPr lang="uk-UA" dirty="0"/>
              <a:t>Загальне споживання біопалив у 2050 році може становити 23 </a:t>
            </a:r>
            <a:r>
              <a:rPr lang="uk-UA" dirty="0" err="1"/>
              <a:t>млн</a:t>
            </a:r>
            <a:r>
              <a:rPr lang="uk-UA" dirty="0"/>
              <a:t> т н.е./рік.</a:t>
            </a:r>
          </a:p>
          <a:p>
            <a:pPr algn="just"/>
            <a:r>
              <a:rPr lang="uk-UA" dirty="0"/>
              <a:t>У період 2020-2050 років в Україні використання деревної біомаси залишатиметься на такому ж рівні, проте зростатиме частка використання соломи, стебел, лушпиння соняшника, сільськогосподарських залишків, </a:t>
            </a:r>
            <a:r>
              <a:rPr lang="uk-UA" dirty="0" err="1"/>
              <a:t>енергокультур</a:t>
            </a:r>
            <a:r>
              <a:rPr lang="uk-UA" dirty="0"/>
              <a:t>, рідких біопалив, твердих побутових відходів для виробництва енергії. Такий прогноз ґрунтується на розрахунках, які показують, що потенціал деревної біомаси та лушпиння соняшника в Україні у 2020 році вже використано на понад 90%.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Запропонована структура використання біопалив в Україні до 2050 року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uabio.org/wp-content/uploads/2020/04/bioenergy-strategy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786058"/>
            <a:ext cx="7467600" cy="3687894"/>
          </a:xfrm>
        </p:spPr>
        <p:txBody>
          <a:bodyPr>
            <a:normAutofit/>
          </a:bodyPr>
          <a:lstStyle/>
          <a:p>
            <a:pPr algn="ctr"/>
            <a:r>
              <a:rPr lang="uk-UA" sz="4800" dirty="0"/>
              <a:t>ДЯКУЮ ЗА УВАГУ)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718" y="0"/>
            <a:ext cx="7467600" cy="1143000"/>
          </a:xfrm>
        </p:spPr>
        <p:txBody>
          <a:bodyPr/>
          <a:lstStyle/>
          <a:p>
            <a:pPr algn="ctr"/>
            <a:r>
              <a:rPr lang="uk-UA" dirty="0"/>
              <a:t>Біоенергетика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2874" y="1143000"/>
            <a:ext cx="8151573" cy="4873752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/>
              <a:t>Для України біоенергетика є одним із стратегічних напрямків розвитку сектору відновлюваних джерел енергії, враховуючи високу залежність країни від імпортних енергоносіїв, в першу чергу, природного газу, і великий потенціал біомаси, доступної для виробництва енергії. На жаль, темпи розвитку біоенергетики в Україні досі істотно відстають від європейських.</a:t>
            </a:r>
          </a:p>
          <a:p>
            <a:pPr algn="just"/>
            <a:r>
              <a:rPr lang="ru-RU" dirty="0"/>
              <a:t>В </a:t>
            </a:r>
            <a:r>
              <a:rPr lang="uk-UA" dirty="0"/>
              <a:t>Україні</a:t>
            </a:r>
            <a:r>
              <a:rPr lang="ru-RU" dirty="0"/>
              <a:t> щорічно </a:t>
            </a:r>
            <a:r>
              <a:rPr lang="uk-UA" dirty="0"/>
              <a:t>збирається</a:t>
            </a:r>
            <a:r>
              <a:rPr lang="ru-RU" dirty="0"/>
              <a:t> понад 50 млн. т зернових культур. У значних обсягах солома і рослинні відходи, як побічні  продукти сільськогосподарського рослинництва. Найбільший  потенціал твердої біомаси зосереджений у Полтавській,  Дніпропетровській, Вінницькій  та  Кіровоградській  областях.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Енергетичні культури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7975" y="1478749"/>
            <a:ext cx="3657600" cy="5043510"/>
          </a:xfrm>
        </p:spPr>
        <p:txBody>
          <a:bodyPr>
            <a:noAutofit/>
          </a:bodyPr>
          <a:lstStyle/>
          <a:p>
            <a:pPr algn="just"/>
            <a:r>
              <a:rPr lang="uk-UA" sz="1600" b="1" dirty="0"/>
              <a:t>Енергетичні  культури</a:t>
            </a:r>
            <a:r>
              <a:rPr lang="uk-UA" sz="1600" dirty="0"/>
              <a:t> - це  окремі види дерев та рослин, що спеціально вирощуються  для  виробництва  твердого біопалива. Вони поділяються на три окремі групи:</a:t>
            </a:r>
          </a:p>
          <a:p>
            <a:pPr algn="just">
              <a:buNone/>
            </a:pPr>
            <a:r>
              <a:rPr lang="uk-UA" sz="1600" dirty="0"/>
              <a:t>- швидкоростучі дерева;</a:t>
            </a:r>
          </a:p>
          <a:p>
            <a:pPr algn="just">
              <a:buNone/>
            </a:pPr>
            <a:r>
              <a:rPr lang="uk-UA" sz="1600" dirty="0"/>
              <a:t>- багаторічні трави (</a:t>
            </a:r>
            <a:r>
              <a:rPr lang="uk-UA" sz="1600" dirty="0" err="1"/>
              <a:t>міскантус</a:t>
            </a:r>
            <a:r>
              <a:rPr lang="uk-UA" sz="1600" dirty="0"/>
              <a:t>, </a:t>
            </a:r>
            <a:r>
              <a:rPr lang="uk-UA" sz="1600" dirty="0" err="1"/>
              <a:t>шавнат</a:t>
            </a:r>
            <a:r>
              <a:rPr lang="uk-UA" sz="1600" dirty="0"/>
              <a:t>);</a:t>
            </a:r>
          </a:p>
          <a:p>
            <a:pPr algn="just">
              <a:buNone/>
            </a:pPr>
            <a:r>
              <a:rPr lang="uk-UA" sz="1600" dirty="0"/>
              <a:t>- однорічні трави (сорго, </a:t>
            </a:r>
            <a:r>
              <a:rPr lang="uk-UA" sz="1600" dirty="0" err="1"/>
              <a:t>тритикале</a:t>
            </a:r>
            <a:r>
              <a:rPr lang="uk-UA" sz="1600" dirty="0"/>
              <a:t>).</a:t>
            </a:r>
          </a:p>
          <a:p>
            <a:pPr algn="just"/>
            <a:r>
              <a:rPr lang="uk-UA" sz="1600" dirty="0"/>
              <a:t>До енергетичних рослин  також належать  традиційні сільськогосподарські культури, що вирощуються з метою виробництва </a:t>
            </a:r>
            <a:r>
              <a:rPr lang="uk-UA" sz="1600" dirty="0" err="1"/>
              <a:t>біодизельного</a:t>
            </a:r>
            <a:r>
              <a:rPr lang="uk-UA" sz="1600" dirty="0"/>
              <a:t> пального, біоетанолу та біогазу.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2530" name="AutoShape 2" descr="Результаты поиска изображений по запросу &quot;енергетичні культур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езультаты поиска изображений по запросу &quot;енергетичні культур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4754352" cy="2437792"/>
          </a:xfrm>
          <a:prstGeom prst="rect">
            <a:avLst/>
          </a:prstGeom>
          <a:noFill/>
        </p:spPr>
      </p:pic>
      <p:pic>
        <p:nvPicPr>
          <p:cNvPr id="22534" name="Picture 6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000504"/>
            <a:ext cx="475435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Біодизель. Біоетанол.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52928" cy="4873752"/>
          </a:xfrm>
        </p:spPr>
        <p:txBody>
          <a:bodyPr/>
          <a:lstStyle/>
          <a:p>
            <a:pPr algn="just"/>
            <a:r>
              <a:rPr lang="uk-UA" b="1" dirty="0"/>
              <a:t>Біодизель</a:t>
            </a:r>
            <a:r>
              <a:rPr lang="uk-UA" dirty="0"/>
              <a:t> -  метилові  або  етилові </a:t>
            </a:r>
            <a:r>
              <a:rPr lang="uk-UA" dirty="0" err="1"/>
              <a:t>етери</a:t>
            </a:r>
            <a:r>
              <a:rPr lang="uk-UA" dirty="0"/>
              <a:t>  вищих  органічних  кислот,  отриманих із рослинних олій або тваринних жирів,  що використовуються як біопаливо чи біокомпонент.</a:t>
            </a:r>
          </a:p>
          <a:p>
            <a:pPr algn="just"/>
            <a:r>
              <a:rPr lang="uk-UA" b="1" dirty="0"/>
              <a:t>Біоетанол</a:t>
            </a:r>
            <a:r>
              <a:rPr lang="uk-UA" dirty="0"/>
              <a:t> - спирт етиловий зневоджений, виготовлений з біомаси або спирту етилового-сирцю для використання як біопалива. </a:t>
            </a:r>
            <a:endParaRPr lang="ru-RU" dirty="0"/>
          </a:p>
        </p:txBody>
      </p:sp>
      <p:pic>
        <p:nvPicPr>
          <p:cNvPr id="5124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4417872"/>
            <a:ext cx="4752528" cy="2301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1143000"/>
          </a:xfrm>
        </p:spPr>
        <p:txBody>
          <a:bodyPr/>
          <a:lstStyle/>
          <a:p>
            <a:pPr algn="ctr"/>
            <a:r>
              <a:rPr lang="uk-UA" dirty="0"/>
              <a:t>Біодизель. Біоетанол.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algn="just"/>
            <a:r>
              <a:rPr lang="uk-UA" dirty="0"/>
              <a:t>Україна має необхідні умови  для виробництва  рідких  біопалив,  як  за земельними  ресурсами  і  рослинним потенціалом,  так  і  за  наявністю  власних виробничих  потужностей.  </a:t>
            </a:r>
          </a:p>
          <a:p>
            <a:pPr algn="just"/>
            <a:r>
              <a:rPr lang="uk-UA" dirty="0"/>
              <a:t>Вже  на  сьогодні потенціал біомаси в Україні, придатний для рентабельного  виробництва  рідких біопалив  (біоетанолу  і  біодизелю)  дає підстави стверджувати про перспективність цього напрямку.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143000"/>
          </a:xfrm>
        </p:spPr>
        <p:txBody>
          <a:bodyPr/>
          <a:lstStyle/>
          <a:p>
            <a:pPr algn="ctr"/>
            <a:r>
              <a:rPr lang="uk-UA" dirty="0"/>
              <a:t>Біогаз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 algn="just"/>
            <a:r>
              <a:rPr lang="uk-UA" b="1" dirty="0"/>
              <a:t>Біогаз</a:t>
            </a:r>
            <a:r>
              <a:rPr lang="uk-UA" dirty="0"/>
              <a:t> - газ, отриманий з біомаси, що використовується як паливо. Виробництво енергії з біогазу не шкідливе для оточуючого  середовища,  оскільки  не спричиняє  додаткову  емісію  парникового газу  </a:t>
            </a:r>
            <a:r>
              <a:rPr lang="uk-UA" dirty="0" err="1"/>
              <a:t>СО2</a:t>
            </a:r>
            <a:r>
              <a:rPr lang="uk-UA" dirty="0"/>
              <a:t>  і  зменшує  кількість  органічних відходів. На відміну від енергії вітру і сонячного  випромінювання, біогаз можна отримувати незалежно від  кліматичних і погодних умов, а  на відміну від викопних джерел енергії біогаз в Україні має дуже великий відновлюваний потенціал.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15"/>
            <a:ext cx="7467600" cy="1143000"/>
          </a:xfrm>
        </p:spPr>
        <p:txBody>
          <a:bodyPr/>
          <a:lstStyle/>
          <a:p>
            <a:pPr algn="ctr"/>
            <a:r>
              <a:rPr lang="uk-UA" dirty="0"/>
              <a:t>Біогаз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571184" cy="4873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Ефективним  шляхом  доповнення  та заміни  традиційних  паливно-енергетичних ресурсів  є  виробництво та використання біогазу, який  утворюється  в  результаті  застосування технологій  метанового  зброджування тваринницької  біомаси  і  на  60-70% складається з метану. Іншим  джерелом  біогазу є звалища сміття  на  полігонах  твердих  побутових відходів.</a:t>
            </a:r>
          </a:p>
          <a:p>
            <a:pPr algn="just"/>
            <a:r>
              <a:rPr lang="uk-UA" dirty="0"/>
              <a:t>Крім цього,  джерелом  біогазу є стічні  води. Утилізація відстоїв міських і промислових стічних вод забезпечує  вирішення  важливих екологічних, енергетичних і  соціальних проблем міст, особливо мегаполісів. Відстої міських і промислових стічних вод мають у своєму  складі  велику  кількість органічних  речовин.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020" y="145868"/>
            <a:ext cx="7467600" cy="1143000"/>
          </a:xfrm>
        </p:spPr>
        <p:txBody>
          <a:bodyPr/>
          <a:lstStyle/>
          <a:p>
            <a:pPr algn="ctr"/>
            <a:r>
              <a:rPr lang="uk-UA" dirty="0"/>
              <a:t>Біогаз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9435" y="1412768"/>
            <a:ext cx="8075240" cy="4873752"/>
          </a:xfrm>
        </p:spPr>
        <p:txBody>
          <a:bodyPr/>
          <a:lstStyle/>
          <a:p>
            <a:pPr algn="just"/>
            <a:r>
              <a:rPr lang="uk-UA" dirty="0"/>
              <a:t>Застосування  біогазу  дає  змогу отримувати  теплову  та  електричну енергію, що є  особливо  привабливим  для фермерських господарств.</a:t>
            </a:r>
          </a:p>
          <a:p>
            <a:endParaRPr lang="ru-RU" dirty="0"/>
          </a:p>
        </p:txBody>
      </p:sp>
      <p:pic>
        <p:nvPicPr>
          <p:cNvPr id="1026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3857652" cy="2018350"/>
          </a:xfrm>
          <a:prstGeom prst="rect">
            <a:avLst/>
          </a:prstGeom>
          <a:noFill/>
        </p:spPr>
      </p:pic>
      <p:pic>
        <p:nvPicPr>
          <p:cNvPr id="1028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2852936"/>
            <a:ext cx="473626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514</TotalTime>
  <Words>1187</Words>
  <Application>Microsoft Office PowerPoint</Application>
  <PresentationFormat>Экран (4:3)</PresentationFormat>
  <Paragraphs>69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Century Schoolbook</vt:lpstr>
      <vt:lpstr>Wingdings</vt:lpstr>
      <vt:lpstr>Wingdings 2</vt:lpstr>
      <vt:lpstr>Эркер</vt:lpstr>
      <vt:lpstr>Біоенергетика України</vt:lpstr>
      <vt:lpstr>Біоенергетика</vt:lpstr>
      <vt:lpstr>Біоенергетика</vt:lpstr>
      <vt:lpstr>Енергетичні культури</vt:lpstr>
      <vt:lpstr>Біодизель. Біоетанол.</vt:lpstr>
      <vt:lpstr>Біодизель. Біоетанол.</vt:lpstr>
      <vt:lpstr>Біогаз</vt:lpstr>
      <vt:lpstr>Біогаз</vt:lpstr>
      <vt:lpstr>Біогаз</vt:lpstr>
      <vt:lpstr>Причини розвивати  біоенергетику в Україні</vt:lpstr>
      <vt:lpstr>Бар’єри, які стримують розвиток біоенергетики України та шляхи їх подолання</vt:lpstr>
      <vt:lpstr>2012-2014 – потенціал біомаси в Україні</vt:lpstr>
      <vt:lpstr>Енергетичний потенціал біомаси в Україні, 2013 рік</vt:lpstr>
      <vt:lpstr>Презентация PowerPoint</vt:lpstr>
      <vt:lpstr>розвиток біоенергетики в Україні </vt:lpstr>
      <vt:lpstr>Презентация PowerPoint</vt:lpstr>
      <vt:lpstr>2018 – розвиток біоенергетики в Україні</vt:lpstr>
      <vt:lpstr>2018 – потенціал біоенергетики в Україні</vt:lpstr>
      <vt:lpstr>2019-2020 – розвиток біоенергетики в Україні</vt:lpstr>
      <vt:lpstr>Презентация PowerPoint</vt:lpstr>
      <vt:lpstr>2021 – розвиток біоенергетики в Україні</vt:lpstr>
      <vt:lpstr>Законопроєктна робота у 2021 році</vt:lpstr>
      <vt:lpstr>Презентация PowerPoint</vt:lpstr>
      <vt:lpstr>Прогноз UABIO щодо розвитку біоенергетики в Україні у 2020-2050 роках</vt:lpstr>
      <vt:lpstr>Запропонована структура використання біопалив в Україні до 2050 року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Біоенергетика України</dc:title>
  <dc:creator>Irina</dc:creator>
  <cp:lastModifiedBy>Пользователь</cp:lastModifiedBy>
  <cp:revision>48</cp:revision>
  <dcterms:created xsi:type="dcterms:W3CDTF">2022-05-01T17:40:26Z</dcterms:created>
  <dcterms:modified xsi:type="dcterms:W3CDTF">2023-10-31T07:22:05Z</dcterms:modified>
</cp:coreProperties>
</file>