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9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86721-6662-4028-A7DB-1740D350BEF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36445-68C5-45E9-BEA5-FDEED852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50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36445-68C5-45E9-BEA5-FDEED85296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8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A5F4-DAA4-4C47-8227-ED10AAFB541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9011EDB-0E7A-4710-BF1D-6B1B27A27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2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A5F4-DAA4-4C47-8227-ED10AAFB541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011EDB-0E7A-4710-BF1D-6B1B27A27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15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A5F4-DAA4-4C47-8227-ED10AAFB541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011EDB-0E7A-4710-BF1D-6B1B27A27EB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5052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A5F4-DAA4-4C47-8227-ED10AAFB541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011EDB-0E7A-4710-BF1D-6B1B27A27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69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A5F4-DAA4-4C47-8227-ED10AAFB541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011EDB-0E7A-4710-BF1D-6B1B27A27EB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7040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A5F4-DAA4-4C47-8227-ED10AAFB541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011EDB-0E7A-4710-BF1D-6B1B27A27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81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A5F4-DAA4-4C47-8227-ED10AAFB541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1EDB-0E7A-4710-BF1D-6B1B27A27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96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A5F4-DAA4-4C47-8227-ED10AAFB541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1EDB-0E7A-4710-BF1D-6B1B27A27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1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A5F4-DAA4-4C47-8227-ED10AAFB541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1EDB-0E7A-4710-BF1D-6B1B27A27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A5F4-DAA4-4C47-8227-ED10AAFB541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011EDB-0E7A-4710-BF1D-6B1B27A27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7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A5F4-DAA4-4C47-8227-ED10AAFB541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011EDB-0E7A-4710-BF1D-6B1B27A27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8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A5F4-DAA4-4C47-8227-ED10AAFB541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011EDB-0E7A-4710-BF1D-6B1B27A27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9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A5F4-DAA4-4C47-8227-ED10AAFB541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1EDB-0E7A-4710-BF1D-6B1B27A27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7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A5F4-DAA4-4C47-8227-ED10AAFB541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1EDB-0E7A-4710-BF1D-6B1B27A27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8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A5F4-DAA4-4C47-8227-ED10AAFB541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1EDB-0E7A-4710-BF1D-6B1B27A27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A5F4-DAA4-4C47-8227-ED10AAFB541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011EDB-0E7A-4710-BF1D-6B1B27A27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0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2A5F4-DAA4-4C47-8227-ED10AAFB541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9011EDB-0E7A-4710-BF1D-6B1B27A27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23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Типологія обрядів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Лекція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15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Основні </a:t>
            </a:r>
            <a:r>
              <a:rPr lang="uk-UA" dirty="0" smtClean="0"/>
              <a:t>функції </a:t>
            </a:r>
            <a:r>
              <a:rPr lang="uk-UA" dirty="0" smtClean="0"/>
              <a:t>обряду.</a:t>
            </a:r>
          </a:p>
          <a:p>
            <a:r>
              <a:rPr lang="uk-UA" dirty="0" smtClean="0"/>
              <a:t>2. Типи обрядів за характером походження та сферою  розповсюдження.</a:t>
            </a:r>
          </a:p>
          <a:p>
            <a:r>
              <a:rPr lang="uk-UA" dirty="0"/>
              <a:t>3</a:t>
            </a:r>
            <a:r>
              <a:rPr lang="uk-UA" dirty="0" smtClean="0"/>
              <a:t>. Класифікація традиційних обрядів та </a:t>
            </a:r>
            <a:r>
              <a:rPr lang="uk-UA" dirty="0" err="1" smtClean="0"/>
              <a:t>обрядодій</a:t>
            </a:r>
            <a:r>
              <a:rPr lang="uk-UA" dirty="0" smtClean="0"/>
              <a:t>.</a:t>
            </a:r>
          </a:p>
          <a:p>
            <a:r>
              <a:rPr lang="uk-UA" dirty="0"/>
              <a:t>4</a:t>
            </a:r>
            <a:r>
              <a:rPr lang="uk-UA" dirty="0" smtClean="0"/>
              <a:t>. Характер взаємодії  (</a:t>
            </a:r>
            <a:r>
              <a:rPr lang="uk-UA" dirty="0" err="1" smtClean="0"/>
              <a:t>взаєморецепції</a:t>
            </a:r>
            <a:r>
              <a:rPr lang="uk-UA" dirty="0" smtClean="0"/>
              <a:t>) різних типів обрядовості.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53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Функції обряду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1759527"/>
            <a:ext cx="6026727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Магічна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Комунікативна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Регулятивна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Прогностична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Інформативна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Згуртування колективу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Виховна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Емоційно</a:t>
            </a:r>
            <a:r>
              <a:rPr lang="uk-UA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-експресивна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44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Типи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обрядів</a:t>
            </a:r>
            <a:r>
              <a:rPr lang="ru-RU" b="1" dirty="0" smtClean="0">
                <a:solidFill>
                  <a:srgbClr val="FF0000"/>
                </a:solidFill>
              </a:rPr>
              <a:t> за характером </a:t>
            </a:r>
            <a:r>
              <a:rPr lang="ru-RU" b="1" dirty="0" err="1" smtClean="0">
                <a:solidFill>
                  <a:srgbClr val="FF0000"/>
                </a:solidFill>
              </a:rPr>
              <a:t>походження</a:t>
            </a:r>
            <a:r>
              <a:rPr lang="ru-RU" b="1" dirty="0" smtClean="0">
                <a:solidFill>
                  <a:srgbClr val="FF0000"/>
                </a:solidFill>
              </a:rPr>
              <a:t> та сферою  </a:t>
            </a:r>
            <a:r>
              <a:rPr lang="ru-RU" b="1" dirty="0" err="1" smtClean="0">
                <a:solidFill>
                  <a:srgbClr val="FF0000"/>
                </a:solidFill>
              </a:rPr>
              <a:t>розповсюдження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382" y="1690688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0382" y="1759744"/>
            <a:ext cx="2888673" cy="1222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4"/>
                </a:solidFill>
              </a:rPr>
              <a:t>Архаїчні </a:t>
            </a:r>
          </a:p>
          <a:p>
            <a:pPr algn="ctr"/>
            <a:r>
              <a:rPr lang="uk-UA" sz="2400" b="1" dirty="0" err="1" smtClean="0">
                <a:solidFill>
                  <a:schemeClr val="accent4"/>
                </a:solidFill>
              </a:rPr>
              <a:t>домонотеїстичні</a:t>
            </a:r>
            <a:endParaRPr lang="en-US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82856" y="3331905"/>
            <a:ext cx="2629763" cy="1275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Офіційні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(державні)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91844" y="4005187"/>
            <a:ext cx="2793422" cy="1204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Офіційні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(корпоративні)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8165" y="2697410"/>
            <a:ext cx="2559626" cy="1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C000"/>
                </a:solidFill>
              </a:rPr>
              <a:t>Релігійні</a:t>
            </a:r>
          </a:p>
          <a:p>
            <a:pPr algn="ctr"/>
            <a:r>
              <a:rPr lang="uk-UA" sz="2400" dirty="0" smtClean="0">
                <a:solidFill>
                  <a:srgbClr val="FFC000"/>
                </a:solidFill>
              </a:rPr>
              <a:t>(християнські </a:t>
            </a:r>
          </a:p>
          <a:p>
            <a:pPr algn="ctr"/>
            <a:r>
              <a:rPr lang="uk-UA" sz="2400" dirty="0" smtClean="0">
                <a:solidFill>
                  <a:srgbClr val="FFC000"/>
                </a:solidFill>
              </a:rPr>
              <a:t>та інші)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66565" y="5001490"/>
            <a:ext cx="2298118" cy="1399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</a:rPr>
              <a:t>Неофіційні,</a:t>
            </a:r>
          </a:p>
          <a:p>
            <a:pPr algn="ctr"/>
            <a:r>
              <a:rPr lang="uk-UA" sz="2400" b="1" dirty="0" smtClean="0">
                <a:solidFill>
                  <a:srgbClr val="00B050"/>
                </a:solidFill>
              </a:rPr>
              <a:t>оказіональні?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6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ctr"/>
            <a:r>
              <a:rPr lang="uk-UA" dirty="0" smtClean="0"/>
              <a:t>Типи корпоративних обрядів</a:t>
            </a:r>
            <a:endParaRPr lang="en-US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675379"/>
              </p:ext>
            </p:extLst>
          </p:nvPr>
        </p:nvGraphicFramePr>
        <p:xfrm>
          <a:off x="838200" y="1039091"/>
          <a:ext cx="10093036" cy="5580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3998">
                  <a:extLst>
                    <a:ext uri="{9D8B030D-6E8A-4147-A177-3AD203B41FA5}">
                      <a16:colId xmlns:a16="http://schemas.microsoft.com/office/drawing/2014/main" val="3790036899"/>
                    </a:ext>
                  </a:extLst>
                </a:gridCol>
                <a:gridCol w="3363998">
                  <a:extLst>
                    <a:ext uri="{9D8B030D-6E8A-4147-A177-3AD203B41FA5}">
                      <a16:colId xmlns:a16="http://schemas.microsoft.com/office/drawing/2014/main" val="1348060885"/>
                    </a:ext>
                  </a:extLst>
                </a:gridCol>
                <a:gridCol w="3365040">
                  <a:extLst>
                    <a:ext uri="{9D8B030D-6E8A-4147-A177-3AD203B41FA5}">
                      <a16:colId xmlns:a16="http://schemas.microsoft.com/office/drawing/2014/main" val="1208982787"/>
                    </a:ext>
                  </a:extLst>
                </a:gridCol>
              </a:tblGrid>
              <a:tr h="426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обряду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3661024"/>
                  </a:ext>
                </a:extLst>
              </a:tr>
              <a:tr h="1429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Обряди посвячення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Знайомство з історією, виробленими в організації цінностями, з традиціями і нормами корпоративної поведінки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почуття причетності до організації, поваги до корпоративних цінностей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1262759"/>
                  </a:ext>
                </a:extLst>
              </a:tr>
              <a:tr h="1187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Обряди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проводів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Подарунки, промови та побажання, коли хтось йде на заслужений відпочинок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Підтвердження високої оцінки вірності корпорації, формують уявлення про бажану для членів колективу поведінку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5146505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Обряди переходу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Дії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супроводжують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зміну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посади,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ознайомлення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із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цими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змінами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колективу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Відзначають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зміну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статусу особи в межах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корпорації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сприяють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узгодженню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мети та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інтересів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різних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рівнів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6639642"/>
                  </a:ext>
                </a:extLst>
              </a:tr>
              <a:tr h="1280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128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2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Типологія традиційних обрядів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Календарні обряди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Родинно-побутові обряди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27" y="2533650"/>
            <a:ext cx="3172691" cy="1790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481" y="4389774"/>
            <a:ext cx="3110346" cy="25232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2692622"/>
            <a:ext cx="2791691" cy="17240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V="1">
            <a:off x="8243453" y="4551584"/>
            <a:ext cx="2976131" cy="203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7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 були серед традиційних обряди суспільні?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08318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1138</TotalTime>
  <Words>193</Words>
  <Application>Microsoft Office PowerPoint</Application>
  <PresentationFormat>Широкоэкранный</PresentationFormat>
  <Paragraphs>52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Wingdings 3</vt:lpstr>
      <vt:lpstr>Легкий дым</vt:lpstr>
      <vt:lpstr>Типологія обрядів</vt:lpstr>
      <vt:lpstr>план</vt:lpstr>
      <vt:lpstr>Функції обряду</vt:lpstr>
      <vt:lpstr>Типи обрядів за характером походження та сферою  розповсюдження</vt:lpstr>
      <vt:lpstr>Типи корпоративних обрядів</vt:lpstr>
      <vt:lpstr>Типологія традиційних обрядів</vt:lpstr>
      <vt:lpstr>Чи були серед традиційних обряди суспільні?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Типологія обрядів</dc:title>
  <dc:creator>Ирина</dc:creator>
  <cp:lastModifiedBy>Ирина</cp:lastModifiedBy>
  <cp:revision>22</cp:revision>
  <dcterms:created xsi:type="dcterms:W3CDTF">2022-03-27T19:44:40Z</dcterms:created>
  <dcterms:modified xsi:type="dcterms:W3CDTF">2024-03-01T23:09:25Z</dcterms:modified>
</cp:coreProperties>
</file>