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400" autoAdjust="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600635"/>
            <a:ext cx="7766936" cy="3450201"/>
          </a:xfrm>
        </p:spPr>
        <p:txBody>
          <a:bodyPr/>
          <a:lstStyle/>
          <a:p>
            <a:pPr algn="ctr"/>
            <a:r>
              <a:rPr lang="uk-UA" dirty="0" smtClean="0"/>
              <a:t>Дисципліна</a:t>
            </a:r>
            <a:br>
              <a:rPr lang="uk-UA" dirty="0" smtClean="0"/>
            </a:br>
            <a:r>
              <a:rPr lang="uk-UA" sz="4800" b="1" dirty="0" smtClean="0"/>
              <a:t>Викладання історії Голокосту в школі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35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Мета дисципліни:</a:t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uk-UA" b="1" dirty="0"/>
              <a:t>Мета</a:t>
            </a:r>
            <a:r>
              <a:rPr lang="uk-UA" dirty="0"/>
              <a:t> викладання навчальної дисципліни полягає у підготовці майбутніх фахівців до навчання історії Голокосту у середніх освітніх </a:t>
            </a:r>
            <a:r>
              <a:rPr lang="uk-UA" dirty="0" smtClean="0"/>
              <a:t>закладах.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253444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У результаті вивчення дисципліни здобувачі </a:t>
            </a:r>
            <a:br>
              <a:rPr lang="uk-UA" dirty="0" smtClean="0"/>
            </a:br>
            <a:r>
              <a:rPr lang="uk-UA" dirty="0" smtClean="0"/>
              <a:t>здобуть такі компетентності</a:t>
            </a: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uk-UA" dirty="0"/>
              <a:t>ІК. Здатність розв’язувати складні фахові завдання </a:t>
            </a:r>
            <a:r>
              <a:rPr lang="uk-UA" dirty="0" smtClean="0"/>
              <a:t>й проблеми </a:t>
            </a:r>
            <a:r>
              <a:rPr lang="uk-UA" dirty="0"/>
              <a:t>в галузі середньої освіти в основній (</a:t>
            </a:r>
            <a:r>
              <a:rPr lang="uk-UA" dirty="0" smtClean="0"/>
              <a:t>базовій) середній </a:t>
            </a:r>
            <a:r>
              <a:rPr lang="uk-UA" dirty="0"/>
              <a:t>школі, застосовуючи теорії, методи </a:t>
            </a:r>
            <a:r>
              <a:rPr lang="uk-UA" dirty="0" smtClean="0"/>
              <a:t>історичних та </a:t>
            </a:r>
            <a:r>
              <a:rPr lang="uk-UA" dirty="0"/>
              <a:t>освітніх наук у ситуаціях, що </a:t>
            </a:r>
            <a:r>
              <a:rPr lang="uk-UA" dirty="0" smtClean="0"/>
              <a:t>характеризуються комплексністю </a:t>
            </a:r>
            <a:r>
              <a:rPr lang="uk-UA" dirty="0"/>
              <a:t>та високим ступенем невизначеності</a:t>
            </a:r>
            <a:r>
              <a:rPr lang="uk-UA" dirty="0" smtClean="0"/>
              <a:t>.</a:t>
            </a:r>
          </a:p>
          <a:p>
            <a:pPr>
              <a:buAutoNum type="arabicPeriod"/>
            </a:pPr>
            <a:r>
              <a:rPr lang="uk-UA" dirty="0"/>
              <a:t>ЗК 2. Здатність діяти </a:t>
            </a:r>
            <a:r>
              <a:rPr lang="uk-UA" dirty="0" err="1"/>
              <a:t>відповідально</a:t>
            </a:r>
            <a:r>
              <a:rPr lang="uk-UA" dirty="0"/>
              <a:t> та свідомо на </a:t>
            </a:r>
            <a:r>
              <a:rPr lang="uk-UA" dirty="0" smtClean="0"/>
              <a:t>засадах поваги </a:t>
            </a:r>
            <a:r>
              <a:rPr lang="uk-UA" dirty="0"/>
              <a:t>до прав і свобод людини та </a:t>
            </a:r>
            <a:r>
              <a:rPr lang="uk-UA" dirty="0" smtClean="0"/>
              <a:t>громадянина; реалізувати </a:t>
            </a:r>
            <a:r>
              <a:rPr lang="uk-UA" dirty="0"/>
              <a:t>свої права і обв’язки; усвідомлювати </a:t>
            </a:r>
            <a:r>
              <a:rPr lang="uk-UA" dirty="0" smtClean="0"/>
              <a:t>цінності громадянського </a:t>
            </a:r>
            <a:r>
              <a:rPr lang="uk-UA" dirty="0"/>
              <a:t>суспільства та необхідність його </a:t>
            </a:r>
            <a:r>
              <a:rPr lang="uk-UA" dirty="0" smtClean="0"/>
              <a:t>сталого розвитку.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61356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У результаті вивчення дисципліни здобувачі </a:t>
            </a:r>
            <a:br>
              <a:rPr lang="uk-UA" dirty="0" smtClean="0"/>
            </a:br>
            <a:r>
              <a:rPr lang="uk-UA" dirty="0" smtClean="0"/>
              <a:t>набудуть таких програмних результатів навчання:</a:t>
            </a: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uk-UA" dirty="0"/>
              <a:t>ПРН 5. Самостійно планувати, проводити та аналізувати </a:t>
            </a:r>
            <a:r>
              <a:rPr lang="uk-UA" dirty="0" err="1"/>
              <a:t>уроки</a:t>
            </a:r>
            <a:r>
              <a:rPr lang="uk-UA" dirty="0"/>
              <a:t>, </a:t>
            </a:r>
            <a:r>
              <a:rPr lang="uk-UA" dirty="0" smtClean="0"/>
              <a:t>факультативні заняття </a:t>
            </a:r>
            <a:r>
              <a:rPr lang="uk-UA" dirty="0"/>
              <a:t>та позакласні заходи; вибирати та застосовувати концепції, </a:t>
            </a:r>
            <a:r>
              <a:rPr lang="uk-UA" dirty="0" smtClean="0"/>
              <a:t>методи, технології</a:t>
            </a:r>
            <a:r>
              <a:rPr lang="uk-UA" dirty="0"/>
              <a:t>, прийоми, форми та засоби навчання з урахуванням </a:t>
            </a:r>
            <a:r>
              <a:rPr lang="uk-UA" dirty="0" smtClean="0"/>
              <a:t>особливостей навчальної </a:t>
            </a:r>
            <a:r>
              <a:rPr lang="uk-UA" dirty="0"/>
              <a:t>аудиторії.</a:t>
            </a:r>
          </a:p>
          <a:p>
            <a:pPr>
              <a:buAutoNum type="arabicPeriod"/>
            </a:pPr>
            <a:r>
              <a:rPr lang="uk-UA" dirty="0"/>
              <a:t>ПРН 6. Застосовувати суспільствознавчі знання для викладання </a:t>
            </a:r>
            <a:r>
              <a:rPr lang="uk-UA" dirty="0" smtClean="0"/>
              <a:t>комплексних суспільствознавчих </a:t>
            </a:r>
            <a:r>
              <a:rPr lang="uk-UA" dirty="0"/>
              <a:t>дисциплін відповідно до вимог державного </a:t>
            </a:r>
            <a:r>
              <a:rPr lang="uk-UA" dirty="0" smtClean="0"/>
              <a:t>стандарту базової </a:t>
            </a:r>
            <a:r>
              <a:rPr lang="uk-UA" dirty="0"/>
              <a:t>середньої освіти.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13929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 заняттях Вас чекають такі форми роботи</a:t>
            </a:r>
            <a:r>
              <a:rPr lang="uk-UA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Інтерактивні лекції</a:t>
            </a:r>
          </a:p>
          <a:p>
            <a:r>
              <a:rPr lang="uk-UA" dirty="0" smtClean="0"/>
              <a:t>Лекції із залученням гостьових дослідників</a:t>
            </a:r>
          </a:p>
          <a:p>
            <a:r>
              <a:rPr lang="uk-UA" dirty="0" smtClean="0"/>
              <a:t>Робота в командах із застосуванням дошки </a:t>
            </a:r>
            <a:r>
              <a:rPr lang="en-US" dirty="0" err="1" smtClean="0"/>
              <a:t>Padlet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836306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819</TotalTime>
  <Words>187</Words>
  <Application>Microsoft Office PowerPoint</Application>
  <PresentationFormat>Широкоэкранный</PresentationFormat>
  <Paragraphs>13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Грань</vt:lpstr>
      <vt:lpstr>Дисципліна Викладання історії Голокосту в школі</vt:lpstr>
      <vt:lpstr>Мета дисципліни:   </vt:lpstr>
      <vt:lpstr>У результаті вивчення дисципліни здобувачі  здобуть такі компетентності  </vt:lpstr>
      <vt:lpstr>У результаті вивчення дисципліни здобувачі  набудуть таких програмних результатів навчання:  </vt:lpstr>
      <vt:lpstr>На заняттях Вас чекають такі форми роботи: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tanya</dc:creator>
  <cp:lastModifiedBy>tanya</cp:lastModifiedBy>
  <cp:revision>31</cp:revision>
  <dcterms:created xsi:type="dcterms:W3CDTF">2023-08-14T11:23:34Z</dcterms:created>
  <dcterms:modified xsi:type="dcterms:W3CDTF">2024-03-09T09:10:31Z</dcterms:modified>
</cp:coreProperties>
</file>