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9/14/2020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9848" y="1432223"/>
            <a:ext cx="9966960" cy="3035808"/>
          </a:xfrm>
        </p:spPr>
        <p:txBody>
          <a:bodyPr/>
          <a:lstStyle/>
          <a:p>
            <a:r>
              <a:rPr lang="uk-UA" sz="7200" dirty="0" smtClean="0"/>
              <a:t>Проектування біомедичних систем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98557" y="5486400"/>
            <a:ext cx="2570335" cy="1069848"/>
          </a:xfrm>
        </p:spPr>
        <p:txBody>
          <a:bodyPr/>
          <a:lstStyle/>
          <a:p>
            <a:r>
              <a:rPr lang="uk-UA" sz="3200" i="1" dirty="0" err="1" smtClean="0"/>
              <a:t>Ніконова</a:t>
            </a:r>
            <a:r>
              <a:rPr lang="uk-UA" sz="3200" i="1" dirty="0" smtClean="0"/>
              <a:t> А.О.</a:t>
            </a:r>
            <a:endParaRPr lang="ru-RU" sz="3200" i="1" dirty="0"/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198549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Структура курсу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7" y="1759131"/>
            <a:ext cx="10434175" cy="4946469"/>
          </a:xfrm>
        </p:spPr>
        <p:txBody>
          <a:bodyPr>
            <a:normAutofit fontScale="92500" lnSpcReduction="10000"/>
          </a:bodyPr>
          <a:lstStyle/>
          <a:p>
            <a:r>
              <a:rPr lang="uk-UA" sz="4000" dirty="0" smtClean="0"/>
              <a:t>11 тижнів</a:t>
            </a:r>
            <a:endParaRPr lang="ru-RU" sz="4000" dirty="0"/>
          </a:p>
          <a:p>
            <a:r>
              <a:rPr lang="uk-UA" sz="4000" dirty="0" smtClean="0"/>
              <a:t>4 модулі </a:t>
            </a:r>
          </a:p>
          <a:p>
            <a:r>
              <a:rPr lang="uk-UA" sz="4000" dirty="0" smtClean="0"/>
              <a:t>Залік </a:t>
            </a:r>
          </a:p>
          <a:p>
            <a:pPr marL="0" indent="0" algn="ctr">
              <a:buNone/>
            </a:pPr>
            <a:r>
              <a:rPr lang="uk-UA" sz="3200" dirty="0" smtClean="0"/>
              <a:t>РОЗПОДІЛ БАЛІВ</a:t>
            </a:r>
          </a:p>
          <a:p>
            <a:pPr marL="0" indent="0">
              <a:buNone/>
            </a:pPr>
            <a:r>
              <a:rPr lang="uk-UA" sz="3200" dirty="0" smtClean="0"/>
              <a:t>1. Наприкінці кожного модуля – </a:t>
            </a:r>
            <a:r>
              <a:rPr lang="uk-UA" sz="3200" i="1" dirty="0" smtClean="0">
                <a:solidFill>
                  <a:srgbClr val="FF0000"/>
                </a:solidFill>
              </a:rPr>
              <a:t>тест</a:t>
            </a:r>
            <a:r>
              <a:rPr lang="uk-UA" sz="3200" dirty="0" smtClean="0"/>
              <a:t> на 10 балів (</a:t>
            </a:r>
            <a:r>
              <a:rPr lang="uk-UA" sz="3200" dirty="0" smtClean="0">
                <a:solidFill>
                  <a:srgbClr val="0070C0"/>
                </a:solidFill>
              </a:rPr>
              <a:t>40</a:t>
            </a:r>
            <a:r>
              <a:rPr lang="uk-UA" sz="3200" dirty="0" smtClean="0"/>
              <a:t>б)</a:t>
            </a:r>
            <a:endParaRPr lang="ru-RU" sz="3200" dirty="0"/>
          </a:p>
          <a:p>
            <a:pPr marL="0" indent="0">
              <a:buNone/>
            </a:pPr>
            <a:r>
              <a:rPr lang="uk-UA" sz="3200" dirty="0" smtClean="0"/>
              <a:t>2. 4 </a:t>
            </a:r>
            <a:r>
              <a:rPr lang="uk-UA" sz="3200" i="1" dirty="0" smtClean="0">
                <a:solidFill>
                  <a:srgbClr val="FF0000"/>
                </a:solidFill>
              </a:rPr>
              <a:t>практичних завдання </a:t>
            </a:r>
            <a:r>
              <a:rPr lang="uk-UA" sz="3200" dirty="0" smtClean="0"/>
              <a:t>на 5 балів кожне (</a:t>
            </a:r>
            <a:r>
              <a:rPr lang="uk-UA" sz="3200" dirty="0" smtClean="0">
                <a:solidFill>
                  <a:srgbClr val="0070C0"/>
                </a:solidFill>
              </a:rPr>
              <a:t>20</a:t>
            </a:r>
            <a:r>
              <a:rPr lang="uk-UA" sz="3200" dirty="0" smtClean="0"/>
              <a:t>б)</a:t>
            </a:r>
          </a:p>
          <a:p>
            <a:pPr marL="0" indent="0">
              <a:buNone/>
            </a:pPr>
            <a:r>
              <a:rPr lang="uk-UA" sz="3200" dirty="0" smtClean="0"/>
              <a:t>3. </a:t>
            </a:r>
            <a:r>
              <a:rPr lang="uk-UA" sz="3200" i="1" dirty="0" smtClean="0">
                <a:solidFill>
                  <a:srgbClr val="FF0000"/>
                </a:solidFill>
              </a:rPr>
              <a:t>Підсумковий контроль</a:t>
            </a:r>
            <a:r>
              <a:rPr lang="uk-UA" sz="3200" dirty="0" smtClean="0"/>
              <a:t>:</a:t>
            </a:r>
          </a:p>
          <a:p>
            <a:pPr marL="0" indent="0">
              <a:buNone/>
            </a:pPr>
            <a:r>
              <a:rPr lang="uk-UA" sz="3200" dirty="0" smtClean="0"/>
              <a:t> тест-модуль -</a:t>
            </a:r>
            <a:r>
              <a:rPr lang="uk-UA" sz="3200" dirty="0" smtClean="0">
                <a:solidFill>
                  <a:srgbClr val="0070C0"/>
                </a:solidFill>
              </a:rPr>
              <a:t>20</a:t>
            </a:r>
            <a:r>
              <a:rPr lang="uk-UA" sz="3200" dirty="0" smtClean="0"/>
              <a:t>балів</a:t>
            </a:r>
          </a:p>
          <a:p>
            <a:pPr marL="0" indent="0">
              <a:buNone/>
            </a:pPr>
            <a:r>
              <a:rPr lang="uk-UA" sz="3200" dirty="0" smtClean="0"/>
              <a:t> індивідуальне завдання – </a:t>
            </a:r>
            <a:r>
              <a:rPr lang="uk-UA" sz="3200" dirty="0" smtClean="0">
                <a:solidFill>
                  <a:srgbClr val="0070C0"/>
                </a:solidFill>
              </a:rPr>
              <a:t>20</a:t>
            </a:r>
            <a:r>
              <a:rPr lang="uk-UA" sz="3200" dirty="0" smtClean="0"/>
              <a:t> балів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9964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МЕТОДИ медико-біологічних </a:t>
            </a:r>
            <a:r>
              <a:rPr lang="uk-UA" dirty="0"/>
              <a:t>досліджень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375954" y="2612571"/>
            <a:ext cx="74980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</a:t>
            </a:r>
            <a:r>
              <a:rPr lang="uk-UA" sz="4400" dirty="0" smtClean="0"/>
              <a:t>- ЕЛЕКТРОФІЗІОЛОГІЧНІ</a:t>
            </a:r>
            <a:endParaRPr lang="uk-UA" sz="4400" dirty="0"/>
          </a:p>
          <a:p>
            <a:r>
              <a:rPr lang="uk-UA" sz="4400" dirty="0" smtClean="0"/>
              <a:t>- ФОТОМЕТРИЧНІ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361410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ЕЛЕКТРОФІЗІОЛОГІЧНІ МЕТОДИ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Пасивні електричні властивості – імпеданс, провідність, ємність, діелектрична </a:t>
            </a:r>
            <a:r>
              <a:rPr lang="uk-UA" dirty="0" err="1" smtClean="0"/>
              <a:t>проникненість</a:t>
            </a:r>
            <a:r>
              <a:rPr lang="uk-UA" dirty="0" smtClean="0"/>
              <a:t>;</a:t>
            </a:r>
          </a:p>
          <a:p>
            <a:r>
              <a:rPr lang="uk-UA" dirty="0" smtClean="0"/>
              <a:t>Активні </a:t>
            </a:r>
            <a:r>
              <a:rPr lang="uk-UA" dirty="0"/>
              <a:t>електричні </a:t>
            </a:r>
            <a:r>
              <a:rPr lang="uk-UA" dirty="0" smtClean="0"/>
              <a:t>властивості- параметри біоелектричних потенціалів,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uk-UA" dirty="0" err="1" smtClean="0"/>
              <a:t>язаних</a:t>
            </a:r>
            <a:r>
              <a:rPr lang="uk-UA" dirty="0" smtClean="0"/>
              <a:t> з процесами життєдіяльності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err="1" smtClean="0"/>
              <a:t>Види</a:t>
            </a:r>
            <a:r>
              <a:rPr lang="ru-RU" dirty="0" smtClean="0"/>
              <a:t> </a:t>
            </a:r>
          </a:p>
          <a:p>
            <a:pPr marL="457200" indent="-457200" algn="just">
              <a:buAutoNum type="arabicPeriod"/>
            </a:pPr>
            <a:r>
              <a:rPr lang="ru-RU" dirty="0" err="1" smtClean="0"/>
              <a:t>Електроенцефалограф</a:t>
            </a:r>
            <a:r>
              <a:rPr lang="uk-UA" dirty="0" err="1" smtClean="0"/>
              <a:t>ія</a:t>
            </a:r>
            <a:endParaRPr lang="uk-UA" dirty="0" smtClean="0"/>
          </a:p>
          <a:p>
            <a:pPr marL="457200" indent="-457200" algn="just">
              <a:buAutoNum type="arabicPeriod"/>
            </a:pPr>
            <a:r>
              <a:rPr lang="uk-UA" dirty="0" smtClean="0"/>
              <a:t>Електрокардіографія</a:t>
            </a:r>
          </a:p>
          <a:p>
            <a:pPr marL="457200" indent="-457200" algn="just">
              <a:buAutoNum type="arabicPeriod"/>
            </a:pPr>
            <a:r>
              <a:rPr lang="uk-UA" dirty="0" err="1" smtClean="0"/>
              <a:t>Електродермографія</a:t>
            </a:r>
            <a:endParaRPr lang="uk-UA" dirty="0" smtClean="0"/>
          </a:p>
          <a:p>
            <a:pPr marL="457200" indent="-457200" algn="just">
              <a:buAutoNum type="arabicPeriod"/>
            </a:pPr>
            <a:r>
              <a:rPr lang="uk-UA" dirty="0" smtClean="0"/>
              <a:t>Реографія</a:t>
            </a:r>
          </a:p>
          <a:p>
            <a:pPr marL="0" indent="0" algn="just">
              <a:buNone/>
            </a:pPr>
            <a:r>
              <a:rPr lang="uk-UA" dirty="0"/>
              <a:t>т</a:t>
            </a:r>
            <a:r>
              <a:rPr lang="uk-UA" dirty="0" smtClean="0"/>
              <a:t>а інше</a:t>
            </a:r>
          </a:p>
          <a:p>
            <a:pPr marL="457200" indent="-457200" algn="just">
              <a:buAutoNum type="arabicPeriod"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02524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ФОТОМЕТРИЧНІ МЕТОДИ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ВИЗНАЧЕННЯ ОПТИЧНИХ ВЛАСТИВОСТЕЙ ОБ</a:t>
            </a:r>
            <a:r>
              <a:rPr lang="en-US" dirty="0" smtClean="0"/>
              <a:t>’</a:t>
            </a:r>
            <a:r>
              <a:rPr lang="uk-UA" dirty="0" smtClean="0"/>
              <a:t>ЄКТУ ВІДБУВАЮТЬСЯ ЗА ДОПОМОГОЮ РЕЄСТРАЦІЇ ЕФЕКТОВ ВЗАЄМОДІЇ ЦИХ </a:t>
            </a:r>
            <a:r>
              <a:rPr lang="uk-UA" dirty="0"/>
              <a:t>ОБ</a:t>
            </a:r>
            <a:r>
              <a:rPr lang="en-US" dirty="0"/>
              <a:t>’</a:t>
            </a:r>
            <a:r>
              <a:rPr lang="uk-UA" dirty="0" smtClean="0"/>
              <a:t>ЄКТІВ З ЕЛЕКТРОМАГНІТНИМ ВИПРОМІНЮВАННЯМ ОПТИЧНОГО ДІАПАЗОНУ – </a:t>
            </a:r>
          </a:p>
          <a:p>
            <a:pPr marL="0" indent="0" algn="just">
              <a:buNone/>
            </a:pPr>
            <a:r>
              <a:rPr lang="uk-UA" i="1" u="sng" dirty="0" smtClean="0"/>
              <a:t>УЛЬТРАФІОЛЕТ</a:t>
            </a:r>
            <a:r>
              <a:rPr lang="uk-UA" dirty="0" smtClean="0"/>
              <a:t>   - </a:t>
            </a:r>
            <a:r>
              <a:rPr lang="uk-UA" dirty="0" smtClean="0">
                <a:solidFill>
                  <a:srgbClr val="7030A0"/>
                </a:solidFill>
              </a:rPr>
              <a:t>1-400нм</a:t>
            </a:r>
          </a:p>
          <a:p>
            <a:pPr marL="0" indent="0" algn="just">
              <a:buNone/>
            </a:pPr>
            <a:r>
              <a:rPr lang="uk-UA" i="1" u="sng" dirty="0" smtClean="0"/>
              <a:t>ВИДИМИЙ ДІАПАЗОН</a:t>
            </a:r>
            <a:r>
              <a:rPr lang="uk-UA" dirty="0" smtClean="0"/>
              <a:t> – </a:t>
            </a:r>
            <a:r>
              <a:rPr lang="uk-UA" dirty="0" smtClean="0">
                <a:solidFill>
                  <a:srgbClr val="0070C0"/>
                </a:solidFill>
              </a:rPr>
              <a:t>400-760 нм</a:t>
            </a:r>
          </a:p>
          <a:p>
            <a:pPr marL="0" indent="0" algn="just">
              <a:buNone/>
            </a:pPr>
            <a:r>
              <a:rPr lang="uk-UA" i="1" u="sng" dirty="0" smtClean="0"/>
              <a:t>ІНФРАЧЕРВОНИЙ</a:t>
            </a:r>
            <a:r>
              <a:rPr lang="uk-UA" dirty="0" smtClean="0"/>
              <a:t> – </a:t>
            </a:r>
            <a:r>
              <a:rPr lang="uk-UA" dirty="0" smtClean="0">
                <a:solidFill>
                  <a:srgbClr val="FF0000"/>
                </a:solidFill>
              </a:rPr>
              <a:t>760нм-1мм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963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246</TotalTime>
  <Words>134</Words>
  <Application>Microsoft Office PowerPoint</Application>
  <PresentationFormat>Широкоэкранный</PresentationFormat>
  <Paragraphs>29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Cambria</vt:lpstr>
      <vt:lpstr>Rockwell</vt:lpstr>
      <vt:lpstr>Rockwell Condensed</vt:lpstr>
      <vt:lpstr>Wingdings</vt:lpstr>
      <vt:lpstr>Дерево</vt:lpstr>
      <vt:lpstr>Проектування біомедичних систем</vt:lpstr>
      <vt:lpstr>Структура курсу</vt:lpstr>
      <vt:lpstr>МЕТОДИ медико-біологічних досліджень</vt:lpstr>
      <vt:lpstr>ЕЛЕКТРОФІЗІОЛОГІЧНІ МЕТОДИ</vt:lpstr>
      <vt:lpstr>ФОТОМЕТРИЧНІ МЕТОДИ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Проектування біомедичних систем</dc:title>
  <dc:creator>Алина</dc:creator>
  <cp:lastModifiedBy>Алина</cp:lastModifiedBy>
  <cp:revision>8</cp:revision>
  <dcterms:created xsi:type="dcterms:W3CDTF">2020-09-14T08:13:02Z</dcterms:created>
  <dcterms:modified xsi:type="dcterms:W3CDTF">2020-09-14T12:19:28Z</dcterms:modified>
</cp:coreProperties>
</file>