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7C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5546-5B32-49DA-B339-B73ECCFE027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BE-A04B-4801-84C3-B5F489AAA4F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5546-5B32-49DA-B339-B73ECCFE027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BE-A04B-4801-84C3-B5F489AAA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5546-5B32-49DA-B339-B73ECCFE027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BE-A04B-4801-84C3-B5F489AAA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5546-5B32-49DA-B339-B73ECCFE027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BE-A04B-4801-84C3-B5F489AAA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5546-5B32-49DA-B339-B73ECCFE027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BE-A04B-4801-84C3-B5F489AAA4F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5546-5B32-49DA-B339-B73ECCFE027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BE-A04B-4801-84C3-B5F489AAA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5546-5B32-49DA-B339-B73ECCFE027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BE-A04B-4801-84C3-B5F489AAA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5546-5B32-49DA-B339-B73ECCFE027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BE-A04B-4801-84C3-B5F489AAA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5546-5B32-49DA-B339-B73ECCFE027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BE-A04B-4801-84C3-B5F489AAA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5546-5B32-49DA-B339-B73ECCFE027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BE-A04B-4801-84C3-B5F489AAA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5546-5B32-49DA-B339-B73ECCFE027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8C07BE-A04B-4801-84C3-B5F489AAA4F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C15546-5B32-49DA-B339-B73ECCFE027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8C07BE-A04B-4801-84C3-B5F489AAA4F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564904"/>
            <a:ext cx="7704856" cy="115212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 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449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0" y="4293096"/>
            <a:ext cx="3960440" cy="256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1"/>
            <a:ext cx="4392488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81642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Агротехнічні</a:t>
            </a:r>
            <a:r>
              <a:rPr lang="ru-RU" dirty="0"/>
              <a:t> заходи </a:t>
            </a:r>
            <a:r>
              <a:rPr lang="ru-RU" dirty="0" err="1"/>
              <a:t>визначаються</a:t>
            </a:r>
            <a:r>
              <a:rPr lang="ru-RU" dirty="0"/>
              <a:t> видом </a:t>
            </a:r>
            <a:r>
              <a:rPr lang="ru-RU" dirty="0" err="1"/>
              <a:t>ерозії</a:t>
            </a:r>
            <a:r>
              <a:rPr lang="ru-RU" dirty="0"/>
              <a:t> </a:t>
            </a:r>
            <a:r>
              <a:rPr lang="ru-RU" dirty="0" err="1"/>
              <a:t>грун­тів</a:t>
            </a:r>
            <a:r>
              <a:rPr lang="ru-RU" dirty="0"/>
              <a:t> і типом ландшафту. Так, на землях,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зазнають</a:t>
            </a:r>
            <a:r>
              <a:rPr lang="ru-RU" dirty="0"/>
              <a:t> </a:t>
            </a:r>
            <a:r>
              <a:rPr lang="ru-RU" dirty="0" err="1"/>
              <a:t>водної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, </a:t>
            </a:r>
            <a:r>
              <a:rPr lang="ru-RU" dirty="0" err="1"/>
              <a:t>оранку</a:t>
            </a:r>
            <a:r>
              <a:rPr lang="ru-RU" dirty="0"/>
              <a:t>, </a:t>
            </a:r>
            <a:r>
              <a:rPr lang="ru-RU" dirty="0" err="1"/>
              <a:t>сівбу</a:t>
            </a:r>
            <a:r>
              <a:rPr lang="ru-RU" dirty="0"/>
              <a:t>, </a:t>
            </a:r>
            <a:r>
              <a:rPr lang="ru-RU" dirty="0" err="1"/>
              <a:t>культивацію</a:t>
            </a:r>
            <a:r>
              <a:rPr lang="ru-RU" dirty="0"/>
              <a:t> грунту </a:t>
            </a:r>
            <a:r>
              <a:rPr lang="ru-RU" dirty="0" err="1"/>
              <a:t>про­водять</a:t>
            </a:r>
            <a:r>
              <a:rPr lang="ru-RU" dirty="0"/>
              <a:t> поперек </a:t>
            </a:r>
            <a:r>
              <a:rPr lang="ru-RU" dirty="0" err="1"/>
              <a:t>схилу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оранка</a:t>
            </a:r>
            <a:r>
              <a:rPr lang="ru-RU" dirty="0"/>
              <a:t> </a:t>
            </a:r>
            <a:r>
              <a:rPr lang="ru-RU" dirty="0" err="1"/>
              <a:t>зменшує</a:t>
            </a:r>
            <a:r>
              <a:rPr lang="ru-RU" dirty="0"/>
              <a:t> в 3—4 і </a:t>
            </a:r>
            <a:r>
              <a:rPr lang="ru-RU" dirty="0" err="1"/>
              <a:t>більше</a:t>
            </a:r>
            <a:r>
              <a:rPr lang="ru-RU" dirty="0"/>
              <a:t> раз </a:t>
            </a:r>
            <a:r>
              <a:rPr lang="ru-RU" dirty="0" err="1"/>
              <a:t>поверхневий</a:t>
            </a:r>
            <a:r>
              <a:rPr lang="ru-RU" dirty="0"/>
              <a:t> </a:t>
            </a:r>
            <a:r>
              <a:rPr lang="ru-RU" dirty="0" err="1"/>
              <a:t>стік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err="1"/>
              <a:t>Ефективним</a:t>
            </a:r>
            <a:r>
              <a:rPr lang="ru-RU" dirty="0"/>
              <a:t> способом </a:t>
            </a:r>
            <a:r>
              <a:rPr lang="ru-RU" dirty="0" err="1"/>
              <a:t>боротьби</a:t>
            </a:r>
            <a:r>
              <a:rPr lang="ru-RU" dirty="0"/>
              <a:t> з водною </a:t>
            </a:r>
            <a:r>
              <a:rPr lang="ru-RU" dirty="0" err="1"/>
              <a:t>ерозією</a:t>
            </a:r>
            <a:r>
              <a:rPr lang="ru-RU" dirty="0"/>
              <a:t> є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борозен</a:t>
            </a:r>
            <a:r>
              <a:rPr lang="ru-RU" dirty="0"/>
              <a:t> і </a:t>
            </a:r>
            <a:r>
              <a:rPr lang="ru-RU" dirty="0" err="1"/>
              <a:t>рядів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прямим кутом до </a:t>
            </a:r>
            <a:r>
              <a:rPr lang="ru-RU" dirty="0" err="1"/>
              <a:t>поверхневого</a:t>
            </a:r>
            <a:r>
              <a:rPr lang="ru-RU" dirty="0"/>
              <a:t> стоку. З </a:t>
            </a:r>
            <a:r>
              <a:rPr lang="ru-RU" dirty="0" err="1"/>
              <a:t>цією</a:t>
            </a:r>
            <a:r>
              <a:rPr lang="ru-RU" dirty="0"/>
              <a:t> метою в </a:t>
            </a:r>
            <a:r>
              <a:rPr lang="ru-RU" dirty="0" err="1"/>
              <a:t>умовах</a:t>
            </a:r>
            <a:r>
              <a:rPr lang="ru-RU" dirty="0"/>
              <a:t> слабо-</a:t>
            </a:r>
            <a:r>
              <a:rPr lang="ru-RU" dirty="0" err="1"/>
              <a:t>розсіченого</a:t>
            </a:r>
            <a:r>
              <a:rPr lang="ru-RU" dirty="0"/>
              <a:t> </a:t>
            </a:r>
            <a:r>
              <a:rPr lang="ru-RU" dirty="0" err="1"/>
              <a:t>рельєфу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контурний</a:t>
            </a:r>
            <a:r>
              <a:rPr lang="ru-RU" dirty="0"/>
              <a:t> </a:t>
            </a:r>
            <a:r>
              <a:rPr lang="ru-RU" dirty="0" err="1"/>
              <a:t>обробіток</a:t>
            </a:r>
            <a:r>
              <a:rPr lang="ru-RU" dirty="0"/>
              <a:t> грунту. </a:t>
            </a:r>
            <a:r>
              <a:rPr lang="ru-RU" dirty="0" err="1"/>
              <a:t>Добрі</a:t>
            </a:r>
            <a:r>
              <a:rPr lang="ru-RU" dirty="0"/>
              <a:t> </a:t>
            </a:r>
            <a:r>
              <a:rPr lang="ru-RU" dirty="0" err="1"/>
              <a:t>протиерозійні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ґрунто­захисні</a:t>
            </a:r>
            <a:r>
              <a:rPr lang="ru-RU" dirty="0"/>
              <a:t> </a:t>
            </a:r>
            <a:r>
              <a:rPr lang="ru-RU" dirty="0" err="1"/>
              <a:t>сівозміни</a:t>
            </a:r>
            <a:r>
              <a:rPr lang="ru-RU" dirty="0"/>
              <a:t>,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культур </a:t>
            </a:r>
            <a:r>
              <a:rPr lang="ru-RU" dirty="0" err="1"/>
              <a:t>смугами</a:t>
            </a:r>
            <a:r>
              <a:rPr lang="ru-RU" dirty="0"/>
              <a:t>, поперек </a:t>
            </a:r>
            <a:r>
              <a:rPr lang="ru-RU" dirty="0" err="1"/>
              <a:t>схилу</a:t>
            </a:r>
            <a:r>
              <a:rPr lang="ru-RU" dirty="0"/>
              <a:t>, </a:t>
            </a:r>
            <a:r>
              <a:rPr lang="ru-RU" dirty="0" err="1"/>
              <a:t>залуження</a:t>
            </a:r>
            <a:r>
              <a:rPr lang="ru-RU" dirty="0"/>
              <a:t> </a:t>
            </a:r>
            <a:r>
              <a:rPr lang="ru-RU" dirty="0" err="1"/>
              <a:t>грунтів</a:t>
            </a:r>
            <a:r>
              <a:rPr lang="ru-RU" dirty="0"/>
              <a:t> на </a:t>
            </a:r>
            <a:r>
              <a:rPr lang="ru-RU" dirty="0" err="1"/>
              <a:t>схилах</a:t>
            </a:r>
            <a:r>
              <a:rPr lang="ru-RU" dirty="0"/>
              <a:t>.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еродовані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треба </a:t>
            </a:r>
            <a:r>
              <a:rPr lang="ru-RU" dirty="0" err="1"/>
              <a:t>переводити</a:t>
            </a:r>
            <a:r>
              <a:rPr lang="ru-RU" dirty="0"/>
              <a:t> з </a:t>
            </a:r>
            <a:r>
              <a:rPr lang="ru-RU" dirty="0" err="1"/>
              <a:t>орних</a:t>
            </a:r>
            <a:r>
              <a:rPr lang="ru-RU" dirty="0"/>
              <a:t> на луки.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25905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3300"/>
                </a:solidFill>
              </a:rPr>
              <a:t>Ефективні</a:t>
            </a:r>
            <a:r>
              <a:rPr lang="ru-RU" sz="2800" dirty="0" smtClean="0">
                <a:solidFill>
                  <a:srgbClr val="FF3300"/>
                </a:solidFill>
              </a:rPr>
              <a:t> </a:t>
            </a:r>
            <a:r>
              <a:rPr lang="ru-RU" sz="2800" dirty="0" err="1" smtClean="0">
                <a:solidFill>
                  <a:srgbClr val="FF3300"/>
                </a:solidFill>
              </a:rPr>
              <a:t>способи</a:t>
            </a:r>
            <a:r>
              <a:rPr lang="ru-RU" sz="2800" dirty="0" smtClean="0">
                <a:solidFill>
                  <a:srgbClr val="FF3300"/>
                </a:solidFill>
              </a:rPr>
              <a:t> </a:t>
            </a:r>
            <a:r>
              <a:rPr lang="ru-RU" sz="2800" dirty="0" err="1">
                <a:solidFill>
                  <a:srgbClr val="FF3300"/>
                </a:solidFill>
              </a:rPr>
              <a:t>боротьби</a:t>
            </a:r>
            <a:r>
              <a:rPr lang="ru-RU" sz="2800" dirty="0">
                <a:solidFill>
                  <a:srgbClr val="FF3300"/>
                </a:solidFill>
              </a:rPr>
              <a:t> </a:t>
            </a:r>
            <a:r>
              <a:rPr lang="ru-RU" sz="2800" dirty="0" smtClean="0">
                <a:solidFill>
                  <a:srgbClr val="FF3300"/>
                </a:solidFill>
              </a:rPr>
              <a:t>з </a:t>
            </a:r>
            <a:r>
              <a:rPr lang="ru-RU" sz="2800" dirty="0" err="1" smtClean="0">
                <a:solidFill>
                  <a:srgbClr val="FF3300"/>
                </a:solidFill>
              </a:rPr>
              <a:t>ерозією</a:t>
            </a:r>
            <a:r>
              <a:rPr lang="ru-RU" sz="2800" dirty="0" smtClean="0">
                <a:solidFill>
                  <a:srgbClr val="FF3300"/>
                </a:solidFill>
              </a:rPr>
              <a:t>  :</a:t>
            </a:r>
            <a:endParaRPr lang="ru-RU" sz="28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452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8892480" cy="6480720"/>
          </a:xfrm>
        </p:spPr>
        <p:txBody>
          <a:bodyPr>
            <a:normAutofit/>
          </a:bodyPr>
          <a:lstStyle/>
          <a:p>
            <a:r>
              <a:rPr lang="ru-RU" dirty="0"/>
              <a:t>У районах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вітрової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ґрунтозахисні</a:t>
            </a:r>
            <a:r>
              <a:rPr lang="ru-RU" dirty="0"/>
              <a:t> </a:t>
            </a:r>
            <a:r>
              <a:rPr lang="ru-RU" dirty="0" err="1"/>
              <a:t>сівозміни</a:t>
            </a:r>
            <a:r>
              <a:rPr lang="ru-RU" dirty="0"/>
              <a:t>, </a:t>
            </a:r>
            <a:r>
              <a:rPr lang="ru-RU" dirty="0" err="1"/>
              <a:t>розміщують</a:t>
            </a:r>
            <a:r>
              <a:rPr lang="ru-RU" dirty="0"/>
              <a:t> </a:t>
            </a:r>
            <a:r>
              <a:rPr lang="ru-RU" dirty="0" err="1"/>
              <a:t>смугами</a:t>
            </a:r>
            <a:r>
              <a:rPr lang="ru-RU" dirty="0"/>
              <a:t> </a:t>
            </a:r>
            <a:r>
              <a:rPr lang="ru-RU" dirty="0" err="1"/>
              <a:t>посіви</a:t>
            </a:r>
            <a:r>
              <a:rPr lang="ru-RU" dirty="0"/>
              <a:t> й пари, </a:t>
            </a:r>
            <a:r>
              <a:rPr lang="ru-RU" dirty="0" err="1"/>
              <a:t>висівають</a:t>
            </a:r>
            <a:r>
              <a:rPr lang="ru-RU" dirty="0"/>
              <a:t> </a:t>
            </a:r>
            <a:r>
              <a:rPr lang="ru-RU" dirty="0" err="1"/>
              <a:t>буферні</a:t>
            </a:r>
            <a:r>
              <a:rPr lang="ru-RU" dirty="0"/>
              <a:t> </a:t>
            </a:r>
            <a:r>
              <a:rPr lang="ru-RU" dirty="0" err="1"/>
              <a:t>смуги</a:t>
            </a:r>
            <a:r>
              <a:rPr lang="ru-RU" dirty="0"/>
              <a:t> з </a:t>
            </a:r>
            <a:r>
              <a:rPr lang="ru-RU" dirty="0" err="1"/>
              <a:t>багаторічних</a:t>
            </a:r>
            <a:r>
              <a:rPr lang="ru-RU" dirty="0"/>
              <a:t> трав,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снігозатримання</a:t>
            </a:r>
            <a:r>
              <a:rPr lang="ru-RU" dirty="0"/>
              <a:t>, </a:t>
            </a:r>
            <a:r>
              <a:rPr lang="ru-RU" dirty="0" err="1"/>
              <a:t>безвідвальний</a:t>
            </a:r>
            <a:r>
              <a:rPr lang="ru-RU" dirty="0"/>
              <a:t> </a:t>
            </a:r>
            <a:r>
              <a:rPr lang="ru-RU" dirty="0" err="1" smtClean="0"/>
              <a:t>обробіток</a:t>
            </a:r>
            <a:r>
              <a:rPr lang="ru-RU" dirty="0" smtClean="0"/>
              <a:t> грунту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залишенням</a:t>
            </a:r>
            <a:r>
              <a:rPr lang="ru-RU" dirty="0"/>
              <a:t> </a:t>
            </a:r>
            <a:r>
              <a:rPr lang="ru-RU" dirty="0" err="1"/>
              <a:t>стерні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, </a:t>
            </a:r>
            <a:r>
              <a:rPr lang="ru-RU" dirty="0" err="1"/>
              <a:t>залу­ження</a:t>
            </a:r>
            <a:r>
              <a:rPr lang="ru-RU" dirty="0"/>
              <a:t> </a:t>
            </a:r>
            <a:r>
              <a:rPr lang="ru-RU" dirty="0" err="1"/>
              <a:t>еродованих</a:t>
            </a:r>
            <a:r>
              <a:rPr lang="ru-RU" dirty="0"/>
              <a:t> земель. </a:t>
            </a:r>
            <a:r>
              <a:rPr lang="ru-RU" dirty="0" err="1"/>
              <a:t>Істотне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бороть­би</a:t>
            </a:r>
            <a:r>
              <a:rPr lang="ru-RU" dirty="0"/>
              <a:t> з </a:t>
            </a:r>
            <a:r>
              <a:rPr lang="ru-RU" dirty="0" err="1"/>
              <a:t>вітровою</a:t>
            </a:r>
            <a:r>
              <a:rPr lang="ru-RU" dirty="0"/>
              <a:t> </a:t>
            </a:r>
            <a:r>
              <a:rPr lang="ru-RU" dirty="0" err="1"/>
              <a:t>ерозією</a:t>
            </a:r>
            <a:r>
              <a:rPr lang="ru-RU" dirty="0"/>
              <a:t>  </a:t>
            </a:r>
            <a:r>
              <a:rPr lang="ru-RU" dirty="0" smtClean="0"/>
              <a:t>є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грунту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1683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407153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боротьби</a:t>
            </a:r>
            <a:r>
              <a:rPr lang="ru-RU" dirty="0"/>
              <a:t> з водною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вітровою</a:t>
            </a:r>
            <a:r>
              <a:rPr lang="ru-RU" dirty="0"/>
              <a:t> </a:t>
            </a:r>
            <a:r>
              <a:rPr lang="ru-RU" dirty="0" err="1"/>
              <a:t>ерозіями</a:t>
            </a:r>
            <a:r>
              <a:rPr lang="ru-RU" dirty="0"/>
              <a:t> з </a:t>
            </a:r>
            <a:r>
              <a:rPr lang="ru-RU" dirty="0" err="1"/>
              <a:t>успі­хом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мульчування</a:t>
            </a:r>
            <a:r>
              <a:rPr lang="ru-RU" dirty="0"/>
              <a:t> </a:t>
            </a:r>
            <a:r>
              <a:rPr lang="ru-RU" dirty="0" err="1"/>
              <a:t>грунтів</a:t>
            </a:r>
            <a:r>
              <a:rPr lang="ru-RU" dirty="0"/>
              <a:t>. </a:t>
            </a:r>
            <a:r>
              <a:rPr lang="ru-RU" dirty="0" err="1"/>
              <a:t>Матеріалом</a:t>
            </a:r>
            <a:r>
              <a:rPr lang="ru-RU" dirty="0"/>
              <a:t> для </a:t>
            </a:r>
            <a:r>
              <a:rPr lang="ru-RU" dirty="0" err="1"/>
              <a:t>мульчі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стерня, </a:t>
            </a:r>
            <a:r>
              <a:rPr lang="ru-RU" dirty="0" err="1"/>
              <a:t>післяжнивні</a:t>
            </a:r>
            <a:r>
              <a:rPr lang="ru-RU" dirty="0"/>
              <a:t> та </a:t>
            </a:r>
            <a:r>
              <a:rPr lang="ru-RU" dirty="0" err="1"/>
              <a:t>післязбиральні</a:t>
            </a:r>
            <a:r>
              <a:rPr lang="ru-RU" dirty="0"/>
              <a:t> </a:t>
            </a:r>
            <a:r>
              <a:rPr lang="ru-RU" dirty="0" err="1"/>
              <a:t>рештки</a:t>
            </a:r>
            <a:r>
              <a:rPr lang="ru-RU" dirty="0"/>
              <a:t>, стружка, тирса, </a:t>
            </a:r>
            <a:r>
              <a:rPr lang="ru-RU" dirty="0" err="1"/>
              <a:t>спеціальний</a:t>
            </a:r>
            <a:r>
              <a:rPr lang="ru-RU" dirty="0"/>
              <a:t> </a:t>
            </a:r>
            <a:r>
              <a:rPr lang="ru-RU" dirty="0" err="1"/>
              <a:t>папір</a:t>
            </a:r>
            <a:r>
              <a:rPr lang="ru-RU" dirty="0"/>
              <a:t>, </a:t>
            </a:r>
            <a:r>
              <a:rPr lang="ru-RU" dirty="0" err="1"/>
              <a:t>пластмасова</a:t>
            </a:r>
            <a:r>
              <a:rPr lang="ru-RU" dirty="0"/>
              <a:t> </a:t>
            </a:r>
            <a:r>
              <a:rPr lang="ru-RU" dirty="0" err="1"/>
              <a:t>плівка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540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075240" cy="4392488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/>
              <a:t>Для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грунтів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вітрової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 </a:t>
            </a:r>
            <a:r>
              <a:rPr lang="ru-RU" dirty="0" err="1"/>
              <a:t>останнім</a:t>
            </a:r>
            <a:r>
              <a:rPr lang="ru-RU" dirty="0"/>
              <a:t> часом </a:t>
            </a:r>
            <a:r>
              <a:rPr lang="ru-RU" dirty="0" err="1"/>
              <a:t>застосовують</a:t>
            </a:r>
            <a:r>
              <a:rPr lang="ru-RU" dirty="0"/>
              <a:t> і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полягають</a:t>
            </a:r>
            <a:r>
              <a:rPr lang="ru-RU" dirty="0"/>
              <a:t> у </a:t>
            </a:r>
            <a:r>
              <a:rPr lang="ru-RU" dirty="0" err="1"/>
              <a:t>захисті</a:t>
            </a:r>
            <a:r>
              <a:rPr lang="ru-RU" dirty="0"/>
              <a:t> </a:t>
            </a:r>
            <a:r>
              <a:rPr lang="ru-RU" dirty="0" err="1"/>
              <a:t>поверхневого</a:t>
            </a:r>
            <a:r>
              <a:rPr lang="ru-RU" dirty="0"/>
              <a:t> шару </a:t>
            </a:r>
            <a:r>
              <a:rPr lang="ru-RU" dirty="0" err="1"/>
              <a:t>спеціальними</a:t>
            </a:r>
            <a:r>
              <a:rPr lang="ru-RU" dirty="0"/>
              <a:t> </a:t>
            </a:r>
            <a:r>
              <a:rPr lang="ru-RU" dirty="0" err="1"/>
              <a:t>хімічними</a:t>
            </a:r>
            <a:r>
              <a:rPr lang="ru-RU" dirty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Агролісомеліоративні</a:t>
            </a:r>
            <a:r>
              <a:rPr lang="ru-RU" dirty="0" smtClean="0"/>
              <a:t> </a:t>
            </a:r>
            <a:r>
              <a:rPr lang="ru-RU" dirty="0"/>
              <a:t>заходи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зна­чення</a:t>
            </a:r>
            <a:r>
              <a:rPr lang="ru-RU" dirty="0"/>
              <a:t> для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мікрокліматичних</a:t>
            </a:r>
            <a:r>
              <a:rPr lang="ru-RU" dirty="0"/>
              <a:t> умов, </a:t>
            </a:r>
            <a:r>
              <a:rPr lang="ru-RU" dirty="0" err="1"/>
              <a:t>снігоза­тримання</a:t>
            </a:r>
            <a:r>
              <a:rPr lang="ru-RU" dirty="0"/>
              <a:t> та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вітровою</a:t>
            </a:r>
            <a:r>
              <a:rPr lang="ru-RU" dirty="0"/>
              <a:t> </a:t>
            </a:r>
            <a:r>
              <a:rPr lang="ru-RU" dirty="0" err="1"/>
              <a:t>ерозією</a:t>
            </a:r>
            <a:r>
              <a:rPr lang="ru-RU" dirty="0"/>
              <a:t>. На роль </a:t>
            </a:r>
            <a:r>
              <a:rPr lang="ru-RU" dirty="0" err="1"/>
              <a:t>поле­захисного</a:t>
            </a:r>
            <a:r>
              <a:rPr lang="ru-RU" dirty="0"/>
              <a:t> </a:t>
            </a:r>
            <a:r>
              <a:rPr lang="ru-RU" dirty="0" err="1"/>
              <a:t>лісорозведення</a:t>
            </a:r>
            <a:r>
              <a:rPr lang="ru-RU" dirty="0"/>
              <a:t> в </a:t>
            </a:r>
            <a:r>
              <a:rPr lang="ru-RU" dirty="0" err="1"/>
              <a:t>боротьбі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засухою та </a:t>
            </a:r>
            <a:r>
              <a:rPr lang="ru-RU" dirty="0" err="1"/>
              <a:t>еро­зійними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 </a:t>
            </a:r>
            <a:r>
              <a:rPr lang="ru-RU" dirty="0" err="1"/>
              <a:t>вказував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В. В. </a:t>
            </a:r>
            <a:r>
              <a:rPr lang="ru-RU" dirty="0" err="1"/>
              <a:t>Докучаєв</a:t>
            </a:r>
            <a:r>
              <a:rPr lang="ru-RU" dirty="0"/>
              <a:t>. За </a:t>
            </a:r>
            <a:r>
              <a:rPr lang="ru-RU" dirty="0" err="1"/>
              <a:t>радянський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у </a:t>
            </a:r>
            <a:r>
              <a:rPr lang="ru-RU" dirty="0" err="1"/>
              <a:t>країні</a:t>
            </a:r>
            <a:r>
              <a:rPr lang="ru-RU" dirty="0"/>
              <a:t> створено систему </a:t>
            </a:r>
            <a:r>
              <a:rPr lang="ru-RU" dirty="0" err="1"/>
              <a:t>полезахис­них</a:t>
            </a:r>
            <a:r>
              <a:rPr lang="ru-RU" dirty="0"/>
              <a:t> </a:t>
            </a:r>
            <a:r>
              <a:rPr lang="ru-RU" dirty="0" err="1"/>
              <a:t>лісових</a:t>
            </a:r>
            <a:r>
              <a:rPr lang="ru-RU" dirty="0"/>
              <a:t> </a:t>
            </a:r>
            <a:r>
              <a:rPr lang="ru-RU" dirty="0" err="1"/>
              <a:t>смуг</a:t>
            </a:r>
            <a:r>
              <a:rPr lang="ru-RU" dirty="0"/>
              <a:t>, яка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/>
              <a:t>посіви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суховіїв</a:t>
            </a:r>
            <a:r>
              <a:rPr lang="ru-RU" dirty="0"/>
              <a:t> і </a:t>
            </a:r>
            <a:r>
              <a:rPr lang="ru-RU" dirty="0" err="1"/>
              <a:t>чор­них</a:t>
            </a:r>
            <a:r>
              <a:rPr lang="ru-RU" dirty="0"/>
              <a:t> бур, </a:t>
            </a:r>
            <a:r>
              <a:rPr lang="ru-RU" dirty="0" err="1"/>
              <a:t>поліпшує</a:t>
            </a:r>
            <a:r>
              <a:rPr lang="ru-RU" dirty="0"/>
              <a:t> </a:t>
            </a:r>
            <a:r>
              <a:rPr lang="ru-RU" dirty="0" err="1"/>
              <a:t>водний</a:t>
            </a:r>
            <a:r>
              <a:rPr lang="ru-RU" dirty="0"/>
              <a:t> режим </a:t>
            </a:r>
            <a:r>
              <a:rPr lang="ru-RU" dirty="0" err="1"/>
              <a:t>грунтів</a:t>
            </a:r>
            <a:r>
              <a:rPr lang="ru-RU" dirty="0"/>
              <a:t> і </a:t>
            </a:r>
            <a:r>
              <a:rPr lang="ru-RU" dirty="0" err="1"/>
              <a:t>запобігає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. </a:t>
            </a:r>
            <a:r>
              <a:rPr lang="ru-RU" dirty="0" err="1"/>
              <a:t>Урожайність</a:t>
            </a:r>
            <a:r>
              <a:rPr lang="ru-RU" dirty="0"/>
              <a:t> </a:t>
            </a:r>
            <a:r>
              <a:rPr lang="ru-RU" dirty="0" err="1"/>
              <a:t>зернових</a:t>
            </a:r>
            <a:r>
              <a:rPr lang="ru-RU" dirty="0"/>
              <a:t> на </a:t>
            </a:r>
            <a:r>
              <a:rPr lang="ru-RU" dirty="0" err="1"/>
              <a:t>захищених</a:t>
            </a:r>
            <a:r>
              <a:rPr lang="ru-RU" dirty="0"/>
              <a:t> </a:t>
            </a:r>
            <a:r>
              <a:rPr lang="ru-RU" dirty="0" err="1"/>
              <a:t>смугами</a:t>
            </a:r>
            <a:r>
              <a:rPr lang="ru-RU" dirty="0"/>
              <a:t> полях </a:t>
            </a:r>
            <a:r>
              <a:rPr lang="ru-RU" dirty="0" smtClean="0"/>
              <a:t>   </a:t>
            </a:r>
            <a:r>
              <a:rPr lang="ru-RU" dirty="0" err="1" smtClean="0"/>
              <a:t>підвищується</a:t>
            </a:r>
            <a:r>
              <a:rPr lang="ru-RU" dirty="0" smtClean="0"/>
              <a:t>  на  2-3 ц/га.</a:t>
            </a:r>
          </a:p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руйнівну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зливових</a:t>
            </a:r>
            <a:r>
              <a:rPr lang="ru-RU" dirty="0"/>
              <a:t> і </a:t>
            </a:r>
            <a:r>
              <a:rPr lang="ru-RU" dirty="0" err="1"/>
              <a:t>талих</a:t>
            </a:r>
            <a:r>
              <a:rPr lang="ru-RU" dirty="0"/>
              <a:t> вод на полях,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прилягають</a:t>
            </a:r>
            <a:r>
              <a:rPr lang="ru-RU" dirty="0"/>
              <a:t> до балок і </a:t>
            </a:r>
            <a:r>
              <a:rPr lang="ru-RU" dirty="0" err="1"/>
              <a:t>ярів</a:t>
            </a:r>
            <a:r>
              <a:rPr lang="ru-RU" dirty="0"/>
              <a:t>,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прибалкові</a:t>
            </a:r>
            <a:r>
              <a:rPr lang="ru-RU" dirty="0"/>
              <a:t> і </a:t>
            </a:r>
            <a:r>
              <a:rPr lang="ru-RU" dirty="0" err="1"/>
              <a:t>прияружні</a:t>
            </a:r>
            <a:r>
              <a:rPr lang="ru-RU" dirty="0"/>
              <a:t> </a:t>
            </a:r>
            <a:r>
              <a:rPr lang="ru-RU" dirty="0" err="1"/>
              <a:t>лісові</a:t>
            </a:r>
            <a:r>
              <a:rPr lang="ru-RU" dirty="0"/>
              <a:t> </a:t>
            </a:r>
            <a:r>
              <a:rPr lang="ru-RU" dirty="0" err="1"/>
              <a:t>смуги</a:t>
            </a:r>
            <a:r>
              <a:rPr lang="ru-RU" dirty="0"/>
              <a:t>. </a:t>
            </a:r>
            <a:r>
              <a:rPr lang="ru-RU" dirty="0" err="1"/>
              <a:t>Яружні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заліснюються</a:t>
            </a:r>
            <a:r>
              <a:rPr lang="ru-RU" dirty="0"/>
              <a:t> </a:t>
            </a:r>
            <a:r>
              <a:rPr lang="ru-RU" dirty="0" err="1"/>
              <a:t>кущовими</a:t>
            </a:r>
            <a:r>
              <a:rPr lang="ru-RU" dirty="0"/>
              <a:t> породами,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корінням</a:t>
            </a:r>
            <a:r>
              <a:rPr lang="ru-RU" dirty="0"/>
              <a:t> </a:t>
            </a:r>
            <a:r>
              <a:rPr lang="ru-RU" dirty="0" err="1"/>
              <a:t>захищають</a:t>
            </a:r>
            <a:r>
              <a:rPr lang="ru-RU" dirty="0"/>
              <a:t> грунт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дальшого</a:t>
            </a:r>
            <a:r>
              <a:rPr lang="ru-RU" dirty="0"/>
              <a:t> </a:t>
            </a:r>
            <a:r>
              <a:rPr lang="ru-RU" dirty="0" err="1"/>
              <a:t>розмивання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76861"/>
            <a:ext cx="4355976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0" y="4238464"/>
            <a:ext cx="4580400" cy="261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09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275040" cy="1514432"/>
          </a:xfrm>
        </p:spPr>
        <p:txBody>
          <a:bodyPr>
            <a:normAutofit fontScale="90000"/>
          </a:bodyPr>
          <a:lstStyle/>
          <a:p>
            <a:r>
              <a:rPr lang="uk-UA" sz="5300" dirty="0" smtClean="0"/>
              <a:t/>
            </a:r>
            <a:br>
              <a:rPr lang="uk-UA" sz="5300" dirty="0" smtClean="0"/>
            </a:br>
            <a:r>
              <a:rPr lang="uk-UA" sz="5300" dirty="0"/>
              <a:t/>
            </a:r>
            <a:br>
              <a:rPr lang="uk-UA" sz="5300" dirty="0"/>
            </a:br>
            <a:r>
              <a:rPr lang="uk-UA" sz="5300" dirty="0" smtClean="0"/>
              <a:t>                                           </a:t>
            </a:r>
            <a:r>
              <a:rPr lang="uk-UA" sz="5300" dirty="0" err="1" smtClean="0"/>
              <a:t>Грунти</a:t>
            </a:r>
            <a:r>
              <a:rPr lang="uk-UA" sz="5300" dirty="0" smtClean="0"/>
              <a:t> боліт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3610744" cy="408580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Торф'яні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грунти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болотні</a:t>
            </a:r>
            <a:r>
              <a:rPr lang="ru-RU" dirty="0" smtClean="0"/>
              <a:t>) - </a:t>
            </a:r>
            <a:r>
              <a:rPr lang="ru-RU" dirty="0" err="1"/>
              <a:t>ф</a:t>
            </a:r>
            <a:r>
              <a:rPr lang="ru-RU" dirty="0" err="1" smtClean="0"/>
              <a:t>ормуються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перезволоження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ділять</a:t>
            </a:r>
            <a:r>
              <a:rPr lang="ru-RU" dirty="0"/>
              <a:t> на </a:t>
            </a:r>
            <a:r>
              <a:rPr lang="ru-RU" dirty="0" err="1">
                <a:solidFill>
                  <a:srgbClr val="FF0000"/>
                </a:solidFill>
              </a:rPr>
              <a:t>низинні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верхівкові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перехідні</a:t>
            </a:r>
            <a:r>
              <a:rPr lang="ru-RU" dirty="0"/>
              <a:t>. Для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сади й городи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підходять</a:t>
            </a:r>
            <a:r>
              <a:rPr lang="ru-RU" dirty="0"/>
              <a:t> </a:t>
            </a:r>
            <a:r>
              <a:rPr lang="ru-RU" dirty="0" err="1"/>
              <a:t>ґрунти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утворилися</a:t>
            </a:r>
            <a:r>
              <a:rPr lang="ru-RU" dirty="0"/>
              <a:t> на </a:t>
            </a:r>
            <a:r>
              <a:rPr lang="ru-RU" dirty="0" err="1"/>
              <a:t>низинних</a:t>
            </a:r>
            <a:r>
              <a:rPr lang="ru-RU" dirty="0"/>
              <a:t> і </a:t>
            </a:r>
            <a:r>
              <a:rPr lang="ru-RU" dirty="0" err="1"/>
              <a:t>перехідних</a:t>
            </a:r>
            <a:r>
              <a:rPr lang="ru-RU" dirty="0"/>
              <a:t> болотах. </a:t>
            </a:r>
            <a:endParaRPr lang="ru-RU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08720"/>
            <a:ext cx="255036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325721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25144"/>
            <a:ext cx="3134841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4267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861672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Торф'яні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ґрунти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низинних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боліт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глибокий</a:t>
            </a:r>
            <a:r>
              <a:rPr lang="ru-RU" dirty="0"/>
              <a:t> </a:t>
            </a:r>
            <a:r>
              <a:rPr lang="ru-RU" dirty="0" err="1"/>
              <a:t>торф'яний</a:t>
            </a:r>
            <a:r>
              <a:rPr lang="ru-RU" dirty="0"/>
              <a:t> шар (</a:t>
            </a:r>
            <a:r>
              <a:rPr lang="ru-RU" dirty="0" err="1"/>
              <a:t>більше</a:t>
            </a:r>
            <a:r>
              <a:rPr lang="ru-RU" dirty="0"/>
              <a:t> 40 см),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високою</a:t>
            </a:r>
            <a:r>
              <a:rPr lang="ru-RU" dirty="0"/>
              <a:t> природною </a:t>
            </a:r>
            <a:r>
              <a:rPr lang="ru-RU" dirty="0" err="1"/>
              <a:t>родючістю</a:t>
            </a:r>
            <a:r>
              <a:rPr lang="ru-RU" dirty="0"/>
              <a:t>,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азоту (2-4 %), але мало фосфору й </a:t>
            </a:r>
            <a:r>
              <a:rPr lang="ru-RU" dirty="0" err="1"/>
              <a:t>калію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слабо </a:t>
            </a:r>
            <a:r>
              <a:rPr lang="ru-RU" dirty="0" err="1"/>
              <a:t>кислу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нейтральну</a:t>
            </a:r>
            <a:r>
              <a:rPr lang="ru-RU" dirty="0"/>
              <a:t> </a:t>
            </a:r>
            <a:r>
              <a:rPr lang="ru-RU" dirty="0" err="1"/>
              <a:t>реакцію</a:t>
            </a:r>
            <a:r>
              <a:rPr lang="ru-RU" dirty="0"/>
              <a:t>,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сильним</a:t>
            </a:r>
            <a:r>
              <a:rPr lang="ru-RU" dirty="0"/>
              <a:t>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розкладання</a:t>
            </a:r>
            <a:r>
              <a:rPr lang="ru-RU" dirty="0"/>
              <a:t> торфу (30-60 %) і великою </a:t>
            </a:r>
            <a:r>
              <a:rPr lang="ru-RU" dirty="0" err="1"/>
              <a:t>вологістю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22" y="4365104"/>
            <a:ext cx="2811578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C:\Users\Pirik\Desktop\5876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408" y="4748491"/>
            <a:ext cx="2938014" cy="21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84" y="4807903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483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3682752" cy="522743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Перехідні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болотні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ґрунти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низинних</a:t>
            </a:r>
            <a:r>
              <a:rPr lang="ru-RU" dirty="0"/>
              <a:t>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підвищеною</a:t>
            </a:r>
            <a:r>
              <a:rPr lang="ru-RU" dirty="0"/>
              <a:t> </a:t>
            </a:r>
            <a:r>
              <a:rPr lang="ru-RU" dirty="0" err="1"/>
              <a:t>кислотністю</a:t>
            </a:r>
            <a:r>
              <a:rPr lang="ru-RU" dirty="0"/>
              <a:t> (</a:t>
            </a:r>
            <a:r>
              <a:rPr lang="ru-RU" dirty="0" err="1"/>
              <a:t>рн</a:t>
            </a:r>
            <a:r>
              <a:rPr lang="ru-RU" dirty="0"/>
              <a:t> 3,5-5), </a:t>
            </a:r>
            <a:r>
              <a:rPr lang="ru-RU" dirty="0" err="1"/>
              <a:t>меншим</a:t>
            </a:r>
            <a:r>
              <a:rPr lang="ru-RU" dirty="0"/>
              <a:t>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розкладання</a:t>
            </a:r>
            <a:r>
              <a:rPr lang="ru-RU" dirty="0"/>
              <a:t> торфу.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осушення</a:t>
            </a:r>
            <a:r>
              <a:rPr lang="ru-RU" dirty="0"/>
              <a:t> й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культуртехнічних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фосфорних</a:t>
            </a:r>
            <a:r>
              <a:rPr lang="ru-RU" dirty="0"/>
              <a:t> і </a:t>
            </a:r>
            <a:r>
              <a:rPr lang="ru-RU" dirty="0" err="1"/>
              <a:t>калійних</a:t>
            </a:r>
            <a:r>
              <a:rPr lang="ru-RU" dirty="0"/>
              <a:t> добрив, а при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вапна</a:t>
            </a:r>
            <a:r>
              <a:rPr lang="ru-RU" dirty="0"/>
              <a:t> й </a:t>
            </a:r>
            <a:r>
              <a:rPr lang="ru-RU" dirty="0" err="1"/>
              <a:t>мікроелементів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ґрунти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для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холодостійких</a:t>
            </a:r>
            <a:r>
              <a:rPr lang="ru-RU" dirty="0"/>
              <a:t> </a:t>
            </a:r>
            <a:r>
              <a:rPr lang="ru-RU" dirty="0" err="1"/>
              <a:t>овочевих</a:t>
            </a:r>
            <a:r>
              <a:rPr lang="ru-RU" dirty="0"/>
              <a:t> культур, </a:t>
            </a:r>
            <a:r>
              <a:rPr lang="ru-RU" dirty="0" err="1"/>
              <a:t>картоплі</a:t>
            </a:r>
            <a:r>
              <a:rPr lang="ru-RU" dirty="0"/>
              <a:t>, </a:t>
            </a:r>
            <a:r>
              <a:rPr lang="ru-RU" dirty="0" err="1"/>
              <a:t>ягідників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62" y="3416611"/>
            <a:ext cx="4611838" cy="346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77" y="1225733"/>
            <a:ext cx="290552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4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568952" cy="2952328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Верхівкові торфи  </a:t>
            </a:r>
            <a:r>
              <a:rPr lang="uk-UA" dirty="0"/>
              <a:t>містять дуже мало живильних речовин і складаються зі </a:t>
            </a:r>
            <a:r>
              <a:rPr lang="uk-UA" dirty="0" err="1"/>
              <a:t>слаборозпавшегося</a:t>
            </a:r>
            <a:r>
              <a:rPr lang="uk-UA" dirty="0"/>
              <a:t>  кислого торфу, тому вони не </a:t>
            </a:r>
            <a:r>
              <a:rPr lang="uk-UA" dirty="0" err="1"/>
              <a:t>пригодні</a:t>
            </a:r>
            <a:r>
              <a:rPr lang="uk-UA" dirty="0"/>
              <a:t> під садово-городні рослини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/>
              <a:t>Верховий торф </a:t>
            </a:r>
            <a:r>
              <a:rPr lang="uk-UA" dirty="0">
                <a:solidFill>
                  <a:srgbClr val="FF0000"/>
                </a:solidFill>
              </a:rPr>
              <a:t>використовують</a:t>
            </a:r>
            <a:r>
              <a:rPr lang="uk-UA" dirty="0"/>
              <a:t>  для підстилки при змісті сільськогосподарських тварин, для готування компостів, вирощування розсади й овочевих культур у захищеному ґрунті.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25753"/>
            <a:ext cx="255577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30867"/>
            <a:ext cx="3744416" cy="272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09120"/>
            <a:ext cx="2843809" cy="235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32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Список </a:t>
            </a:r>
            <a:r>
              <a:rPr lang="uk-UA" dirty="0" err="1" smtClean="0"/>
              <a:t>викоростаної</a:t>
            </a:r>
            <a:r>
              <a:rPr lang="uk-UA" dirty="0" smtClean="0"/>
              <a:t> літератури: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Закон </a:t>
            </a:r>
            <a:r>
              <a:rPr lang="ru-RU" dirty="0" err="1" smtClean="0"/>
              <a:t>України</a:t>
            </a:r>
            <a:r>
              <a:rPr lang="ru-RU" dirty="0" smtClean="0"/>
              <a:t> «Про </a:t>
            </a:r>
            <a:r>
              <a:rPr lang="ru-RU" dirty="0" err="1" smtClean="0"/>
              <a:t>охорону</a:t>
            </a:r>
            <a:r>
              <a:rPr lang="ru-RU" dirty="0" smtClean="0"/>
              <a:t> земель» м. </a:t>
            </a:r>
            <a:r>
              <a:rPr lang="ru-RU" dirty="0" err="1" smtClean="0"/>
              <a:t>Київ</a:t>
            </a:r>
            <a:r>
              <a:rPr lang="ru-RU" dirty="0" smtClean="0"/>
              <a:t>, 19 </a:t>
            </a:r>
            <a:r>
              <a:rPr lang="ru-RU" dirty="0" err="1" smtClean="0"/>
              <a:t>червня</a:t>
            </a:r>
            <a:r>
              <a:rPr lang="ru-RU" dirty="0" smtClean="0"/>
              <a:t> 2003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Бєлова</a:t>
            </a:r>
            <a:r>
              <a:rPr lang="ru-RU" dirty="0" smtClean="0"/>
              <a:t> Н. А. </a:t>
            </a:r>
            <a:r>
              <a:rPr lang="ru-RU" dirty="0" err="1" smtClean="0"/>
              <a:t>Екологія</a:t>
            </a:r>
            <a:r>
              <a:rPr lang="ru-RU" dirty="0" smtClean="0"/>
              <a:t>, </a:t>
            </a:r>
            <a:r>
              <a:rPr lang="ru-RU" dirty="0" err="1" smtClean="0"/>
              <a:t>мікроморфологія</a:t>
            </a:r>
            <a:r>
              <a:rPr lang="ru-RU" dirty="0" smtClean="0"/>
              <a:t>, антропогенез </a:t>
            </a:r>
            <a:r>
              <a:rPr lang="ru-RU" dirty="0" err="1" smtClean="0"/>
              <a:t>лісних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 </a:t>
            </a:r>
            <a:r>
              <a:rPr lang="ru-RU" dirty="0" err="1" smtClean="0"/>
              <a:t>степової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— </a:t>
            </a:r>
            <a:r>
              <a:rPr lang="ru-RU" dirty="0" err="1" smtClean="0"/>
              <a:t>Дніпропетровськ</a:t>
            </a:r>
            <a:r>
              <a:rPr lang="ru-RU" dirty="0" smtClean="0"/>
              <a:t>: Вид-во ДНУ, 1997. 264 с. 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Охорона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: </a:t>
            </a:r>
            <a:r>
              <a:rPr lang="ru-RU" dirty="0" err="1" smtClean="0"/>
              <a:t>Навч</a:t>
            </a:r>
            <a:r>
              <a:rPr lang="ru-RU" dirty="0" smtClean="0"/>
              <a:t>. </a:t>
            </a:r>
            <a:r>
              <a:rPr lang="ru-RU" dirty="0" err="1" smtClean="0"/>
              <a:t>посібник</a:t>
            </a:r>
            <a:r>
              <a:rPr lang="ru-RU" dirty="0" smtClean="0"/>
              <a:t> / </a:t>
            </a:r>
            <a:r>
              <a:rPr lang="ru-RU" dirty="0" err="1" smtClean="0"/>
              <a:t>М.К.Шикула</a:t>
            </a:r>
            <a:r>
              <a:rPr lang="ru-RU" dirty="0" smtClean="0"/>
              <a:t>, </a:t>
            </a:r>
            <a:r>
              <a:rPr lang="ru-RU" dirty="0" err="1" smtClean="0"/>
              <a:t>О.Ф.Гнатенко</a:t>
            </a:r>
            <a:r>
              <a:rPr lang="ru-RU" dirty="0" smtClean="0"/>
              <a:t>, Л.Р. Петренко, М.В. </a:t>
            </a:r>
            <a:r>
              <a:rPr lang="ru-RU" dirty="0" err="1" smtClean="0"/>
              <a:t>Капштик</a:t>
            </a:r>
            <a:r>
              <a:rPr lang="ru-RU" dirty="0" smtClean="0"/>
              <a:t>. - К.: </a:t>
            </a:r>
            <a:r>
              <a:rPr lang="ru-RU" dirty="0" err="1" smtClean="0"/>
              <a:t>Знання</a:t>
            </a:r>
            <a:r>
              <a:rPr lang="ru-RU" dirty="0" smtClean="0"/>
              <a:t>, 2001.- 398 с.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en-US" dirty="0" smtClean="0"/>
              <a:t>P. M. </a:t>
            </a:r>
            <a:r>
              <a:rPr lang="ru-RU" dirty="0" err="1" smtClean="0"/>
              <a:t>Ґрунтознавство</a:t>
            </a:r>
            <a:r>
              <a:rPr lang="ru-RU" dirty="0" smtClean="0"/>
              <a:t>: </a:t>
            </a:r>
            <a:r>
              <a:rPr lang="ru-RU" dirty="0" err="1" smtClean="0"/>
              <a:t>навчальний</a:t>
            </a:r>
            <a:r>
              <a:rPr lang="ru-RU" dirty="0" smtClean="0"/>
              <a:t> </a:t>
            </a:r>
            <a:r>
              <a:rPr lang="ru-RU" dirty="0" err="1" smtClean="0"/>
              <a:t>посібник</a:t>
            </a:r>
            <a:r>
              <a:rPr lang="ru-RU" dirty="0" smtClean="0"/>
              <a:t>. - </a:t>
            </a:r>
            <a:r>
              <a:rPr lang="ru-RU" dirty="0" err="1" smtClean="0"/>
              <a:t>Львів</a:t>
            </a:r>
            <a:r>
              <a:rPr lang="ru-RU" dirty="0" smtClean="0"/>
              <a:t>: "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- 2000", 2006. - 372 с.</a:t>
            </a:r>
          </a:p>
          <a:p>
            <a:r>
              <a:rPr lang="ru-RU" dirty="0" smtClean="0"/>
              <a:t>5. Р. П. </a:t>
            </a:r>
            <a:r>
              <a:rPr lang="ru-RU" dirty="0" err="1" smtClean="0"/>
              <a:t>Кудрявець</a:t>
            </a:r>
            <a:r>
              <a:rPr lang="ru-RU" dirty="0" smtClean="0"/>
              <a:t>, В. І. Котов, В. Н. </a:t>
            </a:r>
            <a:r>
              <a:rPr lang="ru-RU" dirty="0" err="1" smtClean="0"/>
              <a:t>Кочаргін</a:t>
            </a:r>
            <a:r>
              <a:rPr lang="ru-RU" dirty="0" smtClean="0"/>
              <a:t> </a:t>
            </a:r>
            <a:r>
              <a:rPr lang="ru-RU" dirty="0" err="1" smtClean="0"/>
              <a:t>Абетка</a:t>
            </a:r>
            <a:r>
              <a:rPr lang="ru-RU" dirty="0" smtClean="0"/>
              <a:t> </a:t>
            </a:r>
            <a:r>
              <a:rPr lang="ru-RU" dirty="0" err="1" smtClean="0"/>
              <a:t>садівника</a:t>
            </a:r>
            <a:r>
              <a:rPr lang="ru-RU" dirty="0" smtClean="0"/>
              <a:t>. </a:t>
            </a:r>
            <a:r>
              <a:rPr lang="ru-RU" dirty="0" err="1" smtClean="0"/>
              <a:t>Довідкова</a:t>
            </a:r>
            <a:r>
              <a:rPr lang="ru-RU" dirty="0" smtClean="0"/>
              <a:t> </a:t>
            </a:r>
            <a:r>
              <a:rPr lang="ru-RU" dirty="0"/>
              <a:t>книга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6. </a:t>
            </a:r>
            <a:r>
              <a:rPr lang="ru-RU" dirty="0"/>
              <a:t>Новикова A. B. Исследования засоленных и солонцовых почв: генезис, мелиорация, экология. Избранные труды.— X.: КП "</a:t>
            </a:r>
            <a:r>
              <a:rPr lang="ru-RU" dirty="0" err="1"/>
              <a:t>Друкарня</a:t>
            </a:r>
            <a:r>
              <a:rPr lang="ru-RU" dirty="0"/>
              <a:t> 13", 2009. — 720 с.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923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1"/>
            <a:ext cx="3744416" cy="27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752528"/>
          </a:xfrm>
        </p:spPr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Охоро́на ґрунті́в </a:t>
            </a:r>
            <a:r>
              <a:rPr lang="vi-VN" dirty="0"/>
              <a:t>— система правових, організаційних, технологічних та інших заходів, спрямованих на збереження і відтворення родючості та цілісності ґрунтів, їх захист від деградації, ведення сільськогосподарського виробництва з дотриманням ґрунтозахисних технологій та забезпеченням екологічної безпеки довкілля.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77991"/>
            <a:ext cx="3808462" cy="282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56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415880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FF0000"/>
                </a:solidFill>
              </a:rPr>
              <a:t>Грунт </a:t>
            </a:r>
            <a:r>
              <a:rPr lang="ru-RU" dirty="0"/>
              <a:t>— </a:t>
            </a:r>
            <a:r>
              <a:rPr lang="ru-RU" dirty="0" err="1"/>
              <a:t>основний</a:t>
            </a:r>
            <a:r>
              <a:rPr lang="ru-RU" dirty="0"/>
              <a:t> компонент </a:t>
            </a:r>
            <a:r>
              <a:rPr lang="ru-RU" dirty="0" err="1"/>
              <a:t>наземних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утворився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геологічних</a:t>
            </a:r>
            <a:r>
              <a:rPr lang="ru-RU" dirty="0"/>
              <a:t> </a:t>
            </a:r>
            <a:r>
              <a:rPr lang="ru-RU" dirty="0" err="1"/>
              <a:t>епох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по­стійної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біотичних</a:t>
            </a:r>
            <a:r>
              <a:rPr lang="ru-RU" dirty="0"/>
              <a:t> і </a:t>
            </a:r>
            <a:r>
              <a:rPr lang="ru-RU" dirty="0" err="1"/>
              <a:t>абіотичних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. Як </a:t>
            </a:r>
            <a:r>
              <a:rPr lang="ru-RU" dirty="0" err="1"/>
              <a:t>складний</a:t>
            </a:r>
            <a:r>
              <a:rPr lang="ru-RU" dirty="0"/>
              <a:t> </a:t>
            </a:r>
            <a:r>
              <a:rPr lang="ru-RU" dirty="0" err="1"/>
              <a:t>біоорганомінеральний</a:t>
            </a:r>
            <a:r>
              <a:rPr lang="ru-RU" dirty="0"/>
              <a:t> комплекс </a:t>
            </a:r>
            <a:r>
              <a:rPr lang="ru-RU" dirty="0" err="1"/>
              <a:t>грунти</a:t>
            </a:r>
            <a:r>
              <a:rPr lang="ru-RU" dirty="0"/>
              <a:t> є при­родною основою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систем </a:t>
            </a:r>
            <a:r>
              <a:rPr lang="ru-RU" dirty="0" err="1"/>
              <a:t>біосфери</a:t>
            </a:r>
            <a:r>
              <a:rPr lang="ru-RU" dirty="0" smtClean="0"/>
              <a:t>.</a:t>
            </a:r>
          </a:p>
          <a:p>
            <a:r>
              <a:rPr lang="ru-RU" dirty="0" err="1">
                <a:solidFill>
                  <a:srgbClr val="FF0066"/>
                </a:solidFill>
              </a:rPr>
              <a:t>Важливою</a:t>
            </a:r>
            <a:r>
              <a:rPr lang="ru-RU" dirty="0">
                <a:solidFill>
                  <a:srgbClr val="FF0066"/>
                </a:solidFill>
              </a:rPr>
              <a:t> </a:t>
            </a:r>
            <a:r>
              <a:rPr lang="ru-RU" dirty="0" err="1">
                <a:solidFill>
                  <a:srgbClr val="FF0066"/>
                </a:solidFill>
              </a:rPr>
              <a:t>властивістю</a:t>
            </a:r>
            <a:r>
              <a:rPr lang="ru-RU" dirty="0">
                <a:solidFill>
                  <a:srgbClr val="FF0066"/>
                </a:solidFill>
              </a:rPr>
              <a:t> </a:t>
            </a:r>
            <a:r>
              <a:rPr lang="ru-RU" dirty="0" err="1">
                <a:solidFill>
                  <a:srgbClr val="FF0066"/>
                </a:solidFill>
              </a:rPr>
              <a:t>грунтів</a:t>
            </a:r>
            <a:r>
              <a:rPr lang="ru-RU" dirty="0">
                <a:solidFill>
                  <a:srgbClr val="FF0066"/>
                </a:solidFill>
              </a:rPr>
              <a:t> є </a:t>
            </a:r>
            <a:r>
              <a:rPr lang="ru-RU" dirty="0" err="1">
                <a:solidFill>
                  <a:srgbClr val="FF0066"/>
                </a:solidFill>
              </a:rPr>
              <a:t>їх</a:t>
            </a:r>
            <a:r>
              <a:rPr lang="ru-RU" dirty="0">
                <a:solidFill>
                  <a:srgbClr val="FF0066"/>
                </a:solidFill>
              </a:rPr>
              <a:t> </a:t>
            </a:r>
            <a:r>
              <a:rPr lang="ru-RU" dirty="0" err="1">
                <a:solidFill>
                  <a:srgbClr val="FF0066"/>
                </a:solidFill>
              </a:rPr>
              <a:t>родючість</a:t>
            </a:r>
            <a:r>
              <a:rPr lang="ru-RU" dirty="0"/>
              <a:t>. </a:t>
            </a:r>
            <a:r>
              <a:rPr lang="ru-RU" dirty="0" err="1"/>
              <a:t>За­вдяки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грунти</a:t>
            </a:r>
            <a:r>
              <a:rPr lang="ru-RU" dirty="0"/>
              <a:t> є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в </a:t>
            </a:r>
            <a:r>
              <a:rPr lang="ru-RU" dirty="0" err="1"/>
              <a:t>сіль­ському</a:t>
            </a:r>
            <a:r>
              <a:rPr lang="ru-RU" dirty="0"/>
              <a:t> та </a:t>
            </a:r>
            <a:r>
              <a:rPr lang="ru-RU" dirty="0" err="1"/>
              <a:t>лісовому</a:t>
            </a:r>
            <a:r>
              <a:rPr lang="ru-RU" dirty="0"/>
              <a:t> </a:t>
            </a:r>
            <a:r>
              <a:rPr lang="ru-RU" dirty="0" err="1"/>
              <a:t>господарствах</a:t>
            </a:r>
            <a:r>
              <a:rPr lang="ru-RU" dirty="0"/>
              <a:t>,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рослинних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основою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добробуту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Тому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грунтів</a:t>
            </a:r>
            <a:r>
              <a:rPr lang="ru-RU" dirty="0"/>
              <a:t>, </a:t>
            </a:r>
            <a:r>
              <a:rPr lang="ru-RU" dirty="0" err="1"/>
              <a:t>раціональне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, </a:t>
            </a:r>
            <a:r>
              <a:rPr lang="ru-RU" dirty="0" err="1"/>
              <a:t>збе­реження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родючості</a:t>
            </a:r>
            <a:r>
              <a:rPr lang="ru-RU" dirty="0"/>
              <a:t> — </a:t>
            </a:r>
            <a:r>
              <a:rPr lang="ru-RU" dirty="0" err="1"/>
              <a:t>неодмінна</a:t>
            </a:r>
            <a:r>
              <a:rPr lang="ru-RU" dirty="0"/>
              <a:t> </a:t>
            </a:r>
            <a:r>
              <a:rPr lang="ru-RU" dirty="0" err="1"/>
              <a:t>умова</a:t>
            </a:r>
            <a:r>
              <a:rPr lang="ru-RU" dirty="0"/>
              <a:t> </a:t>
            </a:r>
            <a:r>
              <a:rPr lang="ru-RU" dirty="0" err="1"/>
              <a:t>дальшого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прогресу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21105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9839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9839" y="836712"/>
            <a:ext cx="4694649" cy="602128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Людство</a:t>
            </a:r>
            <a:r>
              <a:rPr lang="ru-RU" dirty="0" smtClean="0"/>
              <a:t> </a:t>
            </a:r>
            <a:r>
              <a:rPr lang="ru-RU" dirty="0" err="1"/>
              <a:t>використовує</a:t>
            </a:r>
            <a:r>
              <a:rPr lang="ru-RU" dirty="0"/>
              <a:t> для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госпо­дарства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1,43 млрд. </a:t>
            </a:r>
            <a:r>
              <a:rPr lang="ru-RU" dirty="0" smtClean="0"/>
              <a:t>га  </a:t>
            </a:r>
            <a:r>
              <a:rPr lang="ru-RU" dirty="0" err="1"/>
              <a:t>орних</a:t>
            </a:r>
            <a:r>
              <a:rPr lang="ru-RU" dirty="0"/>
              <a:t> земель, </a:t>
            </a:r>
            <a:r>
              <a:rPr lang="ru-RU" dirty="0" err="1"/>
              <a:t>що</a:t>
            </a:r>
            <a:r>
              <a:rPr lang="ru-RU" dirty="0"/>
              <a:t> становить </a:t>
            </a:r>
            <a:r>
              <a:rPr lang="ru-RU" dirty="0" err="1"/>
              <a:t>близько</a:t>
            </a:r>
            <a:r>
              <a:rPr lang="ru-RU" dirty="0"/>
              <a:t> 10,4% </a:t>
            </a:r>
            <a:r>
              <a:rPr lang="ru-RU" dirty="0" err="1"/>
              <a:t>суші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2,95%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. </a:t>
            </a:r>
            <a:r>
              <a:rPr lang="ru-RU" dirty="0" err="1"/>
              <a:t>Нагадаємо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пустині</a:t>
            </a:r>
            <a:r>
              <a:rPr lang="ru-RU" dirty="0"/>
              <a:t> (</a:t>
            </a:r>
            <a:r>
              <a:rPr lang="ru-RU" dirty="0" err="1"/>
              <a:t>гарячі</a:t>
            </a:r>
            <a:r>
              <a:rPr lang="ru-RU" dirty="0"/>
              <a:t> і </a:t>
            </a:r>
            <a:r>
              <a:rPr lang="ru-RU" dirty="0" err="1"/>
              <a:t>холодні</a:t>
            </a:r>
            <a:r>
              <a:rPr lang="ru-RU" dirty="0"/>
              <a:t>) </a:t>
            </a:r>
            <a:r>
              <a:rPr lang="ru-RU" dirty="0" err="1"/>
              <a:t>займа­ють</a:t>
            </a:r>
            <a:r>
              <a:rPr lang="ru-RU" dirty="0"/>
              <a:t> 45% </a:t>
            </a:r>
            <a:r>
              <a:rPr lang="ru-RU" dirty="0" err="1"/>
              <a:t>суші</a:t>
            </a:r>
            <a:r>
              <a:rPr lang="ru-RU" dirty="0"/>
              <a:t>. За </a:t>
            </a:r>
            <a:r>
              <a:rPr lang="ru-RU" dirty="0" err="1"/>
              <a:t>агрикультурний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земель­них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, </a:t>
            </a:r>
            <a:r>
              <a:rPr lang="ru-RU" dirty="0" err="1"/>
              <a:t>засолення</a:t>
            </a:r>
            <a:r>
              <a:rPr lang="ru-RU" dirty="0"/>
              <a:t>,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і </a:t>
            </a:r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, </a:t>
            </a:r>
            <a:r>
              <a:rPr lang="ru-RU" dirty="0" err="1"/>
              <a:t>доріг</a:t>
            </a:r>
            <a:r>
              <a:rPr lang="ru-RU" dirty="0"/>
              <a:t> і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комплек­сів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величезних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— до 2 млрд. га, </a:t>
            </a:r>
            <a:r>
              <a:rPr lang="ru-RU" dirty="0" err="1"/>
              <a:t>тобто</a:t>
            </a:r>
            <a:r>
              <a:rPr lang="ru-RU" dirty="0"/>
              <a:t> вони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перевищують</a:t>
            </a:r>
            <a:r>
              <a:rPr lang="ru-RU" dirty="0"/>
              <a:t> </a:t>
            </a:r>
            <a:r>
              <a:rPr lang="ru-RU" dirty="0" err="1"/>
              <a:t>сучасну</a:t>
            </a:r>
            <a:r>
              <a:rPr lang="ru-RU" dirty="0"/>
              <a:t> </a:t>
            </a:r>
            <a:r>
              <a:rPr lang="ru-RU" dirty="0" err="1"/>
              <a:t>орну</a:t>
            </a:r>
            <a:r>
              <a:rPr lang="ru-RU" dirty="0"/>
              <a:t> </a:t>
            </a:r>
            <a:r>
              <a:rPr lang="ru-RU" dirty="0" err="1"/>
              <a:t>площу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Зараз </a:t>
            </a:r>
            <a:r>
              <a:rPr lang="ru-RU" dirty="0" err="1"/>
              <a:t>щороку</a:t>
            </a:r>
            <a:r>
              <a:rPr lang="ru-RU" dirty="0"/>
              <a:t> з обороту </a:t>
            </a:r>
            <a:r>
              <a:rPr lang="ru-RU" dirty="0" err="1"/>
              <a:t>випадає</a:t>
            </a:r>
            <a:r>
              <a:rPr lang="ru-RU" dirty="0"/>
              <a:t> 5—7 млн. га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. Тому </a:t>
            </a:r>
            <a:r>
              <a:rPr lang="ru-RU" dirty="0" err="1">
                <a:solidFill>
                  <a:srgbClr val="FF0000"/>
                </a:solidFill>
              </a:rPr>
              <a:t>охорона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грунтів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народногосподарська</a:t>
            </a:r>
            <a:r>
              <a:rPr lang="ru-RU" dirty="0"/>
              <a:t> проблема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30" y="3573016"/>
            <a:ext cx="4283969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5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79203"/>
            <a:ext cx="4139952" cy="317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21296"/>
            <a:ext cx="4896544" cy="633670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ґрунтоутворення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/>
              <a:t>господарська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як </a:t>
            </a:r>
            <a:r>
              <a:rPr lang="ru-RU" dirty="0" err="1">
                <a:solidFill>
                  <a:srgbClr val="FF0000"/>
                </a:solidFill>
              </a:rPr>
              <a:t>безпосередній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обробітку</a:t>
            </a:r>
            <a:r>
              <a:rPr lang="ru-RU" dirty="0"/>
              <a:t> грунту, </a:t>
            </a:r>
            <a:r>
              <a:rPr lang="ru-RU" dirty="0" err="1"/>
              <a:t>меліоратив­ні</a:t>
            </a:r>
            <a:r>
              <a:rPr lang="ru-RU" dirty="0"/>
              <a:t> заходи, </a:t>
            </a:r>
            <a:r>
              <a:rPr lang="ru-RU" dirty="0" err="1"/>
              <a:t>збирання</a:t>
            </a:r>
            <a:r>
              <a:rPr lang="ru-RU" dirty="0"/>
              <a:t> </a:t>
            </a:r>
            <a:r>
              <a:rPr lang="ru-RU" dirty="0" err="1"/>
              <a:t>лісової</a:t>
            </a:r>
            <a:r>
              <a:rPr lang="ru-RU" dirty="0"/>
              <a:t> </a:t>
            </a:r>
            <a:r>
              <a:rPr lang="ru-RU" dirty="0" err="1"/>
              <a:t>підстилки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так і </a:t>
            </a:r>
            <a:r>
              <a:rPr lang="ru-RU" dirty="0" err="1">
                <a:solidFill>
                  <a:srgbClr val="FF0000"/>
                </a:solidFill>
              </a:rPr>
              <a:t>побіч­ний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вирубування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 на </a:t>
            </a:r>
            <a:r>
              <a:rPr lang="ru-RU" dirty="0" err="1"/>
              <a:t>крутосхилах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ерозії</a:t>
            </a:r>
            <a:r>
              <a:rPr lang="ru-RU" dirty="0"/>
              <a:t>, </a:t>
            </a:r>
            <a:r>
              <a:rPr lang="ru-RU" dirty="0" err="1"/>
              <a:t>безсистемне</a:t>
            </a:r>
            <a:r>
              <a:rPr lang="ru-RU" dirty="0"/>
              <a:t> </a:t>
            </a:r>
            <a:r>
              <a:rPr lang="ru-RU" dirty="0" err="1"/>
              <a:t>випасання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, </a:t>
            </a:r>
            <a:r>
              <a:rPr lang="ru-RU" dirty="0" err="1"/>
              <a:t>вогнева</a:t>
            </a:r>
            <a:r>
              <a:rPr lang="ru-RU" dirty="0"/>
              <a:t> система </a:t>
            </a:r>
            <a:r>
              <a:rPr lang="ru-RU" dirty="0" err="1"/>
              <a:t>землеробства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Господарська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спрямовуватися</a:t>
            </a:r>
            <a:r>
              <a:rPr lang="ru-RU" dirty="0"/>
              <a:t> на </a:t>
            </a:r>
            <a:r>
              <a:rPr lang="ru-RU" dirty="0" err="1"/>
              <a:t>раціональне</a:t>
            </a:r>
            <a:r>
              <a:rPr lang="ru-RU" dirty="0"/>
              <a:t> </a:t>
            </a:r>
            <a:r>
              <a:rPr lang="ru-RU" dirty="0" err="1"/>
              <a:t>використан­ня</a:t>
            </a:r>
            <a:r>
              <a:rPr lang="ru-RU" dirty="0"/>
              <a:t> земель, </a:t>
            </a:r>
            <a:r>
              <a:rPr lang="ru-RU" dirty="0" err="1"/>
              <a:t>підтримання</a:t>
            </a:r>
            <a:r>
              <a:rPr lang="ru-RU" dirty="0"/>
              <a:t> й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продук­тивності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При </a:t>
            </a:r>
            <a:r>
              <a:rPr lang="ru-RU" dirty="0" err="1"/>
              <a:t>всіх</a:t>
            </a:r>
            <a:r>
              <a:rPr lang="ru-RU" dirty="0"/>
              <a:t> способах </a:t>
            </a:r>
            <a:r>
              <a:rPr lang="ru-RU" dirty="0" err="1"/>
              <a:t>землекористування</a:t>
            </a:r>
            <a:r>
              <a:rPr lang="ru-RU" dirty="0"/>
              <a:t> </a:t>
            </a:r>
            <a:r>
              <a:rPr lang="ru-RU" dirty="0" err="1"/>
              <a:t>найбільшої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господарству</a:t>
            </a:r>
            <a:r>
              <a:rPr lang="ru-RU" dirty="0"/>
              <a:t> </a:t>
            </a:r>
            <a:r>
              <a:rPr lang="ru-RU" dirty="0" err="1"/>
              <a:t>завдає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ерозія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грунтів</a:t>
            </a:r>
            <a:r>
              <a:rPr lang="ru-RU" dirty="0"/>
              <a:t>. </a:t>
            </a:r>
            <a:r>
              <a:rPr lang="ru-RU" dirty="0" err="1"/>
              <a:t>Неправильне</a:t>
            </a:r>
            <a:r>
              <a:rPr lang="ru-RU" dirty="0"/>
              <a:t> </a:t>
            </a:r>
            <a:r>
              <a:rPr lang="ru-RU" dirty="0" err="1"/>
              <a:t>землекористування</a:t>
            </a:r>
            <a:r>
              <a:rPr lang="ru-RU" dirty="0"/>
              <a:t> </a:t>
            </a:r>
            <a:r>
              <a:rPr lang="ru-RU" dirty="0" err="1"/>
              <a:t>посилює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еродуючи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. </a:t>
            </a:r>
            <a:r>
              <a:rPr lang="ru-RU" dirty="0" err="1"/>
              <a:t>Ерозія</a:t>
            </a:r>
            <a:r>
              <a:rPr lang="ru-RU" dirty="0"/>
              <a:t> </a:t>
            </a:r>
            <a:r>
              <a:rPr lang="ru-RU" dirty="0" err="1"/>
              <a:t>грунтів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континентах </a:t>
            </a:r>
            <a:r>
              <a:rPr lang="ru-RU" dirty="0" err="1"/>
              <a:t>світу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характеру й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руйну­вання</a:t>
            </a:r>
            <a:r>
              <a:rPr lang="ru-RU" dirty="0"/>
              <a:t> </a:t>
            </a:r>
            <a:r>
              <a:rPr lang="ru-RU" dirty="0" err="1"/>
              <a:t>верхніх</a:t>
            </a:r>
            <a:r>
              <a:rPr lang="ru-RU" dirty="0"/>
              <a:t> </a:t>
            </a:r>
            <a:r>
              <a:rPr lang="ru-RU" dirty="0" err="1"/>
              <a:t>шарів</a:t>
            </a:r>
            <a:r>
              <a:rPr lang="ru-RU" dirty="0"/>
              <a:t> грунту та </a:t>
            </a:r>
            <a:r>
              <a:rPr lang="ru-RU" dirty="0" err="1"/>
              <a:t>материнської</a:t>
            </a:r>
            <a:r>
              <a:rPr lang="ru-RU" dirty="0"/>
              <a:t> породи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геологічну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ерозію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ерозію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прискорену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  <a:r>
              <a:rPr lang="ru-RU" dirty="0" err="1"/>
              <a:t>Остання</a:t>
            </a:r>
            <a:r>
              <a:rPr lang="ru-RU" dirty="0"/>
              <a:t> часто </a:t>
            </a:r>
            <a:r>
              <a:rPr lang="ru-RU" dirty="0" err="1"/>
              <a:t>посилюється</a:t>
            </a:r>
            <a:r>
              <a:rPr lang="ru-RU" dirty="0"/>
              <a:t> в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господарською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36" y="1"/>
            <a:ext cx="4154664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3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3240360" cy="66247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</a:rPr>
              <a:t>Геологічна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ерозія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це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природний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процес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який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від­бувається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протягом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геологічних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епох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завдяки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якому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сформувався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сучасний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характер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земної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поверхні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rgbClr val="00B0F0"/>
                </a:solidFill>
              </a:rPr>
              <a:t>Голов­ні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фактори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зумовлюють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геологічну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ерозію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— </a:t>
            </a:r>
            <a:r>
              <a:rPr lang="ru-RU" dirty="0">
                <a:solidFill>
                  <a:srgbClr val="FFFF00"/>
                </a:solidFill>
              </a:rPr>
              <a:t>опади, </a:t>
            </a:r>
            <a:r>
              <a:rPr lang="ru-RU" dirty="0" err="1">
                <a:solidFill>
                  <a:srgbClr val="FFFF00"/>
                </a:solidFill>
              </a:rPr>
              <a:t>вітер</a:t>
            </a:r>
            <a:r>
              <a:rPr lang="ru-RU" dirty="0">
                <a:solidFill>
                  <a:srgbClr val="FFFF00"/>
                </a:solidFill>
              </a:rPr>
              <a:t>, крутизна </a:t>
            </a:r>
            <a:r>
              <a:rPr lang="ru-RU" dirty="0" err="1">
                <a:solidFill>
                  <a:srgbClr val="FFFF00"/>
                </a:solidFill>
              </a:rPr>
              <a:t>схилу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температурні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коливання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фізичні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властивості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порід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часткове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підняття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земної</a:t>
            </a:r>
            <a:r>
              <a:rPr lang="ru-RU" dirty="0">
                <a:solidFill>
                  <a:srgbClr val="FFFF00"/>
                </a:solidFill>
              </a:rPr>
              <a:t> кори і </a:t>
            </a:r>
            <a:r>
              <a:rPr lang="ru-RU" dirty="0" err="1">
                <a:solidFill>
                  <a:srgbClr val="FFFF00"/>
                </a:solidFill>
              </a:rPr>
              <a:t>зем­летруси</a:t>
            </a:r>
            <a:r>
              <a:rPr lang="ru-RU" dirty="0">
                <a:solidFill>
                  <a:srgbClr val="FFFF00"/>
                </a:solidFill>
              </a:rPr>
              <a:t>.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наших широтах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ця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ерозія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не є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небезпечною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сільського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чи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лісового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господарства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швидкість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процесу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руйнування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грунту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дорівнює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швидкості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процесу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ґрунтоутворення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Більш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небезпечний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цей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вид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ерозії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пустинях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де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відсутній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рослинний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покрив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ніщо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може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перешкодити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вітру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який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зносить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верхні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 шари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грунту.</a:t>
            </a:r>
          </a:p>
        </p:txBody>
      </p:sp>
    </p:spTree>
    <p:extLst>
      <p:ext uri="{BB962C8B-B14F-4D97-AF65-F5344CB8AC3E}">
        <p14:creationId xmlns:p14="http://schemas.microsoft.com/office/powerpoint/2010/main" val="25945175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2" cy="584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6151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704" y="620688"/>
            <a:ext cx="9053200" cy="345638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Водна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ерозія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змивання</a:t>
            </a:r>
            <a:r>
              <a:rPr lang="ru-RU" dirty="0"/>
              <a:t> й </a:t>
            </a:r>
            <a:r>
              <a:rPr lang="ru-RU" dirty="0" err="1"/>
              <a:t>вимивання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грунту </a:t>
            </a:r>
            <a:r>
              <a:rPr lang="ru-RU" dirty="0" err="1"/>
              <a:t>опадами</a:t>
            </a:r>
            <a:r>
              <a:rPr lang="ru-RU" dirty="0"/>
              <a:t>, </a:t>
            </a:r>
            <a:r>
              <a:rPr lang="ru-RU" dirty="0" err="1"/>
              <a:t>талими</a:t>
            </a:r>
            <a:r>
              <a:rPr lang="ru-RU" dirty="0"/>
              <a:t> та </a:t>
            </a:r>
            <a:r>
              <a:rPr lang="ru-RU" dirty="0" err="1"/>
              <a:t>проточними</a:t>
            </a:r>
            <a:r>
              <a:rPr lang="ru-RU" dirty="0"/>
              <a:t> водами. Вона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й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/>
              <a:t>опадів</a:t>
            </a:r>
            <a:r>
              <a:rPr lang="ru-RU" dirty="0"/>
              <a:t>, </a:t>
            </a:r>
            <a:r>
              <a:rPr lang="ru-RU" dirty="0" err="1"/>
              <a:t>ре­льєфу</a:t>
            </a:r>
            <a:r>
              <a:rPr lang="ru-RU" dirty="0"/>
              <a:t>, </a:t>
            </a:r>
            <a:r>
              <a:rPr lang="ru-RU" dirty="0" err="1"/>
              <a:t>властивостей</a:t>
            </a:r>
            <a:r>
              <a:rPr lang="ru-RU" dirty="0"/>
              <a:t> грунту, </a:t>
            </a:r>
            <a:r>
              <a:rPr lang="ru-RU" dirty="0" err="1"/>
              <a:t>рослинного</a:t>
            </a:r>
            <a:r>
              <a:rPr lang="ru-RU" dirty="0"/>
              <a:t> </a:t>
            </a:r>
            <a:r>
              <a:rPr lang="ru-RU" dirty="0" err="1"/>
              <a:t>покриву</a:t>
            </a:r>
            <a:r>
              <a:rPr lang="ru-RU" dirty="0" smtClean="0"/>
              <a:t>.</a:t>
            </a:r>
          </a:p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грунту, </a:t>
            </a:r>
            <a:r>
              <a:rPr lang="ru-RU" dirty="0" err="1"/>
              <a:t>рослинного</a:t>
            </a:r>
            <a:r>
              <a:rPr lang="ru-RU" dirty="0"/>
              <a:t> </a:t>
            </a:r>
            <a:r>
              <a:rPr lang="ru-RU" dirty="0" err="1"/>
              <a:t>покриву</a:t>
            </a:r>
            <a:r>
              <a:rPr lang="ru-RU" dirty="0"/>
              <a:t> й </a:t>
            </a:r>
            <a:r>
              <a:rPr lang="ru-RU" dirty="0" err="1"/>
              <a:t>во­логи</a:t>
            </a:r>
            <a:r>
              <a:rPr lang="ru-RU" dirty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зв'язані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</a:t>
            </a:r>
            <a:r>
              <a:rPr lang="ru-RU" dirty="0" err="1"/>
              <a:t>Рослинність</a:t>
            </a:r>
            <a:r>
              <a:rPr lang="ru-RU" dirty="0"/>
              <a:t> переводить </a:t>
            </a:r>
            <a:r>
              <a:rPr lang="ru-RU" dirty="0" err="1"/>
              <a:t>поверхневий</a:t>
            </a:r>
            <a:r>
              <a:rPr lang="ru-RU" dirty="0"/>
              <a:t> </a:t>
            </a:r>
            <a:r>
              <a:rPr lang="ru-RU" dirty="0" err="1"/>
              <a:t>стік</a:t>
            </a:r>
            <a:r>
              <a:rPr lang="ru-RU" dirty="0"/>
              <a:t> </a:t>
            </a:r>
            <a:r>
              <a:rPr lang="ru-RU" dirty="0" err="1"/>
              <a:t>вологи</a:t>
            </a:r>
            <a:r>
              <a:rPr lang="ru-RU" dirty="0"/>
              <a:t> у </a:t>
            </a:r>
            <a:r>
              <a:rPr lang="ru-RU" dirty="0" err="1"/>
              <a:t>внутрішньогрунтовий</a:t>
            </a:r>
            <a:r>
              <a:rPr lang="ru-RU" dirty="0"/>
              <a:t> і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кращому</a:t>
            </a:r>
            <a:r>
              <a:rPr lang="ru-RU" dirty="0"/>
              <a:t> </a:t>
            </a:r>
            <a:r>
              <a:rPr lang="ru-RU" dirty="0" err="1"/>
              <a:t>збереженню</a:t>
            </a:r>
            <a:r>
              <a:rPr lang="ru-RU" dirty="0"/>
              <a:t> й </a:t>
            </a:r>
            <a:r>
              <a:rPr lang="ru-RU" dirty="0" err="1"/>
              <a:t>використанню</a:t>
            </a:r>
            <a:r>
              <a:rPr lang="ru-RU" dirty="0"/>
              <a:t> </a:t>
            </a:r>
            <a:r>
              <a:rPr lang="ru-RU" dirty="0" err="1"/>
              <a:t>вологи</a:t>
            </a:r>
            <a:r>
              <a:rPr lang="ru-RU" dirty="0"/>
              <a:t>, </a:t>
            </a:r>
            <a:r>
              <a:rPr lang="ru-RU" dirty="0" err="1"/>
              <a:t>нормалізує</a:t>
            </a:r>
            <a:r>
              <a:rPr lang="ru-RU" dirty="0"/>
              <a:t> </a:t>
            </a:r>
            <a:r>
              <a:rPr lang="ru-RU" dirty="0" err="1"/>
              <a:t>гідрологічний</a:t>
            </a:r>
            <a:r>
              <a:rPr lang="ru-RU" dirty="0"/>
              <a:t> режим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артерій</a:t>
            </a:r>
            <a:r>
              <a:rPr lang="ru-RU" dirty="0"/>
              <a:t>, </a:t>
            </a:r>
            <a:r>
              <a:rPr lang="ru-RU" dirty="0" err="1"/>
              <a:t>перешкоджає</a:t>
            </a:r>
            <a:r>
              <a:rPr lang="ru-RU" dirty="0"/>
              <a:t> </a:t>
            </a:r>
            <a:r>
              <a:rPr lang="ru-RU" dirty="0" err="1"/>
              <a:t>виникненню</a:t>
            </a:r>
            <a:r>
              <a:rPr lang="ru-RU" dirty="0"/>
              <a:t> </a:t>
            </a:r>
            <a:r>
              <a:rPr lang="ru-RU" dirty="0" err="1"/>
              <a:t>ерозійних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. У районах з </a:t>
            </a:r>
            <a:r>
              <a:rPr lang="ru-RU" dirty="0" err="1"/>
              <a:t>малопорушеним</a:t>
            </a:r>
            <a:r>
              <a:rPr lang="ru-RU" dirty="0"/>
              <a:t> </a:t>
            </a:r>
            <a:r>
              <a:rPr lang="ru-RU" dirty="0" err="1"/>
              <a:t>рослинним</a:t>
            </a:r>
            <a:r>
              <a:rPr lang="ru-RU" dirty="0"/>
              <a:t> </a:t>
            </a:r>
            <a:r>
              <a:rPr lang="ru-RU" dirty="0" err="1"/>
              <a:t>покривом</a:t>
            </a:r>
            <a:r>
              <a:rPr lang="ru-RU" dirty="0"/>
              <a:t> </a:t>
            </a:r>
            <a:r>
              <a:rPr lang="ru-RU" dirty="0" err="1"/>
              <a:t>руйнівна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водної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 </a:t>
            </a:r>
            <a:r>
              <a:rPr lang="ru-RU" dirty="0" err="1"/>
              <a:t>незначна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6" y="3782090"/>
            <a:ext cx="4355976" cy="310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16" y="3782090"/>
            <a:ext cx="4618484" cy="307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16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4" y="0"/>
            <a:ext cx="9162354" cy="687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59735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Вітрова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ерозія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поширена</a:t>
            </a:r>
            <a:r>
              <a:rPr lang="ru-RU" dirty="0">
                <a:solidFill>
                  <a:schemeClr val="bg1"/>
                </a:solidFill>
              </a:rPr>
              <a:t> там, де </a:t>
            </a:r>
            <a:r>
              <a:rPr lang="ru-RU" dirty="0" err="1">
                <a:solidFill>
                  <a:schemeClr val="bg1"/>
                </a:solidFill>
              </a:rPr>
              <a:t>немає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перешкод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сильним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вітрам</a:t>
            </a:r>
            <a:r>
              <a:rPr lang="ru-RU" dirty="0">
                <a:solidFill>
                  <a:schemeClr val="bg1"/>
                </a:solidFill>
              </a:rPr>
              <a:t>, і де </a:t>
            </a:r>
            <a:r>
              <a:rPr lang="ru-RU" dirty="0" err="1">
                <a:solidFill>
                  <a:schemeClr val="bg1"/>
                </a:solidFill>
              </a:rPr>
              <a:t>відсутній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природний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рослинний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покрив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захищає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поверхневі</a:t>
            </a:r>
            <a:r>
              <a:rPr lang="ru-RU" dirty="0">
                <a:solidFill>
                  <a:schemeClr val="bg1"/>
                </a:solidFill>
              </a:rPr>
              <a:t> шари грунту, </a:t>
            </a:r>
            <a:r>
              <a:rPr lang="ru-RU" dirty="0" err="1">
                <a:solidFill>
                  <a:schemeClr val="bg1"/>
                </a:solidFill>
              </a:rPr>
              <a:t>розораного</a:t>
            </a:r>
            <a:r>
              <a:rPr lang="ru-RU" dirty="0">
                <a:solidFill>
                  <a:schemeClr val="bg1"/>
                </a:solidFill>
              </a:rPr>
              <a:t> на великих </a:t>
            </a:r>
            <a:r>
              <a:rPr lang="ru-RU" dirty="0" err="1">
                <a:solidFill>
                  <a:schemeClr val="bg1"/>
                </a:solidFill>
              </a:rPr>
              <a:t>площах</a:t>
            </a:r>
            <a:r>
              <a:rPr lang="ru-RU" dirty="0">
                <a:solidFill>
                  <a:schemeClr val="bg1"/>
                </a:solidFill>
              </a:rPr>
              <a:t>. Локальна </a:t>
            </a:r>
            <a:r>
              <a:rPr lang="ru-RU" dirty="0" err="1">
                <a:solidFill>
                  <a:schemeClr val="bg1"/>
                </a:solidFill>
              </a:rPr>
              <a:t>вітрова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ерозія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спостері­гається</a:t>
            </a:r>
            <a:r>
              <a:rPr lang="ru-RU" dirty="0">
                <a:solidFill>
                  <a:schemeClr val="bg1"/>
                </a:solidFill>
              </a:rPr>
              <a:t> і на </a:t>
            </a:r>
            <a:r>
              <a:rPr lang="ru-RU" dirty="0" err="1">
                <a:solidFill>
                  <a:schemeClr val="bg1"/>
                </a:solidFill>
              </a:rPr>
              <a:t>безструктурних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піщаних</a:t>
            </a:r>
            <a:r>
              <a:rPr lang="ru-RU" dirty="0">
                <a:solidFill>
                  <a:schemeClr val="bg1"/>
                </a:solidFill>
              </a:rPr>
              <a:t> грунтах. Особливо </a:t>
            </a:r>
            <a:r>
              <a:rPr lang="ru-RU" dirty="0" err="1">
                <a:solidFill>
                  <a:schemeClr val="bg1"/>
                </a:solidFill>
              </a:rPr>
              <a:t>небезпечні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піски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біля</a:t>
            </a:r>
            <a:r>
              <a:rPr lang="ru-RU" dirty="0">
                <a:solidFill>
                  <a:schemeClr val="bg1"/>
                </a:solidFill>
              </a:rPr>
              <a:t> озер та на </a:t>
            </a:r>
            <a:r>
              <a:rPr lang="ru-RU" dirty="0" err="1">
                <a:solidFill>
                  <a:schemeClr val="bg1"/>
                </a:solidFill>
              </a:rPr>
              <a:t>узбережжях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морів</a:t>
            </a:r>
            <a:r>
              <a:rPr lang="ru-RU" dirty="0">
                <a:solidFill>
                  <a:schemeClr val="bg1"/>
                </a:solidFill>
              </a:rPr>
              <a:t>, де часто </a:t>
            </a:r>
            <a:r>
              <a:rPr lang="ru-RU" dirty="0" err="1">
                <a:solidFill>
                  <a:schemeClr val="bg1"/>
                </a:solidFill>
              </a:rPr>
              <a:t>дмуть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вітри</a:t>
            </a:r>
            <a:r>
              <a:rPr lang="ru-RU" dirty="0" smtClean="0">
                <a:solidFill>
                  <a:schemeClr val="bg1"/>
                </a:solidFill>
              </a:rPr>
              <a:t>.				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Причиною </a:t>
            </a:r>
            <a:r>
              <a:rPr lang="ru-RU" dirty="0" err="1">
                <a:solidFill>
                  <a:srgbClr val="FF0000"/>
                </a:solidFill>
              </a:rPr>
              <a:t>вітрової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ерозії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крім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несприятливих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кліма­тичних</a:t>
            </a:r>
            <a:r>
              <a:rPr lang="ru-RU" dirty="0">
                <a:solidFill>
                  <a:schemeClr val="bg1"/>
                </a:solidFill>
              </a:rPr>
              <a:t> умов, є </a:t>
            </a:r>
            <a:r>
              <a:rPr lang="ru-RU" dirty="0" err="1">
                <a:solidFill>
                  <a:schemeClr val="bg1"/>
                </a:solidFill>
              </a:rPr>
              <a:t>руйнування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зернистої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структури</a:t>
            </a:r>
            <a:r>
              <a:rPr lang="ru-RU" dirty="0">
                <a:solidFill>
                  <a:schemeClr val="bg1"/>
                </a:solidFill>
              </a:rPr>
              <a:t> грунту </a:t>
            </a:r>
            <a:r>
              <a:rPr lang="ru-RU" dirty="0" err="1">
                <a:solidFill>
                  <a:schemeClr val="bg1"/>
                </a:solidFill>
              </a:rPr>
              <a:t>внаслідок</a:t>
            </a:r>
            <a:r>
              <a:rPr lang="ru-RU" dirty="0">
                <a:solidFill>
                  <a:schemeClr val="bg1"/>
                </a:solidFill>
              </a:rPr>
              <a:t> неправильного </a:t>
            </a:r>
            <a:r>
              <a:rPr lang="ru-RU" dirty="0" err="1">
                <a:solidFill>
                  <a:schemeClr val="bg1"/>
                </a:solidFill>
              </a:rPr>
              <a:t>обробітку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відсутності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надій­ного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захисту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Надмірне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випасання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худоби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посуш­ливих</a:t>
            </a:r>
            <a:r>
              <a:rPr lang="ru-RU" dirty="0">
                <a:solidFill>
                  <a:schemeClr val="bg1"/>
                </a:solidFill>
              </a:rPr>
              <a:t> степах, яке </a:t>
            </a:r>
            <a:r>
              <a:rPr lang="ru-RU" dirty="0" err="1">
                <a:solidFill>
                  <a:schemeClr val="bg1"/>
                </a:solidFill>
              </a:rPr>
              <a:t>призводить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знищення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дернини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теж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спричинити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вітрову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ерозію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Залежно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швидкості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вітер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видуває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різної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величини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дрібнозем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іноді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діаметром</a:t>
            </a:r>
            <a:r>
              <a:rPr lang="ru-RU" dirty="0">
                <a:solidFill>
                  <a:schemeClr val="bg1"/>
                </a:solidFill>
              </a:rPr>
              <a:t> до 1 мм) і переносить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значну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відстань</a:t>
            </a:r>
            <a:r>
              <a:rPr lang="ru-RU" dirty="0">
                <a:solidFill>
                  <a:schemeClr val="bg1"/>
                </a:solidFill>
              </a:rPr>
              <a:t>. При </a:t>
            </a:r>
            <a:r>
              <a:rPr lang="ru-RU" dirty="0" err="1">
                <a:solidFill>
                  <a:schemeClr val="bg1"/>
                </a:solidFill>
              </a:rPr>
              <a:t>інтенсивній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вітровій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ерозії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ви­никають</a:t>
            </a:r>
            <a:r>
              <a:rPr lang="ru-RU" dirty="0">
                <a:solidFill>
                  <a:schemeClr val="bg1"/>
                </a:solidFill>
              </a:rPr>
              <a:t> так </a:t>
            </a:r>
            <a:r>
              <a:rPr lang="ru-RU" dirty="0" err="1">
                <a:solidFill>
                  <a:schemeClr val="bg1"/>
                </a:solidFill>
              </a:rPr>
              <a:t>звані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чорні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бурі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час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повітря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піднімаються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мільйони</a:t>
            </a:r>
            <a:r>
              <a:rPr lang="ru-RU" dirty="0">
                <a:solidFill>
                  <a:schemeClr val="bg1"/>
                </a:solidFill>
              </a:rPr>
              <a:t> тонн грунту. </a:t>
            </a:r>
            <a:r>
              <a:rPr lang="ru-RU" dirty="0" err="1">
                <a:solidFill>
                  <a:schemeClr val="bg1"/>
                </a:solidFill>
              </a:rPr>
              <a:t>Чорні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катастро­фічне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знижують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родючість</a:t>
            </a:r>
            <a:r>
              <a:rPr lang="ru-RU" dirty="0">
                <a:solidFill>
                  <a:schemeClr val="bg1"/>
                </a:solidFill>
              </a:rPr>
              <a:t> грунту не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в тих </a:t>
            </a:r>
            <a:r>
              <a:rPr lang="ru-RU" dirty="0" err="1">
                <a:solidFill>
                  <a:schemeClr val="bg1"/>
                </a:solidFill>
              </a:rPr>
              <a:t>міс­цях</a:t>
            </a:r>
            <a:r>
              <a:rPr lang="ru-RU" dirty="0">
                <a:solidFill>
                  <a:schemeClr val="bg1"/>
                </a:solidFill>
              </a:rPr>
              <a:t>, де вони </a:t>
            </a:r>
            <a:r>
              <a:rPr lang="ru-RU" dirty="0" err="1">
                <a:solidFill>
                  <a:schemeClr val="bg1"/>
                </a:solidFill>
              </a:rPr>
              <a:t>виникають</a:t>
            </a:r>
            <a:r>
              <a:rPr lang="ru-RU" dirty="0">
                <a:solidFill>
                  <a:schemeClr val="bg1"/>
                </a:solidFill>
              </a:rPr>
              <a:t>, а й </a:t>
            </a:r>
            <a:r>
              <a:rPr lang="ru-RU" dirty="0" err="1">
                <a:solidFill>
                  <a:schemeClr val="bg1"/>
                </a:solidFill>
              </a:rPr>
              <a:t>завдають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шкоди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сільському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господарству</a:t>
            </a:r>
            <a:r>
              <a:rPr lang="ru-RU" dirty="0">
                <a:solidFill>
                  <a:schemeClr val="bg1"/>
                </a:solidFill>
              </a:rPr>
              <a:t> в тих районах, де </a:t>
            </a:r>
            <a:r>
              <a:rPr lang="ru-RU" dirty="0" err="1">
                <a:solidFill>
                  <a:schemeClr val="bg1"/>
                </a:solidFill>
              </a:rPr>
              <a:t>відкладаються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пилові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маси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 err="1">
                <a:solidFill>
                  <a:schemeClr val="bg1"/>
                </a:solidFill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найбільш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небезпечні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щодо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виникнення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вітрової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ерозії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степові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деякі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лісостепові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райони.Причини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ерозійних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процесів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лише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несприятли­вих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породних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умовах</a:t>
            </a:r>
            <a:r>
              <a:rPr lang="ru-RU" dirty="0">
                <a:solidFill>
                  <a:schemeClr val="bg1"/>
                </a:solidFill>
              </a:rPr>
              <a:t>, а й у </a:t>
            </a:r>
            <a:r>
              <a:rPr lang="ru-RU" dirty="0" err="1">
                <a:solidFill>
                  <a:schemeClr val="bg1"/>
                </a:solidFill>
              </a:rPr>
              <a:t>знищенні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минулому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грунто-закріплюючої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рослинності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руйнуванні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структури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грун­тів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зменшенні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загальної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лісистості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4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340</TotalTime>
  <Words>1293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Constantia</vt:lpstr>
      <vt:lpstr>Times New Roman</vt:lpstr>
      <vt:lpstr>Wingdings 2</vt:lpstr>
      <vt:lpstr>Поток</vt:lpstr>
      <vt:lpstr>Охорона ґрунтів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Грунти боліт </vt:lpstr>
      <vt:lpstr>Презентация PowerPoint</vt:lpstr>
      <vt:lpstr>Презентация PowerPoint</vt:lpstr>
      <vt:lpstr>Презентация PowerPoint</vt:lpstr>
      <vt:lpstr>Список викоростаної літератури: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Охорона грунтів. Грунти   боліт.</dc:title>
  <dc:creator>Pirik</dc:creator>
  <cp:lastModifiedBy>Учетная запись Майкрософт</cp:lastModifiedBy>
  <cp:revision>21</cp:revision>
  <dcterms:created xsi:type="dcterms:W3CDTF">2013-04-18T17:53:16Z</dcterms:created>
  <dcterms:modified xsi:type="dcterms:W3CDTF">2024-01-25T14:55:14Z</dcterms:modified>
</cp:coreProperties>
</file>