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0243-D75A-47EC-965E-A6021899FBC8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1DC4-E46C-4056-8380-2B45BD029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29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0243-D75A-47EC-965E-A6021899FBC8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1DC4-E46C-4056-8380-2B45BD029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72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0243-D75A-47EC-965E-A6021899FBC8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1DC4-E46C-4056-8380-2B45BD029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007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0243-D75A-47EC-965E-A6021899FBC8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1DC4-E46C-4056-8380-2B45BD029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28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0243-D75A-47EC-965E-A6021899FBC8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1DC4-E46C-4056-8380-2B45BD029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6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0243-D75A-47EC-965E-A6021899FBC8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1DC4-E46C-4056-8380-2B45BD029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50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0243-D75A-47EC-965E-A6021899FBC8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1DC4-E46C-4056-8380-2B45BD029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67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0243-D75A-47EC-965E-A6021899FBC8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1DC4-E46C-4056-8380-2B45BD029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95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0243-D75A-47EC-965E-A6021899FBC8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1DC4-E46C-4056-8380-2B45BD029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8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0243-D75A-47EC-965E-A6021899FBC8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1DC4-E46C-4056-8380-2B45BD029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16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0243-D75A-47EC-965E-A6021899FBC8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1DC4-E46C-4056-8380-2B45BD029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32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D0243-D75A-47EC-965E-A6021899FBC8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D1DC4-E46C-4056-8380-2B45BD029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329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63639"/>
            <a:ext cx="9144000" cy="940158"/>
          </a:xfrm>
        </p:spPr>
        <p:txBody>
          <a:bodyPr>
            <a:normAutofit/>
          </a:bodyPr>
          <a:lstStyle/>
          <a:p>
            <a:pPr marL="6350" marR="37465" indent="450215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МІЖНАРОДНИЙ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776" y="1403797"/>
            <a:ext cx="6439438" cy="466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07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1079" y="283335"/>
            <a:ext cx="10515600" cy="5893628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b="1" dirty="0" smtClean="0">
                <a:effectLst/>
                <a:latin typeface="Times New Roman" panose="02020603050405020304" pitchFamily="18" charset="0"/>
                <a:ea typeface="MS Mincho"/>
              </a:rPr>
              <a:t>ОПИС КУРСУ 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dirty="0">
                <a:latin typeface="Times New Roman" panose="02020603050405020304" pitchFamily="18" charset="0"/>
                <a:ea typeface="MS Mincho"/>
              </a:rPr>
              <a:t>Основними </a:t>
            </a:r>
            <a:r>
              <a:rPr lang="uk-UA" sz="3400" b="1" dirty="0">
                <a:latin typeface="Times New Roman" panose="02020603050405020304" pitchFamily="18" charset="0"/>
                <a:ea typeface="MS Mincho"/>
              </a:rPr>
              <a:t>завданнями </a:t>
            </a:r>
            <a:r>
              <a:rPr lang="uk-UA" sz="3400" dirty="0">
                <a:latin typeface="Times New Roman" panose="02020603050405020304" pitchFamily="18" charset="0"/>
                <a:ea typeface="MS Mincho"/>
              </a:rPr>
              <a:t>дисципліни є озброїти студентів знаннями в сфері міжнародного маркетингу; засвоєння студентами категоріального апарата, що використовується при здійсненні міжнародної маркетингової діяльності; формування системи знань про теоретичні засади аналізу міжнародного маркетингового середовища та оцінювання його привабливості для здійснення зовнішньоекономічної діяльності.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b="1" dirty="0">
                <a:latin typeface="Times New Roman" panose="02020603050405020304" pitchFamily="18" charset="0"/>
                <a:ea typeface="MS Mincho"/>
              </a:rPr>
              <a:t>Метою </a:t>
            </a:r>
            <a:r>
              <a:rPr lang="uk-UA" sz="3400" dirty="0">
                <a:latin typeface="Times New Roman" panose="02020603050405020304" pitchFamily="18" charset="0"/>
                <a:ea typeface="MS Mincho"/>
              </a:rPr>
              <a:t>навчальної дисципліни «Міжнародний маркетинг» при підготовці бакалаврів є набуття у майбутніх фахівців теоретичних та практичних навичок, а також сформувати знання сфері ведення міжнародної маркетингової діяльності, необхідних для досягнення переваг у міжнародній діяльності.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dirty="0">
                <a:latin typeface="Times New Roman" panose="02020603050405020304" pitchFamily="18" charset="0"/>
                <a:ea typeface="MS Mincho"/>
              </a:rPr>
              <a:t>На методичному рівні ознайомити студентів з основними методами міжнародного маркетингу в сучасній економіці, її основних функцій, методів і прийомів впливу на споживачів: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b="1" dirty="0" smtClean="0">
                <a:effectLst/>
                <a:latin typeface="Times New Roman" panose="02020603050405020304" pitchFamily="18" charset="0"/>
                <a:ea typeface="MS Mincho"/>
              </a:rPr>
              <a:t>ОЧІКУВАНІ РЕЗУЛЬТАТИ НАВЧАННЯ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b="1" dirty="0">
                <a:latin typeface="Times New Roman" panose="02020603050405020304" pitchFamily="18" charset="0"/>
                <a:ea typeface="MS Mincho"/>
              </a:rPr>
              <a:t>ЗК4. </a:t>
            </a:r>
            <a:r>
              <a:rPr lang="uk-UA" sz="3400" dirty="0">
                <a:latin typeface="Times New Roman" panose="02020603050405020304" pitchFamily="18" charset="0"/>
                <a:ea typeface="MS Mincho"/>
              </a:rPr>
              <a:t>Здатність вчитися і оволодівати сучасними знаннями; 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b="1" dirty="0">
                <a:latin typeface="Times New Roman" panose="02020603050405020304" pitchFamily="18" charset="0"/>
                <a:ea typeface="MS Mincho"/>
              </a:rPr>
              <a:t>ЗК7. </a:t>
            </a:r>
            <a:r>
              <a:rPr lang="uk-UA" sz="3400" dirty="0">
                <a:latin typeface="Times New Roman" panose="02020603050405020304" pitchFamily="18" charset="0"/>
                <a:ea typeface="MS Mincho"/>
              </a:rPr>
              <a:t>Здатність застосовувати знання у практичних ситуаціях; 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b="1" dirty="0">
                <a:latin typeface="Times New Roman" panose="02020603050405020304" pitchFamily="18" charset="0"/>
                <a:ea typeface="MS Mincho"/>
              </a:rPr>
              <a:t>ЗК9. </a:t>
            </a:r>
            <a:r>
              <a:rPr lang="uk-UA" sz="3400" dirty="0">
                <a:latin typeface="Times New Roman" panose="02020603050405020304" pitchFamily="18" charset="0"/>
                <a:ea typeface="MS Mincho"/>
              </a:rPr>
              <a:t>Навички використання інформаційних і комунікаційних технологій;</a:t>
            </a:r>
            <a:r>
              <a:rPr lang="uk-UA" sz="3400" b="1" dirty="0">
                <a:latin typeface="Times New Roman" panose="02020603050405020304" pitchFamily="18" charset="0"/>
                <a:ea typeface="MS Mincho"/>
              </a:rPr>
              <a:t> 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b="1" dirty="0">
                <a:latin typeface="Times New Roman" panose="02020603050405020304" pitchFamily="18" charset="0"/>
                <a:ea typeface="MS Mincho"/>
              </a:rPr>
              <a:t>ЗК13.</a:t>
            </a:r>
            <a:r>
              <a:rPr lang="uk-UA" sz="3400" dirty="0">
                <a:latin typeface="Times New Roman" panose="02020603050405020304" pitchFamily="18" charset="0"/>
                <a:ea typeface="MS Mincho"/>
              </a:rPr>
              <a:t>Здатність працювати в міжнародному контексті.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dirty="0">
                <a:latin typeface="Times New Roman" panose="02020603050405020304" pitchFamily="18" charset="0"/>
                <a:ea typeface="MS Mincho"/>
              </a:rPr>
              <a:t>Забезпечення програмних результатів навчання (ПРН) відповідним компонентам – знання та розуміння: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b="1" dirty="0">
                <a:latin typeface="Times New Roman" panose="02020603050405020304" pitchFamily="18" charset="0"/>
                <a:ea typeface="MS Mincho"/>
              </a:rPr>
              <a:t>П</a:t>
            </a:r>
            <a:r>
              <a:rPr lang="ru-RU" sz="3400" b="1" dirty="0">
                <a:latin typeface="Times New Roman" panose="02020603050405020304" pitchFamily="18" charset="0"/>
                <a:ea typeface="MS Mincho"/>
              </a:rPr>
              <a:t>РН 3. </a:t>
            </a:r>
            <a:r>
              <a:rPr lang="uk-UA" sz="3400" dirty="0">
                <a:latin typeface="Times New Roman" panose="02020603050405020304" pitchFamily="18" charset="0"/>
                <a:ea typeface="MS Mincho"/>
              </a:rPr>
              <a:t>Застосовувати набуті теоретичні знання для розв’язання практичних завдань у сфері маркетингу</a:t>
            </a:r>
            <a:r>
              <a:rPr lang="ru-RU" sz="3400" dirty="0">
                <a:latin typeface="Times New Roman" panose="02020603050405020304" pitchFamily="18" charset="0"/>
                <a:ea typeface="MS Mincho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b="1" dirty="0">
                <a:latin typeface="Times New Roman" panose="02020603050405020304" pitchFamily="18" charset="0"/>
                <a:ea typeface="MS Mincho"/>
              </a:rPr>
              <a:t>ПРН 4. </a:t>
            </a:r>
            <a:r>
              <a:rPr lang="uk-UA" sz="3400" dirty="0">
                <a:latin typeface="Times New Roman" panose="02020603050405020304" pitchFamily="18" charset="0"/>
                <a:ea typeface="MS Mincho"/>
              </a:rPr>
              <a:t>Збирати та аналізувати необхідну інформацію, розраховувати економічні та маркетингові показники, обґрунтовувати управлінські рішення на основі використання необхідного аналітичного й методичного інструментарію; 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b="1" dirty="0">
                <a:latin typeface="Times New Roman" panose="02020603050405020304" pitchFamily="18" charset="0"/>
                <a:ea typeface="MS Mincho"/>
              </a:rPr>
              <a:t>ПРН 6. </a:t>
            </a:r>
            <a:r>
              <a:rPr lang="uk-UA" sz="3400" dirty="0">
                <a:latin typeface="Times New Roman" panose="02020603050405020304" pitchFamily="18" charset="0"/>
                <a:ea typeface="MS Mincho"/>
              </a:rPr>
              <a:t>Визначати функціональні області маркетингової діяльності ринкового суб’єкта та їх взаємозв’язки в системі управління, розраховувати відповідні показники, які характеризують результативність такої діяльності; 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b="1" dirty="0">
                <a:latin typeface="Times New Roman" panose="02020603050405020304" pitchFamily="18" charset="0"/>
                <a:ea typeface="MS Mincho"/>
              </a:rPr>
              <a:t>ПРН 8</a:t>
            </a:r>
            <a:r>
              <a:rPr lang="uk-UA" sz="3400" dirty="0">
                <a:latin typeface="Times New Roman" panose="02020603050405020304" pitchFamily="18" charset="0"/>
                <a:ea typeface="MS Mincho"/>
              </a:rPr>
              <a:t>. Застосовувати інноваційні підходи щодо провадження маркетингової діяльності ринкового суб’єкта, </a:t>
            </a:r>
            <a:r>
              <a:rPr lang="uk-UA" sz="3400" dirty="0" err="1">
                <a:latin typeface="Times New Roman" panose="02020603050405020304" pitchFamily="18" charset="0"/>
                <a:ea typeface="MS Mincho"/>
              </a:rPr>
              <a:t>гнучко</a:t>
            </a:r>
            <a:r>
              <a:rPr lang="uk-UA" sz="3400" dirty="0">
                <a:latin typeface="Times New Roman" panose="02020603050405020304" pitchFamily="18" charset="0"/>
                <a:ea typeface="MS Mincho"/>
              </a:rPr>
              <a:t> адаптуватися до змін маркетингового середовища;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400" b="1" dirty="0">
                <a:latin typeface="Times New Roman" panose="02020603050405020304" pitchFamily="18" charset="0"/>
                <a:ea typeface="MS Mincho"/>
              </a:rPr>
              <a:t>ПРН 11. </a:t>
            </a:r>
            <a:r>
              <a:rPr lang="uk-UA" sz="3400" dirty="0">
                <a:latin typeface="Times New Roman" panose="02020603050405020304" pitchFamily="18" charset="0"/>
                <a:ea typeface="MS Mincho"/>
              </a:rPr>
              <a:t>Демонструвати вміння застосовувати міждисциплінарний підхід та здійснювати маркетингові функції ринкового суб’єкта. </a:t>
            </a:r>
            <a:endParaRPr lang="ru-RU" sz="3400" dirty="0">
              <a:latin typeface="Times New Roman" panose="02020603050405020304" pitchFamily="18" charset="0"/>
              <a:ea typeface="MS Mincho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39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050246"/>
              </p:ext>
            </p:extLst>
          </p:nvPr>
        </p:nvGraphicFramePr>
        <p:xfrm>
          <a:off x="1867438" y="601430"/>
          <a:ext cx="8358388" cy="6056950"/>
        </p:xfrm>
        <a:graphic>
          <a:graphicData uri="http://schemas.openxmlformats.org/drawingml/2006/table">
            <a:tbl>
              <a:tblPr/>
              <a:tblGrid>
                <a:gridCol w="2688997">
                  <a:extLst>
                    <a:ext uri="{9D8B030D-6E8A-4147-A177-3AD203B41FA5}">
                      <a16:colId xmlns:a16="http://schemas.microsoft.com/office/drawing/2014/main" val="526097089"/>
                    </a:ext>
                  </a:extLst>
                </a:gridCol>
                <a:gridCol w="2565711">
                  <a:extLst>
                    <a:ext uri="{9D8B030D-6E8A-4147-A177-3AD203B41FA5}">
                      <a16:colId xmlns:a16="http://schemas.microsoft.com/office/drawing/2014/main" val="3915855602"/>
                    </a:ext>
                  </a:extLst>
                </a:gridCol>
                <a:gridCol w="1551840">
                  <a:extLst>
                    <a:ext uri="{9D8B030D-6E8A-4147-A177-3AD203B41FA5}">
                      <a16:colId xmlns:a16="http://schemas.microsoft.com/office/drawing/2014/main" val="3760675906"/>
                    </a:ext>
                  </a:extLst>
                </a:gridCol>
                <a:gridCol w="1551840">
                  <a:extLst>
                    <a:ext uri="{9D8B030D-6E8A-4147-A177-3AD203B41FA5}">
                      <a16:colId xmlns:a16="http://schemas.microsoft.com/office/drawing/2014/main" val="3774571810"/>
                    </a:ext>
                  </a:extLst>
                </a:gridCol>
              </a:tblGrid>
              <a:tr h="169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73702"/>
                  </a:ext>
                </a:extLst>
              </a:tr>
              <a:tr h="42360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Галузь знань, спеціальність,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освітня програма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рівень вищої освіти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Нормативні показники для планування і розподілу дисципліни на змістові модулі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Характеристика навчальної дисципліни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587497"/>
                  </a:ext>
                </a:extLst>
              </a:tr>
              <a:tr h="8472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очна (денна) форма здобуття освіти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заочна (дистанційна)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форма здобуття освіти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27292"/>
                  </a:ext>
                </a:extLst>
              </a:tr>
              <a:tr h="21323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Галузь знань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07-Управління та</a:t>
                      </a:r>
                      <a:r>
                        <a:rPr lang="uk-UA" sz="12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адміністрування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Кількість кредитів – 5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Обов’язкова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525954"/>
                  </a:ext>
                </a:extLst>
              </a:tr>
              <a:tr h="677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Цикл дисциплін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Цикл професійної підготовки спеціальності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100704"/>
                  </a:ext>
                </a:extLst>
              </a:tr>
              <a:tr h="59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Спеціальність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075-Маркетинг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Загальна кількість годин – 150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Семестр: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153606"/>
                  </a:ext>
                </a:extLst>
              </a:tr>
              <a:tr h="25416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5 -й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294275"/>
                  </a:ext>
                </a:extLst>
              </a:tr>
              <a:tr h="254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Змістових модулів – 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Лекції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591281"/>
                  </a:ext>
                </a:extLst>
              </a:tr>
              <a:tr h="25416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Освітньо-професійна програма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Маркетинг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 год.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2130603"/>
                  </a:ext>
                </a:extLst>
              </a:tr>
              <a:tr h="622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Практичні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150289"/>
                  </a:ext>
                </a:extLst>
              </a:tr>
              <a:tr h="32832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Рівень вищої освіти: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бакалаврський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Кількість поточних контрольних заходів – 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 год.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564718"/>
                  </a:ext>
                </a:extLst>
              </a:tr>
              <a:tr h="254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Самостійна робота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931924"/>
                  </a:ext>
                </a:extLst>
              </a:tr>
              <a:tr h="254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 год.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48426"/>
                  </a:ext>
                </a:extLst>
              </a:tr>
              <a:tr h="910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Вид підсумкового семестрового контролю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екзамен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92728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17453" y="293653"/>
            <a:ext cx="30279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73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Опис навчальної дисципліни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0060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Широкоэкранный</PresentationFormat>
  <Paragraphs>64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MS Mincho</vt:lpstr>
      <vt:lpstr>Times New Roman</vt:lpstr>
      <vt:lpstr>Тема Office</vt:lpstr>
      <vt:lpstr>МІЖНАРОДНИЙ МАРКЕТИНГ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МІЖНАРОДНИЙ МАРКЕТИНГ</dc:title>
  <dc:creator>Пользователь Windows</dc:creator>
  <cp:lastModifiedBy>Пользователь Windows</cp:lastModifiedBy>
  <cp:revision>1</cp:revision>
  <dcterms:created xsi:type="dcterms:W3CDTF">2021-10-08T09:33:25Z</dcterms:created>
  <dcterms:modified xsi:type="dcterms:W3CDTF">2021-10-08T09:33:56Z</dcterms:modified>
</cp:coreProperties>
</file>