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_rels/notesSlide7.xml.rels" ContentType="application/vnd.openxmlformats-package.relationships+xml"/>
  <Override PartName="/ppt/notesSlides/_rels/notesSlide9.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media/image9.jpeg" ContentType="image/jpeg"/>
  <Override PartName="/ppt/media/image1.jpeg" ContentType="image/jpeg"/>
  <Override PartName="/ppt/media/image2.png" ContentType="image/png"/>
  <Override PartName="/ppt/media/image4.jpeg" ContentType="image/jpeg"/>
  <Override PartName="/ppt/media/image3.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jpeg" ContentType="image/jpeg"/>
  <Override PartName="/ppt/media/image29.jpeg" ContentType="image/jpeg"/>
  <Override PartName="/ppt/media/image30.jpeg" ContentType="image/jpeg"/>
  <Override PartName="/ppt/media/image31.jpeg" ContentType="image/jpeg"/>
  <Override PartName="/ppt/media/image32.jpeg" ContentType="image/jpeg"/>
  <Override PartName="/ppt/media/image33.jpeg" ContentType="image/jpeg"/>
  <Override PartName="/ppt/media/image3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ru-RU" sz="4400" spc="-1" strike="noStrike">
                <a:latin typeface="Arial"/>
              </a:rPr>
              <a:t>Для перемещения страницы щёлкните мышью</a:t>
            </a:r>
            <a:endParaRPr b="0" lang="ru-RU" sz="4400" spc="-1" strike="noStrike">
              <a:latin typeface="Arial"/>
            </a:endParaRPr>
          </a:p>
        </p:txBody>
      </p:sp>
      <p:sp>
        <p:nvSpPr>
          <p:cNvPr id="115" name="PlaceHolder 2"/>
          <p:cNvSpPr>
            <a:spLocks noGrp="1"/>
          </p:cNvSpPr>
          <p:nvPr>
            <p:ph type="body"/>
          </p:nvPr>
        </p:nvSpPr>
        <p:spPr>
          <a:xfrm>
            <a:off x="756000" y="5078520"/>
            <a:ext cx="6047640" cy="4811040"/>
          </a:xfrm>
          <a:prstGeom prst="rect">
            <a:avLst/>
          </a:prstGeom>
        </p:spPr>
        <p:txBody>
          <a:bodyPr lIns="0" rIns="0" tIns="0" bIns="0">
            <a:noAutofit/>
          </a:bodyPr>
          <a:p>
            <a:r>
              <a:rPr b="0" lang="ru-RU" sz="2000" spc="-1" strike="noStrike">
                <a:latin typeface="Arial"/>
              </a:rPr>
              <a:t>Для правки формата примечаний щёлкните мышью</a:t>
            </a:r>
            <a:endParaRPr b="0" lang="ru-RU" sz="2000" spc="-1" strike="noStrike">
              <a:latin typeface="Arial"/>
            </a:endParaRPr>
          </a:p>
        </p:txBody>
      </p:sp>
      <p:sp>
        <p:nvSpPr>
          <p:cNvPr id="116" name="PlaceHolder 3"/>
          <p:cNvSpPr>
            <a:spLocks noGrp="1"/>
          </p:cNvSpPr>
          <p:nvPr>
            <p:ph type="hdr"/>
          </p:nvPr>
        </p:nvSpPr>
        <p:spPr>
          <a:xfrm>
            <a:off x="0" y="0"/>
            <a:ext cx="3280680" cy="534240"/>
          </a:xfrm>
          <a:prstGeom prst="rect">
            <a:avLst/>
          </a:prstGeom>
        </p:spPr>
        <p:txBody>
          <a:bodyPr lIns="0" rIns="0" tIns="0" bIns="0">
            <a:noAutofit/>
          </a:bodyPr>
          <a:p>
            <a:r>
              <a:rPr b="0" lang="ru-RU" sz="1400" spc="-1" strike="noStrike">
                <a:latin typeface="Times New Roman"/>
              </a:rPr>
              <a:t>&lt;верхний колонтитул&gt;</a:t>
            </a:r>
            <a:endParaRPr b="0" lang="ru-RU" sz="1400" spc="-1" strike="noStrike">
              <a:latin typeface="Times New Roman"/>
            </a:endParaRPr>
          </a:p>
        </p:txBody>
      </p:sp>
      <p:sp>
        <p:nvSpPr>
          <p:cNvPr id="117" name="PlaceHolder 4"/>
          <p:cNvSpPr>
            <a:spLocks noGrp="1"/>
          </p:cNvSpPr>
          <p:nvPr>
            <p:ph type="dt"/>
          </p:nvPr>
        </p:nvSpPr>
        <p:spPr>
          <a:xfrm>
            <a:off x="4278960" y="0"/>
            <a:ext cx="3280680" cy="534240"/>
          </a:xfrm>
          <a:prstGeom prst="rect">
            <a:avLst/>
          </a:prstGeom>
        </p:spPr>
        <p:txBody>
          <a:bodyPr lIns="0" rIns="0" tIns="0" bIns="0">
            <a:noAutofit/>
          </a:bodyPr>
          <a:p>
            <a:pPr algn="r"/>
            <a:r>
              <a:rPr b="0" lang="ru-RU" sz="1400" spc="-1" strike="noStrike">
                <a:latin typeface="Times New Roman"/>
              </a:rPr>
              <a:t>&lt;дата/время&gt;</a:t>
            </a:r>
            <a:endParaRPr b="0" lang="ru-RU" sz="1400" spc="-1" strike="noStrike">
              <a:latin typeface="Times New Roman"/>
            </a:endParaRPr>
          </a:p>
        </p:txBody>
      </p:sp>
      <p:sp>
        <p:nvSpPr>
          <p:cNvPr id="118" name="PlaceHolder 5"/>
          <p:cNvSpPr>
            <a:spLocks noGrp="1"/>
          </p:cNvSpPr>
          <p:nvPr>
            <p:ph type="ftr"/>
          </p:nvPr>
        </p:nvSpPr>
        <p:spPr>
          <a:xfrm>
            <a:off x="0" y="10157400"/>
            <a:ext cx="3280680" cy="534240"/>
          </a:xfrm>
          <a:prstGeom prst="rect">
            <a:avLst/>
          </a:prstGeom>
        </p:spPr>
        <p:txBody>
          <a:bodyPr lIns="0" rIns="0" tIns="0" bIns="0" anchor="b">
            <a:noAutofit/>
          </a:bodyPr>
          <a:p>
            <a:r>
              <a:rPr b="0" lang="ru-RU" sz="1400" spc="-1" strike="noStrike">
                <a:latin typeface="Times New Roman"/>
              </a:rPr>
              <a:t>&lt;нижний колонтитул&gt;</a:t>
            </a:r>
            <a:endParaRPr b="0" lang="ru-RU" sz="1400" spc="-1" strike="noStrike">
              <a:latin typeface="Times New Roman"/>
            </a:endParaRPr>
          </a:p>
        </p:txBody>
      </p:sp>
      <p:sp>
        <p:nvSpPr>
          <p:cNvPr id="119"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A4745A03-984F-4936-97CA-709C3C141B75}" type="slidenum">
              <a:rPr b="0" lang="ru-RU" sz="1400" spc="-1" strike="noStrike">
                <a:latin typeface="Times New Roman"/>
              </a:rPr>
              <a:t>&lt;номер&gt;</a:t>
            </a:fld>
            <a:endParaRPr b="0" lang="ru-RU"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CustomShape 1"/>
          <p:cNvSpPr/>
          <p:nvPr/>
        </p:nvSpPr>
        <p:spPr>
          <a:xfrm>
            <a:off x="3814920" y="9371160"/>
            <a:ext cx="2915640" cy="4899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marL="215640" indent="-210600" algn="r">
              <a:lnSpc>
                <a:spcPct val="100000"/>
              </a:lnSpc>
            </a:pPr>
            <a:fld id="{4F84B729-BDCF-41EC-815C-3BBCE46D46F7}" type="slidenum">
              <a:rPr b="0" lang="ru-RU" sz="1200" spc="-1" strike="noStrike">
                <a:solidFill>
                  <a:srgbClr val="000000"/>
                </a:solidFill>
                <a:latin typeface="Times New Roman"/>
                <a:ea typeface="Segoe UI"/>
              </a:rPr>
              <a:t>&lt;номер&gt;</a:t>
            </a:fld>
            <a:endParaRPr b="0" lang="ru-RU" sz="1200" spc="-1" strike="noStrike">
              <a:latin typeface="Arial"/>
            </a:endParaRPr>
          </a:p>
        </p:txBody>
      </p:sp>
      <p:sp>
        <p:nvSpPr>
          <p:cNvPr id="192" name="PlaceHolder 2"/>
          <p:cNvSpPr>
            <a:spLocks noGrp="1"/>
          </p:cNvSpPr>
          <p:nvPr>
            <p:ph type="sldImg"/>
          </p:nvPr>
        </p:nvSpPr>
        <p:spPr>
          <a:xfrm>
            <a:off x="901800" y="739800"/>
            <a:ext cx="4930200" cy="3698640"/>
          </a:xfrm>
          <a:prstGeom prst="rect">
            <a:avLst/>
          </a:prstGeom>
        </p:spPr>
      </p:sp>
      <p:sp>
        <p:nvSpPr>
          <p:cNvPr id="193" name="PlaceHolder 3"/>
          <p:cNvSpPr>
            <a:spLocks noGrp="1"/>
          </p:cNvSpPr>
          <p:nvPr>
            <p:ph type="body"/>
          </p:nvPr>
        </p:nvSpPr>
        <p:spPr>
          <a:xfrm>
            <a:off x="673200" y="4499640"/>
            <a:ext cx="5387400" cy="4811040"/>
          </a:xfrm>
          <a:prstGeom prst="rect">
            <a:avLst/>
          </a:prstGeom>
        </p:spPr>
        <p:txBody>
          <a:bodyPr lIns="0" rIns="0" tIns="0" bIns="0" anchor="ctr">
            <a:spAutoFit/>
          </a:bodyPr>
          <a:p>
            <a:endParaRPr b="0" lang="ru-RU"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CustomShape 1"/>
          <p:cNvSpPr/>
          <p:nvPr/>
        </p:nvSpPr>
        <p:spPr>
          <a:xfrm>
            <a:off x="3814920" y="9371160"/>
            <a:ext cx="2915640" cy="4899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marL="215640" indent="-210600" algn="r">
              <a:lnSpc>
                <a:spcPct val="100000"/>
              </a:lnSpc>
            </a:pPr>
            <a:fld id="{F4D071FD-9444-4E92-91AA-D275389FF915}" type="slidenum">
              <a:rPr b="0" lang="ru-RU" sz="1200" spc="-1" strike="noStrike">
                <a:solidFill>
                  <a:srgbClr val="000000"/>
                </a:solidFill>
                <a:latin typeface="Times New Roman"/>
                <a:ea typeface="Segoe UI"/>
              </a:rPr>
              <a:t>&lt;номер&gt;</a:t>
            </a:fld>
            <a:endParaRPr b="0" lang="ru-RU" sz="1200" spc="-1" strike="noStrike">
              <a:latin typeface="Arial"/>
            </a:endParaRPr>
          </a:p>
        </p:txBody>
      </p:sp>
      <p:sp>
        <p:nvSpPr>
          <p:cNvPr id="195" name="PlaceHolder 2"/>
          <p:cNvSpPr>
            <a:spLocks noGrp="1"/>
          </p:cNvSpPr>
          <p:nvPr>
            <p:ph type="sldImg"/>
          </p:nvPr>
        </p:nvSpPr>
        <p:spPr>
          <a:xfrm>
            <a:off x="901800" y="739800"/>
            <a:ext cx="4930200" cy="3698640"/>
          </a:xfrm>
          <a:prstGeom prst="rect">
            <a:avLst/>
          </a:prstGeom>
        </p:spPr>
      </p:sp>
      <p:sp>
        <p:nvSpPr>
          <p:cNvPr id="196" name="PlaceHolder 3"/>
          <p:cNvSpPr>
            <a:spLocks noGrp="1"/>
          </p:cNvSpPr>
          <p:nvPr>
            <p:ph type="body"/>
          </p:nvPr>
        </p:nvSpPr>
        <p:spPr>
          <a:xfrm>
            <a:off x="673200" y="4499640"/>
            <a:ext cx="5387400" cy="4811040"/>
          </a:xfrm>
          <a:prstGeom prst="rect">
            <a:avLst/>
          </a:prstGeom>
        </p:spPr>
        <p:txBody>
          <a:bodyPr lIns="0" rIns="0" tIns="0" bIns="0" anchor="ctr">
            <a:spAutoFit/>
          </a:bodyPr>
          <a:p>
            <a:endParaRPr b="0" lang="ru-RU"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79"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81"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83"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84"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88"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89"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90"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92"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94"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96"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9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98"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100" name="PlaceHolder 2"/>
          <p:cNvSpPr>
            <a:spLocks noGrp="1"/>
          </p:cNvSpPr>
          <p:nvPr>
            <p:ph type="body"/>
          </p:nvPr>
        </p:nvSpPr>
        <p:spPr>
          <a:xfrm>
            <a:off x="457200" y="1604520"/>
            <a:ext cx="8229240" cy="1896840"/>
          </a:xfrm>
          <a:prstGeom prst="rect">
            <a:avLst/>
          </a:prstGeom>
        </p:spPr>
        <p:txBody>
          <a:bodyPr lIns="0" rIns="0" tIns="0" bIns="0">
            <a:normAutofit/>
          </a:bodyPr>
          <a:p>
            <a:endParaRPr b="0" lang="ru-RU" sz="3200" spc="-1" strike="noStrike">
              <a:latin typeface="Arial"/>
            </a:endParaRPr>
          </a:p>
        </p:txBody>
      </p:sp>
      <p:sp>
        <p:nvSpPr>
          <p:cNvPr id="101" name="PlaceHolder 3"/>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103"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04"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05"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
        <p:nvSpPr>
          <p:cNvPr id="106" name="PlaceHolder 5"/>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108" name="PlaceHolder 2"/>
          <p:cNvSpPr>
            <a:spLocks noGrp="1"/>
          </p:cNvSpPr>
          <p:nvPr>
            <p:ph type="body"/>
          </p:nvPr>
        </p:nvSpPr>
        <p:spPr>
          <a:xfrm>
            <a:off x="45720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109" name="PlaceHolder 3"/>
          <p:cNvSpPr>
            <a:spLocks noGrp="1"/>
          </p:cNvSpPr>
          <p:nvPr>
            <p:ph type="body"/>
          </p:nvPr>
        </p:nvSpPr>
        <p:spPr>
          <a:xfrm>
            <a:off x="323964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110" name="PlaceHolder 4"/>
          <p:cNvSpPr>
            <a:spLocks noGrp="1"/>
          </p:cNvSpPr>
          <p:nvPr>
            <p:ph type="body"/>
          </p:nvPr>
        </p:nvSpPr>
        <p:spPr>
          <a:xfrm>
            <a:off x="6022080" y="1604520"/>
            <a:ext cx="2649600" cy="1896840"/>
          </a:xfrm>
          <a:prstGeom prst="rect">
            <a:avLst/>
          </a:prstGeom>
        </p:spPr>
        <p:txBody>
          <a:bodyPr lIns="0" rIns="0" tIns="0" bIns="0">
            <a:normAutofit fontScale="76000"/>
          </a:bodyPr>
          <a:p>
            <a:endParaRPr b="0" lang="ru-RU" sz="3200" spc="-1" strike="noStrike">
              <a:latin typeface="Arial"/>
            </a:endParaRPr>
          </a:p>
        </p:txBody>
      </p:sp>
      <p:sp>
        <p:nvSpPr>
          <p:cNvPr id="111" name="PlaceHolder 5"/>
          <p:cNvSpPr>
            <a:spLocks noGrp="1"/>
          </p:cNvSpPr>
          <p:nvPr>
            <p:ph type="body"/>
          </p:nvPr>
        </p:nvSpPr>
        <p:spPr>
          <a:xfrm>
            <a:off x="45720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112" name="PlaceHolder 6"/>
          <p:cNvSpPr>
            <a:spLocks noGrp="1"/>
          </p:cNvSpPr>
          <p:nvPr>
            <p:ph type="body"/>
          </p:nvPr>
        </p:nvSpPr>
        <p:spPr>
          <a:xfrm>
            <a:off x="3239640" y="3682080"/>
            <a:ext cx="2649600" cy="1896840"/>
          </a:xfrm>
          <a:prstGeom prst="rect">
            <a:avLst/>
          </a:prstGeom>
        </p:spPr>
        <p:txBody>
          <a:bodyPr lIns="0" rIns="0" tIns="0" bIns="0">
            <a:normAutofit fontScale="76000"/>
          </a:bodyPr>
          <a:p>
            <a:endParaRPr b="0" lang="ru-RU" sz="3200" spc="-1" strike="noStrike">
              <a:latin typeface="Arial"/>
            </a:endParaRPr>
          </a:p>
        </p:txBody>
      </p:sp>
      <p:sp>
        <p:nvSpPr>
          <p:cNvPr id="113" name="PlaceHolder 7"/>
          <p:cNvSpPr>
            <a:spLocks noGrp="1"/>
          </p:cNvSpPr>
          <p:nvPr>
            <p:ph type="body"/>
          </p:nvPr>
        </p:nvSpPr>
        <p:spPr>
          <a:xfrm>
            <a:off x="6022080" y="3682080"/>
            <a:ext cx="2649600" cy="1896840"/>
          </a:xfrm>
          <a:prstGeom prst="rect">
            <a:avLst/>
          </a:prstGeom>
        </p:spPr>
        <p:txBody>
          <a:bodyPr lIns="0" rIns="0" tIns="0" bIns="0">
            <a:normAutofit fontScale="76000"/>
          </a:bodyPr>
          <a:p>
            <a:endParaRPr b="0" lang="ru-R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ru-R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rIns="0" tIns="0" bIns="0">
            <a:normAutofit/>
          </a:bodyPr>
          <a:p>
            <a:endParaRPr b="0" lang="ru-RU" sz="3200" spc="-1" strike="noStrike">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rIns="0" tIns="0" bIns="0">
            <a:normAutofit/>
          </a:bodyPr>
          <a:p>
            <a:endParaRPr b="0" lang="ru-RU" sz="3200" spc="-1" strike="noStrike">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rIns="0" tIns="0" bIns="0">
            <a:normAutofit/>
          </a:bodyPr>
          <a:p>
            <a:endParaRPr b="0" lang="ru-R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rIns="0" tIns="0" bIns="0" anchor="ctr">
            <a:spAutoFit/>
          </a:bodyPr>
          <a:p>
            <a:pPr algn="ctr"/>
            <a:endParaRPr b="0" lang="ru-RU"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ru-RU" sz="3200" spc="-1" strike="noStrike">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ru-RU" sz="3200" spc="-1" strike="noStrike">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rIns="0" tIns="0" bIns="0">
            <a:normAutofit/>
          </a:bodyPr>
          <a:p>
            <a:endParaRPr b="0" lang="ru-R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240"/>
            <a:ext cx="8228880" cy="1145160"/>
          </a:xfrm>
          <a:prstGeom prst="rect">
            <a:avLst/>
          </a:prstGeom>
        </p:spPr>
        <p:txBody>
          <a:bodyPr lIns="0" rIns="0" tIns="0" bIns="0" anchor="ctr">
            <a:spAutoFit/>
          </a:bodyPr>
          <a:p>
            <a:r>
              <a:rPr b="0" lang="ru-RU" sz="1800" spc="-1" strike="noStrike">
                <a:latin typeface="Arial"/>
              </a:rPr>
              <a:t>Для правки текста заглавия щёлкните мышью</a:t>
            </a:r>
            <a:endParaRPr b="0" lang="ru-RU" sz="18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ru-RU" sz="4400" spc="-1" strike="noStrike">
                <a:latin typeface="Arial"/>
              </a:rPr>
              <a:t>Для правки текста заглавия щёлкните мышью</a:t>
            </a:r>
            <a:endParaRPr b="0" lang="ru-RU" sz="4400" spc="-1" strike="noStrike">
              <a:latin typeface="Arial"/>
            </a:endParaRPr>
          </a:p>
        </p:txBody>
      </p:sp>
      <p:sp>
        <p:nvSpPr>
          <p:cNvPr id="77"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ru-RU" sz="3200" spc="-1" strike="noStrike">
                <a:latin typeface="Arial"/>
              </a:rPr>
              <a:t>Для правки структуры щёлкните мышью</a:t>
            </a:r>
            <a:endParaRPr b="0" lang="ru-RU" sz="3200" spc="-1" strike="noStrike">
              <a:latin typeface="Arial"/>
            </a:endParaRPr>
          </a:p>
          <a:p>
            <a:pPr lvl="1" marL="864000" indent="-324000">
              <a:spcBef>
                <a:spcPts val="1134"/>
              </a:spcBef>
              <a:buClr>
                <a:srgbClr val="000000"/>
              </a:buClr>
              <a:buSzPct val="75000"/>
              <a:buFont typeface="Symbol" charset="2"/>
              <a:buChar char=""/>
            </a:pPr>
            <a:r>
              <a:rPr b="0" lang="ru-RU" sz="2800" spc="-1" strike="noStrike">
                <a:latin typeface="Arial"/>
              </a:rPr>
              <a:t>Второй уровень структуры</a:t>
            </a:r>
            <a:endParaRPr b="0" lang="ru-RU" sz="2800" spc="-1" strike="noStrike">
              <a:latin typeface="Arial"/>
            </a:endParaRPr>
          </a:p>
          <a:p>
            <a:pPr lvl="2" marL="1296000" indent="-288000">
              <a:spcBef>
                <a:spcPts val="850"/>
              </a:spcBef>
              <a:buClr>
                <a:srgbClr val="000000"/>
              </a:buClr>
              <a:buSzPct val="45000"/>
              <a:buFont typeface="Wingdings" charset="2"/>
              <a:buChar char=""/>
            </a:pPr>
            <a:r>
              <a:rPr b="0" lang="ru-RU" sz="2400" spc="-1" strike="noStrike">
                <a:latin typeface="Arial"/>
              </a:rPr>
              <a:t>Третий уровень структуры</a:t>
            </a:r>
            <a:endParaRPr b="0" lang="ru-RU" sz="2400" spc="-1" strike="noStrike">
              <a:latin typeface="Arial"/>
            </a:endParaRPr>
          </a:p>
          <a:p>
            <a:pPr lvl="3" marL="1728000" indent="-216000">
              <a:spcBef>
                <a:spcPts val="567"/>
              </a:spcBef>
              <a:buClr>
                <a:srgbClr val="000000"/>
              </a:buClr>
              <a:buSzPct val="75000"/>
              <a:buFont typeface="Symbol" charset="2"/>
              <a:buChar char=""/>
            </a:pPr>
            <a:r>
              <a:rPr b="0" lang="ru-RU" sz="2000" spc="-1" strike="noStrike">
                <a:latin typeface="Arial"/>
              </a:rPr>
              <a:t>Четвёртый уровень структуры</a:t>
            </a:r>
            <a:endParaRPr b="0" lang="ru-RU" sz="2000" spc="-1" strike="noStrike">
              <a:latin typeface="Arial"/>
            </a:endParaRPr>
          </a:p>
          <a:p>
            <a:pPr lvl="4" marL="2160000" indent="-216000">
              <a:spcBef>
                <a:spcPts val="283"/>
              </a:spcBef>
              <a:buClr>
                <a:srgbClr val="000000"/>
              </a:buClr>
              <a:buSzPct val="45000"/>
              <a:buFont typeface="Wingdings" charset="2"/>
              <a:buChar char=""/>
            </a:pPr>
            <a:r>
              <a:rPr b="0" lang="ru-RU" sz="2000" spc="-1" strike="noStrike">
                <a:latin typeface="Arial"/>
              </a:rPr>
              <a:t>Пятый уровень структуры</a:t>
            </a:r>
            <a:endParaRPr b="0" lang="ru-RU" sz="2000" spc="-1" strike="noStrike">
              <a:latin typeface="Arial"/>
            </a:endParaRPr>
          </a:p>
          <a:p>
            <a:pPr lvl="5" marL="2592000" indent="-216000">
              <a:spcBef>
                <a:spcPts val="283"/>
              </a:spcBef>
              <a:buClr>
                <a:srgbClr val="000000"/>
              </a:buClr>
              <a:buSzPct val="45000"/>
              <a:buFont typeface="Wingdings" charset="2"/>
              <a:buChar char=""/>
            </a:pPr>
            <a:r>
              <a:rPr b="0" lang="ru-RU" sz="2000" spc="-1" strike="noStrike">
                <a:latin typeface="Arial"/>
              </a:rPr>
              <a:t>Шестой уровень структуры</a:t>
            </a:r>
            <a:endParaRPr b="0" lang="ru-RU" sz="2000" spc="-1" strike="noStrike">
              <a:latin typeface="Arial"/>
            </a:endParaRPr>
          </a:p>
          <a:p>
            <a:pPr lvl="6" marL="3024000" indent="-216000">
              <a:spcBef>
                <a:spcPts val="283"/>
              </a:spcBef>
              <a:buClr>
                <a:srgbClr val="000000"/>
              </a:buClr>
              <a:buSzPct val="45000"/>
              <a:buFont typeface="Wingdings" charset="2"/>
              <a:buChar char=""/>
            </a:pPr>
            <a:r>
              <a:rPr b="0" lang="ru-RU" sz="2000" spc="-1" strike="noStrike">
                <a:latin typeface="Arial"/>
              </a:rPr>
              <a:t>Седьмой уровень структуры</a:t>
            </a:r>
            <a:endParaRPr b="0" lang="ru-R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slideLayout" Target="../slideLayouts/slideLayout25.xml"/>
</Relationships>
</file>

<file path=ppt/slides/_rels/slide32.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jpeg"/><Relationship Id="rId3" Type="http://schemas.openxmlformats.org/officeDocument/2006/relationships/image" Target="../media/image27.jpeg"/><Relationship Id="rId4"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jpeg"/><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6"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hyperlink" Target="http://medulka.ru/himiya-biohimiya/books-page" TargetMode="External"/><Relationship Id="rId2" Type="http://schemas.openxmlformats.org/officeDocument/2006/relationships/hyperlink" Target="http://medulka.ru/himiya-biohimiya/books-page" TargetMode="External"/><Relationship Id="rId3" Type="http://schemas.openxmlformats.org/officeDocument/2006/relationships/hyperlink" Target="http://medulka.ru/himiya-biohimiya/books-page" TargetMode="External"/><Relationship Id="rId4" Type="http://schemas.openxmlformats.org/officeDocument/2006/relationships/hyperlink" Target="http://medulka.ru/himiya-biohimiya/books-page" TargetMode="External"/><Relationship Id="rId5" Type="http://schemas.openxmlformats.org/officeDocument/2006/relationships/hyperlink" Target="http://medulka.ru/himiya-biohimiya/books-page" TargetMode="External"/><Relationship Id="rId6"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25.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714240" y="571320"/>
            <a:ext cx="7771680" cy="1642320"/>
          </a:xfrm>
          <a:prstGeom prst="rect">
            <a:avLst/>
          </a:prstGeom>
          <a:noFill/>
          <a:ln>
            <a:noFill/>
          </a:ln>
        </p:spPr>
        <p:style>
          <a:lnRef idx="0"/>
          <a:fillRef idx="0"/>
          <a:effectRef idx="0"/>
          <a:fontRef idx="minor"/>
        </p:style>
        <p:txBody>
          <a:bodyPr lIns="90000" rIns="90000" tIns="45000" bIns="45000" anchor="ctr">
            <a:normAutofit fontScale="88000"/>
          </a:bodyPr>
          <a:p>
            <a:pPr algn="ctr">
              <a:lnSpc>
                <a:spcPct val="100000"/>
              </a:lnSpc>
            </a:pPr>
            <a:r>
              <a:rPr b="1" lang="ru-RU" sz="4400" spc="-1" strike="noStrike">
                <a:solidFill>
                  <a:srgbClr val="ff0000"/>
                </a:solidFill>
                <a:latin typeface="Calibri"/>
              </a:rPr>
              <a:t>ПРИРОДНІ ЗАСОБИ ПІДВИЩЕННЯ РЕЗИСТЕНТНОСТІ ОРГАНІЗМУ</a:t>
            </a:r>
            <a:endParaRPr b="0" lang="ru-RU" sz="4400" spc="-1" strike="noStrike">
              <a:latin typeface="Arial"/>
            </a:endParaRPr>
          </a:p>
        </p:txBody>
      </p:sp>
      <p:sp>
        <p:nvSpPr>
          <p:cNvPr id="121" name="CustomShape 2"/>
          <p:cNvSpPr/>
          <p:nvPr/>
        </p:nvSpPr>
        <p:spPr>
          <a:xfrm>
            <a:off x="357120" y="2357280"/>
            <a:ext cx="8214480" cy="3214080"/>
          </a:xfrm>
          <a:prstGeom prst="rect">
            <a:avLst/>
          </a:prstGeom>
          <a:noFill/>
          <a:ln>
            <a:noFill/>
          </a:ln>
        </p:spPr>
        <p:style>
          <a:lnRef idx="0"/>
          <a:fillRef idx="0"/>
          <a:effectRef idx="0"/>
          <a:fontRef idx="minor"/>
        </p:style>
        <p:txBody>
          <a:bodyPr lIns="90000" rIns="90000" tIns="45000" bIns="45000">
            <a:noAutofit/>
          </a:bodyPr>
          <a:p>
            <a:pPr algn="ctr">
              <a:lnSpc>
                <a:spcPct val="100000"/>
              </a:lnSpc>
              <a:spcBef>
                <a:spcPts val="879"/>
              </a:spcBef>
            </a:pPr>
            <a:r>
              <a:rPr b="1" lang="ru-RU" sz="4400" spc="-1" strike="noStrike">
                <a:solidFill>
                  <a:srgbClr val="0070c0"/>
                </a:solidFill>
                <a:latin typeface="Calibri"/>
              </a:rPr>
              <a:t>Лекція №7</a:t>
            </a:r>
            <a:br/>
            <a:r>
              <a:rPr b="1" lang="ru-RU" sz="4400" spc="-1" strike="noStrike">
                <a:solidFill>
                  <a:srgbClr val="0070c0"/>
                </a:solidFill>
                <a:latin typeface="Calibri"/>
              </a:rPr>
              <a:t>Тема: Шляхи та методи підвищення резистентності організму</a:t>
            </a:r>
            <a:endParaRPr b="0" lang="ru-RU" sz="4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CustomShape 1"/>
          <p:cNvSpPr/>
          <p:nvPr/>
        </p:nvSpPr>
        <p:spPr>
          <a:xfrm>
            <a:off x="285840" y="214200"/>
            <a:ext cx="8500320" cy="64263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3200" spc="-1" strike="noStrike">
                <a:solidFill>
                  <a:srgbClr val="000000"/>
                </a:solidFill>
                <a:latin typeface="Calibri"/>
                <a:ea typeface="DejaVu Sans"/>
              </a:rPr>
              <a:t>При всіх цих станах настає </a:t>
            </a:r>
            <a:r>
              <a:rPr b="1" i="1" lang="ru-RU" sz="3200" spc="-1" strike="noStrike" u="sng">
                <a:solidFill>
                  <a:srgbClr val="ff0000"/>
                </a:solidFill>
                <a:uFillTx/>
                <a:latin typeface="Calibri"/>
                <a:ea typeface="DejaVu Sans"/>
              </a:rPr>
              <a:t>глибоке гальмування нервової системи</a:t>
            </a:r>
            <a:r>
              <a:rPr b="1" lang="ru-RU" sz="3200" spc="-1" strike="noStrike">
                <a:solidFill>
                  <a:srgbClr val="000000"/>
                </a:solidFill>
                <a:latin typeface="Calibri"/>
                <a:ea typeface="DejaVu Sans"/>
              </a:rPr>
              <a:t> і, як наслідок, - </a:t>
            </a:r>
            <a:r>
              <a:rPr b="1" lang="ru-RU" sz="3200" spc="-1" strike="noStrike" u="sng">
                <a:solidFill>
                  <a:srgbClr val="000000"/>
                </a:solidFill>
                <a:uFillTx/>
                <a:latin typeface="Calibri"/>
                <a:ea typeface="DejaVu Sans"/>
              </a:rPr>
              <a:t>всіх життєвих функцій</a:t>
            </a:r>
            <a:r>
              <a:rPr b="1" lang="ru-RU" sz="3200" spc="-1" strike="noStrike">
                <a:solidFill>
                  <a:srgbClr val="000000"/>
                </a:solidFill>
                <a:latin typeface="Calibri"/>
                <a:ea typeface="DejaVu Sans"/>
              </a:rPr>
              <a:t>: </a:t>
            </a:r>
            <a:endParaRPr b="0" lang="ru-RU" sz="3200" spc="-1" strike="noStrike">
              <a:latin typeface="Arial"/>
            </a:endParaRPr>
          </a:p>
          <a:p>
            <a:pPr algn="ctr">
              <a:lnSpc>
                <a:spcPct val="100000"/>
              </a:lnSpc>
            </a:pPr>
            <a:endParaRPr b="0" lang="ru-RU" sz="3200" spc="-1" strike="noStrike">
              <a:latin typeface="Arial"/>
            </a:endParaRPr>
          </a:p>
          <a:p>
            <a:pPr marL="216000" indent="-215640" algn="just">
              <a:lnSpc>
                <a:spcPct val="100000"/>
              </a:lnSpc>
              <a:buClr>
                <a:srgbClr val="000000"/>
              </a:buClr>
              <a:buFont typeface="Wingdings" charset="2"/>
              <a:buChar char=""/>
            </a:pPr>
            <a:r>
              <a:rPr b="1" lang="ru-RU" sz="3200" spc="-1" strike="noStrike">
                <a:solidFill>
                  <a:srgbClr val="000000"/>
                </a:solidFill>
                <a:latin typeface="Calibri"/>
                <a:ea typeface="DejaVu Sans"/>
              </a:rPr>
              <a:t>пригнічуються діяльність регуляторних систем (нервової і ендокринної), </a:t>
            </a:r>
            <a:endParaRPr b="0" lang="ru-RU" sz="3200" spc="-1" strike="noStrike">
              <a:latin typeface="Arial"/>
            </a:endParaRPr>
          </a:p>
          <a:p>
            <a:pPr marL="216000" indent="-215640" algn="just">
              <a:lnSpc>
                <a:spcPct val="100000"/>
              </a:lnSpc>
              <a:buClr>
                <a:srgbClr val="000000"/>
              </a:buClr>
              <a:buFont typeface="Wingdings" charset="2"/>
              <a:buChar char=""/>
            </a:pPr>
            <a:r>
              <a:rPr b="1" lang="ru-RU" sz="3200" spc="-1" strike="noStrike">
                <a:solidFill>
                  <a:srgbClr val="000000"/>
                </a:solidFill>
                <a:latin typeface="Calibri"/>
                <a:ea typeface="DejaVu Sans"/>
              </a:rPr>
              <a:t>знижуються обмінні процеси, </a:t>
            </a:r>
            <a:endParaRPr b="0" lang="ru-RU" sz="3200" spc="-1" strike="noStrike">
              <a:latin typeface="Arial"/>
            </a:endParaRPr>
          </a:p>
          <a:p>
            <a:pPr marL="216000" indent="-215640" algn="just">
              <a:lnSpc>
                <a:spcPct val="100000"/>
              </a:lnSpc>
              <a:buClr>
                <a:srgbClr val="000000"/>
              </a:buClr>
              <a:buFont typeface="Wingdings" charset="2"/>
              <a:buChar char=""/>
            </a:pPr>
            <a:r>
              <a:rPr b="1" lang="ru-RU" sz="3200" spc="-1" strike="noStrike">
                <a:solidFill>
                  <a:srgbClr val="000000"/>
                </a:solidFill>
                <a:latin typeface="Calibri"/>
                <a:ea typeface="DejaVu Sans"/>
              </a:rPr>
              <a:t>загальмовуються хімічні реакції, </a:t>
            </a:r>
            <a:endParaRPr b="0" lang="ru-RU" sz="3200" spc="-1" strike="noStrike">
              <a:latin typeface="Arial"/>
            </a:endParaRPr>
          </a:p>
          <a:p>
            <a:pPr marL="216000" indent="-215640" algn="just">
              <a:lnSpc>
                <a:spcPct val="100000"/>
              </a:lnSpc>
              <a:buClr>
                <a:srgbClr val="000000"/>
              </a:buClr>
              <a:buFont typeface="Wingdings" charset="2"/>
              <a:buChar char=""/>
            </a:pPr>
            <a:r>
              <a:rPr b="1" lang="ru-RU" sz="3200" spc="-1" strike="noStrike">
                <a:solidFill>
                  <a:srgbClr val="000000"/>
                </a:solidFill>
                <a:latin typeface="Calibri"/>
                <a:ea typeface="DejaVu Sans"/>
              </a:rPr>
              <a:t>зменшується потреба в кисні, </a:t>
            </a:r>
            <a:endParaRPr b="0" lang="ru-RU" sz="3200" spc="-1" strike="noStrike">
              <a:latin typeface="Arial"/>
            </a:endParaRPr>
          </a:p>
          <a:p>
            <a:pPr marL="216000" indent="-215640" algn="just">
              <a:lnSpc>
                <a:spcPct val="100000"/>
              </a:lnSpc>
              <a:buClr>
                <a:srgbClr val="000000"/>
              </a:buClr>
              <a:buFont typeface="Wingdings" charset="2"/>
              <a:buChar char=""/>
            </a:pPr>
            <a:r>
              <a:rPr b="1" lang="ru-RU" sz="3200" spc="-1" strike="noStrike">
                <a:solidFill>
                  <a:srgbClr val="000000"/>
                </a:solidFill>
                <a:latin typeface="Calibri"/>
                <a:ea typeface="DejaVu Sans"/>
              </a:rPr>
              <a:t>сповільнюється крово- і лімфообіг, </a:t>
            </a:r>
            <a:endParaRPr b="0" lang="ru-RU" sz="3200" spc="-1" strike="noStrike">
              <a:latin typeface="Arial"/>
            </a:endParaRPr>
          </a:p>
          <a:p>
            <a:pPr marL="216000" indent="-215640" algn="just">
              <a:lnSpc>
                <a:spcPct val="100000"/>
              </a:lnSpc>
              <a:buClr>
                <a:srgbClr val="000000"/>
              </a:buClr>
              <a:buFont typeface="Wingdings" charset="2"/>
              <a:buChar char=""/>
            </a:pPr>
            <a:r>
              <a:rPr b="1" lang="ru-RU" sz="3200" spc="-1" strike="noStrike">
                <a:solidFill>
                  <a:srgbClr val="000000"/>
                </a:solidFill>
                <a:latin typeface="Calibri"/>
                <a:ea typeface="DejaVu Sans"/>
              </a:rPr>
              <a:t>знижується температура тіла, </a:t>
            </a:r>
            <a:endParaRPr b="0" lang="ru-RU" sz="3200" spc="-1" strike="noStrike">
              <a:latin typeface="Arial"/>
            </a:endParaRPr>
          </a:p>
          <a:p>
            <a:pPr marL="216000" indent="-215640" algn="just">
              <a:lnSpc>
                <a:spcPct val="100000"/>
              </a:lnSpc>
              <a:buClr>
                <a:srgbClr val="000000"/>
              </a:buClr>
              <a:buFont typeface="Wingdings" charset="2"/>
              <a:buChar char=""/>
            </a:pPr>
            <a:r>
              <a:rPr b="1" lang="ru-RU" sz="3200" spc="-1" strike="noStrike">
                <a:solidFill>
                  <a:srgbClr val="000000"/>
                </a:solidFill>
                <a:latin typeface="Calibri"/>
                <a:ea typeface="DejaVu Sans"/>
              </a:rPr>
              <a:t>організм переходить на більш давній шлях обміну - гліколіз. </a:t>
            </a:r>
            <a:endParaRPr b="0" lang="ru-RU" sz="32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428760" y="428760"/>
            <a:ext cx="8429040" cy="58176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800" spc="-1" strike="noStrike">
                <a:solidFill>
                  <a:srgbClr val="000000"/>
                </a:solidFill>
                <a:latin typeface="Calibri"/>
                <a:ea typeface="DejaVu Sans"/>
              </a:rPr>
              <a:t>В результаті придушення процесів нормальної життєдіяльності вимикаються (або загальмовуються) і механізми активного захисту, виникає ареактивний стан, що забезпечує організму виживання навіть в дуже важких умовах. </a:t>
            </a:r>
            <a:endParaRPr b="0" lang="ru-RU" sz="2800" spc="-1" strike="noStrike">
              <a:latin typeface="Arial"/>
            </a:endParaRPr>
          </a:p>
          <a:p>
            <a:pPr algn="just">
              <a:lnSpc>
                <a:spcPct val="100000"/>
              </a:lnSpc>
            </a:pPr>
            <a:endParaRPr b="0" lang="ru-RU" sz="2800" spc="-1" strike="noStrike">
              <a:latin typeface="Arial"/>
            </a:endParaRPr>
          </a:p>
          <a:p>
            <a:pPr algn="just">
              <a:lnSpc>
                <a:spcPct val="100000"/>
              </a:lnSpc>
            </a:pPr>
            <a:r>
              <a:rPr b="1" lang="ru-RU" sz="2600" spc="-1" strike="noStrike">
                <a:solidFill>
                  <a:srgbClr val="000000"/>
                </a:solidFill>
                <a:latin typeface="Calibri"/>
                <a:ea typeface="DejaVu Sans"/>
              </a:rPr>
              <a:t>При цьому він не чинить опір, а лише </a:t>
            </a:r>
            <a:r>
              <a:rPr b="1" lang="ru-RU" sz="2600" spc="-1" strike="noStrike">
                <a:solidFill>
                  <a:srgbClr val="ff0000"/>
                </a:solidFill>
                <a:latin typeface="Calibri"/>
                <a:ea typeface="DejaVu Sans"/>
              </a:rPr>
              <a:t>пасивно переносить патогенну дію середовища</a:t>
            </a:r>
            <a:r>
              <a:rPr b="1" lang="ru-RU" sz="2600" spc="-1" strike="noStrike">
                <a:solidFill>
                  <a:srgbClr val="000000"/>
                </a:solidFill>
                <a:latin typeface="Calibri"/>
                <a:ea typeface="DejaVu Sans"/>
              </a:rPr>
              <a:t>, майже не реагуючи на нього. Такий стан називається </a:t>
            </a:r>
            <a:r>
              <a:rPr b="1" lang="ru-RU" sz="2600" spc="-1" strike="noStrike">
                <a:solidFill>
                  <a:srgbClr val="0070c0"/>
                </a:solidFill>
                <a:latin typeface="Calibri"/>
                <a:ea typeface="DejaVu Sans"/>
              </a:rPr>
              <a:t>переносимість </a:t>
            </a:r>
            <a:r>
              <a:rPr b="1" lang="ru-RU" sz="2600" spc="-1" strike="noStrike">
                <a:solidFill>
                  <a:srgbClr val="000000"/>
                </a:solidFill>
                <a:latin typeface="Calibri"/>
                <a:ea typeface="DejaVu Sans"/>
              </a:rPr>
              <a:t>(</a:t>
            </a:r>
            <a:r>
              <a:rPr b="1" lang="ru-RU" sz="2600" spc="-1" strike="noStrike">
                <a:solidFill>
                  <a:srgbClr val="0070c0"/>
                </a:solidFill>
                <a:latin typeface="Calibri"/>
                <a:ea typeface="DejaVu Sans"/>
              </a:rPr>
              <a:t>підвищена пасивна резистентність</a:t>
            </a:r>
            <a:r>
              <a:rPr b="1" lang="ru-RU" sz="2600" spc="-1" strike="noStrike">
                <a:solidFill>
                  <a:srgbClr val="000000"/>
                </a:solidFill>
                <a:latin typeface="Calibri"/>
                <a:ea typeface="DejaVu Sans"/>
              </a:rPr>
              <a:t>) і являє собою </a:t>
            </a:r>
            <a:endParaRPr b="0" lang="ru-RU" sz="2600" spc="-1" strike="noStrike">
              <a:latin typeface="Arial"/>
            </a:endParaRPr>
          </a:p>
          <a:p>
            <a:pPr algn="just">
              <a:lnSpc>
                <a:spcPct val="100000"/>
              </a:lnSpc>
            </a:pPr>
            <a:r>
              <a:rPr b="1" lang="ru-RU" sz="2600" spc="-1" strike="noStrike">
                <a:solidFill>
                  <a:srgbClr val="0070c0"/>
                </a:solidFill>
                <a:latin typeface="Calibri"/>
                <a:ea typeface="DejaVu Sans"/>
              </a:rPr>
              <a:t>спосіб виживання організму в несприятливих умовах</a:t>
            </a:r>
            <a:r>
              <a:rPr b="1" lang="ru-RU" sz="2600" spc="-1" strike="noStrike">
                <a:solidFill>
                  <a:srgbClr val="000000"/>
                </a:solidFill>
                <a:latin typeface="Calibri"/>
                <a:ea typeface="DejaVu Sans"/>
              </a:rPr>
              <a:t>, коли активно захиститися, уникнути дії надзвичайного подразника неможливо.</a:t>
            </a:r>
            <a:endParaRPr b="0" lang="ru-RU" sz="2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142920" y="0"/>
            <a:ext cx="8714880" cy="6702840"/>
          </a:xfrm>
          <a:prstGeom prst="rect">
            <a:avLst/>
          </a:prstGeom>
          <a:noFill/>
          <a:ln>
            <a:noFill/>
          </a:ln>
        </p:spPr>
        <p:style>
          <a:lnRef idx="0"/>
          <a:fillRef idx="0"/>
          <a:effectRef idx="0"/>
          <a:fontRef idx="minor"/>
        </p:style>
        <p:txBody>
          <a:bodyPr lIns="90000" rIns="90000" tIns="45000" bIns="45000">
            <a:spAutoFit/>
          </a:bodyPr>
          <a:p>
            <a:pPr marL="216000" indent="450720" algn="just">
              <a:lnSpc>
                <a:spcPct val="100000"/>
              </a:lnSpc>
              <a:buClr>
                <a:srgbClr val="ff0000"/>
              </a:buClr>
              <a:buFont typeface="Wingdings" charset="2"/>
              <a:buChar char=""/>
            </a:pPr>
            <a:r>
              <a:rPr b="1" lang="ru-RU" sz="2400" spc="-1" strike="noStrike">
                <a:solidFill>
                  <a:srgbClr val="ff0000"/>
                </a:solidFill>
                <a:latin typeface="Times New Roman"/>
                <a:ea typeface="Times New Roman"/>
              </a:rPr>
              <a:t>2. </a:t>
            </a:r>
            <a:r>
              <a:rPr b="1" i="1" lang="ru-RU" sz="2400" spc="-1" strike="noStrike">
                <a:solidFill>
                  <a:srgbClr val="ff0000"/>
                </a:solidFill>
                <a:latin typeface="Times New Roman"/>
                <a:ea typeface="Times New Roman"/>
              </a:rPr>
              <a:t>Прийоми підвищення резистентності організму при збереженні чи підвищенні рівня життєдіяльності організму </a:t>
            </a:r>
            <a:endParaRPr b="0" lang="ru-RU" sz="2400" spc="-1" strike="noStrike">
              <a:latin typeface="Arial"/>
            </a:endParaRPr>
          </a:p>
          <a:p>
            <a:pPr algn="ctr">
              <a:lnSpc>
                <a:spcPct val="100000"/>
              </a:lnSpc>
            </a:pPr>
            <a:r>
              <a:rPr b="1" lang="ru-RU" sz="2400" spc="-1" strike="noStrike">
                <a:solidFill>
                  <a:srgbClr val="7030a0"/>
                </a:solidFill>
                <a:latin typeface="Calibri"/>
                <a:ea typeface="Times New Roman"/>
              </a:rPr>
              <a:t>(СНПС - стан не специфічно підвищеної опірності)</a:t>
            </a:r>
            <a:endParaRPr b="0" lang="ru-RU" sz="2400" spc="-1" strike="noStrike">
              <a:latin typeface="Arial"/>
            </a:endParaRPr>
          </a:p>
          <a:p>
            <a:pPr>
              <a:lnSpc>
                <a:spcPct val="100000"/>
              </a:lnSpc>
            </a:pPr>
            <a:r>
              <a:rPr b="1" i="1" lang="ru-RU" sz="2400" spc="-1" strike="noStrike">
                <a:solidFill>
                  <a:srgbClr val="ff0000"/>
                </a:solidFill>
                <a:latin typeface="Calibri"/>
                <a:ea typeface="Times New Roman"/>
              </a:rPr>
              <a:t>1 1. Тренування основних функціональних систем:</a:t>
            </a:r>
            <a:endParaRPr b="0" lang="ru-RU" sz="2400" spc="-1" strike="noStrike">
              <a:latin typeface="Arial"/>
            </a:endParaRPr>
          </a:p>
          <a:p>
            <a:pPr>
              <a:lnSpc>
                <a:spcPct val="100000"/>
              </a:lnSpc>
            </a:pPr>
            <a:r>
              <a:rPr b="0" lang="ru-RU" sz="2200" spc="-1" strike="noStrike">
                <a:solidFill>
                  <a:srgbClr val="000000"/>
                </a:solidFill>
                <a:latin typeface="Calibri"/>
                <a:ea typeface="Times New Roman"/>
              </a:rPr>
              <a:t>- </a:t>
            </a:r>
            <a:r>
              <a:rPr b="1" lang="ru-RU" sz="2200" spc="-1" strike="noStrike">
                <a:solidFill>
                  <a:srgbClr val="000000"/>
                </a:solidFill>
                <a:latin typeface="Calibri"/>
                <a:ea typeface="Times New Roman"/>
              </a:rPr>
              <a:t>фізичне тренування,</a:t>
            </a:r>
            <a:endParaRPr b="0" lang="ru-RU" sz="2200" spc="-1" strike="noStrike">
              <a:latin typeface="Arial"/>
            </a:endParaRPr>
          </a:p>
          <a:p>
            <a:pPr>
              <a:lnSpc>
                <a:spcPct val="100000"/>
              </a:lnSpc>
            </a:pPr>
            <a:r>
              <a:rPr b="1" lang="ru-RU" sz="2200" spc="-1" strike="noStrike">
                <a:solidFill>
                  <a:srgbClr val="000000"/>
                </a:solidFill>
                <a:latin typeface="Calibri"/>
                <a:ea typeface="Times New Roman"/>
              </a:rPr>
              <a:t>- загартовування до низьких температур,</a:t>
            </a:r>
            <a:endParaRPr b="0" lang="ru-RU" sz="2200" spc="-1" strike="noStrike">
              <a:latin typeface="Arial"/>
            </a:endParaRPr>
          </a:p>
          <a:p>
            <a:pPr>
              <a:lnSpc>
                <a:spcPct val="100000"/>
              </a:lnSpc>
            </a:pPr>
            <a:r>
              <a:rPr b="1" lang="ru-RU" sz="2200" spc="-1" strike="noStrike">
                <a:solidFill>
                  <a:srgbClr val="000000"/>
                </a:solidFill>
                <a:latin typeface="Calibri"/>
                <a:ea typeface="Times New Roman"/>
              </a:rPr>
              <a:t>- гіпоксична тренування (адаптація до гіпоксії).</a:t>
            </a:r>
            <a:endParaRPr b="0" lang="ru-RU" sz="2200" spc="-1" strike="noStrike">
              <a:latin typeface="Arial"/>
            </a:endParaRPr>
          </a:p>
          <a:p>
            <a:pPr>
              <a:lnSpc>
                <a:spcPct val="100000"/>
              </a:lnSpc>
            </a:pPr>
            <a:r>
              <a:rPr b="1" i="1" lang="ru-RU" sz="2400" spc="-1" strike="noStrike">
                <a:solidFill>
                  <a:srgbClr val="ff0000"/>
                </a:solidFill>
                <a:latin typeface="Calibri"/>
                <a:ea typeface="Times New Roman"/>
              </a:rPr>
              <a:t>2 2. Зміна функції регуляторних систем:</a:t>
            </a:r>
            <a:endParaRPr b="0" lang="ru-RU" sz="2400" spc="-1" strike="noStrike">
              <a:latin typeface="Arial"/>
            </a:endParaRPr>
          </a:p>
          <a:p>
            <a:pPr>
              <a:lnSpc>
                <a:spcPct val="100000"/>
              </a:lnSpc>
            </a:pPr>
            <a:r>
              <a:rPr b="1" lang="ru-RU" sz="2400" spc="-1" strike="noStrike">
                <a:solidFill>
                  <a:srgbClr val="000000"/>
                </a:solidFill>
                <a:latin typeface="Calibri"/>
                <a:ea typeface="Times New Roman"/>
              </a:rPr>
              <a:t>- </a:t>
            </a:r>
            <a:r>
              <a:rPr b="1" lang="ru-RU" sz="2200" spc="-1" strike="noStrike">
                <a:solidFill>
                  <a:srgbClr val="000000"/>
                </a:solidFill>
                <a:latin typeface="Calibri"/>
                <a:ea typeface="Times New Roman"/>
              </a:rPr>
              <a:t>аутогенне тренування,</a:t>
            </a:r>
            <a:endParaRPr b="0" lang="ru-RU" sz="2200" spc="-1" strike="noStrike">
              <a:latin typeface="Arial"/>
            </a:endParaRPr>
          </a:p>
          <a:p>
            <a:pPr>
              <a:lnSpc>
                <a:spcPct val="100000"/>
              </a:lnSpc>
            </a:pPr>
            <a:r>
              <a:rPr b="1" lang="ru-RU" sz="2200" spc="-1" strike="noStrike">
                <a:solidFill>
                  <a:srgbClr val="000000"/>
                </a:solidFill>
                <a:latin typeface="Calibri"/>
                <a:ea typeface="Times New Roman"/>
              </a:rPr>
              <a:t>- гіпноз,</a:t>
            </a:r>
            <a:endParaRPr b="0" lang="ru-RU" sz="2200" spc="-1" strike="noStrike">
              <a:latin typeface="Arial"/>
            </a:endParaRPr>
          </a:p>
          <a:p>
            <a:pPr>
              <a:lnSpc>
                <a:spcPct val="100000"/>
              </a:lnSpc>
            </a:pPr>
            <a:r>
              <a:rPr b="1" lang="ru-RU" sz="2200" spc="-1" strike="noStrike">
                <a:solidFill>
                  <a:srgbClr val="000000"/>
                </a:solidFill>
                <a:latin typeface="Calibri"/>
                <a:ea typeface="Times New Roman"/>
              </a:rPr>
              <a:t>- словесне навіювання,</a:t>
            </a:r>
            <a:endParaRPr b="0" lang="ru-RU" sz="2200" spc="-1" strike="noStrike">
              <a:latin typeface="Arial"/>
            </a:endParaRPr>
          </a:p>
          <a:p>
            <a:pPr>
              <a:lnSpc>
                <a:spcPct val="100000"/>
              </a:lnSpc>
            </a:pPr>
            <a:r>
              <a:rPr b="1" lang="ru-RU" sz="2200" spc="-1" strike="noStrike">
                <a:solidFill>
                  <a:srgbClr val="000000"/>
                </a:solidFill>
                <a:latin typeface="Calibri"/>
                <a:ea typeface="Times New Roman"/>
              </a:rPr>
              <a:t>- рефлексотерапія (голковколювання і ін.).</a:t>
            </a:r>
            <a:endParaRPr b="0" lang="ru-RU" sz="2200" spc="-1" strike="noStrike">
              <a:latin typeface="Arial"/>
            </a:endParaRPr>
          </a:p>
          <a:p>
            <a:pPr>
              <a:lnSpc>
                <a:spcPct val="100000"/>
              </a:lnSpc>
            </a:pPr>
            <a:r>
              <a:rPr b="1" i="1" lang="ru-RU" sz="2400" spc="-1" strike="noStrike">
                <a:solidFill>
                  <a:srgbClr val="ff0000"/>
                </a:solidFill>
                <a:latin typeface="Calibri"/>
                <a:ea typeface="Times New Roman"/>
              </a:rPr>
              <a:t>3 3. Не специфічна терапія:</a:t>
            </a:r>
            <a:endParaRPr b="0" lang="ru-RU" sz="2400" spc="-1" strike="noStrike">
              <a:latin typeface="Arial"/>
            </a:endParaRPr>
          </a:p>
          <a:p>
            <a:pPr>
              <a:lnSpc>
                <a:spcPct val="100000"/>
              </a:lnSpc>
            </a:pPr>
            <a:r>
              <a:rPr b="1" lang="ru-RU" sz="2400" spc="-1" strike="noStrike">
                <a:solidFill>
                  <a:srgbClr val="000000"/>
                </a:solidFill>
                <a:latin typeface="Calibri"/>
                <a:ea typeface="Times New Roman"/>
              </a:rPr>
              <a:t>- </a:t>
            </a:r>
            <a:r>
              <a:rPr b="1" lang="ru-RU" sz="2200" spc="-1" strike="noStrike">
                <a:solidFill>
                  <a:srgbClr val="000000"/>
                </a:solidFill>
                <a:latin typeface="Calibri"/>
                <a:ea typeface="Times New Roman"/>
              </a:rPr>
              <a:t>бальнеотерапія, курортотерапія,</a:t>
            </a:r>
            <a:endParaRPr b="0" lang="ru-RU" sz="2200" spc="-1" strike="noStrike">
              <a:latin typeface="Arial"/>
            </a:endParaRPr>
          </a:p>
          <a:p>
            <a:pPr>
              <a:lnSpc>
                <a:spcPct val="100000"/>
              </a:lnSpc>
            </a:pPr>
            <a:r>
              <a:rPr b="1" lang="ru-RU" sz="2200" spc="-1" strike="noStrike">
                <a:solidFill>
                  <a:srgbClr val="000000"/>
                </a:solidFill>
                <a:latin typeface="Calibri"/>
                <a:ea typeface="Times New Roman"/>
              </a:rPr>
              <a:t>- аутогемотерапія,</a:t>
            </a:r>
            <a:endParaRPr b="0" lang="ru-RU" sz="2200" spc="-1" strike="noStrike">
              <a:latin typeface="Arial"/>
            </a:endParaRPr>
          </a:p>
          <a:p>
            <a:pPr>
              <a:lnSpc>
                <a:spcPct val="100000"/>
              </a:lnSpc>
            </a:pPr>
            <a:r>
              <a:rPr b="1" lang="ru-RU" sz="2200" spc="-1" strike="noStrike">
                <a:solidFill>
                  <a:srgbClr val="000000"/>
                </a:solidFill>
                <a:latin typeface="Calibri"/>
                <a:ea typeface="Times New Roman"/>
              </a:rPr>
              <a:t>- протеінотерапію,</a:t>
            </a:r>
            <a:endParaRPr b="0" lang="ru-RU" sz="2200" spc="-1" strike="noStrike">
              <a:latin typeface="Arial"/>
            </a:endParaRPr>
          </a:p>
          <a:p>
            <a:pPr>
              <a:lnSpc>
                <a:spcPct val="100000"/>
              </a:lnSpc>
            </a:pPr>
            <a:r>
              <a:rPr b="1" lang="ru-RU" sz="2200" spc="-1" strike="noStrike">
                <a:solidFill>
                  <a:srgbClr val="000000"/>
                </a:solidFill>
                <a:latin typeface="Calibri"/>
                <a:ea typeface="Times New Roman"/>
              </a:rPr>
              <a:t>- неспецифічна вакцинація,</a:t>
            </a:r>
            <a:endParaRPr b="0" lang="ru-RU" sz="2200" spc="-1" strike="noStrike">
              <a:latin typeface="Arial"/>
            </a:endParaRPr>
          </a:p>
          <a:p>
            <a:pPr>
              <a:lnSpc>
                <a:spcPct val="100000"/>
              </a:lnSpc>
            </a:pPr>
            <a:r>
              <a:rPr b="1" lang="ru-RU" sz="2200" spc="-1" strike="noStrike">
                <a:solidFill>
                  <a:srgbClr val="000000"/>
                </a:solidFill>
                <a:latin typeface="Calibri"/>
                <a:ea typeface="Times New Roman"/>
              </a:rPr>
              <a:t>- фармакологічні засоби (адаптогени - женьшень, елеутерокок та ін .; фітонциди, інтерферон).</a:t>
            </a:r>
            <a:endParaRPr b="0" lang="ru-RU" sz="2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285840" y="285840"/>
            <a:ext cx="8714880" cy="435672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000000"/>
                </a:solidFill>
                <a:latin typeface="Calibri"/>
                <a:ea typeface="DejaVu Sans"/>
              </a:rPr>
              <a:t>До </a:t>
            </a:r>
            <a:r>
              <a:rPr b="1" i="1" lang="ru-RU" sz="3200" spc="-1" strike="noStrike">
                <a:solidFill>
                  <a:srgbClr val="ff0000"/>
                </a:solidFill>
                <a:latin typeface="Calibri"/>
                <a:ea typeface="DejaVu Sans"/>
              </a:rPr>
              <a:t>ІІ групи </a:t>
            </a:r>
            <a:r>
              <a:rPr b="1" lang="ru-RU" sz="2400" spc="-1" strike="noStrike">
                <a:solidFill>
                  <a:srgbClr val="000000"/>
                </a:solidFill>
                <a:latin typeface="Calibri"/>
                <a:ea typeface="DejaVu Sans"/>
              </a:rPr>
              <a:t>належать такі прийоми підвищення резистентності при збереженні або підвищенні рівня життєдіяльності організму:</a:t>
            </a:r>
            <a:endParaRPr b="0" lang="ru-RU" sz="2400" spc="-1" strike="noStrike">
              <a:latin typeface="Arial"/>
            </a:endParaRPr>
          </a:p>
          <a:p>
            <a:pPr algn="just">
              <a:lnSpc>
                <a:spcPct val="100000"/>
              </a:lnSpc>
            </a:pPr>
            <a:endParaRPr b="0" lang="ru-RU" sz="2400" spc="-1" strike="noStrike">
              <a:latin typeface="Arial"/>
            </a:endParaRPr>
          </a:p>
          <a:p>
            <a:pPr algn="just">
              <a:lnSpc>
                <a:spcPct val="100000"/>
              </a:lnSpc>
            </a:pPr>
            <a:r>
              <a:rPr b="1" i="1" lang="ru-RU" sz="3200" spc="-1" strike="noStrike">
                <a:solidFill>
                  <a:srgbClr val="0070c0"/>
                </a:solidFill>
                <a:latin typeface="Calibri"/>
                <a:ea typeface="DejaVu Sans"/>
              </a:rPr>
              <a:t>Адаптогени</a:t>
            </a:r>
            <a:r>
              <a:rPr b="1" lang="ru-RU" sz="2400" spc="-1" strike="noStrike">
                <a:solidFill>
                  <a:srgbClr val="000000"/>
                </a:solidFill>
                <a:latin typeface="Calibri"/>
                <a:ea typeface="DejaVu Sans"/>
              </a:rPr>
              <a:t> - це агенти, що прискорюють адаптацію до несприятливих впливів і нормалізують порушення, викликані стресом. Вони надають широку терапевтичну дію, підвищують опірність до цілого ряду чинників фізичної, хімічної, біологічної природи. Механізм їх дії пов'язаний, зокрема, із стимуляцією ними синтезу нуклеїнових кислот і білка, а також зі стабілізацією біологічних мембран.</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285840" y="285840"/>
            <a:ext cx="8500320" cy="6187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Calibri"/>
                <a:ea typeface="DejaVu Sans"/>
              </a:rPr>
              <a:t>Застосовуючи адаптогени (і деякі інші лікарські препарати) і адаптуючи організм до дії несприятливих факторів зовнішнього середовища, можна сформувати особливий </a:t>
            </a:r>
            <a:r>
              <a:rPr b="1" lang="ru-RU" sz="2800" spc="-1" strike="noStrike">
                <a:solidFill>
                  <a:srgbClr val="ff0000"/>
                </a:solidFill>
                <a:latin typeface="Calibri"/>
                <a:ea typeface="DejaVu Sans"/>
              </a:rPr>
              <a:t>стан неспецифічно підвищеної опірності - СНПС</a:t>
            </a:r>
            <a:r>
              <a:rPr b="1" lang="ru-RU" sz="2000" spc="-1" strike="noStrike">
                <a:solidFill>
                  <a:srgbClr val="000000"/>
                </a:solidFill>
                <a:latin typeface="Calibri"/>
                <a:ea typeface="DejaVu Sans"/>
              </a:rPr>
              <a:t>. Для нього характерні:</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підвищення рівня життєдіяльності,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мобілізація механізмів активного захисту і функціональних резервів організму,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підвищена резистентність до дії багатьох агентів, що ушкоджують. </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Важливою умовою при виробленні СНПС є дозоване збільшення сили впливу несприятливих факторів зовнішнього середовища, фізичних навантажень, виключення перевантажень, щоб уникнути зриву адаптаційно-компенсаторних механізмів.</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Таким чином, більш стійким виявляється той організм, який краще, активніше пручається (СНПС) або менш чутливий і має більшу переносимість.</a:t>
            </a:r>
            <a:endParaRPr b="0" lang="ru-RU" sz="2000" spc="-1" strike="noStrike">
              <a:latin typeface="Arial"/>
            </a:endParaRPr>
          </a:p>
          <a:p>
            <a:pPr algn="just">
              <a:lnSpc>
                <a:spcPct val="100000"/>
              </a:lnSpc>
            </a:pPr>
            <a:r>
              <a:rPr b="1" i="1" lang="ru-RU" sz="2400" spc="-1" strike="noStrike">
                <a:solidFill>
                  <a:srgbClr val="ff0000"/>
                </a:solidFill>
                <a:latin typeface="Calibri"/>
                <a:ea typeface="DejaVu Sans"/>
              </a:rPr>
              <a:t>Управління реактивністю і резистентністю організму </a:t>
            </a:r>
            <a:r>
              <a:rPr b="1" lang="ru-RU" sz="2000" spc="-1" strike="noStrike">
                <a:solidFill>
                  <a:srgbClr val="000000"/>
                </a:solidFill>
                <a:latin typeface="Calibri"/>
                <a:ea typeface="DejaVu Sans"/>
              </a:rPr>
              <a:t>- перспективний напрямок сучасної профілактичної і лікувальної медицини. Підвищення неспецифічної резистентності - ефективний спосіб загального зміцнення організму.</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864000" y="510480"/>
            <a:ext cx="7775640" cy="44773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i="1" lang="ru-RU" sz="3200" spc="-1" strike="noStrike">
                <a:solidFill>
                  <a:srgbClr val="ff0000"/>
                </a:solidFill>
                <a:latin typeface="Calibri"/>
                <a:ea typeface="Times New Roman"/>
              </a:rPr>
              <a:t>1 1. Тренування основних функціональних систем:</a:t>
            </a:r>
            <a:endParaRPr b="0" lang="ru-RU" sz="3200" spc="-1" strike="noStrike">
              <a:latin typeface="Arial"/>
            </a:endParaRPr>
          </a:p>
          <a:p>
            <a:pPr>
              <a:lnSpc>
                <a:spcPct val="100000"/>
              </a:lnSpc>
            </a:pPr>
            <a:r>
              <a:rPr b="0" lang="ru-RU" sz="2800" spc="-1" strike="noStrike">
                <a:solidFill>
                  <a:srgbClr val="000000"/>
                </a:solidFill>
                <a:latin typeface="Calibri"/>
                <a:ea typeface="Times New Roman"/>
              </a:rPr>
              <a:t>- </a:t>
            </a:r>
            <a:r>
              <a:rPr b="1" lang="ru-RU" sz="2800" spc="-1" strike="noStrike">
                <a:solidFill>
                  <a:srgbClr val="000000"/>
                </a:solidFill>
                <a:latin typeface="Calibri"/>
                <a:ea typeface="Times New Roman"/>
              </a:rPr>
              <a:t>фізичне тренування,</a:t>
            </a:r>
            <a:endParaRPr b="0" lang="ru-RU" sz="2800" spc="-1" strike="noStrike">
              <a:latin typeface="Arial"/>
            </a:endParaRPr>
          </a:p>
          <a:p>
            <a:pPr>
              <a:lnSpc>
                <a:spcPct val="100000"/>
              </a:lnSpc>
            </a:pPr>
            <a:endParaRPr b="0" lang="ru-RU" sz="2800" spc="-1" strike="noStrike">
              <a:latin typeface="Arial"/>
            </a:endParaRPr>
          </a:p>
          <a:p>
            <a:pPr>
              <a:lnSpc>
                <a:spcPct val="100000"/>
              </a:lnSpc>
            </a:pPr>
            <a:r>
              <a:rPr b="1" lang="ru-RU" sz="2800" spc="-1" strike="noStrike">
                <a:solidFill>
                  <a:srgbClr val="000000"/>
                </a:solidFill>
                <a:latin typeface="Calibri"/>
                <a:ea typeface="Times New Roman"/>
              </a:rPr>
              <a:t>- загартовування до низьких температур </a:t>
            </a:r>
            <a:endParaRPr b="0" lang="ru-RU" sz="2800" spc="-1" strike="noStrike">
              <a:latin typeface="Arial"/>
            </a:endParaRPr>
          </a:p>
          <a:p>
            <a:pPr>
              <a:lnSpc>
                <a:spcPct val="100000"/>
              </a:lnSpc>
            </a:pPr>
            <a:r>
              <a:rPr b="1" lang="ru-RU" sz="2800" spc="-1" strike="noStrike">
                <a:solidFill>
                  <a:srgbClr val="000000"/>
                </a:solidFill>
                <a:latin typeface="Calibri"/>
                <a:ea typeface="Times New Roman"/>
              </a:rPr>
              <a:t>(</a:t>
            </a:r>
            <a:r>
              <a:rPr b="1" i="1" lang="ru-RU" sz="2400" spc="-1" strike="noStrike">
                <a:solidFill>
                  <a:srgbClr val="000000"/>
                </a:solidFill>
                <a:latin typeface="Calibri"/>
                <a:ea typeface="Times New Roman"/>
              </a:rPr>
              <a:t>буде розглянуто на наступній лекції</a:t>
            </a:r>
            <a:r>
              <a:rPr b="1" lang="ru-RU" sz="2800" spc="-1" strike="noStrike">
                <a:solidFill>
                  <a:srgbClr val="000000"/>
                </a:solidFill>
                <a:latin typeface="Calibri"/>
                <a:ea typeface="Times New Roman"/>
              </a:rPr>
              <a:t>),</a:t>
            </a:r>
            <a:endParaRPr b="0" lang="ru-RU" sz="2800" spc="-1" strike="noStrike">
              <a:latin typeface="Arial"/>
            </a:endParaRPr>
          </a:p>
          <a:p>
            <a:pPr>
              <a:lnSpc>
                <a:spcPct val="100000"/>
              </a:lnSpc>
            </a:pPr>
            <a:endParaRPr b="0" lang="ru-RU" sz="2800" spc="-1" strike="noStrike">
              <a:latin typeface="Arial"/>
            </a:endParaRPr>
          </a:p>
          <a:p>
            <a:pPr>
              <a:lnSpc>
                <a:spcPct val="100000"/>
              </a:lnSpc>
            </a:pPr>
            <a:r>
              <a:rPr b="1" lang="ru-RU" sz="2800" spc="-1" strike="noStrike">
                <a:solidFill>
                  <a:srgbClr val="000000"/>
                </a:solidFill>
                <a:latin typeface="Calibri"/>
                <a:ea typeface="Times New Roman"/>
              </a:rPr>
              <a:t>- гіпоксична тренування (адаптація до гіпоксії) (</a:t>
            </a:r>
            <a:r>
              <a:rPr b="1" i="1" lang="ru-RU" sz="2400" spc="-1" strike="noStrike">
                <a:solidFill>
                  <a:srgbClr val="000000"/>
                </a:solidFill>
                <a:latin typeface="Calibri"/>
                <a:ea typeface="Times New Roman"/>
              </a:rPr>
              <a:t>більш детально буде розглянуто на наступній лекції</a:t>
            </a:r>
            <a:r>
              <a:rPr b="1" lang="ru-RU" sz="2800" spc="-1" strike="noStrike">
                <a:solidFill>
                  <a:srgbClr val="000000"/>
                </a:solidFill>
                <a:latin typeface="Calibri"/>
                <a:ea typeface="Times New Roman"/>
              </a:rPr>
              <a:t>).</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216000" y="181800"/>
            <a:ext cx="8711640" cy="72219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1800" spc="-1" strike="noStrike">
                <a:latin typeface="Arial"/>
              </a:rPr>
              <a:t>Оздоровче фізичне тренування: показання і протипоказання до його використання</a:t>
            </a:r>
            <a:endParaRPr b="0" lang="ru-RU" sz="1800" spc="-1" strike="noStrike">
              <a:latin typeface="Arial"/>
            </a:endParaRPr>
          </a:p>
          <a:p>
            <a:pPr algn="just">
              <a:lnSpc>
                <a:spcPct val="100000"/>
              </a:lnSpc>
            </a:pPr>
            <a:r>
              <a:rPr b="0" lang="ru-RU" sz="1800" spc="-1" strike="noStrike">
                <a:latin typeface="Arial"/>
              </a:rPr>
              <a:t>Природа щедро обдаровує людину резервами здоров'я. Збереження цих резервів гарантує їй активне довголіття. Однак, на жаль, ми погано зберігаємо те, що нам дала природа. Зниження фізичної працездатності (подолання чоловіками за 12 хв бігової дистанції менш як 2 км, а жінкам — 1,5 км, показники велоергометри нижче 1,5 Вт/хв/кг маси тіла) або незадовільні результати функціональних проб формують у практично здорової людини стан, що викликає </a:t>
            </a:r>
            <a:r>
              <a:rPr b="1" i="1" lang="ru-RU" sz="1800" spc="-1" strike="noStrike">
                <a:latin typeface="Arial"/>
              </a:rPr>
              <a:t>зниження професійної працездатності і швидку втомлюваність</a:t>
            </a:r>
            <a:r>
              <a:rPr b="0" lang="ru-RU" sz="1800" spc="-1" strike="noStrike">
                <a:latin typeface="Arial"/>
              </a:rPr>
              <a:t>. Він характеризується задухою при помірному фізичному навантаженні, неприємними відчуттями в ділянці серця, запамороченнями, холодними кінцівками, схильністю до запорів, болями в спині, що виникають унаслідок функціональної недостатності "м'язо-зв'язкового корсета", порушенням сну, зниженням концентрації уваги, підвищеною нервово-емоційною збудливістю, відносно ранніми ознаками старіння.</a:t>
            </a:r>
            <a:endParaRPr b="0" lang="ru-RU" sz="1800" spc="-1" strike="noStrike">
              <a:latin typeface="Arial"/>
            </a:endParaRPr>
          </a:p>
          <a:p>
            <a:pPr algn="just">
              <a:lnSpc>
                <a:spcPct val="100000"/>
              </a:lnSpc>
            </a:pPr>
            <a:r>
              <a:rPr b="0" lang="ru-RU" sz="1800" spc="-1" strike="noStrike">
                <a:latin typeface="Arial"/>
              </a:rPr>
              <a:t>Надалі можуть з'являтися такі фактори ризику розвитку хронічних соматичних захворювань, як підвищення рівня артеріального тиску та концентрації жирів у крові і т.д., а також розвинутися чітко окреслені захворювання.</a:t>
            </a:r>
            <a:endParaRPr b="0" lang="ru-RU" sz="1800" spc="-1" strike="noStrike">
              <a:latin typeface="Arial"/>
            </a:endParaRPr>
          </a:p>
          <a:p>
            <a:pPr algn="just">
              <a:lnSpc>
                <a:spcPct val="100000"/>
              </a:lnSpc>
            </a:pPr>
            <a:r>
              <a:rPr b="0" lang="ru-RU" sz="1800" spc="-1" strike="noStrike">
                <a:latin typeface="Arial"/>
              </a:rPr>
              <a:t>Ефективною профілактикою таких змін стану здоров'я є </a:t>
            </a:r>
            <a:r>
              <a:rPr b="1" i="1" lang="ru-RU" sz="1800" spc="-1" strike="noStrike">
                <a:latin typeface="Arial"/>
              </a:rPr>
              <a:t>оздоровче фізичне тренування</a:t>
            </a:r>
            <a:r>
              <a:rPr b="0" lang="ru-RU" sz="1800" spc="-1" strike="noStrike">
                <a:latin typeface="Arial"/>
              </a:rPr>
              <a:t>. Характеристика симптомів стану, яку подано вище, визначає показання до його застосування.</a:t>
            </a:r>
            <a:endParaRPr b="0" lang="ru-RU" sz="1800" spc="-1" strike="noStrike">
              <a:latin typeface="Arial"/>
            </a:endParaRPr>
          </a:p>
          <a:p>
            <a:pPr algn="just">
              <a:lnSpc>
                <a:spcPct val="100000"/>
              </a:lnSpc>
            </a:pPr>
            <a:r>
              <a:rPr b="1" lang="ru-RU" sz="1800" spc="-1" strike="noStrike">
                <a:latin typeface="Arial"/>
              </a:rPr>
              <a:t>Протипоказанням</a:t>
            </a:r>
            <a:r>
              <a:rPr b="0" lang="ru-RU" sz="1800" spc="-1" strike="noStrike">
                <a:latin typeface="Arial"/>
              </a:rPr>
              <a:t> до занять оздоровчим тренуванням є стан, що характеризується наявністю обмежень в адаптації до фізичних навантажень тієї інтенсивності та обсягу, які характерні для занять фізичними вправами певної категорії осіб. Однак це не означає, що вони є протипоказанням до занять лікувальною фізкультурою.</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288000" y="166320"/>
            <a:ext cx="8567640" cy="62787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200" spc="-1" strike="noStrike">
                <a:latin typeface="Arial"/>
              </a:rPr>
              <a:t>До захворювань, за наявності яких протипоказане фізичне тренування, належать:</a:t>
            </a:r>
            <a:endParaRPr b="0" lang="ru-RU" sz="2200" spc="-1" strike="noStrike">
              <a:latin typeface="Arial"/>
            </a:endParaRPr>
          </a:p>
          <a:p>
            <a:pPr algn="ctr">
              <a:lnSpc>
                <a:spcPct val="100000"/>
              </a:lnSpc>
            </a:pPr>
            <a:endParaRPr b="0" lang="ru-RU" sz="2200" spc="-1" strike="noStrike">
              <a:latin typeface="Arial"/>
            </a:endParaRPr>
          </a:p>
          <a:p>
            <a:pPr>
              <a:lnSpc>
                <a:spcPct val="100000"/>
              </a:lnSpc>
            </a:pPr>
            <a:r>
              <a:rPr b="1" lang="ru-RU" sz="2000" spc="-1" strike="noStrike">
                <a:latin typeface="Arial"/>
              </a:rPr>
              <a:t>— </a:t>
            </a:r>
            <a:r>
              <a:rPr b="1" lang="ru-RU" sz="2000" spc="-1" strike="noStrike">
                <a:latin typeface="Arial"/>
              </a:rPr>
              <a:t>усі захворювання в гострій чи підострій стадії;</a:t>
            </a:r>
            <a:endParaRPr b="0" lang="ru-RU" sz="2000" spc="-1" strike="noStrike">
              <a:latin typeface="Arial"/>
            </a:endParaRPr>
          </a:p>
          <a:p>
            <a:pPr>
              <a:lnSpc>
                <a:spcPct val="100000"/>
              </a:lnSpc>
            </a:pPr>
            <a:r>
              <a:rPr b="1" lang="ru-RU" sz="2000" spc="-1" strike="noStrike">
                <a:latin typeface="Arial"/>
              </a:rPr>
              <a:t>— </a:t>
            </a:r>
            <a:r>
              <a:rPr b="1" lang="ru-RU" sz="2000" spc="-1" strike="noStrike">
                <a:latin typeface="Arial"/>
              </a:rPr>
              <a:t>злоякісні захворювання;</a:t>
            </a:r>
            <a:endParaRPr b="0" lang="ru-RU" sz="2000" spc="-1" strike="noStrike">
              <a:latin typeface="Arial"/>
            </a:endParaRPr>
          </a:p>
          <a:p>
            <a:pPr>
              <a:lnSpc>
                <a:spcPct val="100000"/>
              </a:lnSpc>
            </a:pPr>
            <a:r>
              <a:rPr b="1" lang="ru-RU" sz="2000" spc="-1" strike="noStrike">
                <a:latin typeface="Arial"/>
              </a:rPr>
              <a:t>— </a:t>
            </a:r>
            <a:r>
              <a:rPr b="1" lang="ru-RU" sz="2000" spc="-1" strike="noStrike">
                <a:latin typeface="Arial"/>
              </a:rPr>
              <a:t>тяжкі органічні захворювання центральної нервової системи;</a:t>
            </a:r>
            <a:endParaRPr b="0" lang="ru-RU" sz="2000" spc="-1" strike="noStrike">
              <a:latin typeface="Arial"/>
            </a:endParaRPr>
          </a:p>
          <a:p>
            <a:pPr>
              <a:lnSpc>
                <a:spcPct val="100000"/>
              </a:lnSpc>
            </a:pPr>
            <a:r>
              <a:rPr b="1" lang="ru-RU" sz="2000" spc="-1" strike="noStrike">
                <a:latin typeface="Arial"/>
              </a:rPr>
              <a:t>— </a:t>
            </a:r>
            <a:r>
              <a:rPr b="1" lang="ru-RU" sz="2000" spc="-1" strike="noStrike">
                <a:latin typeface="Arial"/>
              </a:rPr>
              <a:t>хвороби серцево-судинної системи (аневризма серця і великих судин; ішемічна хвороба серця з частими приступами стенокардії; перенесений інфаркт міокарда — до 6 місяців; незадостатність кровообігу; деякі порушення ритму серця — миготлива аритмія; цілковита АВ-блокада;</a:t>
            </a:r>
            <a:endParaRPr b="0" lang="ru-RU" sz="2000" spc="-1" strike="noStrike">
              <a:latin typeface="Arial"/>
            </a:endParaRPr>
          </a:p>
          <a:p>
            <a:pPr>
              <a:lnSpc>
                <a:spcPct val="100000"/>
              </a:lnSpc>
            </a:pPr>
            <a:r>
              <a:rPr b="1" lang="ru-RU" sz="2000" spc="-1" strike="noStrike">
                <a:latin typeface="Arial"/>
              </a:rPr>
              <a:t>__ гіпертонічна хвороба ІІ-ІІІ ступенів);</a:t>
            </a:r>
            <a:endParaRPr b="0" lang="ru-RU" sz="2000" spc="-1" strike="noStrike">
              <a:latin typeface="Arial"/>
            </a:endParaRPr>
          </a:p>
          <a:p>
            <a:pPr>
              <a:lnSpc>
                <a:spcPct val="100000"/>
              </a:lnSpc>
            </a:pPr>
            <a:r>
              <a:rPr b="1" lang="ru-RU" sz="2000" spc="-1" strike="noStrike">
                <a:latin typeface="Arial"/>
              </a:rPr>
              <a:t>— </a:t>
            </a:r>
            <a:r>
              <a:rPr b="1" lang="ru-RU" sz="2000" spc="-1" strike="noStrike">
                <a:latin typeface="Arial"/>
              </a:rPr>
              <a:t>хвороби органів дихання: бронхіальна астма з тяжким перебігом; тяжкі форми бронхоектатичної хвороби;</a:t>
            </a:r>
            <a:endParaRPr b="0" lang="ru-RU" sz="2000" spc="-1" strike="noStrike">
              <a:latin typeface="Arial"/>
            </a:endParaRPr>
          </a:p>
          <a:p>
            <a:pPr>
              <a:lnSpc>
                <a:spcPct val="100000"/>
              </a:lnSpc>
            </a:pPr>
            <a:r>
              <a:rPr b="1" lang="ru-RU" sz="2000" spc="-1" strike="noStrike">
                <a:latin typeface="Arial"/>
              </a:rPr>
              <a:t>— </a:t>
            </a:r>
            <a:r>
              <a:rPr b="1" lang="ru-RU" sz="2000" spc="-1" strike="noStrike">
                <a:latin typeface="Arial"/>
              </a:rPr>
              <a:t>захворювання печінки і нирок з явищами недостатності функції;</a:t>
            </a:r>
            <a:endParaRPr b="0" lang="ru-RU" sz="2000" spc="-1" strike="noStrike">
              <a:latin typeface="Arial"/>
            </a:endParaRPr>
          </a:p>
          <a:p>
            <a:pPr>
              <a:lnSpc>
                <a:spcPct val="100000"/>
              </a:lnSpc>
            </a:pPr>
            <a:r>
              <a:rPr b="1" lang="ru-RU" sz="2000" spc="-1" strike="noStrike">
                <a:latin typeface="Arial"/>
              </a:rPr>
              <a:t>— </a:t>
            </a:r>
            <a:r>
              <a:rPr b="1" lang="ru-RU" sz="2000" spc="-1" strike="noStrike">
                <a:latin typeface="Arial"/>
              </a:rPr>
              <a:t>хвороби ендокринної системи з вираженим порушенням функції судин і больовим синдромом;</a:t>
            </a:r>
            <a:endParaRPr b="0" lang="ru-RU" sz="2000" spc="-1" strike="noStrike">
              <a:latin typeface="Arial"/>
            </a:endParaRPr>
          </a:p>
          <a:p>
            <a:pPr>
              <a:lnSpc>
                <a:spcPct val="100000"/>
              </a:lnSpc>
            </a:pPr>
            <a:r>
              <a:rPr b="1" lang="ru-RU" sz="2000" spc="-1" strike="noStrike">
                <a:latin typeface="Arial"/>
              </a:rPr>
              <a:t>— </a:t>
            </a:r>
            <a:r>
              <a:rPr b="1" lang="ru-RU" sz="2000" spc="-1" strike="noStrike">
                <a:latin typeface="Arial"/>
              </a:rPr>
              <a:t>тромбофлебіти і часті кровотечі будь-якої етіології;</a:t>
            </a:r>
            <a:endParaRPr b="0" lang="ru-RU" sz="2000" spc="-1" strike="noStrike">
              <a:latin typeface="Arial"/>
            </a:endParaRPr>
          </a:p>
          <a:p>
            <a:pPr>
              <a:lnSpc>
                <a:spcPct val="100000"/>
              </a:lnSpc>
            </a:pPr>
            <a:r>
              <a:rPr b="1" lang="ru-RU" sz="2000" spc="-1" strike="noStrike">
                <a:latin typeface="Arial"/>
              </a:rPr>
              <a:t>— </a:t>
            </a:r>
            <a:r>
              <a:rPr b="1" lang="ru-RU" sz="2000" spc="-1" strike="noStrike">
                <a:latin typeface="Arial"/>
              </a:rPr>
              <a:t>глаукома.</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CustomShape 1"/>
          <p:cNvSpPr/>
          <p:nvPr/>
        </p:nvSpPr>
        <p:spPr>
          <a:xfrm>
            <a:off x="216000" y="278640"/>
            <a:ext cx="8711640" cy="65815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i="1" lang="ru-RU" sz="2200" spc="-1" strike="noStrike">
                <a:latin typeface="Arial"/>
              </a:rPr>
              <a:t>Принципи, методи і засоби оздоровчого фізичного тренування</a:t>
            </a:r>
            <a:endParaRPr b="0" lang="ru-RU" sz="2200" spc="-1" strike="noStrike">
              <a:latin typeface="Arial"/>
            </a:endParaRPr>
          </a:p>
          <a:p>
            <a:pPr algn="ctr">
              <a:lnSpc>
                <a:spcPct val="100000"/>
              </a:lnSpc>
            </a:pPr>
            <a:endParaRPr b="0" lang="ru-RU" sz="2200" spc="-1" strike="noStrike">
              <a:latin typeface="Arial"/>
            </a:endParaRPr>
          </a:p>
          <a:p>
            <a:pPr algn="just">
              <a:lnSpc>
                <a:spcPct val="100000"/>
              </a:lnSpc>
            </a:pPr>
            <a:r>
              <a:rPr b="0" lang="ru-RU" sz="1800" spc="-1" strike="noStrike">
                <a:latin typeface="Arial"/>
              </a:rPr>
              <a:t>Фізичне оздоровче тренування грунтується на принципах, в основі яких лежать певні фізіологічні закономірності.</a:t>
            </a:r>
            <a:endParaRPr b="0" lang="ru-RU" sz="1800" spc="-1" strike="noStrike">
              <a:latin typeface="Arial"/>
            </a:endParaRPr>
          </a:p>
          <a:p>
            <a:pPr algn="just">
              <a:lnSpc>
                <a:spcPct val="100000"/>
              </a:lnSpc>
            </a:pPr>
            <a:r>
              <a:rPr b="1" i="1" lang="ru-RU" sz="1800" spc="-1" strike="noStrike">
                <a:latin typeface="Arial"/>
              </a:rPr>
              <a:t>Принцип повторюваності</a:t>
            </a:r>
            <a:r>
              <a:rPr b="0" lang="ru-RU" sz="1800" spc="-1" strike="noStrike">
                <a:latin typeface="Arial"/>
              </a:rPr>
              <a:t> базується на вченні про слідові явища у тканинах і регулюючих утвореннях. Видатний вітчизняний фізіолог О.О.Ухтомський порівнював одиничний нервовий імпульс з кометою, хвіст якої стає причиною слідових процесів після різних подразників, у тому числі фізичних навантажень. Принцип повторюваності передбачає систематичне застосування фізичних вправ відповідно до функціональних можливостей організму того, хто тренується.</a:t>
            </a:r>
            <a:endParaRPr b="0" lang="ru-RU" sz="1800" spc="-1" strike="noStrike">
              <a:latin typeface="Arial"/>
            </a:endParaRPr>
          </a:p>
          <a:p>
            <a:pPr algn="just">
              <a:lnSpc>
                <a:spcPct val="100000"/>
              </a:lnSpc>
            </a:pPr>
            <a:r>
              <a:rPr b="1" i="1" lang="ru-RU" sz="1800" spc="-1" strike="noStrike">
                <a:latin typeface="Arial"/>
              </a:rPr>
              <a:t>Принцип поступовості</a:t>
            </a:r>
            <a:r>
              <a:rPr b="0" lang="ru-RU" sz="1800" spc="-1" strike="noStrike">
                <a:latin typeface="Arial"/>
              </a:rPr>
              <a:t> полягає у зміні тренувального навантаження відповідно до динаміки функціонального стану індивіда. У цьому випадку допускаються значні збільшення навантаження, його стабілізація, а також зниження. Однак загальна тенденція — поступове підвищення навантаження до досягнення рівня належних віково-статевих характеристик резервів функції.</a:t>
            </a:r>
            <a:endParaRPr b="0" lang="ru-RU" sz="1800" spc="-1" strike="noStrike">
              <a:latin typeface="Arial"/>
            </a:endParaRPr>
          </a:p>
          <a:p>
            <a:pPr algn="just">
              <a:lnSpc>
                <a:spcPct val="100000"/>
              </a:lnSpc>
            </a:pPr>
            <a:r>
              <a:rPr b="1" i="1" lang="ru-RU" sz="1800" spc="-1" strike="noStrike">
                <a:latin typeface="Arial"/>
              </a:rPr>
              <a:t>Принцип індивідуалізації</a:t>
            </a:r>
            <a:r>
              <a:rPr b="0" lang="ru-RU" sz="1800" spc="-1" strike="noStrike">
                <a:latin typeface="Arial"/>
              </a:rPr>
              <a:t> полягає в суворій відповідності фізичного навантаження функціональним можливостям організму тих, хто займається фізичними вправами. Індивідуальний підхід — головна вимога оздоровчого тренування. Тому важливо пам'ятати, що немає фізичного навантаження великого чи малого, є навантаження відповідне чи невідповідне функціональним можливостям індивіда.</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ustomShape 1"/>
          <p:cNvSpPr/>
          <p:nvPr/>
        </p:nvSpPr>
        <p:spPr>
          <a:xfrm>
            <a:off x="216000" y="262440"/>
            <a:ext cx="8639640" cy="64486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600" spc="-1" strike="noStrike">
                <a:latin typeface="Arial"/>
              </a:rPr>
              <a:t>З усіх основних фізичних якостей людини (сила, швидкість, загальна витривалість, спритність) для зміцнення здоров'я провідною є загальна витривалість, тобто спроможність виконувати фізичну роботу помірної інтенсивності протягом тривалого часу. Теорія спортивного тренування виділяє ряд методів розвитку загальної витривалості. Серед них — інтервальний і безперервний, які найбільш характерні для тренувального процесу з метою зміцнення здоров'я.</a:t>
            </a:r>
            <a:endParaRPr b="0" lang="ru-RU" sz="1600" spc="-1" strike="noStrike">
              <a:latin typeface="Arial"/>
            </a:endParaRPr>
          </a:p>
          <a:p>
            <a:pPr algn="just">
              <a:lnSpc>
                <a:spcPct val="100000"/>
              </a:lnSpc>
            </a:pPr>
            <a:endParaRPr b="0" lang="ru-RU" sz="1600" spc="-1" strike="noStrike">
              <a:latin typeface="Arial"/>
            </a:endParaRPr>
          </a:p>
          <a:p>
            <a:pPr algn="just">
              <a:lnSpc>
                <a:spcPct val="100000"/>
              </a:lnSpc>
            </a:pPr>
            <a:r>
              <a:rPr b="1" i="1" lang="ru-RU" sz="1800" spc="-1" strike="noStrike">
                <a:latin typeface="Arial"/>
              </a:rPr>
              <a:t>Інтервальний метод оздоровчого тренування</a:t>
            </a:r>
            <a:r>
              <a:rPr b="1" lang="ru-RU" sz="1600" spc="-1" strike="noStrike">
                <a:latin typeface="Arial"/>
              </a:rPr>
              <a:t> рекомендується для початківців. Він полягає в чергуванні значних (для даного індивіда) навантажень з помірною тривалістю одного тренування. Наприклад, поєднання коротких відрізків ходи та бігу (біг 50 м і хода 150 м) на дистанції 1600-3200 м з частотою пульсу до 120 ударів за 1 хв. Після досягнення певного рівня загальної витривалості (наприклад, здатність подолати 3200 м швидше як за 28 хв з частотою пульсу не більше, як 120 ударів за 1 хв., переходять до безперервного методу розвитку загальної витривалості. Він полягає у рівномірному розподілі навантаження в основній частині заняття (наприклад, легкий рівномірний біг протягом 10-30 хв. з частотою пульсу не більш як 132-144 удари за 1 хв.).</a:t>
            </a:r>
            <a:endParaRPr b="0" lang="ru-RU" sz="1600" spc="-1" strike="noStrike">
              <a:latin typeface="Arial"/>
            </a:endParaRPr>
          </a:p>
          <a:p>
            <a:pPr algn="just">
              <a:lnSpc>
                <a:spcPct val="100000"/>
              </a:lnSpc>
            </a:pPr>
            <a:r>
              <a:rPr b="1" lang="ru-RU" sz="1600" spc="-1" strike="noStrike">
                <a:latin typeface="Arial"/>
              </a:rPr>
              <a:t>З багатого арсеналу тренувальних засобів переважно рекомендуються ті, що супроводжуються </a:t>
            </a:r>
            <a:r>
              <a:rPr b="1" i="1" lang="ru-RU" sz="1600" spc="-1" strike="noStrike">
                <a:latin typeface="Arial"/>
              </a:rPr>
              <a:t>циклічними рухами, розвивають загальну витривалість</a:t>
            </a:r>
            <a:r>
              <a:rPr b="1" lang="ru-RU" sz="1600" spc="-1" strike="noStrike">
                <a:latin typeface="Arial"/>
              </a:rPr>
              <a:t>. Це такі: біг, хода, їзда на велосипеді, ходіння на лижах, плавання і т.п. Їх застосування дає можливість розв'язувати загальні завдання оздоровчого тренування — розширення резервів киснево-транспортної системи. Її окремі завдання (розвиток сили, гнучкості, координації) можуть бути розв'язані шляхом використання на заняттях і інших засобів тренування — гімнастичних та силових вправ, спортивних ігор, тренажерів і т.п.</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571320" y="175320"/>
            <a:ext cx="8214480" cy="5452560"/>
          </a:xfrm>
          <a:prstGeom prst="rect">
            <a:avLst/>
          </a:prstGeom>
          <a:noFill/>
          <a:ln w="9360">
            <a:noFill/>
          </a:ln>
        </p:spPr>
        <p:style>
          <a:lnRef idx="0"/>
          <a:fillRef idx="0"/>
          <a:effectRef idx="0"/>
          <a:fontRef idx="minor"/>
        </p:style>
        <p:txBody>
          <a:bodyPr lIns="90000" rIns="90000" tIns="45000" bIns="45000" anchor="ctr">
            <a:spAutoFit/>
          </a:bodyPr>
          <a:p>
            <a:pPr algn="ctr">
              <a:lnSpc>
                <a:spcPct val="100000"/>
              </a:lnSpc>
            </a:pPr>
            <a:r>
              <a:rPr b="1" lang="ru-RU" sz="3600" spc="-1" strike="noStrike">
                <a:solidFill>
                  <a:srgbClr val="0070c0"/>
                </a:solidFill>
                <a:latin typeface="Times New Roman"/>
                <a:ea typeface="Times New Roman"/>
              </a:rPr>
              <a:t>План</a:t>
            </a:r>
            <a:endParaRPr b="0" lang="ru-RU" sz="3600" spc="-1" strike="noStrike">
              <a:latin typeface="Arial"/>
            </a:endParaRPr>
          </a:p>
          <a:p>
            <a:pPr algn="ctr">
              <a:lnSpc>
                <a:spcPct val="100000"/>
              </a:lnSpc>
            </a:pPr>
            <a:endParaRPr b="0" lang="ru-RU" sz="3600" spc="-1" strike="noStrike">
              <a:latin typeface="Arial"/>
            </a:endParaRPr>
          </a:p>
          <a:p>
            <a:pPr marL="216000" indent="450720" algn="just">
              <a:lnSpc>
                <a:spcPct val="100000"/>
              </a:lnSpc>
              <a:buClr>
                <a:srgbClr val="ff0000"/>
              </a:buClr>
              <a:buFont typeface="Wingdings" charset="2"/>
              <a:buChar char=""/>
            </a:pPr>
            <a:r>
              <a:rPr b="1" lang="ru-RU" sz="2400" spc="-1" strike="noStrike">
                <a:solidFill>
                  <a:srgbClr val="ff0000"/>
                </a:solidFill>
                <a:latin typeface="Times New Roman"/>
                <a:ea typeface="Times New Roman"/>
              </a:rPr>
              <a:t>1. </a:t>
            </a:r>
            <a:r>
              <a:rPr b="1" lang="ru-RU" sz="2800" spc="-1" strike="noStrike">
                <a:solidFill>
                  <a:srgbClr val="000000"/>
                </a:solidFill>
                <a:latin typeface="Times New Roman"/>
                <a:ea typeface="Times New Roman"/>
              </a:rPr>
              <a:t>Методи впливу, що знижують активність процесів життєдіяльності та підвищують пасивну резистентність організму. </a:t>
            </a:r>
            <a:endParaRPr b="0" lang="ru-RU" sz="2800" spc="-1" strike="noStrike">
              <a:latin typeface="Arial"/>
            </a:endParaRPr>
          </a:p>
          <a:p>
            <a:pPr marL="216000" indent="450720" algn="just">
              <a:lnSpc>
                <a:spcPct val="100000"/>
              </a:lnSpc>
              <a:buClr>
                <a:srgbClr val="ff0000"/>
              </a:buClr>
              <a:buFont typeface="Wingdings" charset="2"/>
              <a:buChar char=""/>
            </a:pPr>
            <a:r>
              <a:rPr b="1" lang="ru-RU" sz="2800" spc="-1" strike="noStrike">
                <a:solidFill>
                  <a:srgbClr val="ff0000"/>
                </a:solidFill>
                <a:latin typeface="Times New Roman"/>
                <a:ea typeface="Times New Roman"/>
              </a:rPr>
              <a:t>2. </a:t>
            </a:r>
            <a:r>
              <a:rPr b="1" lang="ru-RU" sz="2800" spc="-1" strike="noStrike">
                <a:solidFill>
                  <a:srgbClr val="000000"/>
                </a:solidFill>
                <a:latin typeface="Times New Roman"/>
                <a:ea typeface="Times New Roman"/>
              </a:rPr>
              <a:t>Прийоми підвищення резистентності організму при збереженні чи підвищенні рівня життєдіяльності організму: </a:t>
            </a:r>
            <a:endParaRPr b="0" lang="ru-RU" sz="2800" spc="-1" strike="noStrike">
              <a:latin typeface="Arial"/>
            </a:endParaRPr>
          </a:p>
          <a:p>
            <a:pPr marL="216000" indent="450720" algn="just">
              <a:lnSpc>
                <a:spcPct val="100000"/>
              </a:lnSpc>
              <a:buClr>
                <a:srgbClr val="000000"/>
              </a:buClr>
              <a:buFont typeface="Wingdings" charset="2"/>
              <a:buChar char=""/>
            </a:pPr>
            <a:r>
              <a:rPr b="1" lang="ru-RU" sz="2800" spc="-1" strike="noStrike">
                <a:solidFill>
                  <a:srgbClr val="000000"/>
                </a:solidFill>
                <a:latin typeface="Times New Roman"/>
                <a:ea typeface="Times New Roman"/>
              </a:rPr>
              <a:t>-тренування основних функціональних систем,</a:t>
            </a:r>
            <a:endParaRPr b="0" lang="ru-RU" sz="2800" spc="-1" strike="noStrike">
              <a:latin typeface="Arial"/>
            </a:endParaRPr>
          </a:p>
          <a:p>
            <a:pPr marL="216000" indent="450720" algn="just">
              <a:lnSpc>
                <a:spcPct val="100000"/>
              </a:lnSpc>
              <a:buClr>
                <a:srgbClr val="000000"/>
              </a:buClr>
              <a:buFont typeface="Wingdings" charset="2"/>
              <a:buChar char=""/>
            </a:pPr>
            <a:r>
              <a:rPr b="1" lang="ru-RU" sz="2800" spc="-1" strike="noStrike">
                <a:solidFill>
                  <a:srgbClr val="000000"/>
                </a:solidFill>
                <a:latin typeface="Times New Roman"/>
                <a:ea typeface="Times New Roman"/>
              </a:rPr>
              <a:t>-зміна функції регуляторних систем,</a:t>
            </a:r>
            <a:endParaRPr b="0" lang="ru-RU" sz="2800" spc="-1" strike="noStrike">
              <a:latin typeface="Arial"/>
            </a:endParaRPr>
          </a:p>
          <a:p>
            <a:pPr marL="216000" indent="450720" algn="just">
              <a:lnSpc>
                <a:spcPct val="100000"/>
              </a:lnSpc>
              <a:buClr>
                <a:srgbClr val="000000"/>
              </a:buClr>
              <a:buFont typeface="Wingdings" charset="2"/>
              <a:buChar char=""/>
            </a:pPr>
            <a:r>
              <a:rPr b="1" lang="ru-RU" sz="2800" spc="-1" strike="noStrike">
                <a:solidFill>
                  <a:srgbClr val="000000"/>
                </a:solidFill>
                <a:latin typeface="Times New Roman"/>
                <a:ea typeface="Times New Roman"/>
              </a:rPr>
              <a:t>-неспецифічна терапія.</a:t>
            </a:r>
            <a:endParaRPr b="0" lang="ru-RU" sz="2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360000" y="144000"/>
            <a:ext cx="8495640" cy="69652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000" spc="-1" strike="noStrike">
                <a:latin typeface="Arial"/>
              </a:rPr>
              <a:t>Дозування фізичного навантаження в оздоровчому тренуванні</a:t>
            </a:r>
            <a:endParaRPr b="0" lang="ru-RU" sz="2000" spc="-1" strike="noStrike">
              <a:latin typeface="Arial"/>
            </a:endParaRPr>
          </a:p>
          <a:p>
            <a:pPr algn="just">
              <a:lnSpc>
                <a:spcPct val="100000"/>
              </a:lnSpc>
            </a:pPr>
            <a:r>
              <a:rPr b="1" lang="ru-RU" sz="1600" spc="-1" strike="noStrike">
                <a:latin typeface="Arial"/>
              </a:rPr>
              <a:t>Одним із головних факторів, що визначають ефективність оздоровчого тренування, є дозування фізичного навантаження. Воно здійснюється за потужністю (інтенсивністю), обсягом, кратністю (тривалістю інтервалів відпочинку між заняттями), характером відпочинку (активним, пасивним), координаційною складністю вправ.</a:t>
            </a:r>
            <a:endParaRPr b="0" lang="ru-RU" sz="1600" spc="-1" strike="noStrike">
              <a:latin typeface="Arial"/>
            </a:endParaRPr>
          </a:p>
          <a:p>
            <a:pPr algn="just">
              <a:lnSpc>
                <a:spcPct val="100000"/>
              </a:lnSpc>
            </a:pPr>
            <a:r>
              <a:rPr b="1" lang="ru-RU" sz="1600" spc="-1" strike="noStrike">
                <a:latin typeface="Arial"/>
              </a:rPr>
              <a:t>« Є два основних принципи дозування фізичного навантаження в оздоровчому тренуванні. Перший грунтується на відшкодуванні до оптимальнного рівня енерговитрат, а другий — на врахуванні максимальних функціональних можливостей тих, хто тренується. Наведемо приклад застосування першого принципу. Група молодих чоловіків займається фізичною працею, для виконання якої добова витрата енергії становить майже 3500 ккал. Подібна до цієї група (службовці) витрачає не більш як 2800 ккал на добу. Різниця в енерговитратах — приблизно 700 ккал на добу, або 3500 ккал за робочий тиждень. Аналогічні витрати енергії викличе щоденний біг у середньому темпі (10 км/год) протягом години або п'ятикратний обсяг подібного навантаження протягом тижня.</a:t>
            </a:r>
            <a:endParaRPr b="0" lang="ru-RU" sz="1600" spc="-1" strike="noStrike">
              <a:latin typeface="Arial"/>
            </a:endParaRPr>
          </a:p>
          <a:p>
            <a:pPr algn="just">
              <a:lnSpc>
                <a:spcPct val="100000"/>
              </a:lnSpc>
            </a:pPr>
            <a:r>
              <a:rPr b="1" lang="ru-RU" sz="1600" spc="-1" strike="noStrike">
                <a:latin typeface="Arial"/>
              </a:rPr>
              <a:t>Недоліки цього принципу очевидні: він не враховує характеру виробничої діяльності, яка спричиняє енерговитрати; оздоровлюючим навантаженням може бути тільки таке, яке веде до переважаючого розвитку механізмів кисневого енергоутворення та відповідного розширення резервів серцево-судинної і дихальної систем. Отже, робота швидкісно-силового характеру, що забезпечується головним чином безкисневими механізмами енергоутворення (наприклад, праця лісорубів, робітників-металургів і т.п.), хоч і класифікується як тяжка і з великими енерговитратами, однак вона не запобігає розвиткові несприятливих зрушень у стані здоров'я при обмеженні здатностей кисневого енергоутворення. Крім того, при виконанні швидкісно-силової роботи, що здійснюється безкисневими механізмами енергоутворення, використовуються лише вуглеводи, а концентрація жирів у крові не зменшується.</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504000" y="216000"/>
            <a:ext cx="8279640" cy="6125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latin typeface="Arial"/>
              </a:rPr>
              <a:t>Указаний принцип не враховує також різницю у функціональних можливостях різних індивідів, які входять до даної професійної групи, і не дає змоги диференціювати навантаження з урахуванням цієї обставини.</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latin typeface="Arial"/>
              </a:rPr>
              <a:t>Другий принцип дозування фізичного навантаження в оздоровчому тренуванні грунтується на врахуванні функціональних можливостей індивіда, який є переважаючим.</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latin typeface="Arial"/>
              </a:rPr>
              <a:t>Існує кілька способів дозування навантаження за потужністю:</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за відносною потужністю;</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за частотою серцевих скорочень;</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емпіричний (за суб'єктивними відчуттями);</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latin typeface="Arial"/>
              </a:rPr>
              <a:t>— </a:t>
            </a:r>
            <a:r>
              <a:rPr b="1" lang="ru-RU" sz="1800" spc="-1" strike="noStrike">
                <a:latin typeface="Arial"/>
              </a:rPr>
              <a:t>за рівнем соматичного здоров'я індивіда.</a:t>
            </a:r>
            <a:endParaRPr b="0" lang="ru-RU" sz="1800" spc="-1" strike="noStrike">
              <a:latin typeface="Arial"/>
            </a:endParaRPr>
          </a:p>
          <a:p>
            <a:pPr algn="just">
              <a:lnSpc>
                <a:spcPct val="100000"/>
              </a:lnSpc>
            </a:pPr>
            <a:endParaRPr b="0" lang="ru-RU" sz="1800" spc="-1" strike="noStrike">
              <a:latin typeface="Arial"/>
            </a:endParaRPr>
          </a:p>
          <a:p>
            <a:pPr algn="just">
              <a:lnSpc>
                <a:spcPct val="100000"/>
              </a:lnSpc>
            </a:pPr>
            <a:r>
              <a:rPr b="1" lang="ru-RU" sz="1800" spc="-1" strike="noStrike">
                <a:latin typeface="Arial"/>
              </a:rPr>
              <a:t>Використання цих способів визначається конкретними умовами медичного забезпечення оздоровчого тренування (можливості обстеження, вік, стан здоров'я та ін.). </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CustomShape 1"/>
          <p:cNvSpPr/>
          <p:nvPr/>
        </p:nvSpPr>
        <p:spPr>
          <a:xfrm>
            <a:off x="1728000" y="884880"/>
            <a:ext cx="7339320" cy="1491120"/>
          </a:xfrm>
          <a:prstGeom prst="rect">
            <a:avLst/>
          </a:prstGeom>
          <a:solidFill>
            <a:schemeClr val="bg1"/>
          </a:solidFill>
          <a:ln>
            <a:noFill/>
          </a:ln>
        </p:spPr>
        <p:style>
          <a:lnRef idx="0"/>
          <a:fillRef idx="0"/>
          <a:effectRef idx="0"/>
          <a:fontRef idx="minor"/>
        </p:style>
        <p:txBody>
          <a:bodyPr lIns="90000" rIns="90000" tIns="45000" bIns="45000">
            <a:spAutoFit/>
          </a:bodyPr>
          <a:p>
            <a:pPr algn="just">
              <a:lnSpc>
                <a:spcPct val="100000"/>
              </a:lnSpc>
            </a:pPr>
            <a:r>
              <a:rPr b="1" lang="ru-RU" sz="2600" spc="-1" strike="noStrike">
                <a:solidFill>
                  <a:srgbClr val="ff0000"/>
                </a:solidFill>
                <a:latin typeface="Arial"/>
                <a:ea typeface="DejaVu Sans"/>
              </a:rPr>
              <a:t>Теренкур</a:t>
            </a:r>
            <a:r>
              <a:rPr b="1" lang="ru-RU" sz="2200" spc="-1" strike="noStrike">
                <a:solidFill>
                  <a:srgbClr val="000000"/>
                </a:solidFill>
                <a:latin typeface="Arial"/>
                <a:ea typeface="DejaVu Sans"/>
              </a:rPr>
              <a:t> - це маршрут дозованої ходьби, яка призначається відпочиваючим в санаторіях для тренування серцево-судинної системи, опорно-рухового апарата, дихальної системи. </a:t>
            </a:r>
            <a:endParaRPr b="0" lang="ru-RU" sz="2200" spc="-1" strike="noStrike">
              <a:latin typeface="Arial"/>
            </a:endParaRPr>
          </a:p>
        </p:txBody>
      </p:sp>
      <p:pic>
        <p:nvPicPr>
          <p:cNvPr id="150" name="Picture 2" descr=""/>
          <p:cNvPicPr/>
          <p:nvPr/>
        </p:nvPicPr>
        <p:blipFill>
          <a:blip r:embed="rId1"/>
          <a:srcRect l="26632" t="9617" r="33706" b="6250"/>
          <a:stretch/>
        </p:blipFill>
        <p:spPr>
          <a:xfrm>
            <a:off x="178200" y="1785960"/>
            <a:ext cx="1388520" cy="3928320"/>
          </a:xfrm>
          <a:prstGeom prst="rect">
            <a:avLst/>
          </a:prstGeom>
          <a:ln>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Picture 2" descr=""/>
          <p:cNvPicPr/>
          <p:nvPr/>
        </p:nvPicPr>
        <p:blipFill>
          <a:blip r:embed="rId1"/>
          <a:stretch/>
        </p:blipFill>
        <p:spPr>
          <a:xfrm>
            <a:off x="0" y="-1440"/>
            <a:ext cx="3606840" cy="3349800"/>
          </a:xfrm>
          <a:prstGeom prst="rect">
            <a:avLst/>
          </a:prstGeom>
          <a:ln>
            <a:noFill/>
          </a:ln>
        </p:spPr>
      </p:pic>
      <p:sp>
        <p:nvSpPr>
          <p:cNvPr id="152" name="CustomShape 1"/>
          <p:cNvSpPr/>
          <p:nvPr/>
        </p:nvSpPr>
        <p:spPr>
          <a:xfrm>
            <a:off x="116280" y="-144360"/>
            <a:ext cx="227880" cy="304200"/>
          </a:xfrm>
          <a:prstGeom prst="rect">
            <a:avLst/>
          </a:prstGeom>
          <a:noFill/>
          <a:ln>
            <a:noFill/>
          </a:ln>
        </p:spPr>
        <p:style>
          <a:lnRef idx="0"/>
          <a:fillRef idx="0"/>
          <a:effectRef idx="0"/>
          <a:fontRef idx="minor"/>
        </p:style>
      </p:sp>
      <p:pic>
        <p:nvPicPr>
          <p:cNvPr id="153" name="Picture 6" descr=""/>
          <p:cNvPicPr/>
          <p:nvPr/>
        </p:nvPicPr>
        <p:blipFill>
          <a:blip r:embed="rId2"/>
          <a:stretch/>
        </p:blipFill>
        <p:spPr>
          <a:xfrm>
            <a:off x="124920" y="3643200"/>
            <a:ext cx="3535560" cy="3214080"/>
          </a:xfrm>
          <a:prstGeom prst="rect">
            <a:avLst/>
          </a:prstGeom>
          <a:ln>
            <a:noFill/>
          </a:ln>
        </p:spPr>
      </p:pic>
      <p:sp>
        <p:nvSpPr>
          <p:cNvPr id="154" name="CustomShape 2"/>
          <p:cNvSpPr/>
          <p:nvPr/>
        </p:nvSpPr>
        <p:spPr>
          <a:xfrm>
            <a:off x="116280" y="-144360"/>
            <a:ext cx="227880" cy="304200"/>
          </a:xfrm>
          <a:prstGeom prst="rect">
            <a:avLst/>
          </a:prstGeom>
          <a:noFill/>
          <a:ln>
            <a:noFill/>
          </a:ln>
        </p:spPr>
        <p:style>
          <a:lnRef idx="0"/>
          <a:fillRef idx="0"/>
          <a:effectRef idx="0"/>
          <a:fontRef idx="minor"/>
        </p:style>
      </p:sp>
      <p:pic>
        <p:nvPicPr>
          <p:cNvPr id="155" name="Picture 10" descr=""/>
          <p:cNvPicPr/>
          <p:nvPr/>
        </p:nvPicPr>
        <p:blipFill>
          <a:blip r:embed="rId3"/>
          <a:stretch/>
        </p:blipFill>
        <p:spPr>
          <a:xfrm>
            <a:off x="5000400" y="0"/>
            <a:ext cx="3981960" cy="3337200"/>
          </a:xfrm>
          <a:prstGeom prst="rect">
            <a:avLst/>
          </a:prstGeom>
          <a:ln>
            <a:noFill/>
          </a:ln>
        </p:spPr>
      </p:pic>
      <p:pic>
        <p:nvPicPr>
          <p:cNvPr id="156" name="Picture 12" descr=""/>
          <p:cNvPicPr/>
          <p:nvPr/>
        </p:nvPicPr>
        <p:blipFill>
          <a:blip r:embed="rId4"/>
          <a:stretch/>
        </p:blipFill>
        <p:spPr>
          <a:xfrm>
            <a:off x="5071680" y="3400200"/>
            <a:ext cx="3946320" cy="3457080"/>
          </a:xfrm>
          <a:prstGeom prst="rect">
            <a:avLst/>
          </a:prstGeom>
          <a:ln>
            <a:noFill/>
          </a:ln>
        </p:spPr>
      </p:pic>
      <p:pic>
        <p:nvPicPr>
          <p:cNvPr id="157" name="Picture 14" descr=""/>
          <p:cNvPicPr/>
          <p:nvPr/>
        </p:nvPicPr>
        <p:blipFill>
          <a:blip r:embed="rId5"/>
          <a:stretch/>
        </p:blipFill>
        <p:spPr>
          <a:xfrm>
            <a:off x="2589480" y="2214720"/>
            <a:ext cx="3160440" cy="3142440"/>
          </a:xfrm>
          <a:prstGeom prst="rect">
            <a:avLst/>
          </a:prstGeom>
          <a:ln>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500040" y="285840"/>
            <a:ext cx="8250480" cy="6249600"/>
          </a:xfrm>
          <a:prstGeom prst="rect">
            <a:avLst/>
          </a:prstGeom>
          <a:solidFill>
            <a:schemeClr val="bg1"/>
          </a:solidFill>
          <a:ln>
            <a:noFill/>
          </a:ln>
        </p:spPr>
        <p:style>
          <a:lnRef idx="0"/>
          <a:fillRef idx="0"/>
          <a:effectRef idx="0"/>
          <a:fontRef idx="minor"/>
        </p:style>
        <p:txBody>
          <a:bodyPr lIns="90000" rIns="90000" tIns="45000" bIns="45000">
            <a:spAutoFit/>
          </a:bodyPr>
          <a:p>
            <a:pPr algn="just">
              <a:lnSpc>
                <a:spcPct val="100000"/>
              </a:lnSpc>
            </a:pPr>
            <a:r>
              <a:rPr b="1" lang="ru-RU" sz="2000" spc="-1" strike="noStrike">
                <a:solidFill>
                  <a:srgbClr val="000000"/>
                </a:solidFill>
                <a:latin typeface="Arial"/>
                <a:ea typeface="DejaVu Sans"/>
              </a:rPr>
              <a:t>За енергетичними навантаженнями на організм людини </a:t>
            </a:r>
            <a:r>
              <a:rPr b="1" i="1" lang="ru-RU" sz="2000" spc="-1" strike="noStrike">
                <a:solidFill>
                  <a:srgbClr val="ff0000"/>
                </a:solidFill>
                <a:latin typeface="Arial"/>
                <a:ea typeface="DejaVu Sans"/>
              </a:rPr>
              <a:t>теренкури</a:t>
            </a:r>
            <a:r>
              <a:rPr b="1" lang="ru-RU" sz="2000" spc="-1" strike="noStrike">
                <a:solidFill>
                  <a:srgbClr val="000000"/>
                </a:solidFill>
                <a:latin typeface="Arial"/>
                <a:ea typeface="DejaVu Sans"/>
              </a:rPr>
              <a:t> підрозділяються на </a:t>
            </a:r>
            <a:r>
              <a:rPr b="1" i="1" lang="ru-RU" sz="2000" spc="-1" strike="noStrike">
                <a:solidFill>
                  <a:srgbClr val="ff0000"/>
                </a:solidFill>
                <a:latin typeface="Arial"/>
                <a:ea typeface="DejaVu Sans"/>
              </a:rPr>
              <a:t>три категорії складності</a:t>
            </a:r>
            <a:r>
              <a:rPr b="1" lang="ru-RU" sz="2000" spc="-1" strike="noStrike">
                <a:solidFill>
                  <a:srgbClr val="000000"/>
                </a:solidFill>
                <a:latin typeface="Arial"/>
                <a:ea typeface="DejaVu Sans"/>
              </a:rPr>
              <a:t>: </a:t>
            </a:r>
            <a:endParaRPr b="0" lang="ru-RU" sz="2000" spc="-1" strike="noStrike">
              <a:latin typeface="Arial"/>
            </a:endParaRPr>
          </a:p>
          <a:p>
            <a:pPr marL="457200" indent="-456480" algn="just">
              <a:lnSpc>
                <a:spcPct val="100000"/>
              </a:lnSpc>
              <a:buClr>
                <a:srgbClr val="0070c0"/>
              </a:buClr>
              <a:buFont typeface="StarSymbol"/>
              <a:buAutoNum type="arabicParenR"/>
            </a:pPr>
            <a:r>
              <a:rPr b="1" lang="ru-RU" sz="2000" spc="-1" strike="noStrike">
                <a:solidFill>
                  <a:srgbClr val="0070c0"/>
                </a:solidFill>
                <a:latin typeface="Arial"/>
                <a:ea typeface="DejaVu Sans"/>
              </a:rPr>
              <a:t>слабкі навантаження </a:t>
            </a:r>
            <a:r>
              <a:rPr b="1" lang="ru-RU" sz="2000" spc="-1" strike="noStrike">
                <a:solidFill>
                  <a:srgbClr val="000000"/>
                </a:solidFill>
                <a:latin typeface="Arial"/>
                <a:ea typeface="DejaVu Sans"/>
              </a:rPr>
              <a:t>– призначаються хворим, які знаходяться в стадії реабілітації після перенесених важких захворювань; </a:t>
            </a:r>
            <a:endParaRPr b="0" lang="ru-RU" sz="2000" spc="-1" strike="noStrike">
              <a:latin typeface="Arial"/>
            </a:endParaRPr>
          </a:p>
          <a:p>
            <a:pPr marL="457200" indent="-456480" algn="just">
              <a:lnSpc>
                <a:spcPct val="100000"/>
              </a:lnSpc>
              <a:buClr>
                <a:srgbClr val="0070c0"/>
              </a:buClr>
              <a:buFont typeface="StarSymbol"/>
              <a:buAutoNum type="arabicParenR"/>
            </a:pPr>
            <a:r>
              <a:rPr b="1" lang="ru-RU" sz="2000" spc="-1" strike="noStrike">
                <a:solidFill>
                  <a:srgbClr val="0070c0"/>
                </a:solidFill>
                <a:latin typeface="Arial"/>
                <a:ea typeface="DejaVu Sans"/>
              </a:rPr>
              <a:t>середні навантаження </a:t>
            </a:r>
            <a:r>
              <a:rPr b="1" lang="ru-RU" sz="2000" spc="-1" strike="noStrike">
                <a:solidFill>
                  <a:srgbClr val="000000"/>
                </a:solidFill>
                <a:latin typeface="Arial"/>
                <a:ea typeface="DejaVu Sans"/>
              </a:rPr>
              <a:t>– призначаються відпочиваючим з хронічними захворюваннями в стадії ремісії; </a:t>
            </a:r>
            <a:endParaRPr b="0" lang="ru-RU" sz="2000" spc="-1" strike="noStrike">
              <a:latin typeface="Arial"/>
            </a:endParaRPr>
          </a:p>
          <a:p>
            <a:pPr marL="457200" indent="-456480" algn="just">
              <a:lnSpc>
                <a:spcPct val="100000"/>
              </a:lnSpc>
              <a:buClr>
                <a:srgbClr val="0070c0"/>
              </a:buClr>
              <a:buFont typeface="StarSymbol"/>
              <a:buAutoNum type="arabicParenR"/>
            </a:pPr>
            <a:r>
              <a:rPr b="1" lang="ru-RU" sz="2000" spc="-1" strike="noStrike">
                <a:solidFill>
                  <a:srgbClr val="0070c0"/>
                </a:solidFill>
                <a:latin typeface="Arial"/>
                <a:ea typeface="DejaVu Sans"/>
              </a:rPr>
              <a:t>сильні навантаження </a:t>
            </a:r>
            <a:r>
              <a:rPr b="1" lang="ru-RU" sz="2000" spc="-1" strike="noStrike">
                <a:solidFill>
                  <a:srgbClr val="000000"/>
                </a:solidFill>
                <a:latin typeface="Arial"/>
                <a:ea typeface="DejaVu Sans"/>
              </a:rPr>
              <a:t>– призначаються практично здоровим людям з легкими формами захворювань. </a:t>
            </a:r>
            <a:endParaRPr b="0" lang="ru-RU" sz="2000" spc="-1" strike="noStrike">
              <a:latin typeface="Arial"/>
            </a:endParaRPr>
          </a:p>
          <a:p>
            <a:pPr marL="457200" indent="-456480" algn="just">
              <a:lnSpc>
                <a:spcPct val="100000"/>
              </a:lnSpc>
            </a:pPr>
            <a:r>
              <a:rPr b="1" i="1" lang="ru-RU" sz="2400" spc="-1" strike="noStrike" u="sng">
                <a:solidFill>
                  <a:srgbClr val="ff0000"/>
                </a:solidFill>
                <a:uFillTx/>
                <a:latin typeface="Arial"/>
                <a:ea typeface="DejaVu Sans"/>
              </a:rPr>
              <a:t>Теренкури</a:t>
            </a:r>
            <a:r>
              <a:rPr b="1" lang="ru-RU" sz="2000" spc="-1" strike="noStrike">
                <a:solidFill>
                  <a:srgbClr val="000000"/>
                </a:solidFill>
                <a:latin typeface="Arial"/>
                <a:ea typeface="DejaVu Sans"/>
              </a:rPr>
              <a:t> зазвичай прокладаються по пересічній місцевості способом чергування горизонтальних ділянок з підйомами. З підвищенням категорій складності маршруту зростає довжина всього маршруту, зменшується протяжність горизонтальних ділянок та збільшується кількість та висота підйомів. Теренкури маркуються через кожні 100 м і повинні мати гарове покриття (перший прошарок з піску та гравію, а зверху – мілкий пісок). Іноді зустрічаються теренкури з невеликою протяжністю маршруту, але з великою кількістю складних підйомів, які потребують значних фізичних зусиль на їх подолання. </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9" name="Picture 2" descr=""/>
          <p:cNvPicPr/>
          <p:nvPr/>
        </p:nvPicPr>
        <p:blipFill>
          <a:blip r:embed="rId1"/>
          <a:stretch/>
        </p:blipFill>
        <p:spPr>
          <a:xfrm>
            <a:off x="714240" y="160560"/>
            <a:ext cx="7929000" cy="6696720"/>
          </a:xfrm>
          <a:prstGeom prst="rect">
            <a:avLst/>
          </a:prstGeom>
          <a:ln>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0" name="Picture 2" descr=""/>
          <p:cNvPicPr/>
          <p:nvPr/>
        </p:nvPicPr>
        <p:blipFill>
          <a:blip r:embed="rId1"/>
          <a:stretch/>
        </p:blipFill>
        <p:spPr>
          <a:xfrm>
            <a:off x="124920" y="214200"/>
            <a:ext cx="4821120" cy="6428880"/>
          </a:xfrm>
          <a:prstGeom prst="rect">
            <a:avLst/>
          </a:prstGeom>
          <a:ln>
            <a:noFill/>
          </a:ln>
        </p:spPr>
      </p:pic>
      <p:sp>
        <p:nvSpPr>
          <p:cNvPr id="161" name="CustomShape 1"/>
          <p:cNvSpPr/>
          <p:nvPr/>
        </p:nvSpPr>
        <p:spPr>
          <a:xfrm>
            <a:off x="5000400" y="0"/>
            <a:ext cx="4142520" cy="93373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1600" spc="-1" strike="noStrike">
                <a:solidFill>
                  <a:srgbClr val="ff0000"/>
                </a:solidFill>
                <a:latin typeface="Arial"/>
                <a:ea typeface="DejaVu Sans"/>
              </a:rPr>
              <a:t>Как проводить пешие прогулки?</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Лечебная ходьба является простым и доступным методом оздоровления и профилактики болезней, развивает физическую выносливость, улучшает функции сердечнососудистой системы и органов дыхания, оказывает благоприятное воздействие на нервную систему и обмен веществ.</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Самое подходящее время для прогулок раннее утро, непоздний вечер или перед обедом через некоторое время после приема пищи. Одежду выбирают свободную, а обувь удобную. Для облегчения движения можно воспользоваться телескопическими палками для ходьбы. В поселке Вотчина вы можете взять оборудование на прокат.</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Помните о дыхании. Оно должно быть равномерным, через нос и его необходимо сочетать с ритмом ходьбы и темпом. Делайте остановки на 1-3 минуты, даже если вы не устали. По завершении маршрута рекомендуется в течение 15-30 минут уделить время отдыху.</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Естественный терренкур на природе и свежем воздухе способствует закаливанию, повышает физическую выносливость, снимает нервное напряжение и нормализует эмоциональное состояние. Это то, что нужно после трудовых будней вдали от города.</a:t>
            </a:r>
            <a:endParaRPr b="0" lang="ru-RU" sz="1600" spc="-1" strike="noStrike">
              <a:latin typeface="Arial"/>
            </a:endParaRPr>
          </a:p>
          <a:p>
            <a:pPr algn="just">
              <a:lnSpc>
                <a:spcPct val="100000"/>
              </a:lnSpc>
            </a:pPr>
            <a:r>
              <a:rPr b="1" lang="ru-RU" sz="1600" spc="-1" strike="noStrike">
                <a:solidFill>
                  <a:srgbClr val="000000"/>
                </a:solidFill>
                <a:latin typeface="Arial"/>
                <a:ea typeface="DejaVu Sans"/>
              </a:rPr>
              <a:t>Приятных и легких прогулок в поселке Вотчина!</a:t>
            </a:r>
            <a:endParaRPr b="0" lang="ru-RU" sz="16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3875400" y="0"/>
            <a:ext cx="5267880" cy="9432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ru-RU" sz="2000" spc="-1" strike="noStrike">
                <a:solidFill>
                  <a:srgbClr val="ff0000"/>
                </a:solidFill>
                <a:latin typeface="Arial"/>
                <a:ea typeface="DejaVu Sans"/>
              </a:rPr>
              <a:t>Терренкур на Розе Хутор. </a:t>
            </a:r>
            <a:r>
              <a:rPr b="0" lang="ru-RU" sz="1800" spc="-1" strike="noStrike">
                <a:solidFill>
                  <a:srgbClr val="000000"/>
                </a:solidFill>
                <a:latin typeface="Arial"/>
                <a:ea typeface="DejaVu Sans"/>
              </a:rPr>
              <a:t>Подробнее на FunSochi:</a:t>
            </a:r>
            <a:br/>
            <a:r>
              <a:rPr b="0" lang="ru-RU" sz="1800" spc="-1" strike="noStrike">
                <a:solidFill>
                  <a:srgbClr val="000000"/>
                </a:solidFill>
                <a:latin typeface="Arial"/>
                <a:ea typeface="DejaVu Sans"/>
              </a:rPr>
              <a:t>https://funsochi.ru/summer/terrenkur-rosa-khutor</a:t>
            </a:r>
            <a:endParaRPr b="0" lang="ru-RU" sz="1800" spc="-1" strike="noStrike">
              <a:latin typeface="Arial"/>
            </a:endParaRPr>
          </a:p>
        </p:txBody>
      </p:sp>
      <p:pic>
        <p:nvPicPr>
          <p:cNvPr id="163" name="Picture 2" descr=""/>
          <p:cNvPicPr/>
          <p:nvPr/>
        </p:nvPicPr>
        <p:blipFill>
          <a:blip r:embed="rId1"/>
          <a:srcRect l="15191" t="5210" r="16456" b="9379"/>
          <a:stretch/>
        </p:blipFill>
        <p:spPr>
          <a:xfrm>
            <a:off x="0" y="0"/>
            <a:ext cx="3645000" cy="6643080"/>
          </a:xfrm>
          <a:prstGeom prst="rect">
            <a:avLst/>
          </a:prstGeom>
          <a:ln>
            <a:noFill/>
          </a:ln>
        </p:spPr>
      </p:pic>
      <p:sp>
        <p:nvSpPr>
          <p:cNvPr id="164" name="CustomShape 2"/>
          <p:cNvSpPr/>
          <p:nvPr/>
        </p:nvSpPr>
        <p:spPr>
          <a:xfrm>
            <a:off x="3714480" y="642960"/>
            <a:ext cx="5428440" cy="50274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1800" spc="-1" strike="noStrike">
                <a:solidFill>
                  <a:srgbClr val="000000"/>
                </a:solidFill>
                <a:latin typeface="Arial"/>
                <a:ea typeface="DejaVu Sans"/>
              </a:rPr>
              <a:t>Итак, его за зданием кафетерия, ориентиром служит инпопасть на терренкур можно в двух местах: в самом начале Роза Пляжа и в его конце, возле водопада “Надежда”. Оба входа оборудованы информационными стенами с картой и информацией о трех маршрутах — условно они поделены на два уровня сложности:</a:t>
            </a:r>
            <a:br/>
            <a:r>
              <a:rPr b="1" lang="ru-RU" sz="1800" spc="-1" strike="noStrike">
                <a:solidFill>
                  <a:srgbClr val="ff0000"/>
                </a:solidFill>
                <a:latin typeface="Arial"/>
                <a:ea typeface="DejaVu Sans"/>
              </a:rPr>
              <a:t>Большое кольцо</a:t>
            </a:r>
            <a:r>
              <a:rPr b="1" lang="ru-RU" sz="1800" spc="-1" strike="noStrike">
                <a:solidFill>
                  <a:srgbClr val="000000"/>
                </a:solidFill>
                <a:latin typeface="Arial"/>
                <a:ea typeface="DejaVu Sans"/>
              </a:rPr>
              <a:t> — 1970м (2 часа) средний уровень сложности</a:t>
            </a:r>
            <a:endParaRPr b="0" lang="ru-RU" sz="1800" spc="-1" strike="noStrike">
              <a:latin typeface="Arial"/>
            </a:endParaRPr>
          </a:p>
          <a:p>
            <a:pPr algn="just">
              <a:lnSpc>
                <a:spcPct val="100000"/>
              </a:lnSpc>
            </a:pPr>
            <a:r>
              <a:rPr b="1" lang="ru-RU" sz="1800" spc="-1" strike="noStrike">
                <a:solidFill>
                  <a:srgbClr val="ff0000"/>
                </a:solidFill>
                <a:latin typeface="Arial"/>
                <a:ea typeface="DejaVu Sans"/>
              </a:rPr>
              <a:t>Среднее кольцо</a:t>
            </a:r>
            <a:r>
              <a:rPr b="1" lang="ru-RU" sz="1800" spc="-1" strike="noStrike">
                <a:solidFill>
                  <a:srgbClr val="000000"/>
                </a:solidFill>
                <a:latin typeface="Arial"/>
                <a:ea typeface="DejaVu Sans"/>
              </a:rPr>
              <a:t> — 1630м (не менее 1 часа 30 минут) средний уровень сложности</a:t>
            </a:r>
            <a:endParaRPr b="0" lang="ru-RU" sz="1800" spc="-1" strike="noStrike">
              <a:latin typeface="Arial"/>
            </a:endParaRPr>
          </a:p>
          <a:p>
            <a:pPr algn="just">
              <a:lnSpc>
                <a:spcPct val="100000"/>
              </a:lnSpc>
            </a:pPr>
            <a:r>
              <a:rPr b="1" lang="ru-RU" sz="1800" spc="-1" strike="noStrike">
                <a:solidFill>
                  <a:srgbClr val="ff0000"/>
                </a:solidFill>
                <a:latin typeface="Arial"/>
                <a:ea typeface="DejaVu Sans"/>
              </a:rPr>
              <a:t>Малое кольцо</a:t>
            </a:r>
            <a:r>
              <a:rPr b="1" lang="ru-RU" sz="1800" spc="-1" strike="noStrike">
                <a:solidFill>
                  <a:srgbClr val="000000"/>
                </a:solidFill>
                <a:latin typeface="Arial"/>
                <a:ea typeface="DejaVu Sans"/>
              </a:rPr>
              <a:t> — 310м (15 минут) низкий уровень сложности</a:t>
            </a:r>
            <a:br/>
            <a:r>
              <a:rPr b="1" lang="ru-RU" sz="1800" spc="-1" strike="noStrike">
                <a:solidFill>
                  <a:srgbClr val="000000"/>
                </a:solidFill>
                <a:latin typeface="Arial"/>
                <a:ea typeface="DejaVu Sans"/>
              </a:rPr>
              <a:t>Мы начали наш путь со входа в начале Роза Пляжа, если вы не в курсе его существования, то вполне можете пройти мимо, не разглядев формационное табло.</a:t>
            </a:r>
            <a:endParaRPr b="0" lang="ru-RU" sz="18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5" name="Picture 2" descr=""/>
          <p:cNvPicPr/>
          <p:nvPr/>
        </p:nvPicPr>
        <p:blipFill>
          <a:blip r:embed="rId1"/>
          <a:stretch/>
        </p:blipFill>
        <p:spPr>
          <a:xfrm>
            <a:off x="0" y="0"/>
            <a:ext cx="4758480" cy="4223520"/>
          </a:xfrm>
          <a:prstGeom prst="rect">
            <a:avLst/>
          </a:prstGeom>
          <a:ln>
            <a:noFill/>
          </a:ln>
        </p:spPr>
      </p:pic>
      <p:pic>
        <p:nvPicPr>
          <p:cNvPr id="166" name="Picture 4" descr=""/>
          <p:cNvPicPr/>
          <p:nvPr/>
        </p:nvPicPr>
        <p:blipFill>
          <a:blip r:embed="rId2"/>
          <a:stretch/>
        </p:blipFill>
        <p:spPr>
          <a:xfrm>
            <a:off x="4536000" y="2768040"/>
            <a:ext cx="4607280" cy="4089240"/>
          </a:xfrm>
          <a:prstGeom prst="rect">
            <a:avLst/>
          </a:prstGeom>
          <a:ln>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7" name="Picture 2" descr=""/>
          <p:cNvPicPr/>
          <p:nvPr/>
        </p:nvPicPr>
        <p:blipFill>
          <a:blip r:embed="rId1"/>
          <a:stretch/>
        </p:blipFill>
        <p:spPr>
          <a:xfrm>
            <a:off x="124920" y="0"/>
            <a:ext cx="4392720" cy="6919920"/>
          </a:xfrm>
          <a:prstGeom prst="rect">
            <a:avLst/>
          </a:prstGeom>
          <a:ln>
            <a:noFill/>
          </a:ln>
        </p:spPr>
      </p:pic>
      <p:pic>
        <p:nvPicPr>
          <p:cNvPr id="168" name="Picture 4" descr=""/>
          <p:cNvPicPr/>
          <p:nvPr/>
        </p:nvPicPr>
        <p:blipFill>
          <a:blip r:embed="rId2"/>
          <a:stretch/>
        </p:blipFill>
        <p:spPr>
          <a:xfrm>
            <a:off x="4678920" y="0"/>
            <a:ext cx="4285440" cy="4160520"/>
          </a:xfrm>
          <a:prstGeom prst="rect">
            <a:avLst/>
          </a:prstGeom>
          <a:ln>
            <a:noFill/>
          </a:ln>
        </p:spPr>
      </p:pic>
      <p:pic>
        <p:nvPicPr>
          <p:cNvPr id="169" name="Picture 4" descr=""/>
          <p:cNvPicPr/>
          <p:nvPr/>
        </p:nvPicPr>
        <p:blipFill>
          <a:blip r:embed="rId3"/>
          <a:stretch/>
        </p:blipFill>
        <p:spPr>
          <a:xfrm>
            <a:off x="4786200" y="4000680"/>
            <a:ext cx="4107600" cy="285660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214200" y="0"/>
            <a:ext cx="8786160" cy="667548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100" spc="-1" strike="noStrike">
                <a:solidFill>
                  <a:srgbClr val="000000"/>
                </a:solidFill>
                <a:latin typeface="Calibri"/>
                <a:ea typeface="DejaVu Sans"/>
              </a:rPr>
              <a:t>Будь-який вплив, що змінює функціональний стан </a:t>
            </a:r>
            <a:r>
              <a:rPr b="1" lang="ru-RU" sz="2100" spc="-1" strike="noStrike">
                <a:solidFill>
                  <a:srgbClr val="ff0000"/>
                </a:solidFill>
                <a:latin typeface="Calibri"/>
                <a:ea typeface="DejaVu Sans"/>
              </a:rPr>
              <a:t>регуляторних систем </a:t>
            </a:r>
            <a:r>
              <a:rPr b="1" lang="ru-RU" sz="2100" spc="-1" strike="noStrike">
                <a:solidFill>
                  <a:srgbClr val="000000"/>
                </a:solidFill>
                <a:latin typeface="Calibri"/>
                <a:ea typeface="DejaVu Sans"/>
              </a:rPr>
              <a:t>(нервової, ендокринної, імунної) або </a:t>
            </a:r>
            <a:r>
              <a:rPr b="1" lang="ru-RU" sz="2100" spc="-1" strike="noStrike">
                <a:solidFill>
                  <a:srgbClr val="ff0000"/>
                </a:solidFill>
                <a:latin typeface="Calibri"/>
                <a:ea typeface="DejaVu Sans"/>
              </a:rPr>
              <a:t>виконавчих</a:t>
            </a:r>
            <a:r>
              <a:rPr b="1" lang="ru-RU" sz="2100" spc="-1" strike="noStrike">
                <a:solidFill>
                  <a:srgbClr val="000000"/>
                </a:solidFill>
                <a:latin typeface="Calibri"/>
                <a:ea typeface="DejaVu Sans"/>
              </a:rPr>
              <a:t> (серцево-судинної, травної та ін.), призводить до зміни реактивності і резистентності організму.</a:t>
            </a:r>
            <a:endParaRPr b="0" lang="ru-RU" sz="2100" spc="-1" strike="noStrike">
              <a:latin typeface="Arial"/>
            </a:endParaRPr>
          </a:p>
          <a:p>
            <a:pPr algn="ctr">
              <a:lnSpc>
                <a:spcPct val="100000"/>
              </a:lnSpc>
            </a:pPr>
            <a:r>
              <a:rPr b="1" i="1" lang="ru-RU" sz="2400" spc="-1" strike="noStrike">
                <a:solidFill>
                  <a:srgbClr val="00b050"/>
                </a:solidFill>
                <a:latin typeface="Calibri"/>
                <a:ea typeface="DejaVu Sans"/>
              </a:rPr>
              <a:t>Відомі фактори, що знижують неспецифічну резистентність: </a:t>
            </a:r>
            <a:endParaRPr b="0" lang="ru-RU" sz="24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психічні травми, негативні емоції,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функціональна неповноцінність ендокринної системи,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фізична і психічна перевтома, перетренованість,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голодування (особливо білкове), неповноцінне харчування, нестача вітамінів,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огрядність,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хронічний алкоголізм, наркоманія,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переохолодження, застуда, перегрівання,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больова травма,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детренованість організму, його окремих систем;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гіподинамія,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різка зміна погоди, тривалий вплив прямих сонячних променів,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іонізуюче випромінювання,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інтоксикація, </a:t>
            </a:r>
            <a:endParaRPr b="0" lang="ru-RU" sz="2000" spc="-1" strike="noStrike">
              <a:latin typeface="Arial"/>
            </a:endParaRPr>
          </a:p>
          <a:p>
            <a:pPr marL="216000" indent="-215640" algn="just">
              <a:lnSpc>
                <a:spcPct val="100000"/>
              </a:lnSpc>
              <a:buClr>
                <a:srgbClr val="000000"/>
              </a:buClr>
              <a:buFont typeface="Wingdings" charset="2"/>
              <a:buChar char=""/>
            </a:pPr>
            <a:r>
              <a:rPr b="1" lang="ru-RU" sz="2000" spc="-1" strike="noStrike">
                <a:solidFill>
                  <a:srgbClr val="000000"/>
                </a:solidFill>
                <a:latin typeface="Calibri"/>
                <a:ea typeface="DejaVu Sans"/>
              </a:rPr>
              <a:t>перенесені захворювання і т.п.</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0" name="Picture 2" descr=""/>
          <p:cNvPicPr/>
          <p:nvPr/>
        </p:nvPicPr>
        <p:blipFill>
          <a:blip r:embed="rId1"/>
          <a:stretch/>
        </p:blipFill>
        <p:spPr>
          <a:xfrm>
            <a:off x="0" y="0"/>
            <a:ext cx="5000040" cy="4438080"/>
          </a:xfrm>
          <a:prstGeom prst="rect">
            <a:avLst/>
          </a:prstGeom>
          <a:ln>
            <a:noFill/>
          </a:ln>
        </p:spPr>
      </p:pic>
      <p:pic>
        <p:nvPicPr>
          <p:cNvPr id="171" name="Picture 4" descr=""/>
          <p:cNvPicPr/>
          <p:nvPr/>
        </p:nvPicPr>
        <p:blipFill>
          <a:blip r:embed="rId2"/>
          <a:stretch/>
        </p:blipFill>
        <p:spPr>
          <a:xfrm>
            <a:off x="4143240" y="2419200"/>
            <a:ext cx="5000040" cy="4438080"/>
          </a:xfrm>
          <a:prstGeom prst="rect">
            <a:avLst/>
          </a:prstGeom>
          <a:ln>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2" name="Picture 2" descr=""/>
          <p:cNvPicPr/>
          <p:nvPr/>
        </p:nvPicPr>
        <p:blipFill>
          <a:blip r:embed="rId1"/>
          <a:stretch/>
        </p:blipFill>
        <p:spPr>
          <a:xfrm>
            <a:off x="0" y="0"/>
            <a:ext cx="5000040" cy="4438080"/>
          </a:xfrm>
          <a:prstGeom prst="rect">
            <a:avLst/>
          </a:prstGeom>
          <a:ln>
            <a:noFill/>
          </a:ln>
        </p:spPr>
      </p:pic>
      <p:pic>
        <p:nvPicPr>
          <p:cNvPr id="173" name="Picture 4" descr=""/>
          <p:cNvPicPr/>
          <p:nvPr/>
        </p:nvPicPr>
        <p:blipFill>
          <a:blip r:embed="rId2"/>
          <a:stretch/>
        </p:blipFill>
        <p:spPr>
          <a:xfrm>
            <a:off x="4357440" y="2609640"/>
            <a:ext cx="4785480" cy="4247640"/>
          </a:xfrm>
          <a:prstGeom prst="rect">
            <a:avLst/>
          </a:prstGeom>
          <a:ln>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4" name="Picture 2" descr=""/>
          <p:cNvPicPr/>
          <p:nvPr/>
        </p:nvPicPr>
        <p:blipFill>
          <a:blip r:embed="rId1"/>
          <a:stretch/>
        </p:blipFill>
        <p:spPr>
          <a:xfrm>
            <a:off x="124920" y="0"/>
            <a:ext cx="5000040" cy="4438080"/>
          </a:xfrm>
          <a:prstGeom prst="rect">
            <a:avLst/>
          </a:prstGeom>
          <a:ln>
            <a:noFill/>
          </a:ln>
        </p:spPr>
      </p:pic>
      <p:pic>
        <p:nvPicPr>
          <p:cNvPr id="175" name="Picture 4" descr=""/>
          <p:cNvPicPr/>
          <p:nvPr/>
        </p:nvPicPr>
        <p:blipFill>
          <a:blip r:embed="rId2"/>
          <a:stretch/>
        </p:blipFill>
        <p:spPr>
          <a:xfrm>
            <a:off x="4143240" y="2419200"/>
            <a:ext cx="5000040" cy="4438080"/>
          </a:xfrm>
          <a:prstGeom prst="rect">
            <a:avLst/>
          </a:prstGeom>
          <a:ln>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6" name="Picture 2" descr=""/>
          <p:cNvPicPr/>
          <p:nvPr/>
        </p:nvPicPr>
        <p:blipFill>
          <a:blip r:embed="rId1"/>
          <a:stretch/>
        </p:blipFill>
        <p:spPr>
          <a:xfrm>
            <a:off x="231840" y="0"/>
            <a:ext cx="5000040" cy="4438080"/>
          </a:xfrm>
          <a:prstGeom prst="rect">
            <a:avLst/>
          </a:prstGeom>
          <a:ln>
            <a:noFill/>
          </a:ln>
        </p:spPr>
      </p:pic>
      <p:pic>
        <p:nvPicPr>
          <p:cNvPr id="177" name="Picture 4" descr=""/>
          <p:cNvPicPr/>
          <p:nvPr/>
        </p:nvPicPr>
        <p:blipFill>
          <a:blip r:embed="rId2"/>
          <a:stretch/>
        </p:blipFill>
        <p:spPr>
          <a:xfrm>
            <a:off x="5268240" y="102960"/>
            <a:ext cx="3749760" cy="6754320"/>
          </a:xfrm>
          <a:prstGeom prst="rect">
            <a:avLst/>
          </a:prstGeom>
          <a:ln>
            <a:noFill/>
          </a:ln>
        </p:spPr>
      </p:pic>
      <p:pic>
        <p:nvPicPr>
          <p:cNvPr id="178" name="Picture 6" descr=""/>
          <p:cNvPicPr/>
          <p:nvPr/>
        </p:nvPicPr>
        <p:blipFill>
          <a:blip r:embed="rId3"/>
          <a:srcRect l="0" t="36342" r="0" b="5507"/>
          <a:stretch/>
        </p:blipFill>
        <p:spPr>
          <a:xfrm>
            <a:off x="178200" y="4500720"/>
            <a:ext cx="5035680" cy="2356560"/>
          </a:xfrm>
          <a:prstGeom prst="rect">
            <a:avLst/>
          </a:prstGeom>
          <a:ln>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9" name="Picture 2" descr=""/>
          <p:cNvPicPr/>
          <p:nvPr/>
        </p:nvPicPr>
        <p:blipFill>
          <a:blip r:embed="rId1"/>
          <a:stretch/>
        </p:blipFill>
        <p:spPr>
          <a:xfrm>
            <a:off x="1410480" y="-33120"/>
            <a:ext cx="6482160" cy="6890400"/>
          </a:xfrm>
          <a:prstGeom prst="rect">
            <a:avLst/>
          </a:prstGeom>
          <a:ln>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0" name="Picture 2" descr=""/>
          <p:cNvPicPr/>
          <p:nvPr/>
        </p:nvPicPr>
        <p:blipFill>
          <a:blip r:embed="rId1"/>
          <a:stretch/>
        </p:blipFill>
        <p:spPr>
          <a:xfrm>
            <a:off x="1303560" y="214200"/>
            <a:ext cx="6616800" cy="6382080"/>
          </a:xfrm>
          <a:prstGeom prst="rect">
            <a:avLst/>
          </a:prstGeom>
          <a:ln>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1" name="Picture 2" descr=""/>
          <p:cNvPicPr/>
          <p:nvPr/>
        </p:nvPicPr>
        <p:blipFill>
          <a:blip r:embed="rId1"/>
          <a:stretch/>
        </p:blipFill>
        <p:spPr>
          <a:xfrm>
            <a:off x="124920" y="0"/>
            <a:ext cx="4821480" cy="3705480"/>
          </a:xfrm>
          <a:prstGeom prst="rect">
            <a:avLst/>
          </a:prstGeom>
          <a:ln>
            <a:noFill/>
          </a:ln>
        </p:spPr>
      </p:pic>
      <p:pic>
        <p:nvPicPr>
          <p:cNvPr id="182" name="Picture 4" descr=""/>
          <p:cNvPicPr/>
          <p:nvPr/>
        </p:nvPicPr>
        <p:blipFill>
          <a:blip r:embed="rId2"/>
          <a:stretch/>
        </p:blipFill>
        <p:spPr>
          <a:xfrm>
            <a:off x="5107680" y="0"/>
            <a:ext cx="3910680" cy="3642480"/>
          </a:xfrm>
          <a:prstGeom prst="rect">
            <a:avLst/>
          </a:prstGeom>
          <a:ln>
            <a:noFill/>
          </a:ln>
        </p:spPr>
      </p:pic>
      <p:sp>
        <p:nvSpPr>
          <p:cNvPr id="183" name="CustomShape 1"/>
          <p:cNvSpPr/>
          <p:nvPr/>
        </p:nvSpPr>
        <p:spPr>
          <a:xfrm>
            <a:off x="-279360" y="3857760"/>
            <a:ext cx="4672440" cy="3643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ru-RU" sz="1800" spc="-1" strike="noStrike">
                <a:solidFill>
                  <a:srgbClr val="000000"/>
                </a:solidFill>
                <a:latin typeface="Arial"/>
                <a:ea typeface="DejaVu Sans"/>
              </a:rPr>
              <a:t>https://www.facebook.com/scandiWKharkov/</a:t>
            </a:r>
            <a:endParaRPr b="0" lang="ru-RU" sz="1800" spc="-1" strike="noStrike">
              <a:latin typeface="Arial"/>
            </a:endParaRPr>
          </a:p>
        </p:txBody>
      </p:sp>
      <p:pic>
        <p:nvPicPr>
          <p:cNvPr id="184" name="Picture 6" descr=""/>
          <p:cNvPicPr/>
          <p:nvPr/>
        </p:nvPicPr>
        <p:blipFill>
          <a:blip r:embed="rId3"/>
          <a:srcRect l="0" t="6444" r="0" b="7683"/>
          <a:stretch/>
        </p:blipFill>
        <p:spPr>
          <a:xfrm>
            <a:off x="4357440" y="3857760"/>
            <a:ext cx="4785480" cy="2999520"/>
          </a:xfrm>
          <a:prstGeom prst="rect">
            <a:avLst/>
          </a:prstGeom>
          <a:ln>
            <a:noFill/>
          </a:ln>
        </p:spPr>
      </p:pic>
      <p:pic>
        <p:nvPicPr>
          <p:cNvPr id="185" name="Picture 8" descr=""/>
          <p:cNvPicPr/>
          <p:nvPr/>
        </p:nvPicPr>
        <p:blipFill>
          <a:blip r:embed="rId4"/>
          <a:stretch/>
        </p:blipFill>
        <p:spPr>
          <a:xfrm>
            <a:off x="0" y="4286160"/>
            <a:ext cx="2214000" cy="2571120"/>
          </a:xfrm>
          <a:prstGeom prst="rect">
            <a:avLst/>
          </a:prstGeom>
          <a:ln>
            <a:noFill/>
          </a:ln>
        </p:spPr>
      </p:pic>
      <p:pic>
        <p:nvPicPr>
          <p:cNvPr id="186" name="Picture 10" descr=""/>
          <p:cNvPicPr/>
          <p:nvPr/>
        </p:nvPicPr>
        <p:blipFill>
          <a:blip r:embed="rId5"/>
          <a:stretch/>
        </p:blipFill>
        <p:spPr>
          <a:xfrm>
            <a:off x="2267640" y="4357800"/>
            <a:ext cx="2088720" cy="2499480"/>
          </a:xfrm>
          <a:prstGeom prst="rect">
            <a:avLst/>
          </a:prstGeom>
          <a:ln>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216000" y="216000"/>
            <a:ext cx="8783640" cy="60048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400" spc="-1" strike="noStrike">
                <a:solidFill>
                  <a:srgbClr val="ff0000"/>
                </a:solidFill>
                <a:latin typeface="Calibri"/>
                <a:ea typeface="DejaVu Sans"/>
              </a:rPr>
              <a:t>Вплив підвищеного і зниженого барометричного тиску на організм. Висотна і кесонна хвороба. Дизбаризм.</a:t>
            </a:r>
            <a:endParaRPr b="0" lang="ru-RU" sz="2400" spc="-1" strike="noStrike">
              <a:latin typeface="Arial"/>
            </a:endParaRPr>
          </a:p>
          <a:p>
            <a:pPr algn="just">
              <a:lnSpc>
                <a:spcPct val="100000"/>
              </a:lnSpc>
            </a:pPr>
            <a:r>
              <a:rPr b="1" lang="ru-RU" sz="2000" spc="-1" strike="noStrike">
                <a:solidFill>
                  <a:srgbClr val="000000"/>
                </a:solidFill>
                <a:latin typeface="Calibri"/>
                <a:ea typeface="DejaVu Sans"/>
              </a:rPr>
              <a:t>Знижений атмосферний тиск людина відчуває у міру підйому на висоту в літаку, в горах.</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При значній гіпобарії - газова емболія бульбашками газу, що виходять з тканин в результаті ↓ розчинності газів при зниженні тиску. Пухирці газу проникають в капіляри і розносяться по організму, викликаючи емболію судин. При більш високому тиску → тканинна/підшкірна емфізема. Накопичення газів в слині і сечі створює враження «закипання».</a:t>
            </a:r>
            <a:endParaRPr b="0" lang="ru-RU" sz="2000" spc="-1" strike="noStrike">
              <a:latin typeface="Arial"/>
            </a:endParaRPr>
          </a:p>
          <a:p>
            <a:pPr algn="just">
              <a:lnSpc>
                <a:spcPct val="100000"/>
              </a:lnSpc>
            </a:pPr>
            <a:r>
              <a:rPr b="1" i="1" lang="ru-RU" sz="2000" spc="-1" strike="noStrike">
                <a:solidFill>
                  <a:srgbClr val="000000"/>
                </a:solidFill>
                <a:latin typeface="Calibri"/>
                <a:ea typeface="DejaVu Sans"/>
              </a:rPr>
              <a:t>Патологічні зміни: </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зменшення парціального тиску кисню у вдихуваному повітрі (гіпоксія) і зниження атмосферного тиску (декомпресія), ↓ відсотку насичення гемоглобіну киснем. Зниження кисню → гіпоксія (кисневе голодування тканин). До гіпоксії особливо чутливі нервові клітини і хеморецептори судин-каротидного клубочка і дуги аорти. Подранення рецепторів → стимуляція дихального, судинного і інших центрів. Виникає задишка, ↓АТ, відносний еритроцитоз, збудження кіркових клітин (ейфорія). Гіпервентиляція сприяє виведенню з організму CO2-гіпокапнії і алкалозу → ↓ збудливість дихального центра. Прогресування призводить до паралічу центру.</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285840" y="285840"/>
            <a:ext cx="8641800" cy="62485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200" spc="-1" strike="noStrike">
                <a:solidFill>
                  <a:srgbClr val="ff0000"/>
                </a:solidFill>
                <a:latin typeface="Calibri"/>
                <a:ea typeface="DejaVu Sans"/>
              </a:rPr>
              <a:t>Підвищений атмосферний тиск-при зануренні під воду під час водолазних і кесонних робіт</a:t>
            </a:r>
            <a:endParaRPr b="0" lang="ru-RU" sz="2200" spc="-1" strike="noStrike">
              <a:latin typeface="Arial"/>
            </a:endParaRPr>
          </a:p>
          <a:p>
            <a:pPr algn="just">
              <a:lnSpc>
                <a:spcPct val="100000"/>
              </a:lnSpc>
            </a:pPr>
            <a:r>
              <a:rPr b="1" lang="ru-RU" sz="2000" spc="-1" strike="noStrike">
                <a:solidFill>
                  <a:srgbClr val="000000"/>
                </a:solidFill>
                <a:latin typeface="Calibri"/>
                <a:ea typeface="DejaVu Sans"/>
              </a:rPr>
              <a:t>Гіпербарична оксигенація - вдихання кисню під підвищеним тиском, створює перенасичення киснем — гіпероксію. Гіпербаричну оксигенацію використовують з терапевтичною метою, але надлишок кисню в тканинах може надавати токсичну дію.</a:t>
            </a:r>
            <a:endParaRPr b="0" lang="ru-RU" sz="2000" spc="-1" strike="noStrike">
              <a:latin typeface="Arial"/>
            </a:endParaRPr>
          </a:p>
          <a:p>
            <a:pPr algn="just">
              <a:lnSpc>
                <a:spcPct val="100000"/>
              </a:lnSpc>
            </a:pPr>
            <a:r>
              <a:rPr b="1" i="1" lang="ru-RU" sz="2000" spc="-1" strike="noStrike" u="sng">
                <a:solidFill>
                  <a:srgbClr val="000000"/>
                </a:solidFill>
                <a:uFillTx/>
                <a:latin typeface="Calibri"/>
                <a:ea typeface="DejaVu Sans"/>
              </a:rPr>
              <a:t>Механізм дії гіпероксії:</a:t>
            </a:r>
            <a:r>
              <a:rPr b="1" lang="ru-RU" sz="2000" spc="-1" strike="noStrike">
                <a:solidFill>
                  <a:srgbClr val="000000"/>
                </a:solidFill>
                <a:latin typeface="Calibri"/>
                <a:ea typeface="DejaVu Sans"/>
              </a:rPr>
              <a:t> початкові реакції - пристосувальний характер: ↑ pO2 в артеріальної крові → ↓ збудження хеморецепторів судин, ослаблення імпульсації з них в вегетативні центри стовбура мозку → уповільнення дихання і серцевого ритму, зменшення обсягу легеневої вентиляції, систолічного і хвилинного об`єму серця, кров депонується в паренхіматозних органах, ОЦК↓. Пристосувальні реакції спрямовані на запобігання можливої ​​токсичної дії надмірно розчиненого кисню.</a:t>
            </a:r>
            <a:endParaRPr b="0" lang="ru-RU" sz="2000" spc="-1" strike="noStrike">
              <a:latin typeface="Arial"/>
            </a:endParaRPr>
          </a:p>
          <a:p>
            <a:pPr algn="just">
              <a:lnSpc>
                <a:spcPct val="100000"/>
              </a:lnSpc>
            </a:pPr>
            <a:r>
              <a:rPr b="1" i="1" lang="ru-RU" sz="2000" spc="-1" strike="noStrike">
                <a:solidFill>
                  <a:srgbClr val="ff0000"/>
                </a:solidFill>
                <a:latin typeface="Calibri"/>
                <a:ea typeface="DejaVu Sans"/>
              </a:rPr>
              <a:t>Кисневе отруєння проявляється:</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-легенева форма - подразнення верхніх дихальних шляхів (гіперемія, набрякання слизових оболонок, відчуття печіння і сухість у роті, біль за грудиною, сухий кашель, трахеобронхіт);</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-судомна форма - вегетативні порушення (тахікардія, нудота, запаморочення), парестезії, локальні посмикування м`язів, генералізовані тонічні і клонічні судоми, що протікають як епілептичний напад.</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CustomShape 1"/>
          <p:cNvSpPr/>
          <p:nvPr/>
        </p:nvSpPr>
        <p:spPr>
          <a:xfrm>
            <a:off x="144000" y="0"/>
            <a:ext cx="8904600" cy="694980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2400" spc="-1" strike="noStrike">
                <a:solidFill>
                  <a:srgbClr val="ff0000"/>
                </a:solidFill>
                <a:latin typeface="Calibri"/>
                <a:ea typeface="DejaVu Sans"/>
              </a:rPr>
              <a:t>Роль місцевої гіпоксії в патогенезі запальних і дистрофічних процесів в тканинах щелепно-лицевої ділянки</a:t>
            </a:r>
            <a:endParaRPr b="0" lang="ru-RU" sz="2400" spc="-1" strike="noStrike">
              <a:latin typeface="Arial"/>
            </a:endParaRPr>
          </a:p>
          <a:p>
            <a:pPr algn="just">
              <a:lnSpc>
                <a:spcPct val="100000"/>
              </a:lnSpc>
            </a:pPr>
            <a:r>
              <a:rPr b="1" i="1" lang="ru-RU" sz="2200" spc="-1" strike="noStrike" u="sng">
                <a:solidFill>
                  <a:srgbClr val="000000"/>
                </a:solidFill>
                <a:uFillTx/>
                <a:latin typeface="Calibri"/>
                <a:ea typeface="DejaVu Sans"/>
              </a:rPr>
              <a:t>Застосування гіпербаричної оксигенації у стоматології.</a:t>
            </a:r>
            <a:endParaRPr b="0" lang="ru-RU" sz="2200" spc="-1" strike="noStrike">
              <a:latin typeface="Arial"/>
            </a:endParaRPr>
          </a:p>
          <a:p>
            <a:pPr algn="just">
              <a:lnSpc>
                <a:spcPct val="100000"/>
              </a:lnSpc>
            </a:pPr>
            <a:r>
              <a:rPr b="1" lang="ru-RU" sz="2000" spc="-1" strike="noStrike">
                <a:solidFill>
                  <a:srgbClr val="000000"/>
                </a:solidFill>
                <a:latin typeface="Calibri"/>
                <a:ea typeface="DejaVu Sans"/>
              </a:rPr>
              <a:t>У розвитку запальних і дистрофічних уражень тканин щелепно-лицьової ділянки (гінгівітів, запально-дистрофічних форм пародонтозу і т.д.), найбільш виражені зміни мають місце в капілярній, прекапілярній і артеріальній ланках циркулюючого русла, що призводить до гіпоксії, порушення обміну речовин і дистрофічних змін в пульпі, пародонте. На тлі дистрофічних пошкоджень тканин (пародонту) при хронічній гіпоксії різко знижуються регенеративні процеси. Пригнічення проліферативних процесів зумовлюється нестачею енергетичного забезпечення тканин і пов'язане з надмірним утворенням глюкокортикоїдів, що пригнічують процеси проліферації і подовжують всі фази клітинного циклу.</a:t>
            </a:r>
            <a:endParaRPr b="0" lang="ru-RU" sz="2000" spc="-1" strike="noStrike">
              <a:latin typeface="Arial"/>
            </a:endParaRPr>
          </a:p>
          <a:p>
            <a:pPr algn="just">
              <a:lnSpc>
                <a:spcPct val="100000"/>
              </a:lnSpc>
            </a:pPr>
            <a:r>
              <a:rPr b="1" lang="ru-RU" sz="2000" spc="-1" strike="noStrike">
                <a:solidFill>
                  <a:srgbClr val="000000"/>
                </a:solidFill>
                <a:latin typeface="Calibri"/>
                <a:ea typeface="DejaVu Sans"/>
              </a:rPr>
              <a:t>В клінічній (стоматологічній( практиці при захворюваннях СО ротової порожнини, пародонтозі використовують лікування киснем під підвищеним тиском-3 атм. (</a:t>
            </a:r>
            <a:r>
              <a:rPr b="1" i="1" lang="ru-RU" sz="2000" spc="-1" strike="noStrike" u="sng">
                <a:solidFill>
                  <a:srgbClr val="000000"/>
                </a:solidFill>
                <a:uFillTx/>
                <a:latin typeface="Calibri"/>
                <a:ea typeface="DejaVu Sans"/>
              </a:rPr>
              <a:t>гіпербарична оксигенація</a:t>
            </a:r>
            <a:r>
              <a:rPr b="1" lang="ru-RU" sz="2000" spc="-1" strike="noStrike">
                <a:solidFill>
                  <a:srgbClr val="000000"/>
                </a:solidFill>
                <a:latin typeface="Calibri"/>
                <a:ea typeface="DejaVu Sans"/>
              </a:rPr>
              <a:t>). В основі терапевтичної дії ГО лежить підвищення парціального тиску кисню в рідких середовищах організму (плазмі, лімфі, міжтканинній рідині). Це призводить до відповідного збільшення їх кисневої ємності (на 6,5%) і супроводжується збільшенням дифузії кисню в гіпоксичні ділянки тканин, що сприяє нормалізації артеріовенозної різниці по кисню, тобто споживання кисню організмом в спокої.</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214200" y="1357200"/>
            <a:ext cx="8714880" cy="1187280"/>
          </a:xfrm>
          <a:prstGeom prst="rect">
            <a:avLst/>
          </a:prstGeom>
          <a:noFill/>
          <a:ln>
            <a:noFill/>
          </a:ln>
        </p:spPr>
        <p:style>
          <a:lnRef idx="0"/>
          <a:fillRef idx="0"/>
          <a:effectRef idx="0"/>
          <a:fontRef idx="minor"/>
        </p:style>
        <p:txBody>
          <a:bodyPr lIns="90000" rIns="90000" tIns="45000" bIns="45000">
            <a:spAutoFit/>
          </a:bodyPr>
          <a:p>
            <a:pPr marL="216000" indent="450720" algn="just">
              <a:lnSpc>
                <a:spcPct val="100000"/>
              </a:lnSpc>
              <a:buClr>
                <a:srgbClr val="ff0000"/>
              </a:buClr>
              <a:buFont typeface="Wingdings" charset="2"/>
              <a:buChar char=""/>
            </a:pPr>
            <a:r>
              <a:rPr b="1" lang="ru-RU" sz="2400" spc="-1" strike="noStrike">
                <a:solidFill>
                  <a:srgbClr val="ff0000"/>
                </a:solidFill>
                <a:latin typeface="Times New Roman"/>
                <a:ea typeface="Times New Roman"/>
              </a:rPr>
              <a:t>1. </a:t>
            </a:r>
            <a:r>
              <a:rPr b="1" i="1" lang="ru-RU" sz="2400" spc="-1" strike="noStrike">
                <a:solidFill>
                  <a:srgbClr val="ff0000"/>
                </a:solidFill>
                <a:latin typeface="Times New Roman"/>
                <a:ea typeface="Times New Roman"/>
              </a:rPr>
              <a:t>Методи впливу, що знижують активність процесів життєдіяльності та підвищують пасивну резистентність організму: </a:t>
            </a:r>
            <a:r>
              <a:rPr b="1" i="1" lang="ru-RU" sz="2400" spc="-1" strike="noStrike">
                <a:solidFill>
                  <a:srgbClr val="7030a0"/>
                </a:solidFill>
                <a:latin typeface="Times New Roman"/>
                <a:ea typeface="Times New Roman"/>
              </a:rPr>
              <a:t>наркоз, гіпотермія, зимова сплячка</a:t>
            </a:r>
            <a:r>
              <a:rPr b="1" i="1" lang="ru-RU" sz="2400" spc="-1" strike="noStrike">
                <a:solidFill>
                  <a:srgbClr val="000000"/>
                </a:solidFill>
                <a:latin typeface="Times New Roman"/>
                <a:ea typeface="Times New Roman"/>
              </a:rPr>
              <a:t> тощо. </a:t>
            </a:r>
            <a:endParaRPr b="0" lang="ru-RU" sz="2400" spc="-1" strike="noStrike">
              <a:latin typeface="Arial"/>
            </a:endParaRPr>
          </a:p>
        </p:txBody>
      </p:sp>
      <p:sp>
        <p:nvSpPr>
          <p:cNvPr id="125" name="CustomShape 2"/>
          <p:cNvSpPr/>
          <p:nvPr/>
        </p:nvSpPr>
        <p:spPr>
          <a:xfrm>
            <a:off x="285840" y="0"/>
            <a:ext cx="8500320" cy="10648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ru-RU" sz="3200" spc="-1" strike="noStrike">
                <a:solidFill>
                  <a:srgbClr val="0070c0"/>
                </a:solidFill>
                <a:latin typeface="Calibri"/>
                <a:ea typeface="DejaVu Sans"/>
              </a:rPr>
              <a:t>Розрізняють дві групи шляхів і методів, що підвищують неспецифічну резистентність:</a:t>
            </a:r>
            <a:endParaRPr b="0" lang="ru-RU" sz="3200" spc="-1" strike="noStrike">
              <a:latin typeface="Arial"/>
            </a:endParaRPr>
          </a:p>
        </p:txBody>
      </p:sp>
      <p:sp>
        <p:nvSpPr>
          <p:cNvPr id="126" name="CustomShape 3"/>
          <p:cNvSpPr/>
          <p:nvPr/>
        </p:nvSpPr>
        <p:spPr>
          <a:xfrm>
            <a:off x="214200" y="2857320"/>
            <a:ext cx="8643240" cy="4113720"/>
          </a:xfrm>
          <a:prstGeom prst="rect">
            <a:avLst/>
          </a:prstGeom>
          <a:noFill/>
          <a:ln>
            <a:noFill/>
          </a:ln>
        </p:spPr>
        <p:style>
          <a:lnRef idx="0"/>
          <a:fillRef idx="0"/>
          <a:effectRef idx="0"/>
          <a:fontRef idx="minor"/>
        </p:style>
        <p:txBody>
          <a:bodyPr lIns="90000" rIns="90000" tIns="45000" bIns="45000">
            <a:spAutoFit/>
          </a:bodyPr>
          <a:p>
            <a:pPr marL="216000" indent="450720" algn="just">
              <a:lnSpc>
                <a:spcPct val="100000"/>
              </a:lnSpc>
              <a:buClr>
                <a:srgbClr val="ff0000"/>
              </a:buClr>
              <a:buFont typeface="Wingdings" charset="2"/>
              <a:buChar char=""/>
            </a:pPr>
            <a:r>
              <a:rPr b="1" lang="ru-RU" sz="2400" spc="-1" strike="noStrike">
                <a:solidFill>
                  <a:srgbClr val="ff0000"/>
                </a:solidFill>
                <a:latin typeface="Times New Roman"/>
                <a:ea typeface="Times New Roman"/>
              </a:rPr>
              <a:t>2. </a:t>
            </a:r>
            <a:r>
              <a:rPr b="1" i="1" lang="ru-RU" sz="2400" spc="-1" strike="noStrike">
                <a:solidFill>
                  <a:srgbClr val="ff0000"/>
                </a:solidFill>
                <a:latin typeface="Times New Roman"/>
                <a:ea typeface="Times New Roman"/>
              </a:rPr>
              <a:t>Прийоми підвищення резистентності організму при збереженні чи підвищенні рівня життєдіяльності організму: </a:t>
            </a:r>
            <a:endParaRPr b="0" lang="ru-RU" sz="2400" spc="-1" strike="noStrike">
              <a:latin typeface="Arial"/>
            </a:endParaRPr>
          </a:p>
          <a:p>
            <a:pPr marL="216000" indent="450720" algn="just">
              <a:lnSpc>
                <a:spcPct val="100000"/>
              </a:lnSpc>
              <a:buClr>
                <a:srgbClr val="000000"/>
              </a:buClr>
              <a:buFont typeface="Wingdings" charset="2"/>
              <a:buChar char=""/>
            </a:pPr>
            <a:r>
              <a:rPr b="1" lang="ru-RU" sz="2000" spc="-1" strike="noStrike">
                <a:solidFill>
                  <a:srgbClr val="000000"/>
                </a:solidFill>
                <a:latin typeface="Times New Roman"/>
                <a:ea typeface="Times New Roman"/>
              </a:rPr>
              <a:t>-</a:t>
            </a:r>
            <a:r>
              <a:rPr b="1" lang="ru-RU" sz="2400" spc="-1" strike="noStrike">
                <a:solidFill>
                  <a:srgbClr val="7030a0"/>
                </a:solidFill>
                <a:latin typeface="Times New Roman"/>
                <a:ea typeface="Times New Roman"/>
              </a:rPr>
              <a:t>тренування основних функціональних систем </a:t>
            </a:r>
            <a:r>
              <a:rPr b="1" lang="ru-RU" sz="2000" spc="-1" strike="noStrike">
                <a:solidFill>
                  <a:srgbClr val="000000"/>
                </a:solidFill>
                <a:latin typeface="Times New Roman"/>
                <a:ea typeface="Times New Roman"/>
              </a:rPr>
              <a:t>(фізичне тренування, загартовування низькими температурами, гіпоксичне тренування), </a:t>
            </a:r>
            <a:endParaRPr b="0" lang="ru-RU" sz="2000" spc="-1" strike="noStrike">
              <a:latin typeface="Arial"/>
            </a:endParaRPr>
          </a:p>
          <a:p>
            <a:pPr marL="216000" indent="450720" algn="just">
              <a:lnSpc>
                <a:spcPct val="100000"/>
              </a:lnSpc>
              <a:buClr>
                <a:srgbClr val="000000"/>
              </a:buClr>
              <a:buFont typeface="Wingdings" charset="2"/>
              <a:buChar char=""/>
            </a:pPr>
            <a:r>
              <a:rPr b="1" lang="ru-RU" sz="2000" spc="-1" strike="noStrike">
                <a:solidFill>
                  <a:srgbClr val="000000"/>
                </a:solidFill>
                <a:latin typeface="Times New Roman"/>
                <a:ea typeface="Times New Roman"/>
              </a:rPr>
              <a:t>-</a:t>
            </a:r>
            <a:r>
              <a:rPr b="1" lang="ru-RU" sz="2400" spc="-1" strike="noStrike">
                <a:solidFill>
                  <a:srgbClr val="7030a0"/>
                </a:solidFill>
                <a:latin typeface="Times New Roman"/>
                <a:ea typeface="Times New Roman"/>
              </a:rPr>
              <a:t>зміна функції регуляторних систем</a:t>
            </a:r>
            <a:r>
              <a:rPr b="1" lang="ru-RU" sz="2000" spc="-1" strike="noStrike">
                <a:solidFill>
                  <a:srgbClr val="7030a0"/>
                </a:solidFill>
                <a:latin typeface="Times New Roman"/>
                <a:ea typeface="Times New Roman"/>
              </a:rPr>
              <a:t> </a:t>
            </a:r>
            <a:r>
              <a:rPr b="1" lang="ru-RU" sz="2000" spc="-1" strike="noStrike">
                <a:solidFill>
                  <a:srgbClr val="000000"/>
                </a:solidFill>
                <a:latin typeface="Times New Roman"/>
                <a:ea typeface="Times New Roman"/>
              </a:rPr>
              <a:t>(аутогенне тренування, гіпноз, словесне навіювання, рефлексотерапія), </a:t>
            </a:r>
            <a:endParaRPr b="0" lang="ru-RU" sz="2000" spc="-1" strike="noStrike">
              <a:latin typeface="Arial"/>
            </a:endParaRPr>
          </a:p>
          <a:p>
            <a:pPr marL="216000" indent="450720" algn="just">
              <a:lnSpc>
                <a:spcPct val="100000"/>
              </a:lnSpc>
              <a:buClr>
                <a:srgbClr val="000000"/>
              </a:buClr>
              <a:buFont typeface="Wingdings" charset="2"/>
              <a:buChar char=""/>
            </a:pPr>
            <a:r>
              <a:rPr b="1" lang="ru-RU" sz="2000" spc="-1" strike="noStrike">
                <a:solidFill>
                  <a:srgbClr val="000000"/>
                </a:solidFill>
                <a:latin typeface="Times New Roman"/>
                <a:ea typeface="Times New Roman"/>
              </a:rPr>
              <a:t>-</a:t>
            </a:r>
            <a:r>
              <a:rPr b="1" lang="ru-RU" sz="2400" spc="-1" strike="noStrike">
                <a:solidFill>
                  <a:srgbClr val="7030a0"/>
                </a:solidFill>
                <a:latin typeface="Times New Roman"/>
                <a:ea typeface="Times New Roman"/>
              </a:rPr>
              <a:t>неспецифічна терапія </a:t>
            </a:r>
            <a:r>
              <a:rPr b="1" lang="ru-RU" sz="2000" spc="-1" strike="noStrike">
                <a:solidFill>
                  <a:srgbClr val="000000"/>
                </a:solidFill>
                <a:latin typeface="Times New Roman"/>
                <a:ea typeface="Times New Roman"/>
              </a:rPr>
              <a:t>(бальнеотерапія, курортотерапія, аутогемотерапія, неспецифічна вакцинація, фармакологічні засоби </a:t>
            </a:r>
            <a:r>
              <a:rPr b="1" lang="ru-RU" sz="2000" spc="-1" strike="noStrike">
                <a:solidFill>
                  <a:srgbClr val="000000"/>
                </a:solidFill>
                <a:latin typeface="Symbol"/>
                <a:ea typeface="Times New Roman"/>
              </a:rPr>
              <a:t></a:t>
            </a:r>
            <a:r>
              <a:rPr b="1" lang="ru-RU" sz="2000" spc="-1" strike="noStrike">
                <a:solidFill>
                  <a:srgbClr val="000000"/>
                </a:solidFill>
                <a:latin typeface="Times New Roman"/>
                <a:ea typeface="Times New Roman"/>
              </a:rPr>
              <a:t> фітонциди, інтерферон, адаптогени (женьшень, елеутерокок, дибазол, вітамін B12) тощо.</a:t>
            </a:r>
            <a:endParaRPr b="0" lang="ru-RU" sz="20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285840" y="247680"/>
            <a:ext cx="8571960" cy="6287400"/>
          </a:xfrm>
          <a:prstGeom prst="rect">
            <a:avLst/>
          </a:prstGeom>
          <a:solidFill>
            <a:srgbClr val="ffffff"/>
          </a:solidFill>
          <a:ln w="9360">
            <a:noFill/>
          </a:ln>
        </p:spPr>
        <p:style>
          <a:lnRef idx="0"/>
          <a:fillRef idx="0"/>
          <a:effectRef idx="0"/>
          <a:fontRef idx="minor"/>
        </p:style>
        <p:txBody>
          <a:bodyPr lIns="90000" rIns="90000" tIns="45000" bIns="0" anchor="ctr">
            <a:spAutoFit/>
          </a:bodyPr>
          <a:p>
            <a:pPr algn="ctr">
              <a:lnSpc>
                <a:spcPct val="100000"/>
              </a:lnSpc>
            </a:pPr>
            <a:r>
              <a:rPr b="1" i="1" lang="ru-RU" sz="1800" spc="-1" strike="noStrike">
                <a:solidFill>
                  <a:srgbClr val="000000"/>
                </a:solidFill>
                <a:latin typeface="Times New Roman"/>
                <a:ea typeface="Times New Roman"/>
              </a:rPr>
              <a:t>Рекомендована література:</a:t>
            </a:r>
            <a:endParaRPr b="0" lang="ru-RU" sz="1800" spc="-1" strike="noStrike">
              <a:latin typeface="Arial"/>
            </a:endParaRPr>
          </a:p>
          <a:p>
            <a:pPr marL="216000" indent="450720" algn="just">
              <a:lnSpc>
                <a:spcPct val="100000"/>
              </a:lnSpc>
              <a:buClr>
                <a:srgbClr val="000000"/>
              </a:buClr>
              <a:buFont typeface="Wingdings" charset="2"/>
              <a:buChar char=""/>
            </a:pPr>
            <a:r>
              <a:rPr b="0" lang="ru-RU" sz="1400" spc="-1" strike="noStrike">
                <a:solidFill>
                  <a:srgbClr val="000000"/>
                </a:solidFill>
                <a:latin typeface="Times New Roman"/>
                <a:ea typeface="Times New Roman"/>
              </a:rPr>
              <a:t>Ахмадиев Г. М. Научные основы и принципы жизнеобеспечения: оценка, прогнозирование и повышение естественной резистентности (жизнеспособности) живых организмов:</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монография. Новосибирск: OOO "Центр содействия развитию научных исследований"</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(Новосибирск), 2015. 220 с.</a:t>
            </a:r>
            <a:endParaRPr b="0" lang="ru-RU" sz="1400" spc="-1" strike="noStrike">
              <a:latin typeface="Arial"/>
            </a:endParaRPr>
          </a:p>
          <a:p>
            <a:pPr marL="216000" indent="450720" algn="just">
              <a:lnSpc>
                <a:spcPct val="100000"/>
              </a:lnSpc>
              <a:buClr>
                <a:srgbClr val="000000"/>
              </a:buClr>
              <a:buFont typeface="Wingdings" charset="2"/>
              <a:buChar char=""/>
            </a:pPr>
            <a:r>
              <a:rPr b="0" lang="ru-RU" sz="1400" spc="-1" strike="noStrike">
                <a:solidFill>
                  <a:srgbClr val="000000"/>
                </a:solidFill>
                <a:latin typeface="Times New Roman"/>
                <a:ea typeface="Times New Roman"/>
              </a:rPr>
              <a:t>Блинкин С.,</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Рудницкая Т. Фитонциды вокруг нас. Москва, 1981. 144 с.</a:t>
            </a:r>
            <a:endParaRPr b="0" lang="ru-RU" sz="1400" spc="-1" strike="noStrike">
              <a:latin typeface="Arial"/>
            </a:endParaRPr>
          </a:p>
          <a:p>
            <a:pPr marL="216000" indent="450720" algn="just">
              <a:lnSpc>
                <a:spcPct val="100000"/>
              </a:lnSpc>
              <a:buClr>
                <a:srgbClr val="000000"/>
              </a:buClr>
              <a:buFont typeface="Wingdings" charset="2"/>
              <a:buChar char=""/>
            </a:pPr>
            <a:r>
              <a:rPr b="0" lang="ru-RU" sz="1400" spc="-1" strike="noStrike">
                <a:solidFill>
                  <a:srgbClr val="000000"/>
                </a:solidFill>
                <a:latin typeface="Times New Roman"/>
                <a:ea typeface="Times New Roman"/>
              </a:rPr>
              <a:t>Кравець О. М., Рябєв А. А.</a:t>
            </a:r>
            <a:r>
              <a:rPr b="0" lang="ru-RU" sz="1400" spc="-1" strike="noStrike">
                <a:solidFill>
                  <a:srgbClr val="000000"/>
                </a:solidFill>
                <a:latin typeface="Calibri"/>
                <a:ea typeface="Times New Roman"/>
              </a:rPr>
              <a:t> </a:t>
            </a:r>
            <a:r>
              <a:rPr b="0" i="1" lang="ru-RU" sz="1400" spc="-1" strike="noStrike">
                <a:solidFill>
                  <a:srgbClr val="000000"/>
                </a:solidFill>
                <a:latin typeface="Times New Roman"/>
                <a:ea typeface="Times New Roman"/>
              </a:rPr>
              <a:t>Курортологія</a:t>
            </a:r>
            <a:r>
              <a:rPr b="0" i="1" lang="ru-RU" sz="1400" spc="-1" strike="noStrike">
                <a:solidFill>
                  <a:srgbClr val="000000"/>
                </a:solidFill>
                <a:latin typeface="Calibri"/>
                <a:ea typeface="Times New Roman"/>
              </a:rPr>
              <a:t> </a:t>
            </a:r>
            <a:r>
              <a:rPr b="0" i="1" lang="ru-RU" sz="1400" spc="-1" strike="noStrike">
                <a:solidFill>
                  <a:srgbClr val="000000"/>
                </a:solidFill>
                <a:latin typeface="Times New Roman"/>
                <a:ea typeface="Times New Roman"/>
              </a:rPr>
              <a:t>:</a:t>
            </a:r>
            <a:r>
              <a:rPr b="0" lang="ru-RU" sz="1400" spc="-1" strike="noStrike">
                <a:solidFill>
                  <a:srgbClr val="000000"/>
                </a:solidFill>
                <a:latin typeface="Times New Roman"/>
                <a:ea typeface="Times New Roman"/>
              </a:rPr>
              <a:t> підручник. Харків : ХНУМГ ім. О. М. Бекетова, 2017. 167 с.</a:t>
            </a:r>
            <a:endParaRPr b="0" lang="ru-RU" sz="1400" spc="-1" strike="noStrike">
              <a:latin typeface="Arial"/>
            </a:endParaRPr>
          </a:p>
          <a:p>
            <a:pPr marL="216000" indent="450720" algn="just">
              <a:lnSpc>
                <a:spcPct val="100000"/>
              </a:lnSpc>
              <a:buClr>
                <a:srgbClr val="000000"/>
              </a:buClr>
              <a:buFont typeface="Wingdings" charset="2"/>
              <a:buChar char=""/>
            </a:pPr>
            <a:r>
              <a:rPr b="0" lang="ru-RU" sz="1400" spc="-1" strike="noStrike">
                <a:solidFill>
                  <a:srgbClr val="000000"/>
                </a:solidFill>
                <a:latin typeface="Times New Roman"/>
                <a:ea typeface="Times New Roman"/>
              </a:rPr>
              <a:t>Патофизиология</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 учебник</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 в 2 т. / под ред. В.В. Новицкого, Е.Д.</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Гольдберга, О.И. Уразовой. 4-е изд., перераб. и доп. Москва: ГЭОТАР-Медиа, 2009. Т. 1. 848 с.Т. 2. 640 с.</a:t>
            </a:r>
            <a:endParaRPr b="0" lang="ru-RU" sz="1400" spc="-1" strike="noStrike">
              <a:latin typeface="Arial"/>
            </a:endParaRPr>
          </a:p>
          <a:p>
            <a:pPr marL="216000" indent="450720" algn="just">
              <a:lnSpc>
                <a:spcPct val="100000"/>
              </a:lnSpc>
              <a:buClr>
                <a:srgbClr val="000000"/>
              </a:buClr>
              <a:buFont typeface="Wingdings" charset="2"/>
              <a:buChar char=""/>
            </a:pPr>
            <a:r>
              <a:rPr b="0" lang="ru-RU" sz="1400" spc="-1" strike="noStrike">
                <a:solidFill>
                  <a:srgbClr val="000000"/>
                </a:solidFill>
                <a:latin typeface="Times New Roman"/>
                <a:ea typeface="Times New Roman"/>
              </a:rPr>
              <a:t>Солодовниченко Н.М.,Журавльов</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М.С., Ковальов В.М. Лікарська рослинна сировина та фітопрепарати</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 посіб. з фармакогнозії з основами біохімії лікар. рослин. Харків</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 Вид-во НФАУ </a:t>
            </a:r>
            <a:r>
              <a:rPr b="0" lang="ru-RU" sz="1400" spc="-1" strike="noStrike">
                <a:solidFill>
                  <a:srgbClr val="000000"/>
                </a:solidFill>
                <a:latin typeface="Calibri"/>
                <a:ea typeface="Times New Roman"/>
              </a:rPr>
              <a:t>“</a:t>
            </a:r>
            <a:r>
              <a:rPr b="0" lang="ru-RU" sz="1400" spc="-1" strike="noStrike">
                <a:solidFill>
                  <a:srgbClr val="000000"/>
                </a:solidFill>
                <a:latin typeface="Times New Roman"/>
                <a:ea typeface="Times New Roman"/>
              </a:rPr>
              <a:t>Золоті сторінки</a:t>
            </a:r>
            <a:r>
              <a:rPr b="0" lang="ru-RU" sz="1400" spc="-1" strike="noStrike">
                <a:solidFill>
                  <a:srgbClr val="000000"/>
                </a:solidFill>
                <a:latin typeface="Calibri"/>
                <a:ea typeface="Times New Roman"/>
              </a:rPr>
              <a:t>”</a:t>
            </a:r>
            <a:r>
              <a:rPr b="0" lang="ru-RU" sz="1400" spc="-1" strike="noStrike">
                <a:solidFill>
                  <a:srgbClr val="000000"/>
                </a:solidFill>
                <a:latin typeface="Times New Roman"/>
                <a:ea typeface="Times New Roman"/>
              </a:rPr>
              <a:t>, 2001. 408 с.</a:t>
            </a:r>
            <a:endParaRPr b="0" lang="ru-RU" sz="1400" spc="-1" strike="noStrike">
              <a:latin typeface="Arial"/>
            </a:endParaRPr>
          </a:p>
          <a:p>
            <a:pPr marL="216000" indent="450720" algn="just">
              <a:lnSpc>
                <a:spcPct val="100000"/>
              </a:lnSpc>
              <a:buClr>
                <a:srgbClr val="000000"/>
              </a:buClr>
              <a:buFont typeface="Wingdings" charset="2"/>
              <a:buChar char=""/>
            </a:pPr>
            <a:r>
              <a:rPr b="0" lang="ru-RU" sz="1400" spc="-1" strike="noStrike">
                <a:solidFill>
                  <a:srgbClr val="000000"/>
                </a:solidFill>
                <a:latin typeface="Times New Roman"/>
                <a:ea typeface="Times New Roman"/>
              </a:rPr>
              <a:t>Ушаков И.Б., Штемберг А.С., Шафиркин А.В. Реактивность и резистентность организма млекопитающих: принципы формирования, регуляции и прогнозирования:</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монография. </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Москва: "</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Наука", 2007. 493 с.</a:t>
            </a:r>
            <a:endParaRPr b="0" lang="ru-RU" sz="1400" spc="-1" strike="noStrike">
              <a:latin typeface="Arial"/>
            </a:endParaRPr>
          </a:p>
          <a:p>
            <a:pPr marL="216000" indent="450720" algn="just">
              <a:lnSpc>
                <a:spcPct val="100000"/>
              </a:lnSpc>
              <a:buClr>
                <a:srgbClr val="000000"/>
              </a:buClr>
              <a:buFont typeface="Wingdings" charset="2"/>
              <a:buChar char=""/>
            </a:pPr>
            <a:r>
              <a:rPr b="0" lang="ru-RU" sz="1400" spc="-1" strike="noStrike">
                <a:solidFill>
                  <a:srgbClr val="000000"/>
                </a:solidFill>
                <a:latin typeface="Times New Roman"/>
                <a:ea typeface="Times New Roman"/>
              </a:rPr>
              <a:t>Яковлев Г.М., Новиков В.С.,</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Хавинсон В.Х. Резистентность, стресс, регуляция:</a:t>
            </a:r>
            <a:r>
              <a:rPr b="1" lang="ru-RU" sz="1400" spc="-1" strike="noStrike">
                <a:solidFill>
                  <a:srgbClr val="000000"/>
                </a:solidFill>
                <a:latin typeface="Times New Roman"/>
                <a:ea typeface="Times New Roman"/>
              </a:rPr>
              <a:t> </a:t>
            </a:r>
            <a:r>
              <a:rPr b="0" lang="ru-RU" sz="1400" spc="-1" strike="noStrike">
                <a:solidFill>
                  <a:srgbClr val="000000"/>
                </a:solidFill>
                <a:latin typeface="Times New Roman"/>
                <a:ea typeface="Times New Roman"/>
              </a:rPr>
              <a:t>монография. Ленинград: "Наука: Ленинградское отделение", 1990. 237</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с.</a:t>
            </a:r>
            <a:endParaRPr b="0" lang="ru-RU" sz="1400" spc="-1" strike="noStrike">
              <a:latin typeface="Arial"/>
            </a:endParaRPr>
          </a:p>
          <a:p>
            <a:pPr marL="216000" indent="450720" algn="just">
              <a:lnSpc>
                <a:spcPct val="100000"/>
              </a:lnSpc>
              <a:buClr>
                <a:srgbClr val="000000"/>
              </a:buClr>
              <a:buFont typeface="Wingdings" charset="2"/>
              <a:buChar char=""/>
            </a:pPr>
            <a:r>
              <a:rPr b="0" lang="ru-RU" sz="1400" spc="-1" strike="noStrike">
                <a:solidFill>
                  <a:srgbClr val="000000"/>
                </a:solidFill>
                <a:latin typeface="Times New Roman"/>
                <a:ea typeface="Times New Roman"/>
              </a:rPr>
              <a:t>Яременко К. Оптимальное состояние организма и адаптогены. Москва: Элби, 2008. 136 с.</a:t>
            </a:r>
            <a:endParaRPr b="0" lang="ru-RU" sz="1400" spc="-1" strike="noStrike">
              <a:latin typeface="Arial"/>
            </a:endParaRPr>
          </a:p>
          <a:p>
            <a:pPr marL="216000" indent="450720" algn="just">
              <a:lnSpc>
                <a:spcPct val="100000"/>
              </a:lnSpc>
              <a:buClr>
                <a:srgbClr val="000000"/>
              </a:buClr>
              <a:buFont typeface="Wingdings" charset="2"/>
              <a:buChar char=""/>
            </a:pPr>
            <a:r>
              <a:rPr b="0" lang="ru-RU" sz="1400" spc="-1" strike="noStrike">
                <a:solidFill>
                  <a:srgbClr val="000000"/>
                </a:solidFill>
                <a:latin typeface="Times New Roman"/>
                <a:ea typeface="Times New Roman"/>
              </a:rPr>
              <a:t>Иммунотерапия</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 руководство / под ред. Хаитова Р.</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М., Атауллаханова Р.</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И. Москва</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 ГЭОТАР-Медиа, 2012. 672 с.</a:t>
            </a:r>
            <a:endParaRPr b="0" lang="ru-RU" sz="1400" spc="-1" strike="noStrike">
              <a:latin typeface="Arial"/>
            </a:endParaRPr>
          </a:p>
          <a:p>
            <a:pPr marL="216000" indent="450720" algn="just">
              <a:lnSpc>
                <a:spcPct val="100000"/>
              </a:lnSpc>
              <a:buClr>
                <a:srgbClr val="000000"/>
              </a:buClr>
              <a:buFont typeface="Wingdings" charset="2"/>
              <a:buChar char=""/>
            </a:pPr>
            <a:r>
              <a:rPr b="0" lang="ru-RU" sz="1400" spc="-1" strike="noStrike">
                <a:solidFill>
                  <a:srgbClr val="000000"/>
                </a:solidFill>
                <a:latin typeface="Times New Roman"/>
                <a:ea typeface="Times New Roman"/>
              </a:rPr>
              <a:t>Иммунокоррекция в педиатрии: практическое руководство для врачей / Костинов М.П., Булгакова В.А., Абаева З.Р. и др.; под ред. М.П. Костинова. 2-е изд., доп. Москва, 2001.</a:t>
            </a:r>
            <a:endParaRPr b="0" lang="ru-RU" sz="1400" spc="-1" strike="noStrike">
              <a:latin typeface="Arial"/>
            </a:endParaRPr>
          </a:p>
          <a:p>
            <a:pPr marL="216000" indent="450720" algn="just">
              <a:lnSpc>
                <a:spcPct val="100000"/>
              </a:lnSpc>
              <a:buClr>
                <a:srgbClr val="000000"/>
              </a:buClr>
              <a:buFont typeface="Wingdings" charset="2"/>
              <a:buChar char=""/>
            </a:pPr>
            <a:r>
              <a:rPr b="0" lang="ru-RU" sz="1400" spc="-1" strike="noStrike">
                <a:solidFill>
                  <a:srgbClr val="000000"/>
                </a:solidFill>
                <a:latin typeface="Times New Roman"/>
                <a:ea typeface="Times New Roman"/>
              </a:rPr>
              <a:t>Карпук В.В. Фармакогнозия</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 учеб. пособие. Минск</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 БГУ, 2011. 340</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с.</a:t>
            </a:r>
            <a:endParaRPr b="0" lang="ru-RU" sz="1400" spc="-1" strike="noStrike">
              <a:latin typeface="Arial"/>
            </a:endParaRPr>
          </a:p>
          <a:p>
            <a:pPr marL="216000" indent="450720" algn="just">
              <a:lnSpc>
                <a:spcPct val="100000"/>
              </a:lnSpc>
              <a:buClr>
                <a:srgbClr val="000000"/>
              </a:buClr>
              <a:buFont typeface="Wingdings" charset="2"/>
              <a:buChar char=""/>
            </a:pPr>
            <a:r>
              <a:rPr b="0" lang="ru-RU" sz="1400" spc="-1" strike="noStrike">
                <a:solidFill>
                  <a:srgbClr val="000000"/>
                </a:solidFill>
                <a:latin typeface="Times New Roman"/>
                <a:ea typeface="Times New Roman"/>
              </a:rPr>
              <a:t>Сепиашвили</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Р.</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И. Иммунотропные препараты: классификация, проблемы и перспективы. </a:t>
            </a:r>
            <a:r>
              <a:rPr b="0" i="1" lang="ru-RU" sz="1400" spc="-1" strike="noStrike">
                <a:solidFill>
                  <a:srgbClr val="000000"/>
                </a:solidFill>
                <a:latin typeface="Times New Roman"/>
                <a:ea typeface="Times New Roman"/>
              </a:rPr>
              <a:t>Аллергология и иммунология</a:t>
            </a:r>
            <a:r>
              <a:rPr b="0" lang="ru-RU" sz="1400" spc="-1" strike="noStrike">
                <a:solidFill>
                  <a:srgbClr val="000000"/>
                </a:solidFill>
                <a:latin typeface="Times New Roman"/>
                <a:ea typeface="Times New Roman"/>
              </a:rPr>
              <a:t>. 2015. Т.</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16, №</a:t>
            </a:r>
            <a:r>
              <a:rPr b="0" lang="ru-RU" sz="1400" spc="-1" strike="noStrike">
                <a:solidFill>
                  <a:srgbClr val="000000"/>
                </a:solidFill>
                <a:latin typeface="Calibri"/>
                <a:ea typeface="Times New Roman"/>
              </a:rPr>
              <a:t> </a:t>
            </a:r>
            <a:r>
              <a:rPr b="0" lang="ru-RU" sz="1400" spc="-1" strike="noStrike">
                <a:solidFill>
                  <a:srgbClr val="000000"/>
                </a:solidFill>
                <a:latin typeface="Times New Roman"/>
                <a:ea typeface="Times New Roman"/>
              </a:rPr>
              <a:t>1. С. 64-69.</a:t>
            </a:r>
            <a:endParaRPr b="0" lang="ru-RU" sz="1400" spc="-1" strike="noStrike">
              <a:latin typeface="Arial"/>
            </a:endParaRPr>
          </a:p>
          <a:p>
            <a:pPr marL="216000" indent="450720" algn="just">
              <a:lnSpc>
                <a:spcPct val="100000"/>
              </a:lnSpc>
              <a:buClr>
                <a:srgbClr val="000000"/>
              </a:buClr>
              <a:buFont typeface="Wingdings" charset="2"/>
              <a:buChar char=""/>
            </a:pPr>
            <a:r>
              <a:rPr b="1" lang="ru-RU" sz="1400" spc="-1" strike="noStrike">
                <a:solidFill>
                  <a:srgbClr val="000000"/>
                </a:solidFill>
                <a:latin typeface="Times New Roman"/>
                <a:ea typeface="Times New Roman"/>
              </a:rPr>
              <a:t>Інформаційні ресурси</a:t>
            </a:r>
            <a:r>
              <a:rPr b="0" lang="ru-RU" sz="1400" spc="-1" strike="noStrike">
                <a:solidFill>
                  <a:srgbClr val="000000"/>
                </a:solidFill>
                <a:latin typeface="Times New Roman"/>
                <a:ea typeface="Times New Roman"/>
              </a:rPr>
              <a:t>:</a:t>
            </a:r>
            <a:endParaRPr b="0" lang="ru-RU" sz="1400" spc="-1" strike="noStrike">
              <a:latin typeface="Arial"/>
            </a:endParaRPr>
          </a:p>
          <a:p>
            <a:pPr marL="216000" indent="450720" algn="just">
              <a:lnSpc>
                <a:spcPct val="100000"/>
              </a:lnSpc>
              <a:buClr>
                <a:srgbClr val="000000"/>
              </a:buClr>
              <a:buFont typeface="Wingdings" charset="2"/>
              <a:buChar char=""/>
            </a:pPr>
            <a:r>
              <a:rPr b="0" lang="ru-RU" sz="1400" spc="-1" strike="noStrike">
                <a:solidFill>
                  <a:srgbClr val="000000"/>
                </a:solidFill>
                <a:latin typeface="Arial"/>
                <a:ea typeface="Times New Roman"/>
              </a:rPr>
              <a:t>Фармацевтична енциклопедія. URL: http://www.pharmencyclopedia.com.ua</a:t>
            </a:r>
            <a:endParaRPr b="0" lang="ru-RU" sz="1400" spc="-1" strike="noStrike">
              <a:latin typeface="Arial"/>
            </a:endParaRPr>
          </a:p>
          <a:p>
            <a:pPr marL="216000" indent="450720" algn="just">
              <a:lnSpc>
                <a:spcPct val="100000"/>
              </a:lnSpc>
              <a:buClr>
                <a:srgbClr val="000000"/>
              </a:buClr>
              <a:buFont typeface="Wingdings" charset="2"/>
              <a:buChar char=""/>
            </a:pPr>
            <a:r>
              <a:rPr b="0" lang="ru-RU" sz="1400" spc="-1" strike="noStrike">
                <a:solidFill>
                  <a:srgbClr val="000000"/>
                </a:solidFill>
                <a:latin typeface="Arial"/>
                <a:ea typeface="Times New Roman"/>
              </a:rPr>
              <a:t>Портал электронной медицинской литературы. URL:</a:t>
            </a:r>
            <a:r>
              <a:rPr b="0" lang="ru-RU" sz="1400" spc="-1" strike="noStrike" u="sng">
                <a:solidFill>
                  <a:srgbClr val="0000ff"/>
                </a:solidFill>
                <a:uFillTx/>
                <a:latin typeface="Arial"/>
                <a:ea typeface="Times New Roman"/>
                <a:hlinkClick r:id="rId1"/>
              </a:rPr>
              <a:t>http</a:t>
            </a:r>
            <a:r>
              <a:rPr b="0" lang="ru-RU" sz="1400" spc="-1" strike="noStrike" u="sng">
                <a:solidFill>
                  <a:srgbClr val="0000ff"/>
                </a:solidFill>
                <a:uFillTx/>
                <a:latin typeface="Arial"/>
                <a:ea typeface="Times New Roman"/>
                <a:hlinkClick r:id="rId2"/>
              </a:rPr>
              <a:t>://</a:t>
            </a:r>
            <a:r>
              <a:rPr b="0" lang="ru-RU" sz="1400" spc="-1" strike="noStrike" u="sng">
                <a:solidFill>
                  <a:srgbClr val="0000ff"/>
                </a:solidFill>
                <a:uFillTx/>
                <a:latin typeface="Arial"/>
                <a:ea typeface="Times New Roman"/>
                <a:hlinkClick r:id="rId3"/>
              </a:rPr>
              <a:t>medulka.ru</a:t>
            </a:r>
            <a:r>
              <a:rPr b="0" lang="ru-RU" sz="1400" spc="-1" strike="noStrike" u="sng">
                <a:solidFill>
                  <a:srgbClr val="0000ff"/>
                </a:solidFill>
                <a:uFillTx/>
                <a:latin typeface="Arial"/>
                <a:ea typeface="Times New Roman"/>
                <a:hlinkClick r:id="rId4"/>
              </a:rPr>
              <a:t>/himiya-biohimiya/books-</a:t>
            </a:r>
            <a:r>
              <a:rPr b="0" lang="ru-RU" sz="1400" spc="-1" strike="noStrike" u="sng">
                <a:solidFill>
                  <a:srgbClr val="0000ff"/>
                </a:solidFill>
                <a:uFillTx/>
                <a:latin typeface="Arial"/>
                <a:ea typeface="Times New Roman"/>
                <a:hlinkClick r:id="rId5"/>
              </a:rPr>
              <a:t>page</a:t>
            </a:r>
            <a:r>
              <a:rPr b="0" lang="ru-RU" sz="1400" spc="-1" strike="noStrike">
                <a:solidFill>
                  <a:srgbClr val="000000"/>
                </a:solidFill>
                <a:latin typeface="Arial"/>
                <a:ea typeface="Times New Roman"/>
              </a:rPr>
              <a:t>. </a:t>
            </a:r>
            <a:endParaRPr b="0" lang="ru-RU"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214200" y="1500120"/>
            <a:ext cx="8714880" cy="22845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000000"/>
                </a:solidFill>
                <a:latin typeface="Calibri"/>
                <a:ea typeface="DejaVu Sans"/>
              </a:rPr>
              <a:t>При зниженні життєдіяльності, втрати здатності до самостійного існування (переносимість):</a:t>
            </a:r>
            <a:endParaRPr b="0" lang="ru-RU" sz="2400" spc="-1" strike="noStrike">
              <a:latin typeface="Arial"/>
            </a:endParaRPr>
          </a:p>
          <a:p>
            <a:pPr marL="216000" indent="-215640" algn="just">
              <a:lnSpc>
                <a:spcPct val="100000"/>
              </a:lnSpc>
              <a:buClr>
                <a:srgbClr val="000000"/>
              </a:buClr>
              <a:buFont typeface="Wingdings" charset="2"/>
              <a:buChar char=""/>
            </a:pPr>
            <a:r>
              <a:rPr b="1" lang="ru-RU" sz="2400" spc="-1" strike="noStrike">
                <a:solidFill>
                  <a:srgbClr val="000000"/>
                </a:solidFill>
                <a:latin typeface="Calibri"/>
                <a:ea typeface="DejaVu Sans"/>
              </a:rPr>
              <a:t>1. Наркоз</a:t>
            </a:r>
            <a:endParaRPr b="0" lang="ru-RU" sz="2400" spc="-1" strike="noStrike">
              <a:latin typeface="Arial"/>
            </a:endParaRPr>
          </a:p>
          <a:p>
            <a:pPr marL="216000" indent="-215640" algn="just">
              <a:lnSpc>
                <a:spcPct val="100000"/>
              </a:lnSpc>
              <a:buClr>
                <a:srgbClr val="000000"/>
              </a:buClr>
              <a:buFont typeface="Wingdings" charset="2"/>
              <a:buChar char=""/>
            </a:pPr>
            <a:r>
              <a:rPr b="1" lang="ru-RU" sz="2400" spc="-1" strike="noStrike">
                <a:solidFill>
                  <a:srgbClr val="000000"/>
                </a:solidFill>
                <a:latin typeface="Calibri"/>
                <a:ea typeface="DejaVu Sans"/>
              </a:rPr>
              <a:t>2. Гіпотермія</a:t>
            </a:r>
            <a:endParaRPr b="0" lang="ru-RU" sz="2400" spc="-1" strike="noStrike">
              <a:latin typeface="Arial"/>
            </a:endParaRPr>
          </a:p>
          <a:p>
            <a:pPr marL="216000" indent="-215640" algn="just">
              <a:lnSpc>
                <a:spcPct val="100000"/>
              </a:lnSpc>
              <a:buClr>
                <a:srgbClr val="000000"/>
              </a:buClr>
              <a:buFont typeface="Wingdings" charset="2"/>
              <a:buChar char=""/>
            </a:pPr>
            <a:r>
              <a:rPr b="1" lang="ru-RU" sz="2400" spc="-1" strike="noStrike">
                <a:solidFill>
                  <a:srgbClr val="000000"/>
                </a:solidFill>
                <a:latin typeface="Calibri"/>
                <a:ea typeface="DejaVu Sans"/>
              </a:rPr>
              <a:t>3. Гангліоблокатори</a:t>
            </a:r>
            <a:endParaRPr b="0" lang="ru-RU" sz="2400" spc="-1" strike="noStrike">
              <a:latin typeface="Arial"/>
            </a:endParaRPr>
          </a:p>
          <a:p>
            <a:pPr marL="216000" indent="-215640" algn="just">
              <a:lnSpc>
                <a:spcPct val="100000"/>
              </a:lnSpc>
              <a:buClr>
                <a:srgbClr val="000000"/>
              </a:buClr>
              <a:buFont typeface="Wingdings" charset="2"/>
              <a:buChar char=""/>
            </a:pPr>
            <a:r>
              <a:rPr b="1" lang="ru-RU" sz="2400" spc="-1" strike="noStrike">
                <a:solidFill>
                  <a:srgbClr val="000000"/>
                </a:solidFill>
                <a:latin typeface="Calibri"/>
                <a:ea typeface="DejaVu Sans"/>
              </a:rPr>
              <a:t>4. Зимова сплячка</a:t>
            </a:r>
            <a:endParaRPr b="0" lang="ru-RU" sz="2400" spc="-1" strike="noStrike">
              <a:latin typeface="Arial"/>
            </a:endParaRPr>
          </a:p>
        </p:txBody>
      </p:sp>
      <p:sp>
        <p:nvSpPr>
          <p:cNvPr id="128" name="CustomShape 2"/>
          <p:cNvSpPr/>
          <p:nvPr/>
        </p:nvSpPr>
        <p:spPr>
          <a:xfrm>
            <a:off x="214200" y="214200"/>
            <a:ext cx="8714880" cy="1187280"/>
          </a:xfrm>
          <a:prstGeom prst="rect">
            <a:avLst/>
          </a:prstGeom>
          <a:noFill/>
          <a:ln>
            <a:noFill/>
          </a:ln>
        </p:spPr>
        <p:style>
          <a:lnRef idx="0"/>
          <a:fillRef idx="0"/>
          <a:effectRef idx="0"/>
          <a:fontRef idx="minor"/>
        </p:style>
        <p:txBody>
          <a:bodyPr lIns="90000" rIns="90000" tIns="45000" bIns="45000">
            <a:spAutoFit/>
          </a:bodyPr>
          <a:p>
            <a:pPr marL="216000" indent="450720" algn="just">
              <a:lnSpc>
                <a:spcPct val="100000"/>
              </a:lnSpc>
              <a:buClr>
                <a:srgbClr val="ff0000"/>
              </a:buClr>
              <a:buFont typeface="Wingdings" charset="2"/>
              <a:buChar char=""/>
            </a:pPr>
            <a:r>
              <a:rPr b="1" lang="ru-RU" sz="2400" spc="-1" strike="noStrike">
                <a:solidFill>
                  <a:srgbClr val="ff0000"/>
                </a:solidFill>
                <a:latin typeface="Times New Roman"/>
                <a:ea typeface="Times New Roman"/>
              </a:rPr>
              <a:t>1. </a:t>
            </a:r>
            <a:r>
              <a:rPr b="1" i="1" lang="ru-RU" sz="2400" spc="-1" strike="noStrike">
                <a:solidFill>
                  <a:srgbClr val="ff0000"/>
                </a:solidFill>
                <a:latin typeface="Times New Roman"/>
                <a:ea typeface="Times New Roman"/>
              </a:rPr>
              <a:t>Методи впливу, що знижують активність процесів життєдіяльності та підвищують пасивну резистентність організму: </a:t>
            </a:r>
            <a:r>
              <a:rPr b="1" i="1" lang="ru-RU" sz="2400" spc="-1" strike="noStrike">
                <a:solidFill>
                  <a:srgbClr val="7030a0"/>
                </a:solidFill>
                <a:latin typeface="Times New Roman"/>
                <a:ea typeface="Times New Roman"/>
              </a:rPr>
              <a:t>наркоз, гіпотермія, зимова сплячка</a:t>
            </a:r>
            <a:r>
              <a:rPr b="1" i="1" lang="ru-RU" sz="2400" spc="-1" strike="noStrike">
                <a:solidFill>
                  <a:srgbClr val="000000"/>
                </a:solidFill>
                <a:latin typeface="Times New Roman"/>
                <a:ea typeface="Times New Roman"/>
              </a:rPr>
              <a:t> тощо. </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214200" y="0"/>
            <a:ext cx="8643240" cy="67953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ru-RU" sz="2400" spc="-1" strike="noStrike">
                <a:solidFill>
                  <a:srgbClr val="000000"/>
                </a:solidFill>
                <a:latin typeface="Calibri"/>
                <a:ea typeface="DejaVu Sans"/>
              </a:rPr>
              <a:t>До </a:t>
            </a:r>
            <a:r>
              <a:rPr b="1" i="1" lang="ru-RU" sz="3200" spc="-1" strike="noStrike">
                <a:solidFill>
                  <a:srgbClr val="ff0000"/>
                </a:solidFill>
                <a:latin typeface="Calibri"/>
                <a:ea typeface="DejaVu Sans"/>
              </a:rPr>
              <a:t>І групи </a:t>
            </a:r>
            <a:r>
              <a:rPr b="1" lang="ru-RU" sz="2400" spc="-1" strike="noStrike">
                <a:solidFill>
                  <a:srgbClr val="000000"/>
                </a:solidFill>
                <a:latin typeface="Calibri"/>
                <a:ea typeface="DejaVu Sans"/>
              </a:rPr>
              <a:t>належать впливи, за допомогою яких стійкість підвищується внаслідок </a:t>
            </a:r>
            <a:r>
              <a:rPr b="1" i="1" lang="ru-RU" sz="2400" spc="-1" strike="noStrike" u="sng">
                <a:solidFill>
                  <a:srgbClr val="000000"/>
                </a:solidFill>
                <a:uFillTx/>
                <a:latin typeface="Calibri"/>
                <a:ea typeface="DejaVu Sans"/>
              </a:rPr>
              <a:t>втрати організмом здатності до самостійного існування, зниження активності процесів життєдіяльності  </a:t>
            </a:r>
            <a:r>
              <a:rPr b="1" lang="ru-RU" sz="2400" spc="-1" strike="noStrike">
                <a:solidFill>
                  <a:srgbClr val="000000"/>
                </a:solidFill>
                <a:latin typeface="Calibri"/>
                <a:ea typeface="DejaVu Sans"/>
              </a:rPr>
              <a:t>(</a:t>
            </a:r>
            <a:r>
              <a:rPr b="1" lang="ru-RU" sz="2400" spc="-1" strike="noStrike">
                <a:solidFill>
                  <a:srgbClr val="0070c0"/>
                </a:solidFill>
                <a:latin typeface="Calibri"/>
                <a:ea typeface="DejaVu Sans"/>
              </a:rPr>
              <a:t>наркоз, гіпотермія, зимова сплячка</a:t>
            </a:r>
            <a:r>
              <a:rPr b="1" lang="ru-RU" sz="2400" spc="-1" strike="noStrike">
                <a:solidFill>
                  <a:srgbClr val="000000"/>
                </a:solidFill>
                <a:latin typeface="Calibri"/>
                <a:ea typeface="DejaVu Sans"/>
              </a:rPr>
              <a:t>).</a:t>
            </a:r>
            <a:endParaRPr b="0" lang="ru-RU" sz="2400" spc="-1" strike="noStrike">
              <a:latin typeface="Arial"/>
            </a:endParaRPr>
          </a:p>
          <a:p>
            <a:pPr marL="216000" indent="-215640" algn="just">
              <a:lnSpc>
                <a:spcPct val="100000"/>
              </a:lnSpc>
              <a:buClr>
                <a:srgbClr val="000000"/>
              </a:buClr>
              <a:buFont typeface="Wingdings" charset="2"/>
              <a:buChar char=""/>
            </a:pPr>
            <a:r>
              <a:rPr b="1" lang="ru-RU" sz="2400" spc="-1" strike="noStrike">
                <a:solidFill>
                  <a:srgbClr val="000000"/>
                </a:solidFill>
                <a:latin typeface="Calibri"/>
                <a:ea typeface="DejaVu Sans"/>
              </a:rPr>
              <a:t>При зараженні тварини в стані </a:t>
            </a:r>
            <a:r>
              <a:rPr b="1" lang="ru-RU" sz="2400" spc="-1" strike="noStrike">
                <a:solidFill>
                  <a:srgbClr val="ff0000"/>
                </a:solidFill>
                <a:latin typeface="Calibri"/>
                <a:ea typeface="DejaVu Sans"/>
              </a:rPr>
              <a:t>зимової сплячки </a:t>
            </a:r>
            <a:r>
              <a:rPr b="1" lang="ru-RU" sz="2400" spc="-1" strike="noStrike">
                <a:solidFill>
                  <a:srgbClr val="000000"/>
                </a:solidFill>
                <a:latin typeface="Calibri"/>
                <a:ea typeface="DejaVu Sans"/>
              </a:rPr>
              <a:t>на чуму, туберкульоз, сибірську виразку, захворювання не розвиваються (вони виникають тільки після її пробудження). Крім того, підвищується стійкість до променевого впливу, гіпоксії, гіперкапнії, інфекцій, отруєнь.</a:t>
            </a:r>
            <a:endParaRPr b="0" lang="ru-RU" sz="2400" spc="-1" strike="noStrike">
              <a:latin typeface="Arial"/>
            </a:endParaRPr>
          </a:p>
          <a:p>
            <a:pPr marL="216000" indent="-215640" algn="just">
              <a:lnSpc>
                <a:spcPct val="100000"/>
              </a:lnSpc>
              <a:buClr>
                <a:srgbClr val="ff0000"/>
              </a:buClr>
              <a:buFont typeface="Wingdings" charset="2"/>
              <a:buChar char=""/>
            </a:pPr>
            <a:r>
              <a:rPr b="1" lang="ru-RU" sz="2400" spc="-1" strike="noStrike">
                <a:solidFill>
                  <a:srgbClr val="ff0000"/>
                </a:solidFill>
                <a:latin typeface="Calibri"/>
                <a:ea typeface="DejaVu Sans"/>
              </a:rPr>
              <a:t>Наркоз</a:t>
            </a:r>
            <a:r>
              <a:rPr b="1" lang="ru-RU" sz="2400" spc="-1" strike="noStrike">
                <a:solidFill>
                  <a:srgbClr val="000000"/>
                </a:solidFill>
                <a:latin typeface="Calibri"/>
                <a:ea typeface="DejaVu Sans"/>
              </a:rPr>
              <a:t> сприяє зростанню стійкості до кисневого голодування, електричного струму. У стані наркозу не розвиваються стрептококовий сепсис і запалення.</a:t>
            </a:r>
            <a:endParaRPr b="0" lang="ru-RU" sz="2400" spc="-1" strike="noStrike">
              <a:latin typeface="Arial"/>
            </a:endParaRPr>
          </a:p>
          <a:p>
            <a:pPr marL="216000" indent="-215640" algn="just">
              <a:lnSpc>
                <a:spcPct val="100000"/>
              </a:lnSpc>
              <a:buClr>
                <a:srgbClr val="000000"/>
              </a:buClr>
              <a:buFont typeface="Wingdings" charset="2"/>
              <a:buChar char=""/>
            </a:pPr>
            <a:r>
              <a:rPr b="1" lang="ru-RU" sz="2400" spc="-1" strike="noStrike">
                <a:solidFill>
                  <a:srgbClr val="000000"/>
                </a:solidFill>
                <a:latin typeface="Calibri"/>
                <a:ea typeface="DejaVu Sans"/>
              </a:rPr>
              <a:t>При </a:t>
            </a:r>
            <a:r>
              <a:rPr b="1" lang="ru-RU" sz="2400" spc="-1" strike="noStrike">
                <a:solidFill>
                  <a:srgbClr val="ff0000"/>
                </a:solidFill>
                <a:latin typeface="Calibri"/>
                <a:ea typeface="DejaVu Sans"/>
              </a:rPr>
              <a:t>гіпотермії</a:t>
            </a:r>
            <a:r>
              <a:rPr b="1" lang="ru-RU" sz="2400" spc="-1" strike="noStrike">
                <a:solidFill>
                  <a:srgbClr val="000000"/>
                </a:solidFill>
                <a:latin typeface="Calibri"/>
                <a:ea typeface="DejaVu Sans"/>
              </a:rPr>
              <a:t> послаблюються правцева і дизентерійна інтоксикації, знижується чутливість до всіх видів кисневого голодування, до іонізуючого випромінювання; підвищується стійкість до пошкодження клітин; послаблюються алергічні реакції, в експерименті сповільнюється зростання злоякісних пухлин.</a:t>
            </a:r>
            <a:endParaRPr b="0" lang="ru-RU" sz="24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CustomShape 1"/>
          <p:cNvSpPr/>
          <p:nvPr/>
        </p:nvSpPr>
        <p:spPr>
          <a:xfrm>
            <a:off x="214200" y="285840"/>
            <a:ext cx="3714480" cy="3385440"/>
          </a:xfrm>
          <a:prstGeom prst="rect">
            <a:avLst/>
          </a:prstGeom>
          <a:solidFill>
            <a:srgbClr val="ffffff"/>
          </a:solidFill>
          <a:ln>
            <a:noFill/>
          </a:ln>
        </p:spPr>
        <p:style>
          <a:lnRef idx="0"/>
          <a:fillRef idx="0"/>
          <a:effectRef idx="0"/>
          <a:fontRef idx="minor"/>
        </p:style>
        <p:txBody>
          <a:bodyPr lIns="90000" rIns="90000" tIns="46800" bIns="46800">
            <a:spAutoFit/>
          </a:bodyPr>
          <a:p>
            <a:pPr algn="just">
              <a:lnSpc>
                <a:spcPct val="100000"/>
              </a:lnSpc>
            </a:pPr>
            <a:r>
              <a:rPr b="1" i="1" lang="ru-RU" sz="1800" spc="-1" strike="noStrike">
                <a:solidFill>
                  <a:srgbClr val="ff0000"/>
                </a:solidFill>
                <a:latin typeface="Verdana"/>
                <a:ea typeface="DejaVu Sans"/>
              </a:rPr>
              <a:t>Наркоз</a:t>
            </a:r>
            <a:r>
              <a:rPr b="1" lang="ru-RU" sz="1800" spc="-1" strike="noStrike">
                <a:solidFill>
                  <a:srgbClr val="000000"/>
                </a:solidFill>
                <a:latin typeface="Verdana"/>
                <a:ea typeface="DejaVu Sans"/>
              </a:rPr>
              <a:t> (грец. nárkosis, також </a:t>
            </a:r>
            <a:r>
              <a:rPr b="1" i="1" lang="ru-RU" sz="1800" spc="-1" strike="noStrike">
                <a:solidFill>
                  <a:srgbClr val="000000"/>
                </a:solidFill>
                <a:latin typeface="Verdana"/>
                <a:ea typeface="DejaVu Sans"/>
              </a:rPr>
              <a:t>Загальна анестезія, Загальне знеболювання</a:t>
            </a:r>
            <a:r>
              <a:rPr b="1" lang="ru-RU" sz="1800" spc="-1" strike="noStrike">
                <a:solidFill>
                  <a:srgbClr val="000000"/>
                </a:solidFill>
                <a:latin typeface="Verdana"/>
                <a:ea typeface="DejaVu Sans"/>
              </a:rPr>
              <a:t> — оніміння, заціпеніння) — загальне знеболювання, подібне до стану штучного сну, з повною або частковою втратою свідомості і втратою больової чутливості.</a:t>
            </a:r>
            <a:endParaRPr b="0" lang="ru-RU" sz="1800" spc="-1" strike="noStrike">
              <a:latin typeface="Arial"/>
            </a:endParaRPr>
          </a:p>
        </p:txBody>
      </p:sp>
      <p:pic>
        <p:nvPicPr>
          <p:cNvPr id="131" name="" descr=""/>
          <p:cNvPicPr/>
          <p:nvPr/>
        </p:nvPicPr>
        <p:blipFill>
          <a:blip r:embed="rId1"/>
          <a:stretch/>
        </p:blipFill>
        <p:spPr>
          <a:xfrm>
            <a:off x="3929040" y="-1440"/>
            <a:ext cx="4959000" cy="3736440"/>
          </a:xfrm>
          <a:prstGeom prst="rect">
            <a:avLst/>
          </a:prstGeom>
          <a:ln>
            <a:noFill/>
          </a:ln>
        </p:spPr>
      </p:pic>
      <p:sp>
        <p:nvSpPr>
          <p:cNvPr id="132" name="CustomShape 2"/>
          <p:cNvSpPr/>
          <p:nvPr/>
        </p:nvSpPr>
        <p:spPr>
          <a:xfrm>
            <a:off x="214200" y="3857760"/>
            <a:ext cx="8715240" cy="265104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1" lang="ru-RU" sz="1400" spc="-1" strike="noStrike">
                <a:solidFill>
                  <a:srgbClr val="000000"/>
                </a:solidFill>
                <a:latin typeface="Verdana"/>
                <a:ea typeface="DejaVu Sans"/>
              </a:rPr>
              <a:t>Головна мета наркозу — </a:t>
            </a:r>
            <a:r>
              <a:rPr b="1" lang="ru-RU" sz="1400" spc="-1" strike="noStrike">
                <a:solidFill>
                  <a:srgbClr val="ff0000"/>
                </a:solidFill>
                <a:latin typeface="Verdana"/>
                <a:ea typeface="DejaVu Sans"/>
              </a:rPr>
              <a:t>уповільнення реакцій організму на оперативне втручання</a:t>
            </a:r>
            <a:r>
              <a:rPr b="1" lang="ru-RU" sz="1400" spc="-1" strike="noStrike">
                <a:solidFill>
                  <a:srgbClr val="000000"/>
                </a:solidFill>
                <a:latin typeface="Verdana"/>
                <a:ea typeface="DejaVu Sans"/>
              </a:rPr>
              <a:t>, перш за все відчуття болю. При цьому </a:t>
            </a:r>
            <a:r>
              <a:rPr b="1" i="1" lang="ru-RU" sz="1400" spc="-1" strike="noStrike">
                <a:solidFill>
                  <a:srgbClr val="7030a0"/>
                </a:solidFill>
                <a:latin typeface="Verdana"/>
                <a:ea typeface="DejaVu Sans"/>
              </a:rPr>
              <a:t>медикаментозний сон</a:t>
            </a:r>
            <a:r>
              <a:rPr b="1" lang="ru-RU" sz="1400" spc="-1" strike="noStrike">
                <a:solidFill>
                  <a:srgbClr val="000000"/>
                </a:solidFill>
                <a:latin typeface="Verdana"/>
                <a:ea typeface="DejaVu Sans"/>
              </a:rPr>
              <a:t>, з яким найчастіше і асоціюється поняття «наркоз», є лише одним (і головним) компонентом наркозу. При проведенні наркозу також важливо придушення або значне зниження проявів вегетативних (автоматичних) реакцій організму на хірургічну травму, які проявляються збільшенням частоти серцевих скорочень (тахікардія), підвищенням артеріального тиску (артеріальна гіпертензія) та іншими явищами, які можуть мати місце навіть при вимкненій свідомості. Це придушення вегетативних реакцій називається </a:t>
            </a:r>
            <a:r>
              <a:rPr b="1" i="1" lang="ru-RU" sz="1400" spc="-1" strike="noStrike">
                <a:solidFill>
                  <a:srgbClr val="7030a0"/>
                </a:solidFill>
                <a:latin typeface="Verdana"/>
                <a:ea typeface="DejaVu Sans"/>
              </a:rPr>
              <a:t>знеболенням </a:t>
            </a:r>
            <a:r>
              <a:rPr b="1" i="1" lang="ru-RU" sz="1400" spc="-1" strike="noStrike">
                <a:solidFill>
                  <a:srgbClr val="000000"/>
                </a:solidFill>
                <a:latin typeface="Verdana"/>
                <a:ea typeface="DejaVu Sans"/>
              </a:rPr>
              <a:t>або</a:t>
            </a:r>
            <a:r>
              <a:rPr b="1" i="1" lang="ru-RU" sz="1400" spc="-1" strike="noStrike">
                <a:solidFill>
                  <a:srgbClr val="7030a0"/>
                </a:solidFill>
                <a:latin typeface="Verdana"/>
                <a:ea typeface="DejaVu Sans"/>
              </a:rPr>
              <a:t> аналгезією</a:t>
            </a:r>
            <a:r>
              <a:rPr b="1" lang="ru-RU" sz="1400" spc="-1" strike="noStrike">
                <a:solidFill>
                  <a:srgbClr val="000000"/>
                </a:solidFill>
                <a:latin typeface="Verdana"/>
                <a:ea typeface="DejaVu Sans"/>
              </a:rPr>
              <a:t>. Третій компонент наркозу — </a:t>
            </a:r>
            <a:r>
              <a:rPr b="1" i="1" lang="ru-RU" sz="1400" spc="-1" strike="noStrike">
                <a:solidFill>
                  <a:srgbClr val="7030a0"/>
                </a:solidFill>
                <a:latin typeface="Verdana"/>
                <a:ea typeface="DejaVu Sans"/>
              </a:rPr>
              <a:t>міорелаксація</a:t>
            </a:r>
            <a:r>
              <a:rPr b="1" lang="ru-RU" sz="1400" spc="-1" strike="noStrike">
                <a:solidFill>
                  <a:srgbClr val="000000"/>
                </a:solidFill>
                <a:latin typeface="Verdana"/>
                <a:ea typeface="DejaVu Sans"/>
              </a:rPr>
              <a:t>, або розслаблення м'язів за допомогою міорелаксантів, необхідне для забезпечення нормальних умов для роботи хірургів.</a:t>
            </a:r>
            <a:endParaRPr b="0" lang="ru-RU" sz="1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 name="" descr=""/>
          <p:cNvPicPr/>
          <p:nvPr/>
        </p:nvPicPr>
        <p:blipFill>
          <a:blip r:embed="rId1"/>
          <a:stretch/>
        </p:blipFill>
        <p:spPr>
          <a:xfrm>
            <a:off x="1461600" y="32400"/>
            <a:ext cx="6413040" cy="685728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CustomShape 1"/>
          <p:cNvSpPr/>
          <p:nvPr/>
        </p:nvSpPr>
        <p:spPr>
          <a:xfrm>
            <a:off x="0" y="0"/>
            <a:ext cx="3785760" cy="6796800"/>
          </a:xfrm>
          <a:prstGeom prst="rect">
            <a:avLst/>
          </a:prstGeom>
          <a:solidFill>
            <a:srgbClr val="ffffff"/>
          </a:solidFill>
          <a:ln>
            <a:noFill/>
          </a:ln>
        </p:spPr>
        <p:style>
          <a:lnRef idx="0"/>
          <a:fillRef idx="0"/>
          <a:effectRef idx="0"/>
          <a:fontRef idx="minor"/>
        </p:style>
        <p:txBody>
          <a:bodyPr lIns="90000" rIns="90000" tIns="46800" bIns="46800">
            <a:spAutoFit/>
          </a:bodyPr>
          <a:p>
            <a:pPr algn="just">
              <a:lnSpc>
                <a:spcPts val="1885"/>
              </a:lnSpc>
            </a:pPr>
            <a:r>
              <a:rPr b="1" i="1" lang="ru-RU" sz="1400" spc="-1" strike="noStrike">
                <a:solidFill>
                  <a:srgbClr val="ff0000"/>
                </a:solidFill>
                <a:latin typeface="Verdana"/>
                <a:ea typeface="DejaVu Sans"/>
              </a:rPr>
              <a:t>Сплячка</a:t>
            </a:r>
            <a:r>
              <a:rPr b="1" i="1" lang="ru-RU" sz="1400" spc="-1" strike="noStrike">
                <a:solidFill>
                  <a:srgbClr val="000000"/>
                </a:solidFill>
                <a:latin typeface="Verdana"/>
                <a:ea typeface="DejaVu Sans"/>
              </a:rPr>
              <a:t> </a:t>
            </a:r>
            <a:r>
              <a:rPr b="1" lang="ru-RU" sz="1400" spc="-1" strike="noStrike">
                <a:solidFill>
                  <a:srgbClr val="000000"/>
                </a:solidFill>
                <a:latin typeface="Verdana"/>
                <a:ea typeface="DejaVu Sans"/>
              </a:rPr>
              <a:t>— період сповільнення життєвих процесів та метаболізму у тварин. Характеризується зниженням температури тіла, уповільненням дихання, та всіх процесів метаболізму. Основне фізіологічне призначення сплячки спрямовано на збереження енергії в період несприятливих природних умов (морозів, браку їжі).</a:t>
            </a:r>
            <a:endParaRPr b="0" lang="ru-RU" sz="1400" spc="-1" strike="noStrike">
              <a:latin typeface="Arial"/>
            </a:endParaRPr>
          </a:p>
          <a:p>
            <a:pPr algn="just">
              <a:lnSpc>
                <a:spcPts val="1885"/>
              </a:lnSpc>
            </a:pPr>
            <a:r>
              <a:rPr b="1" i="1" lang="ru-RU" sz="1400" spc="-1" strike="noStrike">
                <a:solidFill>
                  <a:srgbClr val="ff0000"/>
                </a:solidFill>
                <a:latin typeface="Verdana"/>
                <a:ea typeface="DejaVu Sans"/>
              </a:rPr>
              <a:t>Анабіоз</a:t>
            </a:r>
            <a:r>
              <a:rPr b="1" lang="ru-RU" sz="1400" spc="-1" strike="noStrike">
                <a:solidFill>
                  <a:srgbClr val="000000"/>
                </a:solidFill>
                <a:latin typeface="Verdana"/>
                <a:ea typeface="DejaVu Sans"/>
              </a:rPr>
              <a:t> (від грец. </a:t>
            </a:r>
            <a:r>
              <a:rPr b="1" i="1" lang="ru-RU" sz="1400" spc="-1" strike="noStrike">
                <a:solidFill>
                  <a:srgbClr val="000000"/>
                </a:solidFill>
                <a:latin typeface="Verdana"/>
                <a:ea typeface="DejaVu Sans"/>
              </a:rPr>
              <a:t>anabiosis</a:t>
            </a:r>
            <a:r>
              <a:rPr b="1" lang="ru-RU" sz="1400" spc="-1" strike="noStrike">
                <a:solidFill>
                  <a:srgbClr val="000000"/>
                </a:solidFill>
                <a:latin typeface="Verdana"/>
                <a:ea typeface="DejaVu Sans"/>
              </a:rPr>
              <a:t> — оживлення) — стан організму, за якого біологічні процеси в ньому припиняються або настільки сповільнені, що відсутні всі видимі прояви життя. Розповсюджений як спосіб пережиття складних умов серед деяких тварин, рослин і мікроорганізмів. У деяких організмів анабіоз є частиною звичайного циклу розвитку (у вигляді насіння, спор). При настанні сприятливих умов організм відновлює нормальну функціональність.</a:t>
            </a:r>
            <a:endParaRPr b="0" lang="ru-RU" sz="1400" spc="-1" strike="noStrike">
              <a:latin typeface="Arial"/>
            </a:endParaRPr>
          </a:p>
        </p:txBody>
      </p:sp>
      <p:pic>
        <p:nvPicPr>
          <p:cNvPr id="135" name="" descr=""/>
          <p:cNvPicPr/>
          <p:nvPr/>
        </p:nvPicPr>
        <p:blipFill>
          <a:blip r:embed="rId1"/>
          <a:srcRect l="3987" t="15069" r="5572" b="5304"/>
          <a:stretch/>
        </p:blipFill>
        <p:spPr>
          <a:xfrm>
            <a:off x="3952800" y="88920"/>
            <a:ext cx="5175000" cy="3357360"/>
          </a:xfrm>
          <a:prstGeom prst="rect">
            <a:avLst/>
          </a:prstGeom>
          <a:ln>
            <a:noFill/>
          </a:ln>
        </p:spPr>
      </p:pic>
      <p:pic>
        <p:nvPicPr>
          <p:cNvPr id="136" name="" descr=""/>
          <p:cNvPicPr/>
          <p:nvPr/>
        </p:nvPicPr>
        <p:blipFill>
          <a:blip r:embed="rId2"/>
          <a:srcRect l="2804" t="16318" r="4292" b="0"/>
          <a:stretch/>
        </p:blipFill>
        <p:spPr>
          <a:xfrm>
            <a:off x="3909960" y="3413160"/>
            <a:ext cx="5192280" cy="340956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114</TotalTime>
  <Application>LibreOffice/6.2.2.2$Windows_X86_64 LibreOffice_project/2b840030fec2aae0fd2658d8d4f9548af4e3518d</Application>
  <Words>1480</Words>
  <Paragraphs>112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2020-10-26T23:58:35Z</dcterms:created>
  <dc:creator>hp</dc:creator>
  <dc:description/>
  <dc:language>ru-RU</dc:language>
  <cp:lastModifiedBy/>
  <dcterms:modified xsi:type="dcterms:W3CDTF">2020-10-27T13:40:44Z</dcterms:modified>
  <cp:revision>26</cp:revision>
  <dc:subject/>
  <dc:title>ПРИРОДНІ ЗАСОБИ ПІДВИЩЕННЯ РЕЗИСТЕНТНОСТІ ОРГАНІЗМУ</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0</vt:bool>
  </property>
  <property fmtid="{D5CDD505-2E9C-101B-9397-08002B2CF9AE}" pid="10" name="ShareDoc">
    <vt:bool>0</vt:bool>
  </property>
  <property fmtid="{D5CDD505-2E9C-101B-9397-08002B2CF9AE}" pid="11" name="Slides">
    <vt:i4>22</vt:i4>
  </property>
</Properties>
</file>