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2C57C-7D0E-4C76-AA5D-6F0577197EC1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0E3EC-6757-4C5A-8978-2D4DE8C5655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0E3EC-6757-4C5A-8978-2D4DE8C5655A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79D8-2529-4557-BFC3-2F44F296F971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E2457C-3B4F-42F2-8EDB-7ABA04DE18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79D8-2529-4557-BFC3-2F44F296F971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457C-3B4F-42F2-8EDB-7ABA04DE18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79D8-2529-4557-BFC3-2F44F296F971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457C-3B4F-42F2-8EDB-7ABA04DE18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D479D8-2529-4557-BFC3-2F44F296F971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3E2457C-3B4F-42F2-8EDB-7ABA04DE18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79D8-2529-4557-BFC3-2F44F296F971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457C-3B4F-42F2-8EDB-7ABA04DE18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79D8-2529-4557-BFC3-2F44F296F971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457C-3B4F-42F2-8EDB-7ABA04DE18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457C-3B4F-42F2-8EDB-7ABA04DE18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79D8-2529-4557-BFC3-2F44F296F971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79D8-2529-4557-BFC3-2F44F296F971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457C-3B4F-42F2-8EDB-7ABA04DE18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79D8-2529-4557-BFC3-2F44F296F971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457C-3B4F-42F2-8EDB-7ABA04DE18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D479D8-2529-4557-BFC3-2F44F296F971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3E2457C-3B4F-42F2-8EDB-7ABA04DE18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79D8-2529-4557-BFC3-2F44F296F971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E2457C-3B4F-42F2-8EDB-7ABA04DE18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D479D8-2529-4557-BFC3-2F44F296F971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3E2457C-3B4F-42F2-8EDB-7ABA04DE18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8748464" cy="1981200"/>
          </a:xfrm>
        </p:spPr>
        <p:txBody>
          <a:bodyPr/>
          <a:lstStyle/>
          <a:p>
            <a:r>
              <a:rPr lang="uk-UA" dirty="0" smtClean="0"/>
              <a:t>Психофізіологія емоцій. </a:t>
            </a:r>
            <a:br>
              <a:rPr lang="uk-UA" dirty="0" smtClean="0"/>
            </a:br>
            <a:r>
              <a:rPr lang="uk-UA" dirty="0" smtClean="0"/>
              <a:t>Типи вищої нервової діяльності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62998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поразкою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урахуванням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готівкової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відсутності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коштів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ймовірність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фрустрація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тривога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поразки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побудова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утрудняється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діапазон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звужується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кошти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мети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своїй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надлишку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породжує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позитивно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ейфорії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лівопівкульний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прогноз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вербалізується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правопівкульний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залишається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неусвідомленим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інтуїції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Демонстрація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слайдів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змісту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окремо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праве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поле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реагування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сумні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радісні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розпізнаванні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міміки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сумної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радісної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Взагалі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права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реагує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незалежно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знака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Девідсон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Геллер, знак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співвідношення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(ЛФК)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(ПФК)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фронтальної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кори: при ЛФК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ПФК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при ПФК &gt; ЛФК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з'являються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Симонов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пояснює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інформаційної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прогностично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породжує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зворотні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негативну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Симонов,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вважаючи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структурами,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проводити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урахуванням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потребно-мотиваційній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сфері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фронтальний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неокортекс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мигдалеподібний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гіпоталамус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пропонує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наступну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концептуальну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модель. Яка доводить,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достатньо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чотирьох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щодо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домінуючої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урахуванням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ймовірності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Симонов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основою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патології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невротичних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4016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гіпоталамус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фронтальний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неокортекс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екстравертований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орієнтований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вибір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домінуючої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враховує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ймовірні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мигдалина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характерно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слабкого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інтровертованого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симптомами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нерішучості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схильністю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переоцінки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несуттєвих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гіпоталамус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мигдалина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характерна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інтровертів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фронтальний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неокортекс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екстравертів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Наймовірніше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холерика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фронтальний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неокортекс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гіпоталамус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вибір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домінуючої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ймовірності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підкріплення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навпаки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система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гіппокамп-мигдалина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орієнтована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фіксацію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субдомінантної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малоймовірному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звідси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перманентна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фрустрація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стосується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флегматика,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ясності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 одного боку,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низки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експериментів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користь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мигдалина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а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флегматиків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фронтальний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неокортекс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гіпоталамус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боку,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логічні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міркування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приводять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думки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флегматика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фронтальний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неокортекс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мигдалина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реагуванням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високоймовірні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без особливого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вибору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рівнозначних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гіппокамп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гіпоталамус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створює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генералізованих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малоймовірні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виборі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домінуючої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потреби.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неврозах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дисоціації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дисфункцію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окремих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компонентів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Оскільки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сфера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соціалізується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система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своєрідного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заохочення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покарання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сором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т.д.),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ряді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домінанту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569586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Вікові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аспекти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Щодо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аспектів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відомості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новонародженій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притаманні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прояви. Так, на думку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Дембовського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новонародженого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вроджені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страх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раптовій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сильного звукового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вестибулярного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подразнення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насильницькому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знерухомленні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погладжуванні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особливо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ерогенних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незнайомі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небезпечні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об'єкти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вогонь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немовля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страху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вроджений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страх на ряд 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небезпечних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новонародженості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тижні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постнатального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недиференційованих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відзначається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Виготським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чуттєві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підкреслені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місячного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реагує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матір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"комплексом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пожвавлення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піднімає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ногами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посміхається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говорить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встановлення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жорсткого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матір'ю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спілкуванні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Спілкування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близькими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(особливо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матір'ю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3-4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місяці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постнатального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подив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серцевого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ритму;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фізичним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дискомфортом,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серцевого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ритму,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заплющуванні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розслаблення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3-4-місячного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переноситься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знайомих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незнайомі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занепокоєння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тривоги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7-8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місяців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11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місяцями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з'являється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смутку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переляку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(так званий "страх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розставання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")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зникнення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відсутність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контакт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близькими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спільних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(до того ж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полегшує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спільні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Вік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6 </a:t>
            </a:r>
            <a:r>
              <a:rPr lang="ru-RU" sz="1600" dirty="0" err="1"/>
              <a:t>тижнів</a:t>
            </a:r>
            <a:r>
              <a:rPr lang="ru-RU" sz="1600" dirty="0"/>
              <a:t> до 6 </a:t>
            </a:r>
            <a:r>
              <a:rPr lang="ru-RU" sz="1600" dirty="0" err="1"/>
              <a:t>місяців</a:t>
            </a:r>
            <a:r>
              <a:rPr lang="ru-RU" sz="1600" dirty="0"/>
              <a:t>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критичним</a:t>
            </a:r>
            <a:r>
              <a:rPr lang="ru-RU" sz="1600" dirty="0"/>
              <a:t> для </a:t>
            </a:r>
            <a:r>
              <a:rPr lang="ru-RU" sz="1600" dirty="0" err="1"/>
              <a:t>формування</a:t>
            </a:r>
            <a:r>
              <a:rPr lang="ru-RU" sz="1600" dirty="0"/>
              <a:t> </a:t>
            </a:r>
            <a:r>
              <a:rPr lang="ru-RU" sz="1600" dirty="0" err="1"/>
              <a:t>відносин</a:t>
            </a:r>
            <a:r>
              <a:rPr lang="ru-RU" sz="1600" dirty="0"/>
              <a:t> </a:t>
            </a:r>
            <a:r>
              <a:rPr lang="ru-RU" sz="1600" dirty="0" err="1"/>
              <a:t>дитини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матір'ю</a:t>
            </a:r>
            <a:r>
              <a:rPr lang="ru-RU" sz="1600" dirty="0"/>
              <a:t>, </a:t>
            </a:r>
            <a:r>
              <a:rPr lang="ru-RU" sz="1600" dirty="0" err="1"/>
              <a:t>більш</a:t>
            </a:r>
            <a:r>
              <a:rPr lang="ru-RU" sz="1600" dirty="0"/>
              <a:t> </a:t>
            </a:r>
            <a:r>
              <a:rPr lang="ru-RU" sz="1600" dirty="0" err="1"/>
              <a:t>пізній</a:t>
            </a:r>
            <a:r>
              <a:rPr lang="ru-RU" sz="1600" dirty="0"/>
              <a:t> </a:t>
            </a:r>
            <a:r>
              <a:rPr lang="ru-RU" sz="1600" dirty="0" err="1"/>
              <a:t>вік</a:t>
            </a:r>
            <a:r>
              <a:rPr lang="ru-RU" sz="1600" dirty="0"/>
              <a:t> (до 3 </a:t>
            </a:r>
            <a:r>
              <a:rPr lang="ru-RU" sz="1600" dirty="0" err="1"/>
              <a:t>років</a:t>
            </a:r>
            <a:r>
              <a:rPr lang="ru-RU" sz="1600" dirty="0"/>
              <a:t>) </a:t>
            </a:r>
            <a:r>
              <a:rPr lang="ru-RU" sz="1600" dirty="0" err="1"/>
              <a:t>вважають</a:t>
            </a:r>
            <a:r>
              <a:rPr lang="ru-RU" sz="1600" dirty="0"/>
              <a:t> </a:t>
            </a:r>
            <a:r>
              <a:rPr lang="ru-RU" sz="1600" dirty="0" err="1"/>
              <a:t>критичним</a:t>
            </a:r>
            <a:r>
              <a:rPr lang="ru-RU" sz="1600" dirty="0"/>
              <a:t> </a:t>
            </a:r>
            <a:r>
              <a:rPr lang="ru-RU" sz="1600" dirty="0" err="1"/>
              <a:t>щодо</a:t>
            </a:r>
            <a:r>
              <a:rPr lang="ru-RU" sz="1600" dirty="0"/>
              <a:t> тих </a:t>
            </a:r>
            <a:r>
              <a:rPr lang="ru-RU" sz="1600" dirty="0" err="1"/>
              <a:t>психічних</a:t>
            </a:r>
            <a:r>
              <a:rPr lang="ru-RU" sz="1600" dirty="0"/>
              <a:t> </a:t>
            </a:r>
            <a:r>
              <a:rPr lang="ru-RU" sz="1600" dirty="0" err="1"/>
              <a:t>розладів</a:t>
            </a:r>
            <a:r>
              <a:rPr lang="ru-RU" sz="1600" dirty="0"/>
              <a:t> (</a:t>
            </a:r>
            <a:r>
              <a:rPr lang="ru-RU" sz="1600" dirty="0" err="1"/>
              <a:t>іноді</a:t>
            </a:r>
            <a:r>
              <a:rPr lang="ru-RU" sz="1600" dirty="0"/>
              <a:t> </a:t>
            </a:r>
            <a:r>
              <a:rPr lang="ru-RU" sz="1600" dirty="0" err="1"/>
              <a:t>віддалених</a:t>
            </a:r>
            <a:r>
              <a:rPr lang="ru-RU" sz="1600" dirty="0"/>
              <a:t>),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тягне</a:t>
            </a:r>
            <a:r>
              <a:rPr lang="ru-RU" sz="1600" dirty="0"/>
              <a:t> за собою </a:t>
            </a:r>
            <a:r>
              <a:rPr lang="ru-RU" sz="1600" dirty="0" err="1"/>
              <a:t>відділення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матері</a:t>
            </a:r>
            <a:r>
              <a:rPr lang="ru-RU" sz="1600" dirty="0"/>
              <a:t>. </a:t>
            </a:r>
            <a:r>
              <a:rPr lang="ru-RU" sz="1600" dirty="0" err="1"/>
              <a:t>Емоційність</a:t>
            </a:r>
            <a:r>
              <a:rPr lang="ru-RU" sz="1600" dirty="0"/>
              <a:t> </a:t>
            </a:r>
            <a:r>
              <a:rPr lang="ru-RU" sz="1600" dirty="0" err="1"/>
              <a:t>дитини</a:t>
            </a:r>
            <a:r>
              <a:rPr lang="ru-RU" sz="1600" dirty="0"/>
              <a:t> </a:t>
            </a:r>
            <a:r>
              <a:rPr lang="ru-RU" sz="1600" dirty="0" err="1"/>
              <a:t>різко</a:t>
            </a:r>
            <a:r>
              <a:rPr lang="ru-RU" sz="1600" dirty="0"/>
              <a:t> </a:t>
            </a:r>
            <a:r>
              <a:rPr lang="ru-RU" sz="1600" dirty="0" err="1"/>
              <a:t>загострюється</a:t>
            </a:r>
            <a:r>
              <a:rPr lang="ru-RU" sz="1600" dirty="0"/>
              <a:t> у </a:t>
            </a:r>
            <a:r>
              <a:rPr lang="ru-RU" sz="1600" dirty="0" err="1"/>
              <a:t>перехідний</a:t>
            </a:r>
            <a:r>
              <a:rPr lang="ru-RU" sz="1600" dirty="0"/>
              <a:t> </a:t>
            </a:r>
            <a:r>
              <a:rPr lang="ru-RU" sz="1600" dirty="0" err="1"/>
              <a:t>період</a:t>
            </a:r>
            <a:r>
              <a:rPr lang="ru-RU" sz="1600" dirty="0"/>
              <a:t> </a:t>
            </a:r>
            <a:r>
              <a:rPr lang="ru-RU" sz="1600" dirty="0" err="1"/>
              <a:t>між</a:t>
            </a:r>
            <a:r>
              <a:rPr lang="ru-RU" sz="1600" dirty="0"/>
              <a:t> </a:t>
            </a:r>
            <a:r>
              <a:rPr lang="ru-RU" sz="1600" dirty="0" err="1"/>
              <a:t>дитинством</a:t>
            </a:r>
            <a:r>
              <a:rPr lang="ru-RU" sz="1600" dirty="0"/>
              <a:t> та </a:t>
            </a:r>
            <a:r>
              <a:rPr lang="ru-RU" sz="1600" dirty="0" err="1"/>
              <a:t>раннім</a:t>
            </a:r>
            <a:r>
              <a:rPr lang="ru-RU" sz="1600" dirty="0"/>
              <a:t> </a:t>
            </a:r>
            <a:r>
              <a:rPr lang="ru-RU" sz="1600" dirty="0" err="1"/>
              <a:t>дитинством</a:t>
            </a:r>
            <a:r>
              <a:rPr lang="ru-RU" sz="1600" dirty="0"/>
              <a:t>, </a:t>
            </a:r>
            <a:r>
              <a:rPr lang="ru-RU" sz="1600" dirty="0" err="1"/>
              <a:t>тобто</a:t>
            </a:r>
            <a:r>
              <a:rPr lang="ru-RU" sz="1600" dirty="0"/>
              <a:t> у </a:t>
            </a:r>
            <a:r>
              <a:rPr lang="ru-RU" sz="1600" dirty="0" err="1"/>
              <a:t>віці</a:t>
            </a:r>
            <a:r>
              <a:rPr lang="ru-RU" sz="1600" dirty="0"/>
              <a:t> 1 року (</a:t>
            </a:r>
            <a:r>
              <a:rPr lang="ru-RU" sz="1600" dirty="0" err="1"/>
              <a:t>це</a:t>
            </a:r>
            <a:r>
              <a:rPr lang="ru-RU" sz="1600" dirty="0"/>
              <a:t> криза 1 року): </a:t>
            </a:r>
            <a:r>
              <a:rPr lang="ru-RU" sz="1600" dirty="0" err="1"/>
              <a:t>посилюються</a:t>
            </a:r>
            <a:r>
              <a:rPr lang="ru-RU" sz="1600" dirty="0"/>
              <a:t> </a:t>
            </a:r>
            <a:r>
              <a:rPr lang="ru-RU" sz="1600" dirty="0" err="1"/>
              <a:t>афективні</a:t>
            </a:r>
            <a:r>
              <a:rPr lang="ru-RU" sz="1600" dirty="0"/>
              <a:t> </a:t>
            </a:r>
            <a:r>
              <a:rPr lang="ru-RU" sz="1600" dirty="0" err="1"/>
              <a:t>спалахи</a:t>
            </a:r>
            <a:r>
              <a:rPr lang="ru-RU" sz="1600" dirty="0"/>
              <a:t> на заборони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/>
              <a:t>на </a:t>
            </a:r>
            <a:r>
              <a:rPr lang="ru-RU" sz="1600" dirty="0" err="1"/>
              <a:t>нерозуміння</a:t>
            </a:r>
            <a:r>
              <a:rPr lang="ru-RU" sz="1600" dirty="0"/>
              <a:t> </a:t>
            </a:r>
            <a:r>
              <a:rPr lang="ru-RU" sz="1600" dirty="0" err="1"/>
              <a:t>дорослими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бажань</a:t>
            </a:r>
            <a:r>
              <a:rPr lang="ru-RU" sz="1600" dirty="0"/>
              <a:t> (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тягне</a:t>
            </a:r>
            <a:r>
              <a:rPr lang="ru-RU" sz="1600" dirty="0"/>
              <a:t> за собою прогноз </a:t>
            </a:r>
            <a:r>
              <a:rPr lang="ru-RU" sz="1600" dirty="0" err="1"/>
              <a:t>незадоволення</a:t>
            </a:r>
            <a:r>
              <a:rPr lang="ru-RU" sz="1600" dirty="0"/>
              <a:t> потреб). У </a:t>
            </a:r>
            <a:r>
              <a:rPr lang="ru-RU" sz="1600" dirty="0" err="1"/>
              <a:t>однорічної</a:t>
            </a:r>
            <a:r>
              <a:rPr lang="ru-RU" sz="1600" dirty="0"/>
              <a:t> </a:t>
            </a:r>
            <a:r>
              <a:rPr lang="ru-RU" sz="1600" dirty="0" err="1"/>
              <a:t>дитини</a:t>
            </a:r>
            <a:r>
              <a:rPr lang="ru-RU" sz="1600" dirty="0"/>
              <a:t> </a:t>
            </a:r>
            <a:r>
              <a:rPr lang="ru-RU" sz="1600" dirty="0" err="1"/>
              <a:t>суттєво</a:t>
            </a:r>
            <a:r>
              <a:rPr lang="ru-RU" sz="1600" dirty="0"/>
              <a:t> </a:t>
            </a:r>
            <a:r>
              <a:rPr lang="ru-RU" sz="1600" dirty="0" err="1"/>
              <a:t>посилюється</a:t>
            </a:r>
            <a:r>
              <a:rPr lang="ru-RU" sz="1600" dirty="0"/>
              <a:t> потреба у </a:t>
            </a:r>
            <a:r>
              <a:rPr lang="ru-RU" sz="1600" dirty="0" err="1"/>
              <a:t>спілкуванні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дорослими</a:t>
            </a:r>
            <a:r>
              <a:rPr lang="ru-RU" sz="1600" dirty="0"/>
              <a:t>. У </a:t>
            </a:r>
            <a:r>
              <a:rPr lang="ru-RU" sz="1600" dirty="0" err="1"/>
              <a:t>період</a:t>
            </a:r>
            <a:r>
              <a:rPr lang="ru-RU" sz="1600" dirty="0"/>
              <a:t> </a:t>
            </a:r>
            <a:r>
              <a:rPr lang="ru-RU" sz="1600" dirty="0" err="1"/>
              <a:t>раннього</a:t>
            </a:r>
            <a:r>
              <a:rPr lang="ru-RU" sz="1600" dirty="0"/>
              <a:t> </a:t>
            </a:r>
            <a:r>
              <a:rPr lang="ru-RU" sz="1600" dirty="0" err="1"/>
              <a:t>дитинства</a:t>
            </a:r>
            <a:r>
              <a:rPr lang="ru-RU" sz="1600" dirty="0"/>
              <a:t> (</a:t>
            </a:r>
            <a:r>
              <a:rPr lang="ru-RU" sz="1600" dirty="0" err="1"/>
              <a:t>від</a:t>
            </a:r>
            <a:r>
              <a:rPr lang="ru-RU" sz="1600" dirty="0"/>
              <a:t> 1 до 3 </a:t>
            </a:r>
            <a:r>
              <a:rPr lang="ru-RU" sz="1600" dirty="0" err="1"/>
              <a:t>років</a:t>
            </a:r>
            <a:r>
              <a:rPr lang="ru-RU" sz="1600" dirty="0"/>
              <a:t>) </a:t>
            </a:r>
            <a:r>
              <a:rPr lang="ru-RU" sz="1600" dirty="0" err="1"/>
              <a:t>дитина</a:t>
            </a:r>
            <a:r>
              <a:rPr lang="ru-RU" sz="1600" dirty="0"/>
              <a:t> </a:t>
            </a:r>
            <a:r>
              <a:rPr lang="ru-RU" sz="1600" dirty="0" err="1"/>
              <a:t>дуже</a:t>
            </a:r>
            <a:r>
              <a:rPr lang="ru-RU" sz="1600" dirty="0"/>
              <a:t> </a:t>
            </a:r>
            <a:r>
              <a:rPr lang="ru-RU" sz="1600" dirty="0" err="1"/>
              <a:t>афективно</a:t>
            </a:r>
            <a:r>
              <a:rPr lang="ru-RU" sz="1600" dirty="0"/>
              <a:t> </a:t>
            </a:r>
            <a:r>
              <a:rPr lang="ru-RU" sz="1600" dirty="0" err="1"/>
              <a:t>реагує</a:t>
            </a:r>
            <a:r>
              <a:rPr lang="ru-RU" sz="1600" dirty="0"/>
              <a:t> на </a:t>
            </a:r>
            <a:r>
              <a:rPr lang="ru-RU" sz="1600" dirty="0" err="1"/>
              <a:t>сигнали</a:t>
            </a:r>
            <a:r>
              <a:rPr lang="ru-RU" sz="1600" dirty="0"/>
              <a:t> у </a:t>
            </a:r>
            <a:r>
              <a:rPr lang="ru-RU" sz="1600" dirty="0" err="1"/>
              <a:t>зв'язку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розвитком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емоційно-потребової</a:t>
            </a:r>
            <a:r>
              <a:rPr lang="ru-RU" sz="1600" dirty="0"/>
              <a:t> </a:t>
            </a:r>
            <a:r>
              <a:rPr lang="ru-RU" sz="1600" dirty="0" err="1"/>
              <a:t>сфери</a:t>
            </a:r>
            <a:r>
              <a:rPr lang="ru-RU" sz="1600" dirty="0"/>
              <a:t>; </a:t>
            </a:r>
            <a:r>
              <a:rPr lang="ru-RU" sz="1600" dirty="0" err="1"/>
              <a:t>бажання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нестійкі</a:t>
            </a:r>
            <a:r>
              <a:rPr lang="ru-RU" sz="1600" dirty="0"/>
              <a:t> та </a:t>
            </a:r>
            <a:r>
              <a:rPr lang="ru-RU" sz="1600" dirty="0" err="1"/>
              <a:t>важко</a:t>
            </a:r>
            <a:r>
              <a:rPr lang="ru-RU" sz="1600" dirty="0"/>
              <a:t> </a:t>
            </a:r>
            <a:r>
              <a:rPr lang="ru-RU" sz="1600" dirty="0" err="1"/>
              <a:t>контрольовані</a:t>
            </a:r>
            <a:r>
              <a:rPr lang="ru-RU" sz="1600" dirty="0"/>
              <a:t>,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обмежують</a:t>
            </a:r>
            <a:r>
              <a:rPr lang="ru-RU" sz="1600" dirty="0"/>
              <a:t> </a:t>
            </a:r>
            <a:r>
              <a:rPr lang="ru-RU" sz="1600" dirty="0" err="1"/>
              <a:t>лише</a:t>
            </a:r>
            <a:r>
              <a:rPr lang="ru-RU" sz="1600" dirty="0"/>
              <a:t> </a:t>
            </a:r>
            <a:r>
              <a:rPr lang="ru-RU" sz="1600" dirty="0" err="1"/>
              <a:t>заохочення</a:t>
            </a:r>
            <a:r>
              <a:rPr lang="ru-RU" sz="1600" dirty="0"/>
              <a:t> </a:t>
            </a:r>
            <a:r>
              <a:rPr lang="ru-RU" sz="1600" dirty="0" err="1"/>
              <a:t>та</a:t>
            </a:r>
            <a:r>
              <a:rPr lang="ru-RU" sz="1600" dirty="0"/>
              <a:t> </a:t>
            </a:r>
            <a:r>
              <a:rPr lang="ru-RU" sz="1600" dirty="0" err="1"/>
              <a:t>покарання</a:t>
            </a:r>
            <a:r>
              <a:rPr lang="ru-RU" sz="1600" dirty="0"/>
              <a:t>. У </a:t>
            </a:r>
            <a:r>
              <a:rPr lang="ru-RU" sz="1600" dirty="0" err="1"/>
              <a:t>ранньому</a:t>
            </a:r>
            <a:r>
              <a:rPr lang="ru-RU" sz="1600" dirty="0"/>
              <a:t> </a:t>
            </a:r>
            <a:r>
              <a:rPr lang="ru-RU" sz="1600" dirty="0" err="1"/>
              <a:t>дитинстві</a:t>
            </a:r>
            <a:r>
              <a:rPr lang="ru-RU" sz="1600" dirty="0"/>
              <a:t> </a:t>
            </a:r>
            <a:r>
              <a:rPr lang="ru-RU" sz="1600" dirty="0" err="1"/>
              <a:t>з'являється</a:t>
            </a:r>
            <a:r>
              <a:rPr lang="ru-RU" sz="1600" dirty="0"/>
              <a:t> потреба </a:t>
            </a:r>
            <a:r>
              <a:rPr lang="ru-RU" sz="1600" dirty="0" err="1"/>
              <a:t>спілкування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однолітками</a:t>
            </a:r>
            <a:r>
              <a:rPr lang="ru-RU" sz="1600" dirty="0"/>
              <a:t>, </a:t>
            </a:r>
            <a:r>
              <a:rPr lang="ru-RU" sz="1600" dirty="0" err="1"/>
              <a:t>але</a:t>
            </a:r>
            <a:r>
              <a:rPr lang="ru-RU" sz="1600" dirty="0"/>
              <a:t> при </a:t>
            </a:r>
            <a:r>
              <a:rPr lang="ru-RU" sz="1600" dirty="0" err="1"/>
              <a:t>цьому</a:t>
            </a:r>
            <a:r>
              <a:rPr lang="ru-RU" sz="1600" dirty="0"/>
              <a:t> </a:t>
            </a:r>
            <a:r>
              <a:rPr lang="ru-RU" sz="1600" dirty="0" err="1"/>
              <a:t>дитина</a:t>
            </a:r>
            <a:r>
              <a:rPr lang="ru-RU" sz="1600" dirty="0"/>
              <a:t> часто </a:t>
            </a:r>
            <a:r>
              <a:rPr lang="ru-RU" sz="1600" dirty="0" err="1"/>
              <a:t>виявляє</a:t>
            </a:r>
            <a:r>
              <a:rPr lang="ru-RU" sz="1600" dirty="0"/>
              <a:t> </a:t>
            </a:r>
            <a:r>
              <a:rPr lang="ru-RU" sz="1600" dirty="0" err="1"/>
              <a:t>агресивність</a:t>
            </a:r>
            <a:r>
              <a:rPr lang="ru-RU" sz="1600" dirty="0"/>
              <a:t> та </a:t>
            </a:r>
            <a:r>
              <a:rPr lang="ru-RU" sz="1600" dirty="0" err="1"/>
              <a:t>егоцентричність</a:t>
            </a:r>
            <a:r>
              <a:rPr lang="ru-RU" sz="1600" dirty="0"/>
              <a:t>. </a:t>
            </a:r>
            <a:r>
              <a:rPr lang="ru-RU" sz="1600" dirty="0" err="1"/>
              <a:t>Емоційні</a:t>
            </a:r>
            <a:r>
              <a:rPr lang="ru-RU" sz="1600" dirty="0"/>
              <a:t> </a:t>
            </a:r>
            <a:r>
              <a:rPr lang="ru-RU" sz="1600" dirty="0" err="1"/>
              <a:t>реакції</a:t>
            </a:r>
            <a:r>
              <a:rPr lang="ru-RU" sz="1600" dirty="0"/>
              <a:t> </a:t>
            </a:r>
            <a:r>
              <a:rPr lang="ru-RU" sz="1600" dirty="0" err="1"/>
              <a:t>стають</a:t>
            </a:r>
            <a:r>
              <a:rPr lang="ru-RU" sz="1600" dirty="0"/>
              <a:t> </a:t>
            </a:r>
            <a:r>
              <a:rPr lang="ru-RU" sz="1600" dirty="0" err="1"/>
              <a:t>більш</a:t>
            </a:r>
            <a:r>
              <a:rPr lang="ru-RU" sz="1600" dirty="0"/>
              <a:t> </a:t>
            </a:r>
            <a:r>
              <a:rPr lang="ru-RU" sz="1600" dirty="0" err="1"/>
              <a:t>яскравими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бурхливо</a:t>
            </a:r>
            <a:r>
              <a:rPr lang="ru-RU" sz="1600" dirty="0"/>
              <a:t> </a:t>
            </a:r>
            <a:r>
              <a:rPr lang="ru-RU" sz="1600" dirty="0" err="1"/>
              <a:t>протікають</a:t>
            </a:r>
            <a:r>
              <a:rPr lang="ru-RU" sz="1600" dirty="0"/>
              <a:t>, особливо у </a:t>
            </a:r>
            <a:r>
              <a:rPr lang="ru-RU" sz="1600" dirty="0" err="1"/>
              <a:t>зв'язку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труднощами</a:t>
            </a:r>
            <a:r>
              <a:rPr lang="ru-RU" sz="1600" dirty="0"/>
              <a:t> в </a:t>
            </a:r>
            <a:r>
              <a:rPr lang="ru-RU" sz="1600" dirty="0" err="1"/>
              <a:t>задоволенні</a:t>
            </a:r>
            <a:r>
              <a:rPr lang="ru-RU" sz="1600" dirty="0"/>
              <a:t> </a:t>
            </a:r>
            <a:r>
              <a:rPr lang="ru-RU" sz="1600" dirty="0" err="1"/>
              <a:t>безпосередніх</a:t>
            </a:r>
            <a:r>
              <a:rPr lang="ru-RU" sz="1600" dirty="0"/>
              <a:t> </a:t>
            </a:r>
            <a:r>
              <a:rPr lang="ru-RU" sz="1600" dirty="0" err="1"/>
              <a:t>бажань</a:t>
            </a:r>
            <a:r>
              <a:rPr lang="ru-RU" sz="1600" dirty="0"/>
              <a:t>, а </a:t>
            </a:r>
            <a:r>
              <a:rPr lang="ru-RU" sz="1600" dirty="0" err="1"/>
              <a:t>також</a:t>
            </a:r>
            <a:r>
              <a:rPr lang="ru-RU" sz="1600" dirty="0"/>
              <a:t> у </a:t>
            </a:r>
            <a:r>
              <a:rPr lang="ru-RU" sz="1600" dirty="0" err="1"/>
              <a:t>зв'язку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бажанням</a:t>
            </a:r>
            <a:r>
              <a:rPr lang="ru-RU" sz="1600" dirty="0"/>
              <a:t> </a:t>
            </a:r>
            <a:r>
              <a:rPr lang="ru-RU" sz="1600" dirty="0" err="1"/>
              <a:t>звернути</a:t>
            </a:r>
            <a:r>
              <a:rPr lang="ru-RU" sz="1600" dirty="0"/>
              <a:t> на себе </a:t>
            </a:r>
            <a:r>
              <a:rPr lang="ru-RU" sz="1600" dirty="0" err="1"/>
              <a:t>увагу</a:t>
            </a:r>
            <a:r>
              <a:rPr lang="ru-RU" sz="1600" dirty="0"/>
              <a:t>; у </a:t>
            </a:r>
            <a:r>
              <a:rPr lang="ru-RU" sz="1600" dirty="0" err="1"/>
              <a:t>цей</a:t>
            </a:r>
            <a:r>
              <a:rPr lang="ru-RU" sz="1600" dirty="0"/>
              <a:t> час </a:t>
            </a:r>
            <a:r>
              <a:rPr lang="ru-RU" sz="1600" dirty="0" err="1"/>
              <a:t>виникають</a:t>
            </a:r>
            <a:r>
              <a:rPr lang="ru-RU" sz="1600" dirty="0"/>
              <a:t> </a:t>
            </a:r>
            <a:r>
              <a:rPr lang="ru-RU" sz="1600" dirty="0" err="1"/>
              <a:t>ревнощі</a:t>
            </a:r>
            <a:r>
              <a:rPr lang="ru-RU" sz="1600" dirty="0"/>
              <a:t>. У </a:t>
            </a:r>
            <a:r>
              <a:rPr lang="ru-RU" sz="1600" dirty="0" err="1"/>
              <a:t>перехідний</a:t>
            </a:r>
            <a:r>
              <a:rPr lang="ru-RU" sz="1600" dirty="0"/>
              <a:t> </a:t>
            </a:r>
            <a:r>
              <a:rPr lang="ru-RU" sz="1600" dirty="0" err="1"/>
              <a:t>період</a:t>
            </a:r>
            <a:r>
              <a:rPr lang="ru-RU" sz="1600" dirty="0"/>
              <a:t> </a:t>
            </a:r>
            <a:r>
              <a:rPr lang="ru-RU" sz="1600" dirty="0" err="1"/>
              <a:t>між</a:t>
            </a:r>
            <a:r>
              <a:rPr lang="ru-RU" sz="1600" dirty="0"/>
              <a:t> </a:t>
            </a:r>
            <a:r>
              <a:rPr lang="ru-RU" sz="1600" dirty="0" err="1"/>
              <a:t>раннім</a:t>
            </a:r>
            <a:r>
              <a:rPr lang="ru-RU" sz="1600" dirty="0"/>
              <a:t> та </a:t>
            </a:r>
            <a:r>
              <a:rPr lang="ru-RU" sz="1600" dirty="0" err="1"/>
              <a:t>дошкільним</a:t>
            </a:r>
            <a:r>
              <a:rPr lang="ru-RU" sz="1600" dirty="0"/>
              <a:t> </a:t>
            </a:r>
            <a:r>
              <a:rPr lang="ru-RU" sz="1600" dirty="0" err="1"/>
              <a:t>дитинством</a:t>
            </a:r>
            <a:r>
              <a:rPr lang="ru-RU" sz="1600" dirty="0"/>
              <a:t>, </a:t>
            </a:r>
            <a:r>
              <a:rPr lang="ru-RU" sz="1600" dirty="0" err="1"/>
              <a:t>тобто</a:t>
            </a:r>
            <a:r>
              <a:rPr lang="ru-RU" sz="1600" dirty="0"/>
              <a:t> у кризу 3 </a:t>
            </a:r>
            <a:r>
              <a:rPr lang="ru-RU" sz="1600" dirty="0" err="1"/>
              <a:t>років</a:t>
            </a:r>
            <a:r>
              <a:rPr lang="ru-RU" sz="1600" dirty="0"/>
              <a:t>, у </a:t>
            </a:r>
            <a:r>
              <a:rPr lang="ru-RU" sz="1600" dirty="0" err="1"/>
              <a:t>дитини</a:t>
            </a:r>
            <a:r>
              <a:rPr lang="ru-RU" sz="1600" dirty="0"/>
              <a:t> в </a:t>
            </a:r>
            <a:r>
              <a:rPr lang="ru-RU" sz="1600" dirty="0" err="1"/>
              <a:t>бажаннях</a:t>
            </a:r>
            <a:r>
              <a:rPr lang="ru-RU" sz="1600" dirty="0"/>
              <a:t> </a:t>
            </a:r>
            <a:r>
              <a:rPr lang="ru-RU" sz="1600" dirty="0" err="1"/>
              <a:t>починає</a:t>
            </a:r>
            <a:r>
              <a:rPr lang="ru-RU" sz="1600" dirty="0"/>
              <a:t> </a:t>
            </a:r>
            <a:r>
              <a:rPr lang="ru-RU" sz="1600" dirty="0" err="1"/>
              <a:t>домінувати</a:t>
            </a:r>
            <a:r>
              <a:rPr lang="ru-RU" sz="1600" dirty="0"/>
              <a:t> </a:t>
            </a:r>
            <a:r>
              <a:rPr lang="ru-RU" sz="1600" dirty="0" err="1"/>
              <a:t>негативізм</a:t>
            </a:r>
            <a:r>
              <a:rPr lang="ru-RU" sz="1600" dirty="0"/>
              <a:t> </a:t>
            </a:r>
            <a:r>
              <a:rPr lang="ru-RU" sz="1600" dirty="0" smtClean="0"/>
              <a:t>- </a:t>
            </a:r>
            <a:r>
              <a:rPr lang="ru-RU" sz="1600" dirty="0" err="1" smtClean="0"/>
              <a:t>прагнення</a:t>
            </a:r>
            <a:r>
              <a:rPr lang="ru-RU" sz="1600" dirty="0" smtClean="0"/>
              <a:t> </a:t>
            </a:r>
            <a:r>
              <a:rPr lang="ru-RU" sz="1600" dirty="0" err="1"/>
              <a:t>надходити</a:t>
            </a:r>
            <a:r>
              <a:rPr lang="ru-RU" sz="1600" dirty="0"/>
              <a:t> </a:t>
            </a:r>
            <a:r>
              <a:rPr lang="ru-RU" sz="1600" dirty="0" err="1"/>
              <a:t>всупереч</a:t>
            </a:r>
            <a:r>
              <a:rPr lang="ru-RU" sz="1600" dirty="0"/>
              <a:t> </a:t>
            </a:r>
            <a:r>
              <a:rPr lang="ru-RU" sz="1600" dirty="0" err="1"/>
              <a:t>вказівкам</a:t>
            </a:r>
            <a:r>
              <a:rPr lang="ru-RU" sz="1600" dirty="0"/>
              <a:t> старших. З </a:t>
            </a:r>
            <a:r>
              <a:rPr lang="ru-RU" sz="1600" dirty="0" err="1"/>
              <a:t>цим</a:t>
            </a:r>
            <a:r>
              <a:rPr lang="ru-RU" sz="1600" dirty="0"/>
              <a:t> </a:t>
            </a:r>
            <a:r>
              <a:rPr lang="ru-RU" sz="1600" dirty="0" err="1"/>
              <a:t>пов'язані</a:t>
            </a:r>
            <a:r>
              <a:rPr lang="ru-RU" sz="1600" dirty="0"/>
              <a:t> та </a:t>
            </a:r>
            <a:r>
              <a:rPr lang="ru-RU" sz="1600" dirty="0" err="1"/>
              <a:t>інші</a:t>
            </a:r>
            <a:r>
              <a:rPr lang="ru-RU" sz="1600" dirty="0"/>
              <a:t> </a:t>
            </a:r>
            <a:r>
              <a:rPr lang="ru-RU" sz="1600" dirty="0" err="1"/>
              <a:t>проблеми</a:t>
            </a:r>
            <a:r>
              <a:rPr lang="ru-RU" sz="1600" dirty="0"/>
              <a:t> 3-річного </a:t>
            </a:r>
            <a:r>
              <a:rPr lang="ru-RU" sz="1600" dirty="0" err="1"/>
              <a:t>віку</a:t>
            </a:r>
            <a:r>
              <a:rPr lang="ru-RU" sz="1600" dirty="0"/>
              <a:t>: </a:t>
            </a:r>
            <a:r>
              <a:rPr lang="ru-RU" sz="1600" dirty="0" err="1"/>
              <a:t>впертість</a:t>
            </a:r>
            <a:r>
              <a:rPr lang="ru-RU" sz="1600" dirty="0"/>
              <a:t>, </a:t>
            </a:r>
            <a:r>
              <a:rPr lang="ru-RU" sz="1600" dirty="0" err="1"/>
              <a:t>норовливість</a:t>
            </a:r>
            <a:r>
              <a:rPr lang="ru-RU" sz="1600" dirty="0"/>
              <a:t>, </a:t>
            </a:r>
            <a:r>
              <a:rPr lang="ru-RU" sz="1600" dirty="0" err="1"/>
              <a:t>свавілля</a:t>
            </a:r>
            <a:r>
              <a:rPr lang="ru-RU" sz="1600" dirty="0"/>
              <a:t> (</a:t>
            </a:r>
            <a:r>
              <a:rPr lang="ru-RU" sz="1600" dirty="0" err="1"/>
              <a:t>якщо</a:t>
            </a:r>
            <a:r>
              <a:rPr lang="ru-RU" sz="1600" dirty="0"/>
              <a:t> </a:t>
            </a:r>
            <a:r>
              <a:rPr lang="ru-RU" sz="1600" dirty="0" err="1"/>
              <a:t>ця</a:t>
            </a:r>
            <a:r>
              <a:rPr lang="ru-RU" sz="1600" dirty="0"/>
              <a:t> </a:t>
            </a:r>
            <a:r>
              <a:rPr lang="ru-RU" sz="1600" dirty="0" err="1"/>
              <a:t>дитина</a:t>
            </a:r>
            <a:r>
              <a:rPr lang="ru-RU" sz="1600" dirty="0"/>
              <a:t> в </a:t>
            </a:r>
            <a:r>
              <a:rPr lang="ru-RU" sz="1600" dirty="0" err="1"/>
              <a:t>сім'ї</a:t>
            </a:r>
            <a:r>
              <a:rPr lang="ru-RU" sz="1600" dirty="0"/>
              <a:t> </a:t>
            </a:r>
            <a:r>
              <a:rPr lang="ru-RU" sz="1600" dirty="0" err="1" smtClean="0"/>
              <a:t>єдина</a:t>
            </a:r>
            <a:r>
              <a:rPr lang="ru-RU" sz="1600" dirty="0" smtClean="0"/>
              <a:t>), </a:t>
            </a:r>
            <a:r>
              <a:rPr lang="ru-RU" sz="1600" dirty="0" err="1"/>
              <a:t>ревнощі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</a:t>
            </a:r>
            <a:r>
              <a:rPr lang="ru-RU" sz="1600" dirty="0"/>
              <a:t> </a:t>
            </a:r>
            <a:r>
              <a:rPr lang="ru-RU" sz="1600" dirty="0" err="1"/>
              <a:t>сумі</a:t>
            </a:r>
            <a:r>
              <a:rPr lang="ru-RU" sz="1600" dirty="0"/>
              <a:t> </a:t>
            </a:r>
            <a:r>
              <a:rPr lang="ru-RU" sz="1600" dirty="0" err="1"/>
              <a:t>характеризує</a:t>
            </a:r>
            <a:r>
              <a:rPr lang="ru-RU" sz="1600" dirty="0"/>
              <a:t> </a:t>
            </a:r>
            <a:r>
              <a:rPr lang="ru-RU" sz="1600" dirty="0" err="1"/>
              <a:t>прагнення</a:t>
            </a:r>
            <a:r>
              <a:rPr lang="ru-RU" sz="1600" dirty="0"/>
              <a:t> </a:t>
            </a:r>
            <a:r>
              <a:rPr lang="ru-RU" sz="1600" dirty="0" err="1"/>
              <a:t>дитини</a:t>
            </a:r>
            <a:r>
              <a:rPr lang="ru-RU" sz="1600" dirty="0"/>
              <a:t> до </a:t>
            </a:r>
            <a:r>
              <a:rPr lang="ru-RU" sz="1600" dirty="0" err="1"/>
              <a:t>самоствердження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до</a:t>
            </a:r>
            <a:r>
              <a:rPr lang="ru-RU" sz="1600" dirty="0"/>
              <a:t> </a:t>
            </a:r>
            <a:r>
              <a:rPr lang="ru-RU" sz="1600" dirty="0" err="1"/>
              <a:t>влади</a:t>
            </a:r>
            <a:r>
              <a:rPr lang="ru-RU" sz="1600" dirty="0"/>
              <a:t>.  Весь </a:t>
            </a:r>
            <a:r>
              <a:rPr lang="ru-RU" sz="1600" dirty="0" err="1"/>
              <a:t>період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новонародженості</a:t>
            </a:r>
            <a:r>
              <a:rPr lang="ru-RU" sz="1600" dirty="0"/>
              <a:t> до </a:t>
            </a:r>
            <a:r>
              <a:rPr lang="ru-RU" sz="1600" dirty="0" err="1"/>
              <a:t>дошкільного</a:t>
            </a:r>
            <a:r>
              <a:rPr lang="ru-RU" sz="1600" dirty="0"/>
              <a:t> </a:t>
            </a:r>
            <a:r>
              <a:rPr lang="ru-RU" sz="1600" dirty="0" err="1"/>
              <a:t>віку</a:t>
            </a:r>
            <a:r>
              <a:rPr lang="ru-RU" sz="1600" dirty="0"/>
              <a:t>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дуже</a:t>
            </a:r>
            <a:r>
              <a:rPr lang="ru-RU" sz="1600" dirty="0"/>
              <a:t> </a:t>
            </a:r>
            <a:r>
              <a:rPr lang="ru-RU" sz="1600" dirty="0" err="1"/>
              <a:t>важливий</a:t>
            </a:r>
            <a:r>
              <a:rPr lang="ru-RU" sz="1600" dirty="0"/>
              <a:t> для нормального </a:t>
            </a:r>
            <a:r>
              <a:rPr lang="ru-RU" sz="1600" dirty="0" err="1"/>
              <a:t>розвитку</a:t>
            </a:r>
            <a:r>
              <a:rPr lang="ru-RU" sz="1600" dirty="0"/>
              <a:t> та </a:t>
            </a:r>
            <a:r>
              <a:rPr lang="ru-RU" sz="1600" dirty="0" err="1"/>
              <a:t>становлення</a:t>
            </a:r>
            <a:r>
              <a:rPr lang="ru-RU" sz="1600" dirty="0"/>
              <a:t> </a:t>
            </a:r>
            <a:r>
              <a:rPr lang="ru-RU" sz="1600" dirty="0" err="1"/>
              <a:t>емоційної</a:t>
            </a:r>
            <a:r>
              <a:rPr lang="ru-RU" sz="1600" dirty="0"/>
              <a:t> </a:t>
            </a:r>
            <a:r>
              <a:rPr lang="ru-RU" sz="1600" dirty="0" err="1"/>
              <a:t>сфери</a:t>
            </a:r>
            <a:r>
              <a:rPr lang="ru-RU" sz="1600" dirty="0"/>
              <a:t>. І в </a:t>
            </a:r>
            <a:r>
              <a:rPr lang="ru-RU" sz="1600" dirty="0" err="1"/>
              <a:t>цей</a:t>
            </a:r>
            <a:r>
              <a:rPr lang="ru-RU" sz="1600" dirty="0"/>
              <a:t> час для </a:t>
            </a:r>
            <a:r>
              <a:rPr lang="ru-RU" sz="1600" dirty="0" err="1"/>
              <a:t>дитини</a:t>
            </a:r>
            <a:r>
              <a:rPr lang="ru-RU" sz="1600" dirty="0"/>
              <a:t> особливо </a:t>
            </a:r>
            <a:r>
              <a:rPr lang="ru-RU" sz="1600" dirty="0" err="1"/>
              <a:t>важливим</a:t>
            </a:r>
            <a:r>
              <a:rPr lang="ru-RU" sz="1600" dirty="0"/>
              <a:t>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спілкування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матір'ю</a:t>
            </a:r>
            <a:r>
              <a:rPr lang="ru-RU" sz="1600" dirty="0"/>
              <a:t>. У </a:t>
            </a:r>
            <a:r>
              <a:rPr lang="ru-RU" sz="1600" dirty="0" err="1"/>
              <a:t>разі</a:t>
            </a:r>
            <a:r>
              <a:rPr lang="ru-RU" sz="1600" dirty="0"/>
              <a:t> </a:t>
            </a:r>
            <a:r>
              <a:rPr lang="ru-RU" sz="1600" dirty="0" err="1"/>
              <a:t>депривації</a:t>
            </a:r>
            <a:r>
              <a:rPr lang="ru-RU" sz="1600" dirty="0"/>
              <a:t> </a:t>
            </a:r>
            <a:r>
              <a:rPr lang="ru-RU" sz="1600" dirty="0" err="1"/>
              <a:t>материнської</a:t>
            </a:r>
            <a:r>
              <a:rPr lang="ru-RU" sz="1600" dirty="0"/>
              <a:t> ласки та </a:t>
            </a:r>
            <a:r>
              <a:rPr lang="ru-RU" sz="1600" dirty="0" err="1"/>
              <a:t>уваги</a:t>
            </a:r>
            <a:r>
              <a:rPr lang="ru-RU" sz="1600" dirty="0"/>
              <a:t> </a:t>
            </a:r>
            <a:r>
              <a:rPr lang="ru-RU" sz="1600" dirty="0" err="1"/>
              <a:t>виникають</a:t>
            </a:r>
            <a:r>
              <a:rPr lang="ru-RU" sz="1600" dirty="0"/>
              <a:t> </a:t>
            </a:r>
            <a:r>
              <a:rPr lang="ru-RU" sz="1600" dirty="0" err="1"/>
              <a:t>різні</a:t>
            </a:r>
            <a:r>
              <a:rPr lang="ru-RU" sz="1600" dirty="0"/>
              <a:t> </a:t>
            </a:r>
            <a:r>
              <a:rPr lang="ru-RU" sz="1600" dirty="0" err="1"/>
              <a:t>девіації</a:t>
            </a:r>
            <a:r>
              <a:rPr lang="ru-RU" sz="1600" dirty="0"/>
              <a:t> в </a:t>
            </a:r>
            <a:r>
              <a:rPr lang="ru-RU" sz="1600" dirty="0" err="1"/>
              <a:t>емоційному</a:t>
            </a:r>
            <a:r>
              <a:rPr lang="ru-RU" sz="1600" dirty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призводить</a:t>
            </a:r>
            <a:r>
              <a:rPr lang="ru-RU" sz="1600" dirty="0"/>
              <a:t> до </a:t>
            </a:r>
            <a:r>
              <a:rPr lang="ru-RU" sz="1600" dirty="0" err="1"/>
              <a:t>подальшого</a:t>
            </a:r>
            <a:r>
              <a:rPr lang="ru-RU" sz="1600" dirty="0"/>
              <a:t> </a:t>
            </a:r>
            <a:r>
              <a:rPr lang="ru-RU" sz="1600" dirty="0" err="1"/>
              <a:t>порушення</a:t>
            </a:r>
            <a:r>
              <a:rPr lang="ru-RU" sz="1600" dirty="0"/>
              <a:t> </a:t>
            </a:r>
            <a:r>
              <a:rPr lang="ru-RU" sz="1600" dirty="0" err="1"/>
              <a:t>поведінки</a:t>
            </a:r>
            <a:r>
              <a:rPr lang="ru-RU" sz="1600" dirty="0"/>
              <a:t> </a:t>
            </a:r>
            <a:r>
              <a:rPr lang="ru-RU" sz="1600" dirty="0" err="1"/>
              <a:t>вже</a:t>
            </a:r>
            <a:r>
              <a:rPr lang="ru-RU" sz="1600" dirty="0"/>
              <a:t> </a:t>
            </a:r>
            <a:r>
              <a:rPr lang="ru-RU" sz="1600" dirty="0" err="1"/>
              <a:t>великої</a:t>
            </a:r>
            <a:r>
              <a:rPr lang="ru-RU" sz="1600" dirty="0"/>
              <a:t> </a:t>
            </a:r>
            <a:r>
              <a:rPr lang="ru-RU" sz="1600" dirty="0" err="1"/>
              <a:t>дитини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навіть</a:t>
            </a:r>
            <a:r>
              <a:rPr lang="ru-RU" sz="1600" dirty="0"/>
              <a:t> </a:t>
            </a:r>
            <a:r>
              <a:rPr lang="ru-RU" sz="1600" dirty="0" err="1"/>
              <a:t>дорослої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. Про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говорять</a:t>
            </a:r>
            <a:r>
              <a:rPr lang="ru-RU" sz="1600" dirty="0"/>
              <a:t> </a:t>
            </a:r>
            <a:r>
              <a:rPr lang="ru-RU" sz="1600" dirty="0" err="1"/>
              <a:t>спостереження</a:t>
            </a:r>
            <a:r>
              <a:rPr lang="ru-RU" sz="1600" dirty="0"/>
              <a:t> над </a:t>
            </a:r>
            <a:r>
              <a:rPr lang="ru-RU" sz="1600" dirty="0" err="1"/>
              <a:t>дітьми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виросли</a:t>
            </a:r>
            <a:r>
              <a:rPr lang="ru-RU" sz="1600" dirty="0"/>
              <a:t> без </a:t>
            </a:r>
            <a:r>
              <a:rPr lang="ru-RU" sz="1600" dirty="0" err="1"/>
              <a:t>батьківської</a:t>
            </a:r>
            <a:r>
              <a:rPr lang="ru-RU" sz="1600" dirty="0"/>
              <a:t> ласки та </a:t>
            </a:r>
            <a:r>
              <a:rPr lang="ru-RU" sz="1600" dirty="0" err="1"/>
              <a:t>спілкування</a:t>
            </a:r>
            <a:r>
              <a:rPr lang="ru-RU" sz="1600" dirty="0"/>
              <a:t>, </a:t>
            </a:r>
            <a:r>
              <a:rPr lang="ru-RU" sz="1600" dirty="0" err="1"/>
              <a:t>навіть</a:t>
            </a:r>
            <a:r>
              <a:rPr lang="ru-RU" sz="1600" dirty="0"/>
              <a:t> за </a:t>
            </a:r>
            <a:r>
              <a:rPr lang="ru-RU" sz="1600" dirty="0" err="1"/>
              <a:t>наявності</a:t>
            </a:r>
            <a:r>
              <a:rPr lang="ru-RU" sz="1600" dirty="0"/>
              <a:t> </a:t>
            </a:r>
            <a:r>
              <a:rPr lang="ru-RU" sz="1600" dirty="0" err="1"/>
              <a:t>благополуччя</a:t>
            </a:r>
            <a:r>
              <a:rPr lang="ru-RU" sz="1600" dirty="0"/>
              <a:t> у </a:t>
            </a:r>
            <a:r>
              <a:rPr lang="ru-RU" sz="1600" dirty="0" err="1"/>
              <a:t>задоволенні</a:t>
            </a:r>
            <a:r>
              <a:rPr lang="ru-RU" sz="1600" dirty="0"/>
              <a:t> </a:t>
            </a:r>
            <a:r>
              <a:rPr lang="ru-RU" sz="1600" dirty="0" err="1"/>
              <a:t>інших</a:t>
            </a:r>
            <a:r>
              <a:rPr lang="ru-RU" sz="1600" dirty="0"/>
              <a:t> </a:t>
            </a:r>
            <a:r>
              <a:rPr lang="ru-RU" sz="1600" dirty="0" err="1"/>
              <a:t>біологічних</a:t>
            </a:r>
            <a:r>
              <a:rPr lang="ru-RU" sz="1600" dirty="0"/>
              <a:t> потреб, а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дослідження</a:t>
            </a:r>
            <a:r>
              <a:rPr lang="ru-RU" sz="1600" dirty="0"/>
              <a:t> </a:t>
            </a:r>
            <a:r>
              <a:rPr lang="ru-RU" sz="1600" dirty="0" err="1"/>
              <a:t>поведінки</a:t>
            </a:r>
            <a:r>
              <a:rPr lang="ru-RU" sz="1600" dirty="0"/>
              <a:t> шимпанзе у </a:t>
            </a:r>
            <a:r>
              <a:rPr lang="ru-RU" sz="1600" dirty="0" err="1"/>
              <a:t>зграї</a:t>
            </a:r>
            <a:r>
              <a:rPr lang="ru-RU" sz="1600" dirty="0"/>
              <a:t> </a:t>
            </a:r>
            <a:r>
              <a:rPr lang="ru-RU" sz="1600" dirty="0" err="1"/>
              <a:t>після</a:t>
            </a:r>
            <a:r>
              <a:rPr lang="ru-RU" sz="1600" dirty="0"/>
              <a:t> </a:t>
            </a:r>
            <a:r>
              <a:rPr lang="ru-RU" sz="1600" dirty="0" err="1"/>
              <a:t>депривації</a:t>
            </a:r>
            <a:r>
              <a:rPr lang="ru-RU" sz="1600" dirty="0"/>
              <a:t> </a:t>
            </a:r>
            <a:r>
              <a:rPr lang="ru-RU" sz="1600" dirty="0" err="1"/>
              <a:t>спілкування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матір'ю</a:t>
            </a:r>
            <a:r>
              <a:rPr lang="ru-RU" sz="1600" dirty="0"/>
              <a:t> (</a:t>
            </a:r>
            <a:r>
              <a:rPr lang="ru-RU" sz="1600" dirty="0" err="1"/>
              <a:t>виростали</a:t>
            </a:r>
            <a:r>
              <a:rPr lang="ru-RU" sz="1600" dirty="0"/>
              <a:t> “</a:t>
            </a:r>
            <a:r>
              <a:rPr lang="ru-RU" sz="1600" dirty="0" err="1"/>
              <a:t>важкі</a:t>
            </a:r>
            <a:r>
              <a:rPr lang="ru-RU" sz="1600" dirty="0"/>
              <a:t> </a:t>
            </a:r>
            <a:r>
              <a:rPr lang="ru-RU" sz="1600" dirty="0" err="1"/>
              <a:t>підлітки</a:t>
            </a:r>
            <a:r>
              <a:rPr lang="ru-RU" sz="1600" dirty="0"/>
              <a:t>”, а </a:t>
            </a:r>
            <a:r>
              <a:rPr lang="ru-RU" sz="1600" dirty="0" err="1" smtClean="0"/>
              <a:t>потім</a:t>
            </a:r>
            <a:r>
              <a:rPr lang="ru-RU" sz="1600" dirty="0" smtClean="0"/>
              <a:t> </a:t>
            </a:r>
            <a:r>
              <a:rPr lang="ru-RU" sz="1600" dirty="0" err="1"/>
              <a:t>настільки</a:t>
            </a:r>
            <a:r>
              <a:rPr lang="ru-RU" sz="1600" dirty="0"/>
              <a:t> ж </a:t>
            </a:r>
            <a:r>
              <a:rPr lang="ru-RU" sz="1600" dirty="0" err="1"/>
              <a:t>важкі</a:t>
            </a:r>
            <a:r>
              <a:rPr lang="ru-RU" sz="1600" dirty="0"/>
              <a:t> у </a:t>
            </a:r>
            <a:r>
              <a:rPr lang="ru-RU" sz="1600" dirty="0" err="1"/>
              <a:t>спілкуванні</a:t>
            </a:r>
            <a:r>
              <a:rPr lang="ru-RU" sz="1600" dirty="0"/>
              <a:t> </a:t>
            </a:r>
            <a:r>
              <a:rPr lang="ru-RU" sz="1600" dirty="0" err="1"/>
              <a:t>дорослі</a:t>
            </a:r>
            <a:r>
              <a:rPr lang="ru-RU" sz="1600" dirty="0"/>
              <a:t>). Про </a:t>
            </a:r>
            <a:r>
              <a:rPr lang="ru-RU" sz="1600" dirty="0" err="1"/>
              <a:t>це</a:t>
            </a:r>
            <a:r>
              <a:rPr lang="ru-RU" sz="1600" dirty="0"/>
              <a:t> говорить </a:t>
            </a:r>
            <a:r>
              <a:rPr lang="ru-RU" sz="1600" dirty="0" err="1"/>
              <a:t>експеримент</a:t>
            </a:r>
            <a:r>
              <a:rPr lang="ru-RU" sz="1600" dirty="0"/>
              <a:t>, </a:t>
            </a:r>
            <a:r>
              <a:rPr lang="ru-RU" sz="1600" dirty="0" err="1"/>
              <a:t>відомий</a:t>
            </a:r>
            <a:r>
              <a:rPr lang="ru-RU" sz="1600" dirty="0"/>
              <a:t> </a:t>
            </a:r>
            <a:r>
              <a:rPr lang="ru-RU" sz="1600" dirty="0" err="1"/>
              <a:t>під</a:t>
            </a:r>
            <a:r>
              <a:rPr lang="ru-RU" sz="1600" dirty="0"/>
              <a:t> </a:t>
            </a:r>
            <a:r>
              <a:rPr lang="ru-RU" sz="1600" dirty="0" err="1"/>
              <a:t>назвою</a:t>
            </a:r>
            <a:r>
              <a:rPr lang="ru-RU" sz="1600" dirty="0"/>
              <a:t> "</a:t>
            </a:r>
            <a:r>
              <a:rPr lang="ru-RU" sz="1600" dirty="0" err="1"/>
              <a:t>плюшева</a:t>
            </a:r>
            <a:r>
              <a:rPr lang="ru-RU" sz="1600" dirty="0"/>
              <a:t> мама", коли </a:t>
            </a:r>
            <a:r>
              <a:rPr lang="ru-RU" sz="1600" dirty="0" err="1"/>
              <a:t>порівнювали</a:t>
            </a:r>
            <a:r>
              <a:rPr lang="ru-RU" sz="1600" dirty="0"/>
              <a:t> </a:t>
            </a:r>
            <a:r>
              <a:rPr lang="ru-RU" sz="1600" dirty="0" err="1"/>
              <a:t>поведінку</a:t>
            </a:r>
            <a:r>
              <a:rPr lang="ru-RU" sz="1600" dirty="0"/>
              <a:t> </a:t>
            </a:r>
            <a:r>
              <a:rPr lang="ru-RU" sz="1600" dirty="0" err="1"/>
              <a:t>мавп</a:t>
            </a:r>
            <a:r>
              <a:rPr lang="ru-RU" sz="1600" dirty="0"/>
              <a:t>, </a:t>
            </a:r>
            <a:r>
              <a:rPr lang="ru-RU" sz="1600" dirty="0" err="1"/>
              <a:t>вихованих</a:t>
            </a:r>
            <a:r>
              <a:rPr lang="ru-RU" sz="1600" dirty="0"/>
              <a:t> </a:t>
            </a:r>
            <a:r>
              <a:rPr lang="ru-RU" sz="1600" dirty="0" err="1"/>
              <a:t>матір'ю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мавп</a:t>
            </a:r>
            <a:r>
              <a:rPr lang="ru-RU" sz="1600" dirty="0"/>
              <a:t>, "</a:t>
            </a:r>
            <a:r>
              <a:rPr lang="ru-RU" sz="1600" dirty="0" err="1"/>
              <a:t>вигодованих</a:t>
            </a:r>
            <a:r>
              <a:rPr lang="ru-RU" sz="1600" dirty="0"/>
              <a:t>" плюшевою лялькою. З перших </a:t>
            </a:r>
            <a:r>
              <a:rPr lang="ru-RU" sz="1600" dirty="0" err="1"/>
              <a:t>виростали</a:t>
            </a:r>
            <a:r>
              <a:rPr lang="ru-RU" sz="1600" dirty="0"/>
              <a:t> </a:t>
            </a:r>
            <a:r>
              <a:rPr lang="ru-RU" sz="1600" dirty="0" err="1"/>
              <a:t>нормальні</a:t>
            </a:r>
            <a:r>
              <a:rPr lang="ru-RU" sz="1600" dirty="0"/>
              <a:t> </a:t>
            </a:r>
            <a:r>
              <a:rPr lang="ru-RU" sz="1600" dirty="0" err="1"/>
              <a:t>матері</a:t>
            </a:r>
            <a:r>
              <a:rPr lang="ru-RU" sz="1600" dirty="0"/>
              <a:t>,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smtClean="0"/>
              <a:t>других </a:t>
            </a:r>
            <a:r>
              <a:rPr lang="ru-RU" sz="1600" dirty="0"/>
              <a:t>“</a:t>
            </a:r>
            <a:r>
              <a:rPr lang="ru-RU" sz="1600" dirty="0" err="1"/>
              <a:t>холодні</a:t>
            </a:r>
            <a:r>
              <a:rPr lang="ru-RU" sz="1600" dirty="0"/>
              <a:t>”, </a:t>
            </a:r>
            <a:r>
              <a:rPr lang="ru-RU" sz="1600" dirty="0" err="1"/>
              <a:t>які</a:t>
            </a:r>
            <a:r>
              <a:rPr lang="ru-RU" sz="1600" dirty="0"/>
              <a:t>, </a:t>
            </a:r>
            <a:r>
              <a:rPr lang="ru-RU" sz="1600" dirty="0" err="1"/>
              <a:t>хоч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вигодовували</a:t>
            </a:r>
            <a:r>
              <a:rPr lang="ru-RU" sz="1600" dirty="0"/>
              <a:t> </a:t>
            </a:r>
            <a:r>
              <a:rPr lang="ru-RU" sz="1600" dirty="0" err="1"/>
              <a:t>своїх</a:t>
            </a:r>
            <a:r>
              <a:rPr lang="ru-RU" sz="1600" dirty="0"/>
              <a:t> </a:t>
            </a:r>
            <a:r>
              <a:rPr lang="ru-RU" sz="1600" dirty="0" err="1"/>
              <a:t>дитинчат</a:t>
            </a:r>
            <a:r>
              <a:rPr lang="ru-RU" sz="1600" dirty="0"/>
              <a:t>, </a:t>
            </a:r>
            <a:r>
              <a:rPr lang="ru-RU" sz="1600" dirty="0" err="1"/>
              <a:t>але</a:t>
            </a:r>
            <a:r>
              <a:rPr lang="ru-RU" sz="1600" dirty="0"/>
              <a:t> </a:t>
            </a:r>
            <a:r>
              <a:rPr lang="ru-RU" sz="1600" dirty="0" err="1"/>
              <a:t>ніколи</a:t>
            </a:r>
            <a:r>
              <a:rPr lang="ru-RU" sz="1600" dirty="0"/>
              <a:t> не </a:t>
            </a:r>
            <a:r>
              <a:rPr lang="ru-RU" sz="1600" dirty="0" err="1"/>
              <a:t>пестили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</a:t>
            </a:r>
            <a:r>
              <a:rPr lang="ru-RU" dirty="0" err="1"/>
              <a:t>людини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відношенні</a:t>
            </a:r>
            <a:r>
              <a:rPr lang="ru-RU" dirty="0"/>
              <a:t> особливо </a:t>
            </a:r>
            <a:r>
              <a:rPr lang="ru-RU" dirty="0" err="1"/>
              <a:t>вразливим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 до 3 </a:t>
            </a:r>
            <a:r>
              <a:rPr lang="ru-RU" dirty="0" err="1"/>
              <a:t>років</a:t>
            </a:r>
            <a:r>
              <a:rPr lang="ru-RU" dirty="0"/>
              <a:t>, коли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емоційної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особливо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материнської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та ласки. У </a:t>
            </a:r>
            <a:r>
              <a:rPr lang="ru-RU" dirty="0" err="1"/>
              <a:t>дошкільному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3 до 7 </a:t>
            </a:r>
            <a:r>
              <a:rPr lang="ru-RU" dirty="0" err="1"/>
              <a:t>років</a:t>
            </a:r>
            <a:r>
              <a:rPr lang="ru-RU" dirty="0"/>
              <a:t>)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мотиваційно-емоційної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спокійно</a:t>
            </a:r>
            <a:r>
              <a:rPr lang="ru-RU" dirty="0"/>
              <a:t>. Цей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відсутністю</a:t>
            </a:r>
            <a:r>
              <a:rPr lang="ru-RU" dirty="0"/>
              <a:t> </a:t>
            </a:r>
            <a:r>
              <a:rPr lang="ru-RU" dirty="0" err="1"/>
              <a:t>сильних</a:t>
            </a:r>
            <a:r>
              <a:rPr lang="ru-RU" dirty="0"/>
              <a:t> </a:t>
            </a:r>
            <a:r>
              <a:rPr lang="ru-RU" dirty="0" err="1"/>
              <a:t>афективних</a:t>
            </a:r>
            <a:r>
              <a:rPr lang="ru-RU" dirty="0"/>
              <a:t> </a:t>
            </a:r>
            <a:r>
              <a:rPr lang="ru-RU" dirty="0" err="1"/>
              <a:t>спалахів</a:t>
            </a:r>
            <a:r>
              <a:rPr lang="ru-RU" dirty="0"/>
              <a:t> та </a:t>
            </a:r>
            <a:r>
              <a:rPr lang="ru-RU" dirty="0" err="1"/>
              <a:t>конфліктів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незначних</a:t>
            </a:r>
            <a:r>
              <a:rPr lang="ru-RU" dirty="0"/>
              <a:t> </a:t>
            </a:r>
            <a:r>
              <a:rPr lang="ru-RU" dirty="0" err="1"/>
              <a:t>приводів</a:t>
            </a:r>
            <a:r>
              <a:rPr lang="ru-RU" dirty="0"/>
              <a:t>. </a:t>
            </a:r>
            <a:r>
              <a:rPr lang="ru-RU" dirty="0" err="1"/>
              <a:t>Емоційні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врівноваженими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, </a:t>
            </a:r>
            <a:r>
              <a:rPr lang="ru-RU" dirty="0" err="1"/>
              <a:t>емоційне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насичене</a:t>
            </a:r>
            <a:r>
              <a:rPr lang="ru-RU" dirty="0"/>
              <a:t>. У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прогнозувати</a:t>
            </a:r>
            <a:r>
              <a:rPr lang="ru-RU" dirty="0"/>
              <a:t> результат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феномен </a:t>
            </a:r>
            <a:r>
              <a:rPr lang="ru-RU" dirty="0" err="1"/>
              <a:t>емоційного</a:t>
            </a:r>
            <a:r>
              <a:rPr lang="ru-RU" dirty="0"/>
              <a:t> </a:t>
            </a:r>
            <a:r>
              <a:rPr lang="ru-RU" dirty="0" err="1"/>
              <a:t>передбачення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ранньому</a:t>
            </a:r>
            <a:r>
              <a:rPr lang="ru-RU" dirty="0"/>
              <a:t> </a:t>
            </a:r>
            <a:r>
              <a:rPr lang="ru-RU" dirty="0" err="1"/>
              <a:t>дитинстві</a:t>
            </a:r>
            <a:r>
              <a:rPr lang="ru-RU" dirty="0"/>
              <a:t> </a:t>
            </a:r>
            <a:r>
              <a:rPr lang="ru-RU" dirty="0" err="1"/>
              <a:t>дитина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прогностично</a:t>
            </a:r>
            <a:r>
              <a:rPr lang="ru-RU" dirty="0"/>
              <a:t> не </a:t>
            </a:r>
            <a:r>
              <a:rPr lang="ru-RU" dirty="0" err="1"/>
              <a:t>оцінює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вчинків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, а </a:t>
            </a:r>
            <a:r>
              <a:rPr lang="ru-RU" dirty="0" err="1"/>
              <a:t>керується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заохоченням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покаранням</a:t>
            </a:r>
            <a:r>
              <a:rPr lang="ru-RU" dirty="0"/>
              <a:t>, то в </a:t>
            </a:r>
            <a:r>
              <a:rPr lang="ru-RU" dirty="0" err="1"/>
              <a:t>дошкільному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 вона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будує</a:t>
            </a:r>
            <a:r>
              <a:rPr lang="ru-RU" dirty="0"/>
              <a:t> </a:t>
            </a:r>
            <a:r>
              <a:rPr lang="ru-RU" dirty="0" err="1"/>
              <a:t>попередній</a:t>
            </a:r>
            <a:r>
              <a:rPr lang="ru-RU" dirty="0"/>
              <a:t> </a:t>
            </a:r>
            <a:r>
              <a:rPr lang="ru-RU" dirty="0" err="1"/>
              <a:t>емоційний</a:t>
            </a:r>
            <a:r>
              <a:rPr lang="ru-RU" dirty="0"/>
              <a:t> образ,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очікуваний</a:t>
            </a:r>
            <a:r>
              <a:rPr lang="ru-RU" dirty="0"/>
              <a:t> результат,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дорослими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очікуваний</a:t>
            </a:r>
            <a:r>
              <a:rPr lang="ru-RU" dirty="0"/>
              <a:t> результат </a:t>
            </a:r>
            <a:r>
              <a:rPr lang="ru-RU" dirty="0" err="1"/>
              <a:t>оцінюється</a:t>
            </a:r>
            <a:r>
              <a:rPr lang="ru-RU" dirty="0"/>
              <a:t> </a:t>
            </a:r>
            <a:r>
              <a:rPr lang="ru-RU" dirty="0" err="1"/>
              <a:t>емоційно</a:t>
            </a:r>
            <a:r>
              <a:rPr lang="ru-RU" dirty="0"/>
              <a:t> негативно, то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у </a:t>
            </a:r>
            <a:r>
              <a:rPr lang="ru-RU" dirty="0" err="1"/>
              <a:t>поведінці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тривожності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загальмувати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ж </a:t>
            </a:r>
            <a:r>
              <a:rPr lang="ru-RU" dirty="0" err="1"/>
              <a:t>очікуваний</a:t>
            </a:r>
            <a:r>
              <a:rPr lang="ru-RU" dirty="0"/>
              <a:t> результат </a:t>
            </a:r>
            <a:r>
              <a:rPr lang="ru-RU" dirty="0" err="1"/>
              <a:t>оцінюється</a:t>
            </a:r>
            <a:r>
              <a:rPr lang="ru-RU" dirty="0"/>
              <a:t> </a:t>
            </a:r>
            <a:r>
              <a:rPr lang="ru-RU" dirty="0" err="1"/>
              <a:t>емоційно</a:t>
            </a:r>
            <a:r>
              <a:rPr lang="ru-RU" dirty="0"/>
              <a:t> позитивно, </a:t>
            </a:r>
            <a:r>
              <a:rPr lang="ru-RU" dirty="0" err="1"/>
              <a:t>поведінка</a:t>
            </a:r>
            <a:r>
              <a:rPr lang="ru-RU" dirty="0"/>
              <a:t>, </a:t>
            </a:r>
            <a:r>
              <a:rPr lang="ru-RU" dirty="0" err="1"/>
              <a:t>спрямоване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, </a:t>
            </a:r>
            <a:r>
              <a:rPr lang="ru-RU" dirty="0" err="1"/>
              <a:t>додатково</a:t>
            </a:r>
            <a:r>
              <a:rPr lang="ru-RU" dirty="0"/>
              <a:t> </a:t>
            </a:r>
            <a:r>
              <a:rPr lang="ru-RU" dirty="0" err="1"/>
              <a:t>стимулюється</a:t>
            </a:r>
            <a:r>
              <a:rPr lang="ru-RU" dirty="0"/>
              <a:t>. У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змінюється</a:t>
            </a:r>
            <a:r>
              <a:rPr lang="ru-RU" dirty="0"/>
              <a:t> структура </a:t>
            </a:r>
            <a:r>
              <a:rPr lang="ru-RU" dirty="0" err="1"/>
              <a:t>емоційних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: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вегетавтивних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моторних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, </a:t>
            </a:r>
            <a:r>
              <a:rPr lang="ru-RU" dirty="0" err="1"/>
              <a:t>сюди</a:t>
            </a:r>
            <a:r>
              <a:rPr lang="ru-RU" dirty="0"/>
              <a:t> </a:t>
            </a:r>
            <a:r>
              <a:rPr lang="ru-RU" dirty="0" err="1"/>
              <a:t>включаються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, образного </a:t>
            </a:r>
            <a:r>
              <a:rPr lang="ru-RU" dirty="0" err="1"/>
              <a:t>мислення</a:t>
            </a:r>
            <a:r>
              <a:rPr lang="ru-RU" dirty="0"/>
              <a:t> та </a:t>
            </a:r>
            <a:r>
              <a:rPr lang="ru-RU" dirty="0" err="1"/>
              <a:t>уяви</a:t>
            </a:r>
            <a:r>
              <a:rPr lang="ru-RU" dirty="0"/>
              <a:t>.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афектів</a:t>
            </a:r>
            <a:r>
              <a:rPr lang="ru-RU" dirty="0"/>
              <a:t>, </a:t>
            </a:r>
            <a:r>
              <a:rPr lang="ru-RU" dirty="0" err="1"/>
              <a:t>з'являється</a:t>
            </a:r>
            <a:r>
              <a:rPr lang="ru-RU" dirty="0"/>
              <a:t> </a:t>
            </a:r>
            <a:r>
              <a:rPr lang="ru-RU" dirty="0" err="1"/>
              <a:t>співчуття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, </a:t>
            </a:r>
            <a:r>
              <a:rPr lang="ru-RU" dirty="0" err="1"/>
              <a:t>співпереживання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ускладненню</a:t>
            </a:r>
            <a:r>
              <a:rPr lang="ru-RU" dirty="0"/>
              <a:t> та </a:t>
            </a:r>
            <a:r>
              <a:rPr lang="ru-RU" dirty="0" err="1"/>
              <a:t>поглибленню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. </a:t>
            </a:r>
            <a:r>
              <a:rPr lang="ru-RU" dirty="0" err="1"/>
              <a:t>Уся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емоційно</a:t>
            </a:r>
            <a:r>
              <a:rPr lang="ru-RU" dirty="0"/>
              <a:t> </a:t>
            </a:r>
            <a:r>
              <a:rPr lang="ru-RU" dirty="0" err="1"/>
              <a:t>насиченою</a:t>
            </a:r>
            <a:r>
              <a:rPr lang="ru-RU" dirty="0"/>
              <a:t>. У той </a:t>
            </a:r>
            <a:r>
              <a:rPr lang="ru-RU" dirty="0" err="1"/>
              <a:t>самий</a:t>
            </a:r>
            <a:r>
              <a:rPr lang="ru-RU" dirty="0"/>
              <a:t> час </a:t>
            </a:r>
            <a:r>
              <a:rPr lang="ru-RU" dirty="0" err="1"/>
              <a:t>дитина</a:t>
            </a:r>
            <a:r>
              <a:rPr lang="ru-RU" dirty="0"/>
              <a:t> </a:t>
            </a:r>
            <a:r>
              <a:rPr lang="ru-RU" dirty="0" err="1"/>
              <a:t>вчиться</a:t>
            </a:r>
            <a:r>
              <a:rPr lang="ru-RU" dirty="0"/>
              <a:t> </a:t>
            </a:r>
            <a:r>
              <a:rPr lang="ru-RU" dirty="0" err="1"/>
              <a:t>стримувати</a:t>
            </a:r>
            <a:r>
              <a:rPr lang="ru-RU" dirty="0"/>
              <a:t> </a:t>
            </a:r>
            <a:r>
              <a:rPr lang="ru-RU" dirty="0" err="1"/>
              <a:t>небажані</a:t>
            </a:r>
            <a:r>
              <a:rPr lang="ru-RU" dirty="0"/>
              <a:t> прояви </a:t>
            </a:r>
            <a:r>
              <a:rPr lang="ru-RU" dirty="0" err="1"/>
              <a:t>емоцій</a:t>
            </a:r>
            <a:r>
              <a:rPr lang="ru-RU" dirty="0"/>
              <a:t>. У </a:t>
            </a:r>
            <a:r>
              <a:rPr lang="ru-RU" dirty="0" err="1"/>
              <a:t>мотиваційній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з'являється</a:t>
            </a:r>
            <a:r>
              <a:rPr lang="ru-RU" dirty="0"/>
              <a:t> </a:t>
            </a:r>
            <a:r>
              <a:rPr lang="ru-RU" dirty="0" err="1"/>
              <a:t>підпорядкування</a:t>
            </a:r>
            <a:r>
              <a:rPr lang="ru-RU" dirty="0"/>
              <a:t> </a:t>
            </a:r>
            <a:r>
              <a:rPr lang="ru-RU" dirty="0" err="1"/>
              <a:t>мотивів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виявленням</a:t>
            </a:r>
            <a:r>
              <a:rPr lang="ru-RU" dirty="0"/>
              <a:t> </a:t>
            </a:r>
            <a:r>
              <a:rPr lang="ru-RU" dirty="0" err="1"/>
              <a:t>домінуючої</a:t>
            </a:r>
            <a:r>
              <a:rPr lang="ru-RU" dirty="0"/>
              <a:t> </a:t>
            </a:r>
            <a:r>
              <a:rPr lang="ru-RU" dirty="0" err="1"/>
              <a:t>мотивації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субдомінантних</a:t>
            </a:r>
            <a:r>
              <a:rPr lang="ru-RU" dirty="0"/>
              <a:t>.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мотиви</a:t>
            </a:r>
            <a:r>
              <a:rPr lang="ru-RU" dirty="0"/>
              <a:t>,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соціалізацією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самооцінкою</a:t>
            </a:r>
            <a:r>
              <a:rPr lang="ru-RU" dirty="0"/>
              <a:t>, </a:t>
            </a:r>
            <a:r>
              <a:rPr lang="ru-RU" dirty="0" err="1"/>
              <a:t>самолюбством</a:t>
            </a:r>
            <a:r>
              <a:rPr lang="ru-RU" dirty="0"/>
              <a:t>, </a:t>
            </a:r>
            <a:r>
              <a:rPr lang="ru-RU" dirty="0" err="1"/>
              <a:t>такі</a:t>
            </a:r>
            <a:r>
              <a:rPr lang="ru-RU" dirty="0"/>
              <a:t> як 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самоствердження</a:t>
            </a:r>
            <a:r>
              <a:rPr lang="ru-RU" dirty="0"/>
              <a:t>, </a:t>
            </a:r>
            <a:r>
              <a:rPr lang="ru-RU" dirty="0" err="1"/>
              <a:t>лідерства</a:t>
            </a:r>
            <a:r>
              <a:rPr lang="ru-RU" dirty="0"/>
              <a:t>,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, </a:t>
            </a:r>
            <a:r>
              <a:rPr lang="ru-RU" dirty="0" err="1"/>
              <a:t>пізнавальної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151179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молодшому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шкільному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до 11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переживає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кризу 7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коли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перебудова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новою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навчальною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криза 3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криза 7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соціумі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народженням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соціального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Божович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сфера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мотиваціями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успіху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престижна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уникнення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невдач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компенсаторна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10-12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набувають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провідного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завершується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20-22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час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завершення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відділів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підлітковому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11 до 15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займає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криза пубертатного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вразливістю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нестабільністю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посилює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сексуальне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підлітків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настрій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сяючим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оптимізмом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похмурим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песимізмом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АФрей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статева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ідентифікація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підлітки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(особливо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бісексуальні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фізичного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"Я",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гіпертрофовану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значущість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підлітка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"комплекс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неповноцінності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кінця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підліткового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сформованою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Я-концепція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"Я"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соціальне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фізичне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інтелектуальне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реальне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ідеальне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настрої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підлітка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забарвлення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своєї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невідповідності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своєї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Я-концепції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перехідному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підлітковим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юнацьким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(14-16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юнацькому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15 до 17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напруженість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дружби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поступається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закоханості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розбіжність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почуття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сексуальною (особливо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хлопчиків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Незважаючи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стабілізацію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почалася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Я-концепції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юнаків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порівнянні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підлітками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самоповага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зростає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контроль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настрій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стійким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незалежно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темпераменту.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17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сфера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 буде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низки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додаткових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ситуаційних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факторів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факторами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зокрема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рисами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темпераменту,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неврозу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протистоять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(Тут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доречно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згадати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ендогенні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екзогенні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фактори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неврозів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додаткові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ряди, за З. Фрейдом).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стосується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сфери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людей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похилого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обставина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сильно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віковими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кровообігу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гіпертонічні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нашарування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дратівливість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агресивність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склеротичні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вразливості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сентиментальності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одного боку,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втрати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інтересу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поглибленням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депресивності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протіканні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нейрохімічних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188640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 вищої нервової діяльності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Загальні уявлення та питання класифікації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Перша спроба розділити людей за темпераментом на групи належить Гіппократу, який описав чотири темпераменти, що найчастіше зустрічаються: сангвінік, флегматик, холерик і меланхолік, пояснюючи природу індивідуальних особливостей поведінки людей різницею пропорцій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життєвих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соків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тіла: крові 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слизу (жовтої або їдкої жовчі 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та чорної жовчі 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меланхолес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Пізніше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робилися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спроби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класифікувати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темпераменти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супутніми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ознаками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конституційна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темпераментів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гормональна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Павлов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підійшов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рефлекторної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в основу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класифікації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поклав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тепер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стало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зрозуміло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нейрохімією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Першим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відмінностей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Павловим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сила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Другим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служить сила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нарешті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третій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рухливість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переробкою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подразників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додаткових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проб).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класифікації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Павлова (як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Гіппократа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розрізняють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чотири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темпераменти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Павлов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називає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1 -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Гіппократа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великою силою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врівноваженістю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рухливістю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(тип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врівноважений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рухливий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 2 -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спокійний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флегматику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Гіппократа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володіє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силою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достатньою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врівноваженістю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малою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рухливістю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(тип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врівноважений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інертний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нестримний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Гіппократа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слабкому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(тип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неврівноважений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 4 -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слабкий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Гіппократа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відрізняється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малою силою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активного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281554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Індивідуальні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особливості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перебігу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нервових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природженого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темпераменту (генотипу).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фенотип.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Сьогодні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відомо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чітко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нейрохімією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звісно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​​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генетично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зумовлена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обумовлена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​​не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генотипними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фенотипом,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безперечно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адаптивністю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(яка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нейрохімічно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зумовлена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обмежує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діапазон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перебудов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адаптивні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норадреналові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холерика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усіма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проміжними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сангвохолериків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адаптивні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ацетилхолінові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флегматика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усіма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пороміжними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флегмомеланхоліків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Ступінь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адаптивності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сангвофлегматиків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сангвінічного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флегматичного ланки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темпераменті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вони,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абсолютно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корелюють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психофізіологічним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притаманні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холерикам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особливо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меланхолікам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той час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ситуативна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підвищуватися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цілком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збалансованих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флегматиків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сангвохолериків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флегмомеланхоліків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сфери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людей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призвело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темпераментів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виявилося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домінуючою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холерика 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страх, туга, а флегматика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характерно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спокійне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беземоційний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 (Симонов).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стосується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модальності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варіанти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обумовлений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багатьма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факторами,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конституційними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супутніми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тиском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методологічної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релігійної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суспільної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юридичної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404664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Пізніші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Теплова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Небилицина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допускають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комбінуванні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питомій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характеристик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кажучи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проміжні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сангво-флегматик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сангво-холерик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флегмо-меланхолік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змішані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флегматик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рисами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т.д.),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виявилося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теоретично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120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заснованих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4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варіаціях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силою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3-х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врівноваженістю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10-ти -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ступенем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рухливості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Теплов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Небиліцин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розглядають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самостійні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сила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власному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розумінні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витривалість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межа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працездатності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динамічність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обидві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названі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повинні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окремо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Звідси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врівноваженість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розглядати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за силою, так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динамічності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рухливості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Теплов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Небиліцин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залишають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терміном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характеристику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переробки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подразників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вводять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додатковий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термін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лабільність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тимчасовими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параметрами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такими як критична частота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миготіння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засвоєння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ритму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.). 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судити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конкретні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скоріше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перебігу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індивідуально-психологічні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розділ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таких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відмінностей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доречно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Теплов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Небиліцин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диференціальною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 все-таки,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темперамент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схильні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втискати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рамки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чотирьох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9144000" cy="677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Типологія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конструкція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цієї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точки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зручна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схема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Айзенка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враховується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екстра-інтроверсія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інтровертів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запропоновано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Юнгом.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Екстраверсія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відкритість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холерикам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сангвінікам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інтроверсія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замкнутості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- флегматикам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меланхолікам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(флегматики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амбівертами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класифікацією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Айзенка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інтроверт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флегматику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інтроверт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екстраверт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екстраверт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холерику.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проміжних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значеннях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виходять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проміжні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Айзенком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таким чином,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проміжний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холериком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вписується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нейрохімічні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сангво-холеричні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прояви темпераменту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детерміновані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норадренергічних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флегмо-меланхолійні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переважанням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холінергії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населення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подібними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властивостями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рідкість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зрозуміло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генотипові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генофондом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батьків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зазначити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поєднання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меланхолійної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спадковості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вельми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небажане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глибоку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нестабільність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нейрохімічному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легко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невротизації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такого холерика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меланхолійними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рисами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холеричними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Цікава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класифікація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Юнга,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запропонував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екстраверсія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інтроверсія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почуття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інтуїція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почуття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Юнг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відніс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раціональних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інтуїцію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ірраціональних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юнгівські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порівняти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павловсько-гіппократівськими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найвірогідніше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раціональний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екстраверт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ірраціональний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холерику;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раціональний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інтроверт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флегматику,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ірраціональний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Цікаво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розглянути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схемі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Берна. По Берну,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триповерхова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нижній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поверх - Дитя,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верхній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Батько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Дитячий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Батьківський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поверхи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представляють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поверх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повністю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Дитячого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поверху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розваги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Батьківського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моралітет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адаптація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середовищі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соціумі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коригуванні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Дитячого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Батьківського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поверхів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поверх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субдомінує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Дитячий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витіснений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Батьківський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у холерика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дитячий поверх,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субдомінує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посідає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Батьківський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у флегматика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поверх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ряді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Батьківський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субдомінує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Батьківський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суттєво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витіснений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Дитячий;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Дитячий поверх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Батьківський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субдомінує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Батьківський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Дитячий)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витіснений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звідси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адаптивність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Алейникова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перекладі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грецької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означає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виплескування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Спосіб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настрою,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суб'єкта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соціального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статусу,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міжособистісних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навколишніми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людьми.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підкріплюючу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перемикаючу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компенсаторно-заміщувальну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комунікативну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еволюції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забезпечила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цілеспрямовану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мотиваційну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потреб.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десятиліття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інформаційній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стороні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колишнього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підходу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приділяв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максимальну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вегетативним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Павлов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розглядав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почуття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підкорки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суб'єктивний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еламент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безумовних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інстинктів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перебудови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динамічних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стереотипів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Фрейд як компонент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еротичних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деструктивних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тенденцій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Юнг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архетиповим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зокрема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то,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Хоуджу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невдачі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інтеграції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нейрофізіологічних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про них стало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півстоліття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робіт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А.Б.Когана, Гесса,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Олдса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Мілнера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невдоволення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локалізовані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основному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гіпоталамусі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архіпалеокортексі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AutoShape 2" descr="Купити Набір &quot;Емоції&quot;, ціна 200 грн - Prom.ua (ID# 980169416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4" name="Picture 4" descr="Купити Набір &quot;Емоції&quot;, ціна 200 грн - Prom.ua (ID# 980169416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999350"/>
            <a:ext cx="2339752" cy="17420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286242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Типологія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ЕЕГ-активність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індивідуально-психологічні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відмінності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Зіставлення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показало,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однозначно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нею.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“…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жодних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грунт, 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важче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(Теплов).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десятиліття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виявлено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безліч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нейробіологічні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індивідуально-психологічних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відмінностей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Русалів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встановлюють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кореляції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нейрохімічними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нейрофізіологічними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конституційними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вегетативними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груповими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індивідуально-психологічними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відмінностями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встановлено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кореляційний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рядом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електричної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індивідуально-психологічними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відмінностями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людей. Особливо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тісно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варіабельність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компонентів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потенціалу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просторово-часової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сполученості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ЕЕГ-процесів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частота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енергії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ритмів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ЕЕГ (альфа,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надповільних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коливань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потенціалів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низка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електрофізіологічних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характеристик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ними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корелюють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інтелектуальної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розв'язання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психомоторної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навички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варіантів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тактики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проходження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лабіринту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того,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виявлено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низку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електрофізіологічних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відмінностей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врівноваженості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рухливості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лабільності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інтроверсії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Усе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цілком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вписується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рамок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диференціальної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40021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Типологія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онтогенез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стосується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онтогенезі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встановлено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рухливості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йде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хвилеподібно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індивідуумів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сильною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йде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інтенсивніше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слабких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повільніше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непостійною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мінливою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онтогенезі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рухливість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в одних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зростання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покращується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зазнає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коливань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своєму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Взагалі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диференціювального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згасального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дітей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етапах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постнатального онтогенезу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Касаткін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Чіткі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кінця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року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добре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простежуються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ясельному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нагадує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рисах,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відрізняючись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слабкістю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зрушенням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незалежно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Красногорський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типу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момент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дозрівання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20-22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тому,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генотип, будучи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вродженим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1-2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зрілості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20-22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фенотип,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відстаючи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генотипу,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3-5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повністю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20-25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протягом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подальшого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продовжується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вдосконалення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маскувань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так,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вчиться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маскуватися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флегматика.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402923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Інформаційна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теорія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Анохіна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неузгодженості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акцептором результату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зворотною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аферентацією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Симонов ж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пропонує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інформаційну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вважаючи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основу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спеціального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компенсує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адаптивного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дефіцит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потрібна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відбиток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ймовірності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оцінює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генетичного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досвіду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”. І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зрозуміло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Анохіна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початку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На думку Симонова,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інформаційна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узагальнення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ширшого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масштабу,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входить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окремий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інформаційну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Симонов,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кількісна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напруження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(Е)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величини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(П)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неузгодженості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прогностично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суб'єкта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вигляді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Е = -П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Звичайно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залежать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факторів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таких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суб'єкта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мотиваційної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сфери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характер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домінуючої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т.д.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достатніми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два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фактори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потреба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ймовірність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інформаційної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потреби, над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суб'єкта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зворотному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співвідношенні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величинами.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напругу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вони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відіграють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важливішу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уникнення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небезпеки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мотиваційний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пошук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прогнозуючи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потреби. Таким чином,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забарвлену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мотиваційну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розглядати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прагнення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уникнути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гонитві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позитивною.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626205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тон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відчуття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представники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нерідко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поєднують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тоном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говорячи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голоду,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статевого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потягу,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самозбереження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прихильники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інформаційної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чітко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диференціюють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явища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Симоновим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зводиться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потреби,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так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потреби,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перспективи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тону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(голод,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спрага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статевий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потяг,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контактне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т.д.),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предмет,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страх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результат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прогностичної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предмет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містить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стосується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вони часто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взагалі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виводяться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елементарних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почуттям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голоду,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статевого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потягу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духовних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мистецтві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практично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ненасичувані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часто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знімає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посилює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неенергетична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інформаційна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природа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(Симонов).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зазначити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настрою (у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стрімкого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збереження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час-годинами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днями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почуття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духовних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потреб). Характер потреб,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зокрема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соціально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детермінованих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духовних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якісну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-107721"/>
            <a:ext cx="914400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Емоційні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стани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емоційні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Вальдманом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розрізняти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прямому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подразненні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мозкових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додаткових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тестів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Аналогічно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неврахованих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нерідко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стресорних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мозкових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додаткових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дратівливих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ситуативних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інтенсивності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подразнення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тих самих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ділянок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той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дратуючи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(часто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сусідні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пункти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отримати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цілісні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попереднього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стану.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Вальдманом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комбінації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1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цілісний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поведінковий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акт; 2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стан; 3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(типу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хибної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зникає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відразу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припиненням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стимуляції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4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цілеспрямована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беземоційна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5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окремі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стереотипи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Таким чином,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морфологічну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самостійність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мотиваційну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збігаються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емоціями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мотиваційний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пошук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адекватним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зазначити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настрою (у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стрімкого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збереження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- годинами, днями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почуття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духовних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потреб). Характер потреб,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зокрема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соціально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детермінованих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духовних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якісну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Електроенцефалографічні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призвели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частот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ЕЕГ-активності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за Брауном,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альфа-активності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притаманно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розслаблення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спокою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бета-активності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станах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напруги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гніву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страху,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подиву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тета-активність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невизначеності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побудови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"сну наяву".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фундаментальних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зрушеннями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хімізмі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внаслідок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рецепторах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кровоносних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судин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травного тракту,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сечостатевої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проміжного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т.д.),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стовбурові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відділи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гіпоталамусу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таламусу),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одного боку, в кору,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периферичних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де рефлекторно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вторинні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кровонаповнення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напруги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чутливість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рефлексогенних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зон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та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виборчій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відділів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стовбура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архіпалеокортексу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неокортексу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цілеспрямованої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мотиваційної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усвідомлюється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Емоціогенні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зони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Пошуки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емоціогенних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зон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проводилися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привели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чином, до структур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дієнцефалону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лімбічної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Такими структурами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виявилися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гіпоталамус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таламус,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ретикулярна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частотою до 7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тисяч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годину)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уникненням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подразнення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вживленні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електродів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гіпоталамуса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перивентрикулярні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відділи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проміжного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центральну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показали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невдоволення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вигляді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Цікава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точка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МакЛіна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думку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гіпоталамусі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локалізовані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стереотипні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правило,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супроводжуються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захисту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нападу,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пошуку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т.д.),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розташованих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відділах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мигдалині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самозбереження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захист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голод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т.п.),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перегородці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продовження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роду,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префронтальній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цингулярній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зоосоціальні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стадні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неокортексі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зосереджений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набутий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Пейпеца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істотна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належить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поясній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звивині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входить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єдину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систему: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гіпоталамус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передньовентральне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ядро ​​таламуса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поясна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звивина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мамілярні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названа коло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Пейпеца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Вона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лімбічної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МакЛіна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джерело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знаходиться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гіпоталамусі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Поясна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звивина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Пейпецем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субстратом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переживань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того,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суттєво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лобова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скронева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кора,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мигдалики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входять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кола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Пейпеца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показано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експериментах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самостійність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слабке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роздратування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електричним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струмом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субстрат потреби,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генералізованому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пошуковому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занепокоєнню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роздратування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зберігають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енграми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запускають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цілеспрямовану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мотиваційну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подальшому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стимуляції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зон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емоційно-позитивного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підкріплення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переходить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самороздратування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система структур,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актуалізації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простіша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система: потреба +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Спираючись</a:t>
            </a:r>
            <a:r>
              <a:rPr lang="ru-RU" sz="1600" dirty="0"/>
              <a:t> на </a:t>
            </a:r>
            <a:r>
              <a:rPr lang="ru-RU" sz="1600" dirty="0" err="1"/>
              <a:t>уявлення</a:t>
            </a:r>
            <a:r>
              <a:rPr lang="ru-RU" sz="1600" dirty="0"/>
              <a:t> </a:t>
            </a:r>
            <a:r>
              <a:rPr lang="ru-RU" sz="1600" dirty="0" err="1"/>
              <a:t>Асратяна</a:t>
            </a:r>
            <a:r>
              <a:rPr lang="ru-RU" sz="1600" dirty="0"/>
              <a:t> про </a:t>
            </a:r>
            <a:r>
              <a:rPr lang="ru-RU" sz="1600" dirty="0" err="1"/>
              <a:t>багатоповерховість</a:t>
            </a:r>
            <a:r>
              <a:rPr lang="ru-RU" sz="1600" dirty="0"/>
              <a:t> </a:t>
            </a:r>
            <a:r>
              <a:rPr lang="ru-RU" sz="1600" dirty="0" err="1"/>
              <a:t>замикання</a:t>
            </a:r>
            <a:r>
              <a:rPr lang="ru-RU" sz="1600" dirty="0"/>
              <a:t> </a:t>
            </a:r>
            <a:r>
              <a:rPr lang="ru-RU" sz="1600" dirty="0" err="1"/>
              <a:t>безумовнорефлекторних</a:t>
            </a:r>
            <a:r>
              <a:rPr lang="ru-RU" sz="1600" dirty="0"/>
              <a:t> дуг, Симонов </a:t>
            </a:r>
            <a:r>
              <a:rPr lang="ru-RU" sz="1600" dirty="0" err="1"/>
              <a:t>передбачає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багатоповерховість</a:t>
            </a:r>
            <a:r>
              <a:rPr lang="ru-RU" sz="1600" dirty="0"/>
              <a:t> у </a:t>
            </a:r>
            <a:r>
              <a:rPr lang="ru-RU" sz="1600" dirty="0" err="1"/>
              <a:t>представництві</a:t>
            </a:r>
            <a:r>
              <a:rPr lang="ru-RU" sz="1600" dirty="0"/>
              <a:t> </a:t>
            </a:r>
            <a:r>
              <a:rPr lang="ru-RU" sz="1600" dirty="0" err="1"/>
              <a:t>різних</a:t>
            </a:r>
            <a:r>
              <a:rPr lang="ru-RU" sz="1600" dirty="0"/>
              <a:t> </a:t>
            </a:r>
            <a:r>
              <a:rPr lang="ru-RU" sz="1600" dirty="0" err="1"/>
              <a:t>емоцій</a:t>
            </a:r>
            <a:r>
              <a:rPr lang="ru-RU" sz="1600" dirty="0"/>
              <a:t> в </a:t>
            </a:r>
            <a:r>
              <a:rPr lang="ru-RU" sz="1600" dirty="0" err="1"/>
              <a:t>гіпоталамусі</a:t>
            </a:r>
            <a:r>
              <a:rPr lang="ru-RU" sz="1600" dirty="0"/>
              <a:t>, </a:t>
            </a:r>
            <a:r>
              <a:rPr lang="ru-RU" sz="1600" dirty="0" err="1"/>
              <a:t>гіпокампі</a:t>
            </a:r>
            <a:r>
              <a:rPr lang="ru-RU" sz="1600" dirty="0"/>
              <a:t>, </a:t>
            </a:r>
            <a:r>
              <a:rPr lang="ru-RU" sz="1600" dirty="0" err="1"/>
              <a:t>в</a:t>
            </a:r>
            <a:r>
              <a:rPr lang="ru-RU" sz="1600" dirty="0"/>
              <a:t> </a:t>
            </a:r>
            <a:r>
              <a:rPr lang="ru-RU" sz="1600" dirty="0" err="1"/>
              <a:t>мигдалині</a:t>
            </a:r>
            <a:r>
              <a:rPr lang="ru-RU" sz="1600" dirty="0"/>
              <a:t>, а </a:t>
            </a:r>
            <a:r>
              <a:rPr lang="ru-RU" sz="1600" dirty="0" err="1"/>
              <a:t>також</a:t>
            </a:r>
            <a:r>
              <a:rPr lang="ru-RU" sz="1600" dirty="0"/>
              <a:t> в </a:t>
            </a:r>
            <a:r>
              <a:rPr lang="ru-RU" sz="1600" dirty="0" err="1"/>
              <a:t>неокортексі</a:t>
            </a:r>
            <a:r>
              <a:rPr lang="ru-RU" sz="1600" dirty="0"/>
              <a:t>. Але </a:t>
            </a:r>
            <a:r>
              <a:rPr lang="ru-RU" sz="1600" dirty="0" err="1"/>
              <a:t>можливо</a:t>
            </a:r>
            <a:r>
              <a:rPr lang="ru-RU" sz="1600" dirty="0"/>
              <a:t> </a:t>
            </a:r>
            <a:r>
              <a:rPr lang="ru-RU" sz="1600" dirty="0" err="1"/>
              <a:t>й</a:t>
            </a:r>
            <a:r>
              <a:rPr lang="ru-RU" sz="1600" dirty="0"/>
              <a:t> </a:t>
            </a:r>
            <a:r>
              <a:rPr lang="ru-RU" sz="1600" dirty="0" err="1"/>
              <a:t>інше</a:t>
            </a:r>
            <a:r>
              <a:rPr lang="ru-RU" sz="1600" dirty="0"/>
              <a:t>: на </a:t>
            </a:r>
            <a:r>
              <a:rPr lang="ru-RU" sz="1600" dirty="0" err="1"/>
              <a:t>порівняно</a:t>
            </a:r>
            <a:r>
              <a:rPr lang="ru-RU" sz="1600" dirty="0"/>
              <a:t> </a:t>
            </a:r>
            <a:r>
              <a:rPr lang="ru-RU" sz="1600" dirty="0" err="1"/>
              <a:t>низькому</a:t>
            </a:r>
            <a:r>
              <a:rPr lang="ru-RU" sz="1600" dirty="0"/>
              <a:t> </a:t>
            </a:r>
            <a:r>
              <a:rPr lang="ru-RU" sz="1600" dirty="0" err="1"/>
              <a:t>рівні</a:t>
            </a:r>
            <a:r>
              <a:rPr lang="ru-RU" sz="1600" dirty="0"/>
              <a:t> (</a:t>
            </a:r>
            <a:r>
              <a:rPr lang="ru-RU" sz="1600" dirty="0" err="1"/>
              <a:t>ймовірно</a:t>
            </a:r>
            <a:r>
              <a:rPr lang="ru-RU" sz="1600" dirty="0"/>
              <a:t>, в </a:t>
            </a:r>
            <a:r>
              <a:rPr lang="ru-RU" sz="1600" dirty="0" err="1"/>
              <a:t>гіпоталамусі</a:t>
            </a:r>
            <a:r>
              <a:rPr lang="ru-RU" sz="1600" dirty="0"/>
              <a:t>) </a:t>
            </a:r>
            <a:r>
              <a:rPr lang="ru-RU" sz="1600" dirty="0" err="1"/>
              <a:t>відбувається</a:t>
            </a:r>
            <a:r>
              <a:rPr lang="ru-RU" sz="1600" dirty="0"/>
              <a:t> </a:t>
            </a:r>
            <a:r>
              <a:rPr lang="ru-RU" sz="1600" dirty="0" err="1"/>
              <a:t>інтеграція</a:t>
            </a:r>
            <a:r>
              <a:rPr lang="ru-RU" sz="1600" dirty="0"/>
              <a:t> </a:t>
            </a:r>
            <a:r>
              <a:rPr lang="ru-RU" sz="1600" dirty="0" err="1"/>
              <a:t>соматичних</a:t>
            </a:r>
            <a:r>
              <a:rPr lang="ru-RU" sz="1600" dirty="0"/>
              <a:t> та </a:t>
            </a:r>
            <a:r>
              <a:rPr lang="ru-RU" sz="1600" dirty="0" err="1"/>
              <a:t>вегетативних</a:t>
            </a:r>
            <a:r>
              <a:rPr lang="ru-RU" sz="1600" dirty="0"/>
              <a:t> </a:t>
            </a:r>
            <a:r>
              <a:rPr lang="ru-RU" sz="1600" dirty="0" err="1"/>
              <a:t>компонентів</a:t>
            </a:r>
            <a:r>
              <a:rPr lang="ru-RU" sz="1600" dirty="0"/>
              <a:t> </a:t>
            </a:r>
            <a:r>
              <a:rPr lang="ru-RU" sz="1600" dirty="0" err="1"/>
              <a:t>емоційної</a:t>
            </a:r>
            <a:r>
              <a:rPr lang="ru-RU" sz="1600" dirty="0"/>
              <a:t> </a:t>
            </a:r>
            <a:r>
              <a:rPr lang="ru-RU" sz="1600" dirty="0" err="1"/>
              <a:t>поведінки</a:t>
            </a:r>
            <a:r>
              <a:rPr lang="ru-RU" sz="1600" dirty="0"/>
              <a:t>, а на </a:t>
            </a:r>
            <a:r>
              <a:rPr lang="ru-RU" sz="1600" dirty="0" err="1"/>
              <a:t>більш</a:t>
            </a:r>
            <a:r>
              <a:rPr lang="ru-RU" sz="1600" dirty="0"/>
              <a:t> </a:t>
            </a:r>
            <a:r>
              <a:rPr lang="ru-RU" sz="1600" dirty="0" err="1"/>
              <a:t>високому</a:t>
            </a:r>
            <a:r>
              <a:rPr lang="ru-RU" sz="1600" dirty="0"/>
              <a:t> </a:t>
            </a:r>
            <a:r>
              <a:rPr lang="ru-RU" sz="1600" dirty="0" err="1"/>
              <a:t>мозковому</a:t>
            </a:r>
            <a:r>
              <a:rPr lang="ru-RU" sz="1600" dirty="0"/>
              <a:t> </a:t>
            </a:r>
            <a:r>
              <a:rPr lang="ru-RU" sz="1600" dirty="0" err="1"/>
              <a:t>рівні</a:t>
            </a:r>
            <a:r>
              <a:rPr lang="ru-RU" sz="1600" dirty="0"/>
              <a:t> (у </a:t>
            </a:r>
            <a:r>
              <a:rPr lang="ru-RU" sz="1600" dirty="0" err="1"/>
              <a:t>гіпокампі</a:t>
            </a:r>
            <a:r>
              <a:rPr lang="ru-RU" sz="1600" dirty="0"/>
              <a:t>, </a:t>
            </a:r>
            <a:r>
              <a:rPr lang="ru-RU" sz="1600" dirty="0" err="1"/>
              <a:t>мигдалині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тим</a:t>
            </a:r>
            <a:r>
              <a:rPr lang="ru-RU" sz="1600" dirty="0"/>
              <a:t> </a:t>
            </a:r>
            <a:r>
              <a:rPr lang="ru-RU" sz="1600" dirty="0" err="1"/>
              <a:t>більше</a:t>
            </a:r>
            <a:r>
              <a:rPr lang="ru-RU" sz="1600" dirty="0"/>
              <a:t> в </a:t>
            </a:r>
            <a:r>
              <a:rPr lang="ru-RU" sz="1600" dirty="0" err="1"/>
              <a:t>неокортексі</a:t>
            </a:r>
            <a:r>
              <a:rPr lang="ru-RU" sz="1600" dirty="0"/>
              <a:t>) </a:t>
            </a:r>
            <a:r>
              <a:rPr lang="ru-RU" sz="1600" dirty="0" err="1"/>
              <a:t>представлені</a:t>
            </a:r>
            <a:r>
              <a:rPr lang="ru-RU" sz="1600" dirty="0"/>
              <a:t> не </a:t>
            </a:r>
            <a:r>
              <a:rPr lang="ru-RU" sz="1600" dirty="0" err="1"/>
              <a:t>емоції</a:t>
            </a:r>
            <a:r>
              <a:rPr lang="ru-RU" sz="1600" dirty="0"/>
              <a:t>, а </a:t>
            </a:r>
            <a:r>
              <a:rPr lang="ru-RU" sz="1600" dirty="0" err="1"/>
              <a:t>операції</a:t>
            </a:r>
            <a:r>
              <a:rPr lang="ru-RU" sz="1600" dirty="0"/>
              <a:t>, </a:t>
            </a:r>
            <a:r>
              <a:rPr lang="ru-RU" sz="1600" dirty="0" err="1"/>
              <a:t>необхідні</a:t>
            </a:r>
            <a:r>
              <a:rPr lang="ru-RU" sz="1600" dirty="0"/>
              <a:t> для </a:t>
            </a:r>
            <a:r>
              <a:rPr lang="ru-RU" sz="1600" dirty="0" err="1"/>
              <a:t>виклику</a:t>
            </a:r>
            <a:r>
              <a:rPr lang="ru-RU" sz="1600" dirty="0"/>
              <a:t> </a:t>
            </a:r>
            <a:r>
              <a:rPr lang="ru-RU" sz="1600" dirty="0" err="1"/>
              <a:t>цих</a:t>
            </a:r>
            <a:r>
              <a:rPr lang="ru-RU" sz="1600" dirty="0"/>
              <a:t> </a:t>
            </a:r>
            <a:r>
              <a:rPr lang="ru-RU" sz="1600" dirty="0" err="1"/>
              <a:t>емоцій</a:t>
            </a:r>
            <a:r>
              <a:rPr lang="ru-RU" sz="1600" dirty="0"/>
              <a:t>.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оцінка</a:t>
            </a:r>
            <a:r>
              <a:rPr lang="ru-RU" sz="1600" dirty="0"/>
              <a:t> </a:t>
            </a:r>
            <a:r>
              <a:rPr lang="ru-RU" sz="1600" dirty="0" err="1"/>
              <a:t>ймовірності</a:t>
            </a:r>
            <a:r>
              <a:rPr lang="ru-RU" sz="1600" dirty="0"/>
              <a:t> </a:t>
            </a:r>
            <a:r>
              <a:rPr lang="ru-RU" sz="1600" dirty="0" err="1"/>
              <a:t>задоволення</a:t>
            </a:r>
            <a:r>
              <a:rPr lang="ru-RU" sz="1600" dirty="0"/>
              <a:t> потреби та </a:t>
            </a:r>
            <a:r>
              <a:rPr lang="ru-RU" sz="1600" dirty="0" err="1"/>
              <a:t>гальмування</a:t>
            </a:r>
            <a:r>
              <a:rPr lang="ru-RU" sz="1600" dirty="0"/>
              <a:t> </a:t>
            </a:r>
            <a:r>
              <a:rPr lang="ru-RU" sz="1600" dirty="0" err="1"/>
              <a:t>реакцій</a:t>
            </a:r>
            <a:r>
              <a:rPr lang="ru-RU" sz="1600" dirty="0"/>
              <a:t> на </a:t>
            </a:r>
            <a:r>
              <a:rPr lang="ru-RU" sz="1600" dirty="0" err="1"/>
              <a:t>сигнали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низькою</a:t>
            </a:r>
            <a:r>
              <a:rPr lang="ru-RU" sz="1600" dirty="0"/>
              <a:t> </a:t>
            </a:r>
            <a:r>
              <a:rPr lang="ru-RU" sz="1600" dirty="0" err="1"/>
              <a:t>ймовірністю</a:t>
            </a:r>
            <a:r>
              <a:rPr lang="ru-RU" sz="1600" dirty="0"/>
              <a:t> </a:t>
            </a:r>
            <a:r>
              <a:rPr lang="ru-RU" sz="1600" dirty="0" err="1"/>
              <a:t>підкріплення</a:t>
            </a:r>
            <a:r>
              <a:rPr lang="ru-RU" sz="1600" dirty="0"/>
              <a:t>, за </a:t>
            </a:r>
            <a:r>
              <a:rPr lang="ru-RU" sz="1600" dirty="0" err="1"/>
              <a:t>наявності</a:t>
            </a:r>
            <a:r>
              <a:rPr lang="ru-RU" sz="1600" dirty="0"/>
              <a:t> </a:t>
            </a:r>
            <a:r>
              <a:rPr lang="ru-RU" sz="1600" dirty="0" err="1"/>
              <a:t>сигналів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високою</a:t>
            </a:r>
            <a:r>
              <a:rPr lang="ru-RU" sz="1600" dirty="0"/>
              <a:t> </a:t>
            </a:r>
            <a:r>
              <a:rPr lang="ru-RU" sz="1600" dirty="0" err="1"/>
              <a:t>ймовірністю</a:t>
            </a:r>
            <a:r>
              <a:rPr lang="ru-RU" sz="1600" dirty="0"/>
              <a:t> </a:t>
            </a:r>
            <a:r>
              <a:rPr lang="ru-RU" sz="1600" dirty="0" err="1"/>
              <a:t>підкріплення</a:t>
            </a:r>
            <a:r>
              <a:rPr lang="ru-RU" sz="1600" dirty="0"/>
              <a:t>; у </a:t>
            </a:r>
            <a:r>
              <a:rPr lang="ru-RU" sz="1600" dirty="0" err="1"/>
              <a:t>разі</a:t>
            </a:r>
            <a:r>
              <a:rPr lang="ru-RU" sz="1600" dirty="0"/>
              <a:t> </a:t>
            </a:r>
            <a:r>
              <a:rPr lang="ru-RU" sz="1600" dirty="0" err="1"/>
              <a:t>відсутності</a:t>
            </a:r>
            <a:r>
              <a:rPr lang="ru-RU" sz="1600" dirty="0"/>
              <a:t> </a:t>
            </a:r>
            <a:r>
              <a:rPr lang="ru-RU" sz="1600" dirty="0" err="1"/>
              <a:t>сигналів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високою</a:t>
            </a:r>
            <a:r>
              <a:rPr lang="ru-RU" sz="1600" dirty="0"/>
              <a:t> </a:t>
            </a:r>
            <a:r>
              <a:rPr lang="ru-RU" sz="1600" dirty="0" err="1"/>
              <a:t>ймовірністю</a:t>
            </a:r>
            <a:r>
              <a:rPr lang="ru-RU" sz="1600" dirty="0"/>
              <a:t> </a:t>
            </a:r>
            <a:r>
              <a:rPr lang="ru-RU" sz="1600" dirty="0" err="1"/>
              <a:t>підкріплення</a:t>
            </a:r>
            <a:r>
              <a:rPr lang="ru-RU" sz="1600" dirty="0"/>
              <a:t> (</a:t>
            </a:r>
            <a:r>
              <a:rPr lang="ru-RU" sz="1600" dirty="0" err="1"/>
              <a:t>тобто</a:t>
            </a:r>
            <a:r>
              <a:rPr lang="ru-RU" sz="1600" dirty="0"/>
              <a:t> за </a:t>
            </a:r>
            <a:r>
              <a:rPr lang="ru-RU" sz="1600" dirty="0" err="1"/>
              <a:t>наявності</a:t>
            </a:r>
            <a:r>
              <a:rPr lang="ru-RU" sz="1600" dirty="0"/>
              <a:t> </a:t>
            </a:r>
            <a:r>
              <a:rPr lang="ru-RU" sz="1600" dirty="0" err="1"/>
              <a:t>прагматичної</a:t>
            </a:r>
            <a:r>
              <a:rPr lang="ru-RU" sz="1600" dirty="0"/>
              <a:t> </a:t>
            </a:r>
            <a:r>
              <a:rPr lang="ru-RU" sz="1600" dirty="0" err="1"/>
              <a:t>невизначеності</a:t>
            </a:r>
            <a:r>
              <a:rPr lang="ru-RU" sz="1600" dirty="0"/>
              <a:t>) </a:t>
            </a:r>
            <a:r>
              <a:rPr lang="ru-RU" sz="1600" dirty="0" err="1"/>
              <a:t>включається</a:t>
            </a:r>
            <a:r>
              <a:rPr lang="ru-RU" sz="1600" dirty="0"/>
              <a:t> </a:t>
            </a:r>
            <a:r>
              <a:rPr lang="ru-RU" sz="1600" dirty="0" err="1"/>
              <a:t>реакція</a:t>
            </a:r>
            <a:r>
              <a:rPr lang="ru-RU" sz="1600" dirty="0"/>
              <a:t> на </a:t>
            </a:r>
            <a:r>
              <a:rPr lang="ru-RU" sz="1600" dirty="0" err="1"/>
              <a:t>сигнали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низькою</a:t>
            </a:r>
            <a:r>
              <a:rPr lang="ru-RU" sz="1600" dirty="0"/>
              <a:t> </a:t>
            </a:r>
            <a:r>
              <a:rPr lang="ru-RU" sz="1600" dirty="0" err="1"/>
              <a:t>ймовірністю</a:t>
            </a:r>
            <a:r>
              <a:rPr lang="ru-RU" sz="1600" dirty="0"/>
              <a:t> </a:t>
            </a:r>
            <a:r>
              <a:rPr lang="ru-RU" sz="1600" dirty="0" err="1"/>
              <a:t>підкріплення</a:t>
            </a:r>
            <a:r>
              <a:rPr lang="ru-RU" sz="1600" dirty="0"/>
              <a:t>. У </a:t>
            </a:r>
            <a:r>
              <a:rPr lang="ru-RU" sz="1600" dirty="0" err="1"/>
              <a:t>цій</a:t>
            </a:r>
            <a:r>
              <a:rPr lang="ru-RU" sz="1600" dirty="0"/>
              <a:t> </a:t>
            </a:r>
            <a:r>
              <a:rPr lang="ru-RU" sz="1600" dirty="0" err="1"/>
              <a:t>оцінці</a:t>
            </a:r>
            <a:r>
              <a:rPr lang="ru-RU" sz="1600" dirty="0"/>
              <a:t>, </a:t>
            </a:r>
            <a:r>
              <a:rPr lang="ru-RU" sz="1600" dirty="0" err="1"/>
              <a:t>природно</a:t>
            </a:r>
            <a:r>
              <a:rPr lang="ru-RU" sz="1600" dirty="0"/>
              <a:t>, </a:t>
            </a:r>
            <a:r>
              <a:rPr lang="ru-RU" sz="1600" dirty="0" err="1"/>
              <a:t>беруть</a:t>
            </a:r>
            <a:r>
              <a:rPr lang="ru-RU" sz="1600" dirty="0"/>
              <a:t> участь "</a:t>
            </a:r>
            <a:r>
              <a:rPr lang="ru-RU" sz="1600" dirty="0" err="1"/>
              <a:t>нейрони</a:t>
            </a:r>
            <a:r>
              <a:rPr lang="ru-RU" sz="1600" dirty="0"/>
              <a:t> </a:t>
            </a:r>
            <a:r>
              <a:rPr lang="ru-RU" sz="1600" dirty="0" err="1"/>
              <a:t>новизни</a:t>
            </a:r>
            <a:r>
              <a:rPr lang="ru-RU" sz="1600" dirty="0"/>
              <a:t>", </a:t>
            </a:r>
            <a:r>
              <a:rPr lang="ru-RU" sz="1600" dirty="0" err="1"/>
              <a:t>якими</a:t>
            </a:r>
            <a:r>
              <a:rPr lang="ru-RU" sz="1600" dirty="0"/>
              <a:t> </a:t>
            </a:r>
            <a:r>
              <a:rPr lang="ru-RU" sz="1600" dirty="0" err="1"/>
              <a:t>рясніє</a:t>
            </a:r>
            <a:r>
              <a:rPr lang="ru-RU" sz="1600" dirty="0"/>
              <a:t> </a:t>
            </a:r>
            <a:r>
              <a:rPr lang="ru-RU" sz="1600" dirty="0" err="1"/>
              <a:t>гіпокамп</a:t>
            </a:r>
            <a:r>
              <a:rPr lang="ru-RU" sz="1600" dirty="0"/>
              <a:t> (</a:t>
            </a:r>
            <a:r>
              <a:rPr lang="ru-RU" sz="1600" dirty="0" err="1"/>
              <a:t>Соколів</a:t>
            </a:r>
            <a:r>
              <a:rPr lang="ru-RU" sz="1600" dirty="0"/>
              <a:t>, Виноградова), </a:t>
            </a:r>
            <a:r>
              <a:rPr lang="ru-RU" sz="1600" dirty="0" err="1"/>
              <a:t>і</a:t>
            </a:r>
            <a:r>
              <a:rPr lang="ru-RU" sz="1600" dirty="0"/>
              <a:t> "</a:t>
            </a:r>
            <a:r>
              <a:rPr lang="ru-RU" sz="1600" dirty="0" err="1"/>
              <a:t>нейрони</a:t>
            </a:r>
            <a:r>
              <a:rPr lang="ru-RU" sz="1600" dirty="0"/>
              <a:t> </a:t>
            </a:r>
            <a:r>
              <a:rPr lang="ru-RU" sz="1600" dirty="0" err="1"/>
              <a:t>тотожності</a:t>
            </a:r>
            <a:r>
              <a:rPr lang="ru-RU" sz="1600" dirty="0"/>
              <a:t>", </a:t>
            </a:r>
            <a:r>
              <a:rPr lang="ru-RU" sz="1600" dirty="0" err="1"/>
              <a:t>представлені</a:t>
            </a:r>
            <a:r>
              <a:rPr lang="ru-RU" sz="1600" dirty="0"/>
              <a:t> </a:t>
            </a:r>
            <a:r>
              <a:rPr lang="ru-RU" sz="1600" dirty="0" err="1"/>
              <a:t>ширше</a:t>
            </a:r>
            <a:r>
              <a:rPr lang="ru-RU" sz="1600" dirty="0"/>
              <a:t> в </a:t>
            </a:r>
            <a:r>
              <a:rPr lang="ru-RU" sz="1600" dirty="0" err="1"/>
              <a:t>мигдалині</a:t>
            </a:r>
            <a:r>
              <a:rPr lang="ru-RU" sz="1600" dirty="0"/>
              <a:t> (</a:t>
            </a:r>
            <a:r>
              <a:rPr lang="ru-RU" sz="1600" dirty="0" err="1"/>
              <a:t>хоча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в</a:t>
            </a:r>
            <a:r>
              <a:rPr lang="ru-RU" sz="1600" dirty="0"/>
              <a:t> </a:t>
            </a:r>
            <a:r>
              <a:rPr lang="ru-RU" sz="1600" dirty="0" err="1"/>
              <a:t>гіпокампі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чимало</a:t>
            </a:r>
            <a:r>
              <a:rPr lang="ru-RU" sz="1600" dirty="0"/>
              <a:t>). </a:t>
            </a:r>
            <a:r>
              <a:rPr lang="ru-RU" sz="1600" dirty="0" err="1"/>
              <a:t>Крім</a:t>
            </a:r>
            <a:r>
              <a:rPr lang="ru-RU" sz="1600" dirty="0"/>
              <a:t> того, в </a:t>
            </a:r>
            <a:r>
              <a:rPr lang="ru-RU" sz="1600" dirty="0" err="1"/>
              <a:t>цих</a:t>
            </a:r>
            <a:r>
              <a:rPr lang="ru-RU" sz="1600" dirty="0"/>
              <a:t> структурах </a:t>
            </a:r>
            <a:r>
              <a:rPr lang="ru-RU" sz="1600" dirty="0" err="1"/>
              <a:t>оцінюється</a:t>
            </a:r>
            <a:r>
              <a:rPr lang="ru-RU" sz="1600" dirty="0"/>
              <a:t> </a:t>
            </a:r>
            <a:r>
              <a:rPr lang="ru-RU" sz="1600" dirty="0" err="1"/>
              <a:t>порівняльна</a:t>
            </a:r>
            <a:r>
              <a:rPr lang="ru-RU" sz="1600" dirty="0"/>
              <a:t> </a:t>
            </a:r>
            <a:r>
              <a:rPr lang="ru-RU" sz="1600" dirty="0" err="1"/>
              <a:t>значущість</a:t>
            </a:r>
            <a:r>
              <a:rPr lang="ru-RU" sz="1600" dirty="0"/>
              <a:t> потреб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низки </a:t>
            </a:r>
            <a:r>
              <a:rPr lang="ru-RU" sz="1600" dirty="0" err="1"/>
              <a:t>конкуруючих</a:t>
            </a:r>
            <a:r>
              <a:rPr lang="ru-RU" sz="1600" dirty="0"/>
              <a:t> </a:t>
            </a:r>
            <a:r>
              <a:rPr lang="ru-RU" sz="1600" dirty="0" err="1"/>
              <a:t>емоцій</a:t>
            </a:r>
            <a:r>
              <a:rPr lang="ru-RU" sz="1600" dirty="0"/>
              <a:t> </a:t>
            </a:r>
            <a:r>
              <a:rPr lang="ru-RU" sz="1600" dirty="0" err="1"/>
              <a:t>відбувається</a:t>
            </a:r>
            <a:r>
              <a:rPr lang="ru-RU" sz="1600" dirty="0"/>
              <a:t> </a:t>
            </a:r>
            <a:r>
              <a:rPr lang="ru-RU" sz="1600" dirty="0" err="1"/>
              <a:t>вибір</a:t>
            </a:r>
            <a:r>
              <a:rPr lang="ru-RU" sz="1600" dirty="0"/>
              <a:t> </a:t>
            </a:r>
            <a:r>
              <a:rPr lang="ru-RU" sz="1600" dirty="0" err="1"/>
              <a:t>тієї</a:t>
            </a:r>
            <a:r>
              <a:rPr lang="ru-RU" sz="1600" dirty="0"/>
              <a:t>, яка </a:t>
            </a:r>
            <a:r>
              <a:rPr lang="ru-RU" sz="1600" dirty="0" err="1"/>
              <a:t>найбільш</a:t>
            </a:r>
            <a:r>
              <a:rPr lang="ru-RU" sz="1600" dirty="0"/>
              <a:t> адекватна </a:t>
            </a:r>
            <a:r>
              <a:rPr lang="ru-RU" sz="1600" dirty="0" err="1"/>
              <a:t>домінуючою</a:t>
            </a:r>
            <a:r>
              <a:rPr lang="ru-RU" sz="1600" dirty="0"/>
              <a:t> </a:t>
            </a:r>
            <a:r>
              <a:rPr lang="ru-RU" sz="1600" dirty="0" err="1"/>
              <a:t>мотивацією</a:t>
            </a:r>
            <a:r>
              <a:rPr lang="ru-RU" sz="1600" dirty="0"/>
              <a:t>. З </a:t>
            </a:r>
            <a:r>
              <a:rPr lang="ru-RU" sz="1600" dirty="0" err="1"/>
              <a:t>цієї</a:t>
            </a:r>
            <a:r>
              <a:rPr lang="ru-RU" sz="1600" dirty="0"/>
              <a:t> точки </a:t>
            </a:r>
            <a:r>
              <a:rPr lang="ru-RU" sz="1600" dirty="0" err="1"/>
              <a:t>зору</a:t>
            </a:r>
            <a:r>
              <a:rPr lang="ru-RU" sz="1600" dirty="0"/>
              <a:t> </a:t>
            </a:r>
            <a:r>
              <a:rPr lang="ru-RU" sz="1600" dirty="0" err="1"/>
              <a:t>гіпокамп</a:t>
            </a:r>
            <a:r>
              <a:rPr lang="ru-RU" sz="1600" dirty="0"/>
              <a:t> не </a:t>
            </a:r>
            <a:r>
              <a:rPr lang="ru-RU" sz="1600" dirty="0" err="1"/>
              <a:t>слід</a:t>
            </a:r>
            <a:r>
              <a:rPr lang="ru-RU" sz="1600" dirty="0"/>
              <a:t> </a:t>
            </a:r>
            <a:r>
              <a:rPr lang="ru-RU" sz="1600" dirty="0" err="1"/>
              <a:t>розглядати</a:t>
            </a:r>
            <a:r>
              <a:rPr lang="ru-RU" sz="1600" dirty="0"/>
              <a:t> як систему </a:t>
            </a:r>
            <a:r>
              <a:rPr lang="ru-RU" sz="1600" dirty="0" err="1"/>
              <a:t>центрів</a:t>
            </a:r>
            <a:r>
              <a:rPr lang="ru-RU" sz="1600" dirty="0"/>
              <a:t> страху, </a:t>
            </a:r>
            <a:r>
              <a:rPr lang="ru-RU" sz="1600" dirty="0" err="1"/>
              <a:t>люті</a:t>
            </a:r>
            <a:r>
              <a:rPr lang="ru-RU" sz="1600" dirty="0"/>
              <a:t>, </a:t>
            </a:r>
            <a:r>
              <a:rPr lang="ru-RU" sz="1600" dirty="0" err="1"/>
              <a:t>задоволення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т.д., </a:t>
            </a:r>
            <a:r>
              <a:rPr lang="ru-RU" sz="1600" dirty="0" err="1"/>
              <a:t>подібно</a:t>
            </a:r>
            <a:r>
              <a:rPr lang="ru-RU" sz="1600" dirty="0"/>
              <a:t> до </a:t>
            </a:r>
            <a:r>
              <a:rPr lang="ru-RU" sz="1600" dirty="0" err="1"/>
              <a:t>гіпоталамусу</a:t>
            </a:r>
            <a:r>
              <a:rPr lang="ru-RU" sz="1600" dirty="0"/>
              <a:t>, а </a:t>
            </a:r>
            <a:r>
              <a:rPr lang="ru-RU" sz="1600" dirty="0" err="1"/>
              <a:t>лише</a:t>
            </a:r>
            <a:r>
              <a:rPr lang="ru-RU" sz="1600" dirty="0"/>
              <a:t> як структуру,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реалізує</a:t>
            </a:r>
            <a:r>
              <a:rPr lang="ru-RU" sz="1600" dirty="0"/>
              <a:t> </a:t>
            </a:r>
            <a:r>
              <a:rPr lang="ru-RU" sz="1600" dirty="0" err="1"/>
              <a:t>емоційні</a:t>
            </a:r>
            <a:r>
              <a:rPr lang="ru-RU" sz="1600" dirty="0"/>
              <a:t> </a:t>
            </a:r>
            <a:r>
              <a:rPr lang="ru-RU" sz="1600" dirty="0" err="1"/>
              <a:t>стани</a:t>
            </a:r>
            <a:r>
              <a:rPr lang="ru-RU" sz="1600" dirty="0"/>
              <a:t>, </a:t>
            </a:r>
            <a:r>
              <a:rPr lang="ru-RU" sz="1600" dirty="0" err="1"/>
              <a:t>оскільки</a:t>
            </a:r>
            <a:r>
              <a:rPr lang="ru-RU" sz="1600" dirty="0"/>
              <a:t> </a:t>
            </a:r>
            <a:r>
              <a:rPr lang="ru-RU" sz="1600" dirty="0" err="1"/>
              <a:t>саме</a:t>
            </a:r>
            <a:r>
              <a:rPr lang="ru-RU" sz="1600" dirty="0"/>
              <a:t>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забезпечує</a:t>
            </a:r>
            <a:r>
              <a:rPr lang="ru-RU" sz="1600" dirty="0"/>
              <a:t> </a:t>
            </a:r>
            <a:r>
              <a:rPr lang="ru-RU" sz="1600" dirty="0" err="1"/>
              <a:t>реакції</a:t>
            </a:r>
            <a:r>
              <a:rPr lang="ru-RU" sz="1600" dirty="0"/>
              <a:t> на </a:t>
            </a:r>
            <a:r>
              <a:rPr lang="ru-RU" sz="1600" dirty="0" err="1"/>
              <a:t>сигнали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низькою</a:t>
            </a:r>
            <a:r>
              <a:rPr lang="ru-RU" sz="1600" dirty="0"/>
              <a:t> </a:t>
            </a:r>
            <a:r>
              <a:rPr lang="ru-RU" sz="1600" dirty="0" err="1"/>
              <a:t>ймовірністю</a:t>
            </a:r>
            <a:r>
              <a:rPr lang="ru-RU" sz="1600" dirty="0"/>
              <a:t> </a:t>
            </a:r>
            <a:r>
              <a:rPr lang="ru-RU" sz="1600" dirty="0" err="1"/>
              <a:t>підкріплення</a:t>
            </a:r>
            <a:r>
              <a:rPr lang="ru-RU" sz="1600" dirty="0"/>
              <a:t>. </a:t>
            </a:r>
            <a:r>
              <a:rPr lang="ru-RU" sz="1600" dirty="0" err="1"/>
              <a:t>Це</a:t>
            </a:r>
            <a:r>
              <a:rPr lang="ru-RU" sz="1600" dirty="0"/>
              <a:t> справедливо </a:t>
            </a:r>
            <a:r>
              <a:rPr lang="ru-RU" sz="1600" dirty="0" err="1"/>
              <a:t>й</a:t>
            </a:r>
            <a:r>
              <a:rPr lang="ru-RU" sz="1600" dirty="0"/>
              <a:t> </a:t>
            </a:r>
            <a:r>
              <a:rPr lang="ru-RU" sz="1600" dirty="0" err="1"/>
              <a:t>інших</a:t>
            </a:r>
            <a:r>
              <a:rPr lang="ru-RU" sz="1600" dirty="0"/>
              <a:t> </a:t>
            </a:r>
            <a:r>
              <a:rPr lang="ru-RU" sz="1600" dirty="0" err="1"/>
              <a:t>вищих</a:t>
            </a:r>
            <a:r>
              <a:rPr lang="ru-RU" sz="1600" dirty="0"/>
              <a:t> структур </a:t>
            </a:r>
            <a:r>
              <a:rPr lang="ru-RU" sz="1600" dirty="0" err="1"/>
              <a:t>мозку</a:t>
            </a:r>
            <a:r>
              <a:rPr lang="ru-RU" sz="1600" dirty="0"/>
              <a:t>. На </a:t>
            </a:r>
            <a:r>
              <a:rPr lang="ru-RU" sz="1600" dirty="0" err="1"/>
              <a:t>противагу</a:t>
            </a:r>
            <a:r>
              <a:rPr lang="ru-RU" sz="1600" dirty="0"/>
              <a:t> </a:t>
            </a:r>
            <a:r>
              <a:rPr lang="ru-RU" sz="1600" dirty="0" err="1"/>
              <a:t>гіпокампу</a:t>
            </a:r>
            <a:r>
              <a:rPr lang="ru-RU" sz="1600" dirty="0"/>
              <a:t>, </a:t>
            </a:r>
            <a:r>
              <a:rPr lang="ru-RU" sz="1600" dirty="0" err="1"/>
              <a:t>фронтальна</a:t>
            </a:r>
            <a:r>
              <a:rPr lang="ru-RU" sz="1600" dirty="0"/>
              <a:t> кора </a:t>
            </a:r>
            <a:r>
              <a:rPr lang="ru-RU" sz="1600" dirty="0" err="1"/>
              <a:t>забезпечує</a:t>
            </a:r>
            <a:r>
              <a:rPr lang="ru-RU" sz="1600" dirty="0"/>
              <a:t> </a:t>
            </a:r>
            <a:r>
              <a:rPr lang="ru-RU" sz="1600" dirty="0" err="1"/>
              <a:t>реакцію</a:t>
            </a:r>
            <a:r>
              <a:rPr lang="ru-RU" sz="1600" dirty="0"/>
              <a:t> </a:t>
            </a:r>
            <a:r>
              <a:rPr lang="ru-RU" sz="1600" dirty="0" err="1"/>
              <a:t>високоймовірні</a:t>
            </a:r>
            <a:r>
              <a:rPr lang="ru-RU" sz="1600" dirty="0"/>
              <a:t> </a:t>
            </a:r>
            <a:r>
              <a:rPr lang="ru-RU" sz="1600" dirty="0" err="1"/>
              <a:t>події</a:t>
            </a:r>
            <a:r>
              <a:rPr lang="ru-RU" sz="1600" dirty="0"/>
              <a:t>. </a:t>
            </a:r>
            <a:r>
              <a:rPr lang="ru-RU" sz="1600" dirty="0" err="1"/>
              <a:t>Отже</a:t>
            </a:r>
            <a:r>
              <a:rPr lang="ru-RU" sz="1600" dirty="0"/>
              <a:t>, система: “</a:t>
            </a:r>
            <a:r>
              <a:rPr lang="ru-RU" sz="1600" dirty="0" err="1" smtClean="0"/>
              <a:t>гіппокамп</a:t>
            </a:r>
            <a:r>
              <a:rPr lang="ru-RU" sz="1600" dirty="0" smtClean="0"/>
              <a:t> </a:t>
            </a:r>
            <a:r>
              <a:rPr lang="ru-RU" sz="1600" dirty="0" err="1"/>
              <a:t>фронтальний</a:t>
            </a:r>
            <a:r>
              <a:rPr lang="ru-RU" sz="1600" dirty="0"/>
              <a:t> </a:t>
            </a:r>
            <a:r>
              <a:rPr lang="ru-RU" sz="1600" dirty="0" err="1"/>
              <a:t>неокортекс</a:t>
            </a:r>
            <a:r>
              <a:rPr lang="ru-RU" sz="1600" dirty="0"/>
              <a:t>” </a:t>
            </a:r>
            <a:r>
              <a:rPr lang="ru-RU" sz="1600" dirty="0" err="1"/>
              <a:t>спільно</a:t>
            </a:r>
            <a:r>
              <a:rPr lang="ru-RU" sz="1600" dirty="0"/>
              <a:t> </a:t>
            </a:r>
            <a:r>
              <a:rPr lang="ru-RU" sz="1600" dirty="0" err="1"/>
              <a:t>оцінює</a:t>
            </a:r>
            <a:r>
              <a:rPr lang="ru-RU" sz="1600" dirty="0"/>
              <a:t> </a:t>
            </a:r>
            <a:r>
              <a:rPr lang="ru-RU" sz="1600" dirty="0" err="1"/>
              <a:t>значимість</a:t>
            </a:r>
            <a:r>
              <a:rPr lang="ru-RU" sz="1600" dirty="0"/>
              <a:t> </a:t>
            </a:r>
            <a:r>
              <a:rPr lang="ru-RU" sz="1600" dirty="0" err="1"/>
              <a:t>конкуруючих</a:t>
            </a:r>
            <a:r>
              <a:rPr lang="ru-RU" sz="1600" dirty="0"/>
              <a:t> </a:t>
            </a:r>
            <a:r>
              <a:rPr lang="ru-RU" sz="1600" dirty="0" err="1"/>
              <a:t>мотивацій</a:t>
            </a:r>
            <a:r>
              <a:rPr lang="ru-RU" sz="1600" dirty="0"/>
              <a:t>, у </a:t>
            </a:r>
            <a:r>
              <a:rPr lang="ru-RU" sz="1600" dirty="0" err="1"/>
              <a:t>своїй</a:t>
            </a:r>
            <a:r>
              <a:rPr lang="ru-RU" sz="1600" dirty="0"/>
              <a:t> </a:t>
            </a:r>
            <a:r>
              <a:rPr lang="ru-RU" sz="1600" dirty="0" err="1"/>
              <a:t>гіпоталамус</a:t>
            </a:r>
            <a:r>
              <a:rPr lang="ru-RU" sz="1600" dirty="0"/>
              <a:t> </a:t>
            </a:r>
            <a:r>
              <a:rPr lang="ru-RU" sz="1600" dirty="0" err="1"/>
              <a:t>вибирає</a:t>
            </a:r>
            <a:r>
              <a:rPr lang="ru-RU" sz="1600" dirty="0"/>
              <a:t> </a:t>
            </a:r>
            <a:r>
              <a:rPr lang="ru-RU" sz="1600" dirty="0" err="1"/>
              <a:t>домінуючу</a:t>
            </a:r>
            <a:r>
              <a:rPr lang="ru-RU" sz="1600" dirty="0"/>
              <a:t>, а </a:t>
            </a:r>
            <a:r>
              <a:rPr lang="ru-RU" sz="1600" dirty="0" err="1"/>
              <a:t>мигдалина</a:t>
            </a:r>
            <a:r>
              <a:rPr lang="ru-RU" sz="1600" dirty="0"/>
              <a:t> </a:t>
            </a:r>
            <a:r>
              <a:rPr lang="ru-RU" sz="1600" dirty="0" err="1"/>
              <a:t>враховує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субдомінантні</a:t>
            </a:r>
            <a:r>
              <a:rPr lang="ru-RU" sz="1600" dirty="0"/>
              <a:t> </a:t>
            </a:r>
            <a:r>
              <a:rPr lang="ru-RU" sz="1600" dirty="0" err="1"/>
              <a:t>мотивації</a:t>
            </a:r>
            <a:r>
              <a:rPr lang="ru-RU" sz="1600" dirty="0"/>
              <a:t>. </a:t>
            </a:r>
            <a:r>
              <a:rPr lang="ru-RU" sz="1600" dirty="0" err="1"/>
              <a:t>Незважаючи</a:t>
            </a:r>
            <a:r>
              <a:rPr lang="ru-RU" sz="1600" dirty="0"/>
              <a:t> на те, </a:t>
            </a:r>
            <a:r>
              <a:rPr lang="ru-RU" sz="1600" dirty="0" err="1"/>
              <a:t>що</a:t>
            </a:r>
            <a:r>
              <a:rPr lang="ru-RU" sz="1600" dirty="0"/>
              <a:t> в </a:t>
            </a:r>
            <a:r>
              <a:rPr lang="ru-RU" sz="1600" dirty="0" err="1"/>
              <a:t>гіпоталамусі</a:t>
            </a:r>
            <a:r>
              <a:rPr lang="ru-RU" sz="1600" dirty="0"/>
              <a:t> </a:t>
            </a:r>
            <a:r>
              <a:rPr lang="ru-RU" sz="1600" dirty="0" err="1"/>
              <a:t>зосереджені</a:t>
            </a:r>
            <a:r>
              <a:rPr lang="ru-RU" sz="1600" dirty="0"/>
              <a:t> </a:t>
            </a:r>
            <a:r>
              <a:rPr lang="ru-RU" sz="1600" dirty="0" err="1"/>
              <a:t>центри</a:t>
            </a:r>
            <a:r>
              <a:rPr lang="ru-RU" sz="1600" dirty="0"/>
              <a:t> </a:t>
            </a:r>
            <a:r>
              <a:rPr lang="ru-RU" sz="1600" dirty="0" err="1"/>
              <a:t>основних</a:t>
            </a:r>
            <a:r>
              <a:rPr lang="ru-RU" sz="1600" dirty="0"/>
              <a:t> </a:t>
            </a:r>
            <a:r>
              <a:rPr lang="ru-RU" sz="1600" dirty="0" err="1"/>
              <a:t>позитивних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негативних</a:t>
            </a:r>
            <a:r>
              <a:rPr lang="ru-RU" sz="1600" dirty="0"/>
              <a:t> </a:t>
            </a:r>
            <a:r>
              <a:rPr lang="ru-RU" sz="1600" dirty="0" err="1"/>
              <a:t>емоцій</a:t>
            </a:r>
            <a:r>
              <a:rPr lang="ru-RU" sz="1600" dirty="0"/>
              <a:t> </a:t>
            </a:r>
            <a:r>
              <a:rPr lang="ru-RU" sz="1600" dirty="0" smtClean="0"/>
              <a:t> </a:t>
            </a:r>
            <a:r>
              <a:rPr lang="ru-RU" sz="1600" dirty="0" err="1"/>
              <a:t>поведінкова</a:t>
            </a:r>
            <a:r>
              <a:rPr lang="ru-RU" sz="1600" dirty="0"/>
              <a:t> </a:t>
            </a:r>
            <a:r>
              <a:rPr lang="ru-RU" sz="1600" dirty="0" err="1"/>
              <a:t>реакція</a:t>
            </a:r>
            <a:r>
              <a:rPr lang="ru-RU" sz="1600" dirty="0"/>
              <a:t>, </a:t>
            </a:r>
            <a:r>
              <a:rPr lang="ru-RU" sz="1600" dirty="0" err="1"/>
              <a:t>викликана</a:t>
            </a:r>
            <a:r>
              <a:rPr lang="ru-RU" sz="1600" dirty="0"/>
              <a:t> </a:t>
            </a:r>
            <a:r>
              <a:rPr lang="ru-RU" sz="1600" dirty="0" err="1"/>
              <a:t>стимуляцією</a:t>
            </a:r>
            <a:r>
              <a:rPr lang="ru-RU" sz="1600" dirty="0"/>
              <a:t> </a:t>
            </a:r>
            <a:r>
              <a:rPr lang="ru-RU" sz="1600" dirty="0" err="1"/>
              <a:t>гіпоталамічних</a:t>
            </a:r>
            <a:r>
              <a:rPr lang="ru-RU" sz="1600" dirty="0"/>
              <a:t> структур,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мати</a:t>
            </a:r>
            <a:r>
              <a:rPr lang="ru-RU" sz="1600" dirty="0"/>
              <a:t> </a:t>
            </a:r>
            <a:r>
              <a:rPr lang="ru-RU" sz="1600" dirty="0" err="1"/>
              <a:t>емоційне</a:t>
            </a:r>
            <a:r>
              <a:rPr lang="ru-RU" sz="1600" dirty="0"/>
              <a:t> </a:t>
            </a:r>
            <a:r>
              <a:rPr lang="ru-RU" sz="1600" dirty="0" err="1"/>
              <a:t>забарвлення</a:t>
            </a:r>
            <a:r>
              <a:rPr lang="ru-RU" sz="1600" dirty="0"/>
              <a:t>, так </a:t>
            </a:r>
            <a:r>
              <a:rPr lang="ru-RU" sz="1600" dirty="0" err="1"/>
              <a:t>і</a:t>
            </a:r>
            <a:r>
              <a:rPr lang="ru-RU" sz="1600" dirty="0"/>
              <a:t> бути </a:t>
            </a:r>
            <a:r>
              <a:rPr lang="ru-RU" sz="1600" dirty="0" err="1"/>
              <a:t>позбавленою</a:t>
            </a:r>
            <a:r>
              <a:rPr lang="ru-RU" sz="1600" dirty="0"/>
              <a:t> </a:t>
            </a:r>
            <a:r>
              <a:rPr lang="ru-RU" sz="1600" dirty="0" err="1"/>
              <a:t>емоційного</a:t>
            </a:r>
            <a:r>
              <a:rPr lang="ru-RU" sz="1600" dirty="0"/>
              <a:t> компонента.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32656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Так,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подразнення</a:t>
            </a:r>
            <a:r>
              <a:rPr lang="ru-RU" dirty="0"/>
              <a:t> в латеральному </a:t>
            </a:r>
            <a:r>
              <a:rPr lang="ru-RU" dirty="0" err="1"/>
              <a:t>гіпоталамусі</a:t>
            </a:r>
            <a:r>
              <a:rPr lang="ru-RU" dirty="0"/>
              <a:t> </a:t>
            </a:r>
            <a:r>
              <a:rPr lang="ru-RU" dirty="0" err="1"/>
              <a:t>кішки</a:t>
            </a:r>
            <a:r>
              <a:rPr lang="ru-RU" dirty="0"/>
              <a:t>, </a:t>
            </a:r>
            <a:r>
              <a:rPr lang="ru-RU" dirty="0" err="1"/>
              <a:t>локалізованої</a:t>
            </a:r>
            <a:r>
              <a:rPr lang="ru-RU" dirty="0"/>
              <a:t> </a:t>
            </a:r>
            <a:r>
              <a:rPr lang="ru-RU" dirty="0" err="1"/>
              <a:t>вентральніше</a:t>
            </a:r>
            <a:r>
              <a:rPr lang="ru-RU" dirty="0"/>
              <a:t> </a:t>
            </a:r>
            <a:r>
              <a:rPr lang="ru-RU" dirty="0" err="1"/>
              <a:t>ниткоподібного</a:t>
            </a:r>
            <a:r>
              <a:rPr lang="ru-RU" dirty="0"/>
              <a:t> ядра,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беземоційного</a:t>
            </a:r>
            <a:r>
              <a:rPr lang="ru-RU" dirty="0"/>
              <a:t> нападу </a:t>
            </a:r>
            <a:r>
              <a:rPr lang="ru-RU" dirty="0" err="1"/>
              <a:t>кішки</a:t>
            </a:r>
            <a:r>
              <a:rPr lang="ru-RU" dirty="0"/>
              <a:t> на щура; </a:t>
            </a:r>
            <a:r>
              <a:rPr lang="ru-RU" dirty="0" err="1"/>
              <a:t>стимуляція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медіальніше</a:t>
            </a:r>
            <a:r>
              <a:rPr lang="ru-RU" dirty="0"/>
              <a:t> </a:t>
            </a:r>
            <a:r>
              <a:rPr lang="ru-RU" dirty="0" err="1"/>
              <a:t>ниткоподібного</a:t>
            </a:r>
            <a:r>
              <a:rPr lang="ru-RU" dirty="0"/>
              <a:t> ядра </a:t>
            </a:r>
            <a:r>
              <a:rPr lang="ru-RU" dirty="0" err="1"/>
              <a:t>викликала</a:t>
            </a:r>
            <a:r>
              <a:rPr lang="ru-RU" dirty="0"/>
              <a:t> </a:t>
            </a:r>
            <a:r>
              <a:rPr lang="ru-RU" dirty="0" err="1"/>
              <a:t>напад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люттю</a:t>
            </a:r>
            <a:r>
              <a:rPr lang="ru-RU" dirty="0"/>
              <a:t>, а при </a:t>
            </a:r>
            <a:r>
              <a:rPr lang="ru-RU" dirty="0" err="1"/>
              <a:t>подразненні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, </a:t>
            </a:r>
            <a:r>
              <a:rPr lang="ru-RU" dirty="0" err="1"/>
              <a:t>розташованої</a:t>
            </a:r>
            <a:r>
              <a:rPr lang="ru-RU" dirty="0"/>
              <a:t> </a:t>
            </a:r>
            <a:r>
              <a:rPr lang="ru-RU" dirty="0" err="1"/>
              <a:t>дорсальніше</a:t>
            </a:r>
            <a:r>
              <a:rPr lang="ru-RU" dirty="0"/>
              <a:t> </a:t>
            </a:r>
            <a:r>
              <a:rPr lang="ru-RU" dirty="0" err="1"/>
              <a:t>ниткоподібного</a:t>
            </a:r>
            <a:r>
              <a:rPr lang="ru-RU" dirty="0"/>
              <a:t> ядра, </a:t>
            </a:r>
            <a:r>
              <a:rPr lang="ru-RU" dirty="0" err="1"/>
              <a:t>виникала</a:t>
            </a:r>
            <a:r>
              <a:rPr lang="ru-RU" dirty="0"/>
              <a:t> </a:t>
            </a:r>
            <a:r>
              <a:rPr lang="ru-RU" dirty="0" err="1"/>
              <a:t>лють</a:t>
            </a:r>
            <a:r>
              <a:rPr lang="ru-RU" dirty="0"/>
              <a:t> без нападу.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вважатимуться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гіпоталамуса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інтегрування</a:t>
            </a:r>
            <a:r>
              <a:rPr lang="ru-RU" dirty="0"/>
              <a:t> низки </a:t>
            </a:r>
            <a:r>
              <a:rPr lang="ru-RU" dirty="0" err="1"/>
              <a:t>емоційних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. А "</a:t>
            </a:r>
            <a:r>
              <a:rPr lang="ru-RU" dirty="0" err="1"/>
              <a:t>звільнення</a:t>
            </a:r>
            <a:r>
              <a:rPr lang="ru-RU" dirty="0"/>
              <a:t>" </a:t>
            </a:r>
            <a:r>
              <a:rPr lang="ru-RU" dirty="0" err="1"/>
              <a:t>емоцій</a:t>
            </a:r>
            <a:r>
              <a:rPr lang="ru-RU" dirty="0"/>
              <a:t> при </a:t>
            </a:r>
            <a:r>
              <a:rPr lang="ru-RU" dirty="0" err="1"/>
              <a:t>руйнуванні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структур </a:t>
            </a:r>
            <a:r>
              <a:rPr lang="ru-RU" dirty="0" err="1"/>
              <a:t>гіпоталамуса</a:t>
            </a:r>
            <a:r>
              <a:rPr lang="ru-RU" dirty="0"/>
              <a:t> (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агресивності</a:t>
            </a:r>
            <a:r>
              <a:rPr lang="ru-RU" dirty="0"/>
              <a:t> при </a:t>
            </a:r>
            <a:r>
              <a:rPr lang="ru-RU" dirty="0" err="1"/>
              <a:t>руйнуванні</a:t>
            </a:r>
            <a:r>
              <a:rPr lang="ru-RU" dirty="0"/>
              <a:t> </a:t>
            </a:r>
            <a:r>
              <a:rPr lang="ru-RU" dirty="0" err="1"/>
              <a:t>вентро-медіального</a:t>
            </a:r>
            <a:r>
              <a:rPr lang="ru-RU" dirty="0"/>
              <a:t> ядра,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емоційної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страху при </a:t>
            </a:r>
            <a:r>
              <a:rPr lang="ru-RU" dirty="0" err="1"/>
              <a:t>пошкодженні</a:t>
            </a:r>
            <a:r>
              <a:rPr lang="ru-RU" dirty="0"/>
              <a:t> </a:t>
            </a:r>
            <a:r>
              <a:rPr lang="ru-RU" dirty="0" err="1"/>
              <a:t>дорсальної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центрального </a:t>
            </a:r>
            <a:r>
              <a:rPr lang="ru-RU" dirty="0" err="1"/>
              <a:t>гіпоталамуса</a:t>
            </a:r>
            <a:r>
              <a:rPr lang="ru-RU" dirty="0"/>
              <a:t>) говорить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гіпоталамічному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інтрацентральних</a:t>
            </a:r>
            <a:r>
              <a:rPr lang="ru-RU" dirty="0"/>
              <a:t> </a:t>
            </a:r>
            <a:r>
              <a:rPr lang="ru-RU" dirty="0" err="1"/>
              <a:t>гальмівних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. При </a:t>
            </a:r>
            <a:r>
              <a:rPr lang="ru-RU" dirty="0" err="1"/>
              <a:t>стимуляції</a:t>
            </a:r>
            <a:r>
              <a:rPr lang="ru-RU" dirty="0"/>
              <a:t> </a:t>
            </a:r>
            <a:r>
              <a:rPr lang="ru-RU" dirty="0" err="1"/>
              <a:t>гіпоталамуса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не </a:t>
            </a:r>
            <a:r>
              <a:rPr lang="ru-RU" dirty="0" err="1"/>
              <a:t>спостерігати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три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емоційних</a:t>
            </a:r>
            <a:r>
              <a:rPr lang="ru-RU" dirty="0"/>
              <a:t> </a:t>
            </a:r>
            <a:r>
              <a:rPr lang="ru-RU" dirty="0" err="1"/>
              <a:t>проявів</a:t>
            </a:r>
            <a:r>
              <a:rPr lang="ru-RU" dirty="0"/>
              <a:t> (</a:t>
            </a:r>
            <a:r>
              <a:rPr lang="ru-RU" dirty="0" err="1"/>
              <a:t>Валдьдман</a:t>
            </a:r>
            <a:r>
              <a:rPr lang="ru-RU" dirty="0"/>
              <a:t>): </a:t>
            </a:r>
            <a:r>
              <a:rPr lang="ru-RU" dirty="0" err="1"/>
              <a:t>емоційну</a:t>
            </a:r>
            <a:r>
              <a:rPr lang="ru-RU" dirty="0"/>
              <a:t> </a:t>
            </a:r>
            <a:r>
              <a:rPr lang="ru-RU" dirty="0" err="1"/>
              <a:t>реакцію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моторно-вегетативні</a:t>
            </a:r>
            <a:r>
              <a:rPr lang="ru-RU" dirty="0"/>
              <a:t> прояви </a:t>
            </a:r>
            <a:r>
              <a:rPr lang="ru-RU" dirty="0" err="1"/>
              <a:t>афективного</a:t>
            </a:r>
            <a:r>
              <a:rPr lang="ru-RU" dirty="0"/>
              <a:t> типу: </a:t>
            </a:r>
            <a:r>
              <a:rPr lang="ru-RU" dirty="0" err="1"/>
              <a:t>такі</a:t>
            </a:r>
            <a:r>
              <a:rPr lang="ru-RU" dirty="0"/>
              <a:t> як </a:t>
            </a:r>
            <a:r>
              <a:rPr lang="ru-RU" dirty="0" err="1"/>
              <a:t>гарчання</a:t>
            </a:r>
            <a:r>
              <a:rPr lang="ru-RU" dirty="0"/>
              <a:t>, </a:t>
            </a:r>
            <a:r>
              <a:rPr lang="ru-RU" dirty="0" err="1"/>
              <a:t>шипіння</a:t>
            </a:r>
            <a:r>
              <a:rPr lang="ru-RU" dirty="0"/>
              <a:t>, </a:t>
            </a:r>
            <a:r>
              <a:rPr lang="ru-RU" dirty="0" err="1"/>
              <a:t>втеча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т.д.), </a:t>
            </a:r>
            <a:r>
              <a:rPr lang="ru-RU" dirty="0" err="1"/>
              <a:t>емоційна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цілеспрямовані</a:t>
            </a:r>
            <a:r>
              <a:rPr lang="ru-RU" dirty="0"/>
              <a:t>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поведінкові</a:t>
            </a:r>
            <a:r>
              <a:rPr lang="ru-RU" dirty="0"/>
              <a:t> прояви,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біологічний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яскравим</a:t>
            </a:r>
            <a:r>
              <a:rPr lang="ru-RU" dirty="0"/>
              <a:t> </a:t>
            </a:r>
            <a:r>
              <a:rPr lang="ru-RU" dirty="0" err="1"/>
              <a:t>експресивним</a:t>
            </a:r>
            <a:r>
              <a:rPr lang="ru-RU" dirty="0"/>
              <a:t> </a:t>
            </a:r>
            <a:r>
              <a:rPr lang="ru-RU" dirty="0" err="1"/>
              <a:t>виразом</a:t>
            </a:r>
            <a:r>
              <a:rPr lang="ru-RU" dirty="0"/>
              <a:t> як,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агресивно-оборонна</a:t>
            </a:r>
            <a:r>
              <a:rPr lang="ru-RU" dirty="0"/>
              <a:t> </a:t>
            </a:r>
            <a:r>
              <a:rPr lang="ru-RU" dirty="0" err="1" smtClean="0"/>
              <a:t>поведінка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емоційний</a:t>
            </a:r>
            <a:r>
              <a:rPr lang="ru-RU" dirty="0"/>
              <a:t> стан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реактивності</a:t>
            </a:r>
            <a:r>
              <a:rPr lang="ru-RU" dirty="0"/>
              <a:t> на тест- </a:t>
            </a:r>
            <a:r>
              <a:rPr lang="ru-RU" dirty="0" err="1"/>
              <a:t>стимули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адекватності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та </a:t>
            </a:r>
            <a:r>
              <a:rPr lang="ru-RU" dirty="0" err="1"/>
              <a:t>певним</a:t>
            </a:r>
            <a:r>
              <a:rPr lang="ru-RU" dirty="0"/>
              <a:t> </a:t>
            </a:r>
            <a:r>
              <a:rPr lang="ru-RU" dirty="0" err="1"/>
              <a:t>афективним</a:t>
            </a:r>
            <a:r>
              <a:rPr lang="ru-RU" dirty="0"/>
              <a:t> </a:t>
            </a:r>
            <a:r>
              <a:rPr lang="ru-RU" dirty="0" err="1"/>
              <a:t>забарвленням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). </a:t>
            </a:r>
            <a:r>
              <a:rPr lang="ru-RU" dirty="0" err="1"/>
              <a:t>Що</a:t>
            </a:r>
            <a:r>
              <a:rPr lang="ru-RU" dirty="0"/>
              <a:t> ж до </a:t>
            </a:r>
            <a:r>
              <a:rPr lang="ru-RU" dirty="0" err="1"/>
              <a:t>локалізації</a:t>
            </a:r>
            <a:r>
              <a:rPr lang="ru-RU" dirty="0"/>
              <a:t> позитивно-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негативно-емоційних</a:t>
            </a:r>
            <a:r>
              <a:rPr lang="ru-RU" dirty="0"/>
              <a:t> структур у </a:t>
            </a:r>
            <a:r>
              <a:rPr lang="ru-RU" dirty="0" err="1"/>
              <a:t>гіпоталамусі</a:t>
            </a:r>
            <a:r>
              <a:rPr lang="ru-RU" dirty="0"/>
              <a:t>, </a:t>
            </a:r>
            <a:r>
              <a:rPr lang="ru-RU" dirty="0" err="1"/>
              <a:t>Бовард</a:t>
            </a:r>
            <a:r>
              <a:rPr lang="ru-RU" dirty="0"/>
              <a:t> </a:t>
            </a:r>
            <a:r>
              <a:rPr lang="ru-RU" dirty="0" err="1"/>
              <a:t>вважав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позитивні</a:t>
            </a:r>
            <a:r>
              <a:rPr lang="ru-RU" dirty="0"/>
              <a:t> </a:t>
            </a:r>
            <a:r>
              <a:rPr lang="ru-RU" dirty="0" err="1"/>
              <a:t>емоції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активацією</a:t>
            </a:r>
            <a:r>
              <a:rPr lang="ru-RU" dirty="0"/>
              <a:t> </a:t>
            </a:r>
            <a:r>
              <a:rPr lang="ru-RU" dirty="0" err="1"/>
              <a:t>переднього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латерального </a:t>
            </a:r>
            <a:r>
              <a:rPr lang="ru-RU" dirty="0" err="1"/>
              <a:t>гіпоталамуса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холінергічними</a:t>
            </a:r>
            <a:r>
              <a:rPr lang="ru-RU" dirty="0"/>
              <a:t> </a:t>
            </a:r>
            <a:r>
              <a:rPr lang="ru-RU" dirty="0" err="1"/>
              <a:t>процесами</a:t>
            </a:r>
            <a:r>
              <a:rPr lang="ru-RU" dirty="0"/>
              <a:t>, а </a:t>
            </a:r>
            <a:r>
              <a:rPr lang="ru-RU" dirty="0" err="1"/>
              <a:t>негативні</a:t>
            </a:r>
            <a:r>
              <a:rPr lang="ru-RU" dirty="0"/>
              <a:t> </a:t>
            </a:r>
            <a:r>
              <a:rPr lang="ru-RU" dirty="0" err="1"/>
              <a:t>емоції</a:t>
            </a:r>
            <a:r>
              <a:rPr lang="ru-RU" dirty="0"/>
              <a:t>, </a:t>
            </a:r>
            <a:r>
              <a:rPr lang="ru-RU" dirty="0" err="1"/>
              <a:t>навпаки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заднім</a:t>
            </a:r>
            <a:r>
              <a:rPr lang="ru-RU" dirty="0"/>
              <a:t> та </a:t>
            </a:r>
            <a:r>
              <a:rPr lang="ru-RU" dirty="0" err="1"/>
              <a:t>медіальним</a:t>
            </a:r>
            <a:r>
              <a:rPr lang="ru-RU" dirty="0"/>
              <a:t> </a:t>
            </a:r>
            <a:r>
              <a:rPr lang="ru-RU" dirty="0" err="1"/>
              <a:t>гіпоталамусом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 smtClean="0"/>
              <a:t>адренергічними</a:t>
            </a:r>
            <a:r>
              <a:rPr lang="ru-RU" dirty="0" smtClean="0"/>
              <a:t> </a:t>
            </a:r>
            <a:r>
              <a:rPr lang="ru-RU" dirty="0" err="1" smtClean="0"/>
              <a:t>ефектами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темперамент та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міжпівкульні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можливостей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призвело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домінуючих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людям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темпераментів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доступний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весь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набір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домінуючою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страх, а флегматик, будучи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малоемоційним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домінуючої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Щодо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кореляцій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сфери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міжпівкульною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асиметрією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відомо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промовою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абстрактно-понятійним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математичними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здібностями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чуттєвими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образами,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просторовими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музичними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здібностями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словами,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розумно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то права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зумовлено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кортико-дієнцефальні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стовбуровими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утвореннями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Є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відомості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генезі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відзначається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зав'язаність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міжпівкульної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асиметрії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позитивно-негативних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альфа-ритму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виключенні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настрій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пацієнта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покращується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альфа-ритму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ЕЕГ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 само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погіршення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настрою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інактивації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альфа-ритму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ЕЕГ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Деглін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Ряд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клінічних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спостережень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свідчить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тенденції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сфери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хворих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право-або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лівопівкульними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ураженнями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Брагіна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Доброхотова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Так,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ураженні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хворих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суттєво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правопівкульних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дисфункціях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безтурботними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легковажними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щодо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жорсткого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потребно-мотиваційною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сферою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породженням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(Симонов).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3314" name="Picture 2" descr="Психологія домашніх улюбленців або «Мій пес-холерик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5229200"/>
            <a:ext cx="3130310" cy="1440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238</TotalTime>
  <Words>6458</Words>
  <Application>Microsoft Office PowerPoint</Application>
  <PresentationFormat>Экран (4:3)</PresentationFormat>
  <Paragraphs>51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Бумажная</vt:lpstr>
      <vt:lpstr>Психофізіологія емоцій.  Типи вищої нервової діяльності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Психофізіологія емоцій.  Типи вищої нервової діяльності</dc:title>
  <dc:creator>Руслан Аминов</dc:creator>
  <cp:lastModifiedBy>Руслан Аминов</cp:lastModifiedBy>
  <cp:revision>34</cp:revision>
  <dcterms:created xsi:type="dcterms:W3CDTF">2023-04-17T16:32:25Z</dcterms:created>
  <dcterms:modified xsi:type="dcterms:W3CDTF">2023-04-18T19:46:05Z</dcterms:modified>
</cp:coreProperties>
</file>