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6AD63-6311-4272-9EBF-13401894FEE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46199-1627-4B09-9C19-E8F599732E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1727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87E7E4-22B8-4563-90A9-82C2F2EE3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06487"/>
            <a:ext cx="7886700" cy="3970476"/>
          </a:xfrm>
        </p:spPr>
        <p:txBody>
          <a:bodyPr>
            <a:normAutofit/>
          </a:bodyPr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D3D668-2187-49D6-94E7-BD02742AF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03634"/>
                </a:solidFill>
              </a:defRPr>
            </a:lvl1pPr>
          </a:lstStyle>
          <a:p>
            <a:fld id="{18D9E8F6-4D81-4B3A-BC45-BBA4A1C9BD0F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CF5D45-ED52-47C3-9243-A1D3EB520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03634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8AC4EA-A078-49A4-87BA-F66FC7D15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03634"/>
                </a:solidFill>
              </a:defRPr>
            </a:lvl1pPr>
          </a:lstStyle>
          <a:p>
            <a:fld id="{E505F7C3-4860-4DB0-A451-57EE24F2F7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6CA7D016-7F3E-42AE-8E88-2831840D063A}"/>
              </a:ext>
            </a:extLst>
          </p:cNvPr>
          <p:cNvSpPr/>
          <p:nvPr userDrawn="1"/>
        </p:nvSpPr>
        <p:spPr>
          <a:xfrm>
            <a:off x="33844" y="-241"/>
            <a:ext cx="9110156" cy="1796838"/>
          </a:xfrm>
          <a:custGeom>
            <a:avLst/>
            <a:gdLst>
              <a:gd name="connsiteX0" fmla="*/ 0 w 12146874"/>
              <a:gd name="connsiteY0" fmla="*/ 0 h 1796838"/>
              <a:gd name="connsiteX1" fmla="*/ 12146874 w 12146874"/>
              <a:gd name="connsiteY1" fmla="*/ 0 h 1796838"/>
              <a:gd name="connsiteX2" fmla="*/ 12146874 w 12146874"/>
              <a:gd name="connsiteY2" fmla="*/ 1649741 h 1796838"/>
              <a:gd name="connsiteX3" fmla="*/ 11831094 w 12146874"/>
              <a:gd name="connsiteY3" fmla="*/ 1685569 h 1796838"/>
              <a:gd name="connsiteX4" fmla="*/ 9339861 w 12146874"/>
              <a:gd name="connsiteY4" fmla="*/ 1796838 h 1796838"/>
              <a:gd name="connsiteX5" fmla="*/ 387845 w 12146874"/>
              <a:gd name="connsiteY5" fmla="*/ 170064 h 17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46874" h="1796838">
                <a:moveTo>
                  <a:pt x="0" y="0"/>
                </a:moveTo>
                <a:lnTo>
                  <a:pt x="12146874" y="0"/>
                </a:lnTo>
                <a:lnTo>
                  <a:pt x="12146874" y="1649741"/>
                </a:lnTo>
                <a:lnTo>
                  <a:pt x="11831094" y="1685569"/>
                </a:lnTo>
                <a:cubicBezTo>
                  <a:pt x="11022500" y="1758683"/>
                  <a:pt x="10189983" y="1796838"/>
                  <a:pt x="9339861" y="1796838"/>
                </a:cubicBezTo>
                <a:cubicBezTo>
                  <a:pt x="5939378" y="1796838"/>
                  <a:pt x="2820568" y="1186345"/>
                  <a:pt x="387845" y="170064"/>
                </a:cubicBezTo>
                <a:close/>
              </a:path>
            </a:pathLst>
          </a:custGeom>
          <a:solidFill>
            <a:srgbClr val="259D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BD38FA49-F54C-46BB-8304-6FA01A5FB09B}"/>
              </a:ext>
            </a:extLst>
          </p:cNvPr>
          <p:cNvSpPr/>
          <p:nvPr userDrawn="1"/>
        </p:nvSpPr>
        <p:spPr>
          <a:xfrm>
            <a:off x="3" y="60425"/>
            <a:ext cx="3296950" cy="1439984"/>
          </a:xfrm>
          <a:custGeom>
            <a:avLst/>
            <a:gdLst>
              <a:gd name="connsiteX0" fmla="*/ 0 w 1467716"/>
              <a:gd name="connsiteY0" fmla="*/ 0 h 943303"/>
              <a:gd name="connsiteX1" fmla="*/ 167092 w 1467716"/>
              <a:gd name="connsiteY1" fmla="*/ 151863 h 943303"/>
              <a:gd name="connsiteX2" fmla="*/ 1402948 w 1467716"/>
              <a:gd name="connsiteY2" fmla="*/ 860884 h 943303"/>
              <a:gd name="connsiteX3" fmla="*/ 1467716 w 1467716"/>
              <a:gd name="connsiteY3" fmla="*/ 882799 h 943303"/>
              <a:gd name="connsiteX4" fmla="*/ 1426853 w 1467716"/>
              <a:gd name="connsiteY4" fmla="*/ 890097 h 943303"/>
              <a:gd name="connsiteX5" fmla="*/ 723619 w 1467716"/>
              <a:gd name="connsiteY5" fmla="*/ 943303 h 943303"/>
              <a:gd name="connsiteX6" fmla="*/ 20386 w 1467716"/>
              <a:gd name="connsiteY6" fmla="*/ 890097 h 943303"/>
              <a:gd name="connsiteX7" fmla="*/ 0 w 1467716"/>
              <a:gd name="connsiteY7" fmla="*/ 886456 h 943303"/>
              <a:gd name="connsiteX0" fmla="*/ 0 w 1467716"/>
              <a:gd name="connsiteY0" fmla="*/ 0 h 943303"/>
              <a:gd name="connsiteX1" fmla="*/ 167092 w 1467716"/>
              <a:gd name="connsiteY1" fmla="*/ 151863 h 943303"/>
              <a:gd name="connsiteX2" fmla="*/ 1402948 w 1467716"/>
              <a:gd name="connsiteY2" fmla="*/ 860884 h 943303"/>
              <a:gd name="connsiteX3" fmla="*/ 1467716 w 1467716"/>
              <a:gd name="connsiteY3" fmla="*/ 882799 h 943303"/>
              <a:gd name="connsiteX4" fmla="*/ 1426853 w 1467716"/>
              <a:gd name="connsiteY4" fmla="*/ 890097 h 943303"/>
              <a:gd name="connsiteX5" fmla="*/ 723619 w 1467716"/>
              <a:gd name="connsiteY5" fmla="*/ 943303 h 943303"/>
              <a:gd name="connsiteX6" fmla="*/ 20386 w 1467716"/>
              <a:gd name="connsiteY6" fmla="*/ 890097 h 943303"/>
              <a:gd name="connsiteX7" fmla="*/ 0 w 1467716"/>
              <a:gd name="connsiteY7" fmla="*/ 886456 h 943303"/>
              <a:gd name="connsiteX8" fmla="*/ 0 w 1467716"/>
              <a:gd name="connsiteY8" fmla="*/ 0 h 943303"/>
              <a:gd name="connsiteX0" fmla="*/ 0 w 1468512"/>
              <a:gd name="connsiteY0" fmla="*/ 0 h 943303"/>
              <a:gd name="connsiteX1" fmla="*/ 167092 w 1468512"/>
              <a:gd name="connsiteY1" fmla="*/ 151863 h 943303"/>
              <a:gd name="connsiteX2" fmla="*/ 1402948 w 1468512"/>
              <a:gd name="connsiteY2" fmla="*/ 860884 h 943303"/>
              <a:gd name="connsiteX3" fmla="*/ 1468512 w 1468512"/>
              <a:gd name="connsiteY3" fmla="*/ 884359 h 943303"/>
              <a:gd name="connsiteX4" fmla="*/ 1426853 w 1468512"/>
              <a:gd name="connsiteY4" fmla="*/ 890097 h 943303"/>
              <a:gd name="connsiteX5" fmla="*/ 723619 w 1468512"/>
              <a:gd name="connsiteY5" fmla="*/ 943303 h 943303"/>
              <a:gd name="connsiteX6" fmla="*/ 20386 w 1468512"/>
              <a:gd name="connsiteY6" fmla="*/ 890097 h 943303"/>
              <a:gd name="connsiteX7" fmla="*/ 0 w 1468512"/>
              <a:gd name="connsiteY7" fmla="*/ 886456 h 943303"/>
              <a:gd name="connsiteX8" fmla="*/ 0 w 1468512"/>
              <a:gd name="connsiteY8" fmla="*/ 0 h 94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8512" h="943303">
                <a:moveTo>
                  <a:pt x="0" y="0"/>
                </a:moveTo>
                <a:lnTo>
                  <a:pt x="167092" y="151863"/>
                </a:lnTo>
                <a:cubicBezTo>
                  <a:pt x="532570" y="453482"/>
                  <a:pt x="949585" y="694885"/>
                  <a:pt x="1402948" y="860884"/>
                </a:cubicBezTo>
                <a:lnTo>
                  <a:pt x="1468512" y="884359"/>
                </a:lnTo>
                <a:lnTo>
                  <a:pt x="1426853" y="890097"/>
                </a:lnTo>
                <a:cubicBezTo>
                  <a:pt x="1197556" y="925132"/>
                  <a:pt x="962710" y="943303"/>
                  <a:pt x="723619" y="943303"/>
                </a:cubicBezTo>
                <a:cubicBezTo>
                  <a:pt x="484529" y="943303"/>
                  <a:pt x="249683" y="925132"/>
                  <a:pt x="20386" y="890097"/>
                </a:cubicBezTo>
                <a:lnTo>
                  <a:pt x="0" y="886456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43A9CD-3B45-484B-BD1B-18EDBCB5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959"/>
            <a:ext cx="8515350" cy="1325563"/>
          </a:xfrm>
        </p:spPr>
        <p:txBody>
          <a:bodyPr rIns="365760" anchor="ctr"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xmlns="" id="{60333142-6414-40B5-BB7E-DF934194E3E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2285998" y="1018599"/>
            <a:ext cx="6858000" cy="714499"/>
          </a:xfrm>
        </p:spPr>
        <p:txBody>
          <a:bodyPr rIns="365760"/>
          <a:lstStyle>
            <a:lvl1pPr marL="0" indent="0" algn="r">
              <a:buNone/>
              <a:defRPr sz="1800" cap="all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933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285860"/>
            <a:ext cx="807249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Поняття кримінально-виконавчого права</a:t>
            </a:r>
            <a:endParaRPr lang="ru-RU" sz="5400" dirty="0"/>
          </a:p>
        </p:txBody>
      </p:sp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3857628"/>
            <a:ext cx="5214942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r>
              <a:rPr lang="en-US">
                <a:latin typeface="Calibri" panose="020F0502020204030204"/>
              </a:rPr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>
                <a:latin typeface="Calibri" panose="020F0502020204030204"/>
              </a:rPr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0FA269BB-9CF1-436E-9ADF-E46804694E4E}" type="slidenum">
              <a:rPr lang="en-US">
                <a:latin typeface="Calibri" panose="020F0502020204030204"/>
              </a:rPr>
              <a:pPr defTabSz="685800"/>
              <a:t>2</a:t>
            </a:fld>
            <a:endParaRPr lang="en-US">
              <a:latin typeface="Calibri" panose="020F0502020204030204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6571" y="222070"/>
            <a:ext cx="8530046" cy="6635689"/>
            <a:chOff x="1035" y="960"/>
            <a:chExt cx="10244" cy="10217"/>
          </a:xfrm>
        </p:grpSpPr>
        <p:sp>
          <p:nvSpPr>
            <p:cNvPr id="1027" name="docshape17"/>
            <p:cNvSpPr txBox="1">
              <a:spLocks noChangeArrowheads="1"/>
            </p:cNvSpPr>
            <p:nvPr/>
          </p:nvSpPr>
          <p:spPr bwMode="auto">
            <a:xfrm>
              <a:off x="2949" y="8643"/>
              <a:ext cx="5961" cy="2534"/>
            </a:xfrm>
            <a:prstGeom prst="rect">
              <a:avLst/>
            </a:pr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457200" marR="112713" lvl="1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набуваються відповідні знання з теорії кримінально-виконавчого права, вивчаються основні напрями та зміст діяльності відповідних органів виконання кримінальних покарань, норми кримінально-виконавчого законодавства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docshape18"/>
            <p:cNvSpPr txBox="1">
              <a:spLocks noChangeArrowheads="1"/>
            </p:cNvSpPr>
            <p:nvPr/>
          </p:nvSpPr>
          <p:spPr bwMode="auto">
            <a:xfrm>
              <a:off x="6646" y="4747"/>
              <a:ext cx="4633" cy="2187"/>
            </a:xfrm>
            <a:prstGeom prst="rect">
              <a:avLst/>
            </a:pr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R="112713" lvl="1"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sz="1600" dirty="0" smtClean="0">
                  <a:latin typeface="Georgia" pitchFamily="18" charset="0"/>
                  <a:cs typeface="Arial" pitchFamily="34" charset="0"/>
                </a:rPr>
                <a:t>являє собою сукупність теорій, методів та способів, при допомозі яких досліджують вказану діяльність, а також історію і теорію кримінально-виконавчого права</a:t>
              </a:r>
              <a:endParaRPr lang="ru-RU" sz="16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1029" name="docshape19"/>
            <p:cNvSpPr txBox="1">
              <a:spLocks noChangeArrowheads="1"/>
            </p:cNvSpPr>
            <p:nvPr/>
          </p:nvSpPr>
          <p:spPr bwMode="auto">
            <a:xfrm>
              <a:off x="1035" y="4747"/>
              <a:ext cx="4459" cy="2247"/>
            </a:xfrm>
            <a:prstGeom prst="rect">
              <a:avLst/>
            </a:pr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457200" marR="112713" lvl="1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регулюють діяльність органів та установ виконання покарань і правовідносини, які виникають у процесі і з приводу виконання та відбування покарань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docshape20"/>
            <p:cNvSpPr txBox="1">
              <a:spLocks noChangeArrowheads="1"/>
            </p:cNvSpPr>
            <p:nvPr/>
          </p:nvSpPr>
          <p:spPr bwMode="auto">
            <a:xfrm>
              <a:off x="2445" y="960"/>
              <a:ext cx="7050" cy="1581"/>
            </a:xfrm>
            <a:prstGeom prst="rect">
              <a:avLst/>
            </a:prstGeom>
            <a:solidFill>
              <a:srgbClr val="E5B8B7"/>
            </a:solidFill>
            <a:ln w="9502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itchFamily="18" charset="0"/>
                  <a:cs typeface="Arial" pitchFamily="34" charset="0"/>
                </a:rPr>
                <a:t>ПОНЯТТЯ «КРИМІНАЛЬНО-ВИКОНАВЧЕ ПРАВО» РОЗГЛЯДАЄТЬСЯ У ТРЬОХ ЗНАЧЕННЯХ: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AutoShape 7"/>
            <p:cNvSpPr>
              <a:spLocks noChangeArrowheads="1"/>
            </p:cNvSpPr>
            <p:nvPr/>
          </p:nvSpPr>
          <p:spPr bwMode="auto">
            <a:xfrm>
              <a:off x="1110" y="2985"/>
              <a:ext cx="4290" cy="108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0" cmpd="thickThin">
              <a:solidFill>
                <a:srgbClr val="8064A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Як галузь законодавства являє собою сукупність правових норм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6646" y="3025"/>
              <a:ext cx="3974" cy="108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0" cmpd="thickThin">
              <a:solidFill>
                <a:srgbClr val="8064A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1400" b="1" i="1" dirty="0" smtClean="0">
                  <a:latin typeface="Georgia" pitchFamily="18" charset="0"/>
                  <a:cs typeface="Arial" pitchFamily="34" charset="0"/>
                </a:rPr>
                <a:t>Як галузь правової науки</a:t>
              </a:r>
              <a:endParaRPr lang="ru-RU" sz="1400" b="1" i="1" dirty="0" smtClean="0">
                <a:latin typeface="Georgia" pitchFamily="18" charset="0"/>
                <a:cs typeface="Arial" pitchFamily="34" charset="0"/>
              </a:endParaRPr>
            </a:p>
          </p:txBody>
        </p:sp>
        <p:cxnSp>
          <p:nvCxnSpPr>
            <p:cNvPr id="1033" name="AutoShape 9"/>
            <p:cNvCxnSpPr>
              <a:cxnSpLocks noChangeShapeType="1"/>
            </p:cNvCxnSpPr>
            <p:nvPr/>
          </p:nvCxnSpPr>
          <p:spPr bwMode="auto">
            <a:xfrm flipH="1">
              <a:off x="3090" y="2541"/>
              <a:ext cx="2775" cy="4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4" name="AutoShape 10"/>
            <p:cNvCxnSpPr>
              <a:cxnSpLocks noChangeShapeType="1"/>
            </p:cNvCxnSpPr>
            <p:nvPr/>
          </p:nvCxnSpPr>
          <p:spPr bwMode="auto">
            <a:xfrm>
              <a:off x="5865" y="2541"/>
              <a:ext cx="3090" cy="36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5" name="AutoShape 11"/>
            <p:cNvCxnSpPr>
              <a:cxnSpLocks noChangeShapeType="1"/>
            </p:cNvCxnSpPr>
            <p:nvPr/>
          </p:nvCxnSpPr>
          <p:spPr bwMode="auto">
            <a:xfrm>
              <a:off x="3090" y="4072"/>
              <a:ext cx="0" cy="44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6" name="AutoShape 12"/>
            <p:cNvCxnSpPr>
              <a:cxnSpLocks noChangeShapeType="1"/>
            </p:cNvCxnSpPr>
            <p:nvPr/>
          </p:nvCxnSpPr>
          <p:spPr bwMode="auto">
            <a:xfrm>
              <a:off x="8820" y="4072"/>
              <a:ext cx="15" cy="44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>
              <a:off x="5865" y="2541"/>
              <a:ext cx="0" cy="485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38" name="AutoShape 14"/>
            <p:cNvSpPr>
              <a:spLocks noChangeArrowheads="1"/>
            </p:cNvSpPr>
            <p:nvPr/>
          </p:nvSpPr>
          <p:spPr bwMode="auto">
            <a:xfrm>
              <a:off x="3540" y="7485"/>
              <a:ext cx="4800" cy="8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0" cmpd="thickThin">
              <a:solidFill>
                <a:srgbClr val="8064A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Як навчальна дисципліна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9" name="AutoShape 15"/>
            <p:cNvCxnSpPr>
              <a:cxnSpLocks noChangeShapeType="1"/>
              <a:endCxn id="1027" idx="0"/>
            </p:cNvCxnSpPr>
            <p:nvPr/>
          </p:nvCxnSpPr>
          <p:spPr bwMode="auto">
            <a:xfrm rot="16200000" flipH="1">
              <a:off x="5731" y="8444"/>
              <a:ext cx="333" cy="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82221" y="5076825"/>
            <a:ext cx="2261779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79488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69817" y="209007"/>
            <a:ext cx="8686800" cy="6434703"/>
            <a:chOff x="1335" y="1515"/>
            <a:chExt cx="10200" cy="8638"/>
          </a:xfrm>
        </p:grpSpPr>
        <p:sp>
          <p:nvSpPr>
            <p:cNvPr id="3" name="docshape28"/>
            <p:cNvSpPr txBox="1">
              <a:spLocks noChangeArrowheads="1"/>
            </p:cNvSpPr>
            <p:nvPr/>
          </p:nvSpPr>
          <p:spPr bwMode="auto">
            <a:xfrm>
              <a:off x="1335" y="4550"/>
              <a:ext cx="3045" cy="3987"/>
            </a:xfrm>
            <a:prstGeom prst="rect">
              <a:avLst/>
            </a:prstGeom>
            <a:solidFill>
              <a:srgbClr val="FDE9D9"/>
            </a:solidFill>
            <a:ln w="9502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457200" marR="103188" lvl="1" indent="0" algn="ctr" defTabSz="914400" rtl="0" eaLnBrk="1" fontAlgn="base" latinLnBrk="0" hangingPunct="1">
                <a:lnSpc>
                  <a:spcPct val="100000"/>
                </a:lnSpc>
                <a:spcBef>
                  <a:spcPts val="275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Регулювання діяльності органів та установ виконання покарань і тих суспільних відносин, які виникають у процесі виконання та відбування кримінальних покарань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docshape29"/>
            <p:cNvSpPr txBox="1">
              <a:spLocks noChangeArrowheads="1"/>
            </p:cNvSpPr>
            <p:nvPr/>
          </p:nvSpPr>
          <p:spPr bwMode="auto">
            <a:xfrm>
              <a:off x="4665" y="4550"/>
              <a:ext cx="3395" cy="5250"/>
            </a:xfrm>
            <a:prstGeom prst="rect">
              <a:avLst/>
            </a:prstGeom>
            <a:solidFill>
              <a:srgbClr val="FDE9D9"/>
            </a:solidFill>
            <a:ln w="9502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457200" marR="103188" lvl="1" indent="0" algn="ctr" defTabSz="914400" rtl="0" eaLnBrk="1" fontAlgn="base" latinLnBrk="0" hangingPunct="1">
                <a:lnSpc>
                  <a:spcPct val="100000"/>
                </a:lnSpc>
                <a:spcBef>
                  <a:spcPts val="275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Основним методом правового регулювання суспільних відносин, для кримінально-виконавчого права є метод наказу або імперативний метод, який не допускає заперечення. У процесі виконання і відбування покарання можуть застосовуватись метод переконання і диспозитивний метод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docshape30"/>
            <p:cNvSpPr txBox="1">
              <a:spLocks noChangeArrowheads="1"/>
            </p:cNvSpPr>
            <p:nvPr/>
          </p:nvSpPr>
          <p:spPr bwMode="auto">
            <a:xfrm>
              <a:off x="8340" y="4550"/>
              <a:ext cx="3195" cy="5603"/>
            </a:xfrm>
            <a:prstGeom prst="rect">
              <a:avLst/>
            </a:prstGeom>
            <a:solidFill>
              <a:srgbClr val="FDE9D9"/>
            </a:solidFill>
            <a:ln w="9502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103188" lvl="0" indent="0" algn="ctr" defTabSz="914400" rtl="0" eaLnBrk="1" fontAlgn="base" latinLnBrk="0" hangingPunct="1">
                <a:lnSpc>
                  <a:spcPct val="100000"/>
                </a:lnSpc>
                <a:spcBef>
                  <a:spcPts val="275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ü"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Сукупність правових норм, які регулюють діяльність органів і установ виконання кримінальних покарань та пов’язаних з цим суспільних відносин.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ü"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Сукупність правових норм утворює кримінально </a:t>
              </a:r>
              <a:r>
                <a:rPr kumimoji="0" lang="uk-UA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-виконавче</a:t>
              </a: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 законодавство.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ü"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Кримінально-виконавче законодавство є зовнішньою документальною формою кримінального права</a:t>
              </a:r>
            </a:p>
          </p:txBody>
        </p:sp>
        <p:pic>
          <p:nvPicPr>
            <p:cNvPr id="6" name="docshape2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240" y="2610"/>
              <a:ext cx="166" cy="770"/>
            </a:xfrm>
            <a:prstGeom prst="rect">
              <a:avLst/>
            </a:prstGeom>
            <a:noFill/>
          </p:spPr>
        </p:pic>
        <p:sp>
          <p:nvSpPr>
            <p:cNvPr id="7" name="docshape23"/>
            <p:cNvSpPr>
              <a:spLocks/>
            </p:cNvSpPr>
            <p:nvPr/>
          </p:nvSpPr>
          <p:spPr bwMode="auto">
            <a:xfrm>
              <a:off x="3594" y="2608"/>
              <a:ext cx="5706" cy="853"/>
            </a:xfrm>
            <a:custGeom>
              <a:avLst/>
              <a:gdLst/>
              <a:ahLst/>
              <a:cxnLst>
                <a:cxn ang="0">
                  <a:pos x="4130" y="370"/>
                </a:cxn>
                <a:cxn ang="0">
                  <a:pos x="4122" y="365"/>
                </a:cxn>
                <a:cxn ang="0">
                  <a:pos x="4022" y="291"/>
                </a:cxn>
                <a:cxn ang="0">
                  <a:pos x="4013" y="341"/>
                </a:cxn>
                <a:cxn ang="0">
                  <a:pos x="1981" y="2"/>
                </a:cxn>
                <a:cxn ang="0">
                  <a:pos x="1979" y="0"/>
                </a:cxn>
                <a:cxn ang="0">
                  <a:pos x="1975" y="1"/>
                </a:cxn>
                <a:cxn ang="0">
                  <a:pos x="1971" y="0"/>
                </a:cxn>
                <a:cxn ang="0">
                  <a:pos x="1969" y="2"/>
                </a:cxn>
                <a:cxn ang="0">
                  <a:pos x="116" y="339"/>
                </a:cxn>
                <a:cxn ang="0">
                  <a:pos x="107" y="290"/>
                </a:cxn>
                <a:cxn ang="0">
                  <a:pos x="0" y="370"/>
                </a:cxn>
                <a:cxn ang="0">
                  <a:pos x="128" y="408"/>
                </a:cxn>
                <a:cxn ang="0">
                  <a:pos x="120" y="363"/>
                </a:cxn>
                <a:cxn ang="0">
                  <a:pos x="119" y="359"/>
                </a:cxn>
                <a:cxn ang="0">
                  <a:pos x="1975" y="21"/>
                </a:cxn>
                <a:cxn ang="0">
                  <a:pos x="4010" y="360"/>
                </a:cxn>
                <a:cxn ang="0">
                  <a:pos x="4002" y="409"/>
                </a:cxn>
                <a:cxn ang="0">
                  <a:pos x="4130" y="370"/>
                </a:cxn>
              </a:cxnLst>
              <a:rect l="0" t="0" r="r" b="b"/>
              <a:pathLst>
                <a:path w="4131" h="410">
                  <a:moveTo>
                    <a:pt x="4130" y="370"/>
                  </a:moveTo>
                  <a:lnTo>
                    <a:pt x="4122" y="365"/>
                  </a:lnTo>
                  <a:lnTo>
                    <a:pt x="4022" y="291"/>
                  </a:lnTo>
                  <a:lnTo>
                    <a:pt x="4013" y="341"/>
                  </a:lnTo>
                  <a:lnTo>
                    <a:pt x="1981" y="2"/>
                  </a:lnTo>
                  <a:lnTo>
                    <a:pt x="1979" y="0"/>
                  </a:lnTo>
                  <a:lnTo>
                    <a:pt x="1975" y="1"/>
                  </a:lnTo>
                  <a:lnTo>
                    <a:pt x="1971" y="0"/>
                  </a:lnTo>
                  <a:lnTo>
                    <a:pt x="1969" y="2"/>
                  </a:lnTo>
                  <a:lnTo>
                    <a:pt x="116" y="339"/>
                  </a:lnTo>
                  <a:lnTo>
                    <a:pt x="107" y="290"/>
                  </a:lnTo>
                  <a:lnTo>
                    <a:pt x="0" y="370"/>
                  </a:lnTo>
                  <a:lnTo>
                    <a:pt x="128" y="408"/>
                  </a:lnTo>
                  <a:lnTo>
                    <a:pt x="120" y="363"/>
                  </a:lnTo>
                  <a:lnTo>
                    <a:pt x="119" y="359"/>
                  </a:lnTo>
                  <a:lnTo>
                    <a:pt x="1975" y="21"/>
                  </a:lnTo>
                  <a:lnTo>
                    <a:pt x="4010" y="360"/>
                  </a:lnTo>
                  <a:lnTo>
                    <a:pt x="4002" y="409"/>
                  </a:lnTo>
                  <a:lnTo>
                    <a:pt x="4130" y="3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docshape24"/>
            <p:cNvSpPr txBox="1">
              <a:spLocks noChangeArrowheads="1"/>
            </p:cNvSpPr>
            <p:nvPr/>
          </p:nvSpPr>
          <p:spPr bwMode="auto">
            <a:xfrm>
              <a:off x="8060" y="3378"/>
              <a:ext cx="2481" cy="74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457200" marR="0" lvl="1" indent="0" algn="ctr" defTabSz="914400" rtl="0" eaLnBrk="1" fontAlgn="base" latinLnBrk="0" hangingPunct="1">
                <a:lnSpc>
                  <a:spcPct val="100000"/>
                </a:lnSpc>
                <a:spcBef>
                  <a:spcPts val="363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itchFamily="18" charset="0"/>
                  <a:cs typeface="Arial" pitchFamily="34" charset="0"/>
                </a:rPr>
                <a:t>Система правових норм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docshape25"/>
            <p:cNvSpPr txBox="1">
              <a:spLocks noChangeArrowheads="1"/>
            </p:cNvSpPr>
            <p:nvPr/>
          </p:nvSpPr>
          <p:spPr bwMode="auto">
            <a:xfrm>
              <a:off x="5083" y="3378"/>
              <a:ext cx="2481" cy="74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457200" marR="0" lvl="1" indent="0" algn="ctr" defTabSz="914400" rtl="0" eaLnBrk="1" fontAlgn="base" latinLnBrk="0" hangingPunct="1">
                <a:lnSpc>
                  <a:spcPct val="100000"/>
                </a:lnSpc>
                <a:spcBef>
                  <a:spcPts val="363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itchFamily="18" charset="0"/>
                  <a:cs typeface="Arial" pitchFamily="34" charset="0"/>
                </a:rPr>
                <a:t>Метод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docshape26"/>
            <p:cNvSpPr txBox="1">
              <a:spLocks noChangeArrowheads="1"/>
            </p:cNvSpPr>
            <p:nvPr/>
          </p:nvSpPr>
          <p:spPr bwMode="auto">
            <a:xfrm>
              <a:off x="2106" y="3378"/>
              <a:ext cx="2481" cy="74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457200" marR="0" lvl="1" indent="0" algn="ctr" defTabSz="914400" rtl="0" eaLnBrk="1" fontAlgn="base" latinLnBrk="0" hangingPunct="1">
                <a:lnSpc>
                  <a:spcPct val="100000"/>
                </a:lnSpc>
                <a:spcBef>
                  <a:spcPts val="363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itchFamily="18" charset="0"/>
                  <a:cs typeface="Arial" pitchFamily="34" charset="0"/>
                </a:rPr>
                <a:t>Предмет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docshape27"/>
            <p:cNvSpPr txBox="1">
              <a:spLocks noChangeArrowheads="1"/>
            </p:cNvSpPr>
            <p:nvPr/>
          </p:nvSpPr>
          <p:spPr bwMode="auto">
            <a:xfrm>
              <a:off x="3150" y="1515"/>
              <a:ext cx="6345" cy="1114"/>
            </a:xfrm>
            <a:prstGeom prst="rect">
              <a:avLst/>
            </a:prstGeom>
            <a:solidFill>
              <a:srgbClr val="E5DFEC"/>
            </a:solidFill>
            <a:ln w="63500" cmpd="thickThin">
              <a:solidFill>
                <a:srgbClr val="8064A2"/>
              </a:solidFill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457200" marR="0" lvl="1" indent="0" algn="ctr" defTabSz="914400" rtl="0" eaLnBrk="1" fontAlgn="base" latinLnBrk="0" hangingPunct="1">
                <a:lnSpc>
                  <a:spcPct val="100000"/>
                </a:lnSpc>
                <a:spcBef>
                  <a:spcPts val="363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itchFamily="18" charset="0"/>
                  <a:cs typeface="Arial" pitchFamily="34" charset="0"/>
                </a:rPr>
                <a:t>Ознаки кримінально-виконавчого права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2970" y="4127"/>
              <a:ext cx="540" cy="343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C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AutoShape 12"/>
            <p:cNvSpPr>
              <a:spLocks noChangeArrowheads="1"/>
            </p:cNvSpPr>
            <p:nvPr/>
          </p:nvSpPr>
          <p:spPr bwMode="auto">
            <a:xfrm>
              <a:off x="9096" y="4207"/>
              <a:ext cx="540" cy="343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C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AutoShape 13"/>
            <p:cNvSpPr>
              <a:spLocks noChangeArrowheads="1"/>
            </p:cNvSpPr>
            <p:nvPr/>
          </p:nvSpPr>
          <p:spPr bwMode="auto">
            <a:xfrm>
              <a:off x="6105" y="4207"/>
              <a:ext cx="540" cy="343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C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0263" y="169816"/>
            <a:ext cx="8255725" cy="5982790"/>
            <a:chOff x="690" y="6810"/>
            <a:chExt cx="11010" cy="6270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2040" y="6810"/>
              <a:ext cx="8400" cy="1665"/>
            </a:xfrm>
            <a:prstGeom prst="ribbon2">
              <a:avLst>
                <a:gd name="adj1" fmla="val 12500"/>
                <a:gd name="adj2" fmla="val 71787"/>
              </a:avLst>
            </a:prstGeom>
            <a:gradFill rotWithShape="0">
              <a:gsLst>
                <a:gs pos="0">
                  <a:srgbClr val="4F81BD">
                    <a:gamma/>
                    <a:tint val="20000"/>
                    <a:invGamma/>
                  </a:srgbClr>
                </a:gs>
                <a:gs pos="100000">
                  <a:srgbClr val="4F81BD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800"/>
                </a:spcAft>
                <a:buClrTx/>
                <a:buSzTx/>
                <a:buFontTx/>
                <a:buNone/>
                <a:tabLst/>
              </a:pPr>
              <a:r>
                <a:rPr kumimoji="0" lang="uk-UA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Кримінально-виконавче право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440" y="9075"/>
              <a:ext cx="9705" cy="1635"/>
            </a:xfrm>
            <a:prstGeom prst="rect">
              <a:avLst/>
            </a:prstGeom>
            <a:solidFill>
              <a:srgbClr val="FDE9D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сукупність юридичних норм, встановлених державою, що закріплюють основні принципи кримінально-виконавчої політики, визначають систему, форми і методи, засоби і порядок діяльності державних органів по виконанню (відбуванню) кримінальних покарань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>
              <a:off x="5850" y="8475"/>
              <a:ext cx="825" cy="42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690" y="10620"/>
              <a:ext cx="4440" cy="130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до предмету правового регулювання цієї галузі права можна віднести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" name="AutoShape 7"/>
            <p:cNvCxnSpPr>
              <a:cxnSpLocks noChangeShapeType="1"/>
            </p:cNvCxnSpPr>
            <p:nvPr/>
          </p:nvCxnSpPr>
          <p:spPr bwMode="auto">
            <a:xfrm>
              <a:off x="5130" y="11385"/>
              <a:ext cx="139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" name="AutoShape 8"/>
            <p:cNvCxnSpPr>
              <a:cxnSpLocks noChangeShapeType="1"/>
            </p:cNvCxnSpPr>
            <p:nvPr/>
          </p:nvCxnSpPr>
          <p:spPr bwMode="auto">
            <a:xfrm>
              <a:off x="6525" y="11385"/>
              <a:ext cx="0" cy="7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525" y="12165"/>
              <a:ext cx="8175" cy="91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виконання (відбування) всіх видів покарань, передбачених кримінальним законодавством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74590" y="307"/>
            <a:ext cx="8634279" cy="6570309"/>
            <a:chOff x="1561" y="343"/>
            <a:chExt cx="9449" cy="9392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2445" y="343"/>
              <a:ext cx="7635" cy="1817"/>
            </a:xfrm>
            <a:prstGeom prst="horizontalScroll">
              <a:avLst>
                <a:gd name="adj" fmla="val 125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предметом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кримінально-виконавчого права є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5835" y="2160"/>
              <a:ext cx="855" cy="495"/>
            </a:xfrm>
            <a:prstGeom prst="downArrow">
              <a:avLst>
                <a:gd name="adj1" fmla="val 28889"/>
                <a:gd name="adj2" fmla="val 25051"/>
              </a:avLst>
            </a:prstGeom>
            <a:solidFill>
              <a:srgbClr val="C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1575" y="2805"/>
              <a:ext cx="9435" cy="1500"/>
            </a:xfrm>
            <a:prstGeom prst="foldedCorner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відносини, що виникають при виконанні (відбуванні) всіх видів кримінальних покарань, при застосуванні до засуджених заходів виправного впливу, які властиві відповідним видам покарання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1561" y="4492"/>
              <a:ext cx="9435" cy="1110"/>
            </a:xfrm>
            <a:prstGeom prst="foldedCorner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dirty="0" smtClean="0">
                  <a:latin typeface="Georgia" pitchFamily="18" charset="0"/>
                  <a:cs typeface="Arial" pitchFamily="34" charset="0"/>
                </a:rPr>
                <a:t>відносини, що виникають між установами і органами, які виконують вироки до різних видів покарань, і засудженими</a:t>
              </a:r>
              <a:endParaRPr lang="ru-RU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1575" y="5850"/>
              <a:ext cx="9435" cy="1005"/>
            </a:xfrm>
            <a:prstGeom prst="foldedCorner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dirty="0" smtClean="0">
                  <a:latin typeface="Georgia" pitchFamily="18" charset="0"/>
                  <a:cs typeface="Arial" pitchFamily="34" charset="0"/>
                </a:rPr>
                <a:t>відносини, що виникають у зв'язку з участю громадськості і трудових колективів у виправленні засуджених</a:t>
              </a:r>
              <a:endParaRPr lang="ru-RU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1575" y="7080"/>
              <a:ext cx="9435" cy="1215"/>
            </a:xfrm>
            <a:prstGeom prst="foldedCorner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dirty="0" smtClean="0">
                  <a:latin typeface="Georgia" pitchFamily="18" charset="0"/>
                  <a:cs typeface="Arial" pitchFamily="34" charset="0"/>
                </a:rPr>
                <a:t>відносини, що виникають між адміністрацією підприємств, установ і організацій та засудженими, які на них працюють, з приводу виконання покарання</a:t>
              </a:r>
              <a:endParaRPr lang="ru-RU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1575" y="8520"/>
              <a:ext cx="9435" cy="1215"/>
            </a:xfrm>
            <a:prstGeom prst="foldedCorner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dirty="0" smtClean="0">
                  <a:latin typeface="Georgia" pitchFamily="18" charset="0"/>
                  <a:cs typeface="Arial" pitchFamily="34" charset="0"/>
                </a:rPr>
                <a:t>відносини, що виникають між установами і органами виконання покарання і окремими громадянами з приводу виконання певних видів покарання</a:t>
              </a:r>
              <a:endParaRPr lang="ru-RU" dirty="0" smtClean="0">
                <a:latin typeface="Georgia" pitchFamily="18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3461" y="259647"/>
            <a:ext cx="8595360" cy="6363223"/>
            <a:chOff x="2264" y="363"/>
            <a:chExt cx="7770" cy="12252"/>
          </a:xfrm>
        </p:grpSpPr>
        <p:sp>
          <p:nvSpPr>
            <p:cNvPr id="3" name="docshape526"/>
            <p:cNvSpPr>
              <a:spLocks/>
            </p:cNvSpPr>
            <p:nvPr/>
          </p:nvSpPr>
          <p:spPr bwMode="auto">
            <a:xfrm>
              <a:off x="6060" y="3210"/>
              <a:ext cx="120" cy="458"/>
            </a:xfrm>
            <a:custGeom>
              <a:avLst/>
              <a:gdLst/>
              <a:ahLst/>
              <a:cxnLst>
                <a:cxn ang="0">
                  <a:pos x="66" y="368"/>
                </a:cxn>
                <a:cxn ang="0">
                  <a:pos x="55" y="368"/>
                </a:cxn>
                <a:cxn ang="0">
                  <a:pos x="50" y="364"/>
                </a:cxn>
                <a:cxn ang="0">
                  <a:pos x="50" y="4"/>
                </a:cxn>
                <a:cxn ang="0">
                  <a:pos x="55" y="0"/>
                </a:cxn>
                <a:cxn ang="0">
                  <a:pos x="66" y="0"/>
                </a:cxn>
                <a:cxn ang="0">
                  <a:pos x="70" y="4"/>
                </a:cxn>
                <a:cxn ang="0">
                  <a:pos x="70" y="364"/>
                </a:cxn>
                <a:cxn ang="0">
                  <a:pos x="66" y="368"/>
                </a:cxn>
                <a:cxn ang="0">
                  <a:pos x="60" y="458"/>
                </a:cxn>
                <a:cxn ang="0">
                  <a:pos x="0" y="338"/>
                </a:cxn>
                <a:cxn ang="0">
                  <a:pos x="50" y="338"/>
                </a:cxn>
                <a:cxn ang="0">
                  <a:pos x="50" y="364"/>
                </a:cxn>
                <a:cxn ang="0">
                  <a:pos x="55" y="368"/>
                </a:cxn>
                <a:cxn ang="0">
                  <a:pos x="105" y="368"/>
                </a:cxn>
                <a:cxn ang="0">
                  <a:pos x="60" y="458"/>
                </a:cxn>
                <a:cxn ang="0">
                  <a:pos x="105" y="368"/>
                </a:cxn>
                <a:cxn ang="0">
                  <a:pos x="66" y="368"/>
                </a:cxn>
                <a:cxn ang="0">
                  <a:pos x="70" y="364"/>
                </a:cxn>
                <a:cxn ang="0">
                  <a:pos x="70" y="338"/>
                </a:cxn>
                <a:cxn ang="0">
                  <a:pos x="120" y="338"/>
                </a:cxn>
                <a:cxn ang="0">
                  <a:pos x="105" y="368"/>
                </a:cxn>
              </a:cxnLst>
              <a:rect l="0" t="0" r="r" b="b"/>
              <a:pathLst>
                <a:path w="120" h="458">
                  <a:moveTo>
                    <a:pt x="66" y="368"/>
                  </a:moveTo>
                  <a:lnTo>
                    <a:pt x="55" y="368"/>
                  </a:lnTo>
                  <a:lnTo>
                    <a:pt x="50" y="364"/>
                  </a:lnTo>
                  <a:lnTo>
                    <a:pt x="50" y="4"/>
                  </a:lnTo>
                  <a:lnTo>
                    <a:pt x="55" y="0"/>
                  </a:lnTo>
                  <a:lnTo>
                    <a:pt x="66" y="0"/>
                  </a:lnTo>
                  <a:lnTo>
                    <a:pt x="70" y="4"/>
                  </a:lnTo>
                  <a:lnTo>
                    <a:pt x="70" y="364"/>
                  </a:lnTo>
                  <a:lnTo>
                    <a:pt x="66" y="368"/>
                  </a:lnTo>
                  <a:close/>
                  <a:moveTo>
                    <a:pt x="60" y="458"/>
                  </a:moveTo>
                  <a:lnTo>
                    <a:pt x="0" y="338"/>
                  </a:lnTo>
                  <a:lnTo>
                    <a:pt x="50" y="338"/>
                  </a:lnTo>
                  <a:lnTo>
                    <a:pt x="50" y="364"/>
                  </a:lnTo>
                  <a:lnTo>
                    <a:pt x="55" y="368"/>
                  </a:lnTo>
                  <a:lnTo>
                    <a:pt x="105" y="368"/>
                  </a:lnTo>
                  <a:lnTo>
                    <a:pt x="60" y="458"/>
                  </a:lnTo>
                  <a:close/>
                  <a:moveTo>
                    <a:pt x="105" y="368"/>
                  </a:moveTo>
                  <a:lnTo>
                    <a:pt x="66" y="368"/>
                  </a:lnTo>
                  <a:lnTo>
                    <a:pt x="70" y="364"/>
                  </a:lnTo>
                  <a:lnTo>
                    <a:pt x="70" y="338"/>
                  </a:lnTo>
                  <a:lnTo>
                    <a:pt x="120" y="338"/>
                  </a:lnTo>
                  <a:lnTo>
                    <a:pt x="105" y="3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docshape520"/>
            <p:cNvSpPr>
              <a:spLocks/>
            </p:cNvSpPr>
            <p:nvPr/>
          </p:nvSpPr>
          <p:spPr bwMode="auto">
            <a:xfrm>
              <a:off x="6060" y="4605"/>
              <a:ext cx="120" cy="459"/>
            </a:xfrm>
            <a:custGeom>
              <a:avLst/>
              <a:gdLst/>
              <a:ahLst/>
              <a:cxnLst>
                <a:cxn ang="0">
                  <a:pos x="66" y="369"/>
                </a:cxn>
                <a:cxn ang="0">
                  <a:pos x="55" y="369"/>
                </a:cxn>
                <a:cxn ang="0">
                  <a:pos x="50" y="365"/>
                </a:cxn>
                <a:cxn ang="0">
                  <a:pos x="50" y="4"/>
                </a:cxn>
                <a:cxn ang="0">
                  <a:pos x="55" y="0"/>
                </a:cxn>
                <a:cxn ang="0">
                  <a:pos x="66" y="0"/>
                </a:cxn>
                <a:cxn ang="0">
                  <a:pos x="70" y="4"/>
                </a:cxn>
                <a:cxn ang="0">
                  <a:pos x="70" y="365"/>
                </a:cxn>
                <a:cxn ang="0">
                  <a:pos x="66" y="369"/>
                </a:cxn>
                <a:cxn ang="0">
                  <a:pos x="60" y="459"/>
                </a:cxn>
                <a:cxn ang="0">
                  <a:pos x="0" y="339"/>
                </a:cxn>
                <a:cxn ang="0">
                  <a:pos x="50" y="339"/>
                </a:cxn>
                <a:cxn ang="0">
                  <a:pos x="50" y="365"/>
                </a:cxn>
                <a:cxn ang="0">
                  <a:pos x="55" y="369"/>
                </a:cxn>
                <a:cxn ang="0">
                  <a:pos x="105" y="369"/>
                </a:cxn>
                <a:cxn ang="0">
                  <a:pos x="60" y="459"/>
                </a:cxn>
                <a:cxn ang="0">
                  <a:pos x="105" y="369"/>
                </a:cxn>
                <a:cxn ang="0">
                  <a:pos x="66" y="369"/>
                </a:cxn>
                <a:cxn ang="0">
                  <a:pos x="70" y="365"/>
                </a:cxn>
                <a:cxn ang="0">
                  <a:pos x="70" y="339"/>
                </a:cxn>
                <a:cxn ang="0">
                  <a:pos x="120" y="339"/>
                </a:cxn>
                <a:cxn ang="0">
                  <a:pos x="105" y="369"/>
                </a:cxn>
              </a:cxnLst>
              <a:rect l="0" t="0" r="r" b="b"/>
              <a:pathLst>
                <a:path w="120" h="459">
                  <a:moveTo>
                    <a:pt x="66" y="369"/>
                  </a:moveTo>
                  <a:lnTo>
                    <a:pt x="55" y="369"/>
                  </a:lnTo>
                  <a:lnTo>
                    <a:pt x="50" y="365"/>
                  </a:lnTo>
                  <a:lnTo>
                    <a:pt x="50" y="4"/>
                  </a:lnTo>
                  <a:lnTo>
                    <a:pt x="55" y="0"/>
                  </a:lnTo>
                  <a:lnTo>
                    <a:pt x="66" y="0"/>
                  </a:lnTo>
                  <a:lnTo>
                    <a:pt x="70" y="4"/>
                  </a:lnTo>
                  <a:lnTo>
                    <a:pt x="70" y="365"/>
                  </a:lnTo>
                  <a:lnTo>
                    <a:pt x="66" y="369"/>
                  </a:lnTo>
                  <a:close/>
                  <a:moveTo>
                    <a:pt x="60" y="459"/>
                  </a:moveTo>
                  <a:lnTo>
                    <a:pt x="0" y="339"/>
                  </a:lnTo>
                  <a:lnTo>
                    <a:pt x="50" y="339"/>
                  </a:lnTo>
                  <a:lnTo>
                    <a:pt x="50" y="365"/>
                  </a:lnTo>
                  <a:lnTo>
                    <a:pt x="55" y="369"/>
                  </a:lnTo>
                  <a:lnTo>
                    <a:pt x="105" y="369"/>
                  </a:lnTo>
                  <a:lnTo>
                    <a:pt x="60" y="459"/>
                  </a:lnTo>
                  <a:close/>
                  <a:moveTo>
                    <a:pt x="105" y="369"/>
                  </a:moveTo>
                  <a:lnTo>
                    <a:pt x="66" y="369"/>
                  </a:lnTo>
                  <a:lnTo>
                    <a:pt x="70" y="365"/>
                  </a:lnTo>
                  <a:lnTo>
                    <a:pt x="70" y="339"/>
                  </a:lnTo>
                  <a:lnTo>
                    <a:pt x="120" y="339"/>
                  </a:lnTo>
                  <a:lnTo>
                    <a:pt x="105" y="3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docshape521"/>
            <p:cNvSpPr>
              <a:spLocks/>
            </p:cNvSpPr>
            <p:nvPr/>
          </p:nvSpPr>
          <p:spPr bwMode="auto">
            <a:xfrm>
              <a:off x="6060" y="6570"/>
              <a:ext cx="120" cy="459"/>
            </a:xfrm>
            <a:custGeom>
              <a:avLst/>
              <a:gdLst/>
              <a:ahLst/>
              <a:cxnLst>
                <a:cxn ang="0">
                  <a:pos x="66" y="370"/>
                </a:cxn>
                <a:cxn ang="0">
                  <a:pos x="55" y="370"/>
                </a:cxn>
                <a:cxn ang="0">
                  <a:pos x="50" y="365"/>
                </a:cxn>
                <a:cxn ang="0">
                  <a:pos x="50" y="5"/>
                </a:cxn>
                <a:cxn ang="0">
                  <a:pos x="55" y="0"/>
                </a:cxn>
                <a:cxn ang="0">
                  <a:pos x="66" y="0"/>
                </a:cxn>
                <a:cxn ang="0">
                  <a:pos x="70" y="5"/>
                </a:cxn>
                <a:cxn ang="0">
                  <a:pos x="70" y="365"/>
                </a:cxn>
                <a:cxn ang="0">
                  <a:pos x="66" y="370"/>
                </a:cxn>
                <a:cxn ang="0">
                  <a:pos x="60" y="459"/>
                </a:cxn>
                <a:cxn ang="0">
                  <a:pos x="0" y="340"/>
                </a:cxn>
                <a:cxn ang="0">
                  <a:pos x="50" y="340"/>
                </a:cxn>
                <a:cxn ang="0">
                  <a:pos x="50" y="365"/>
                </a:cxn>
                <a:cxn ang="0">
                  <a:pos x="55" y="370"/>
                </a:cxn>
                <a:cxn ang="0">
                  <a:pos x="105" y="370"/>
                </a:cxn>
                <a:cxn ang="0">
                  <a:pos x="60" y="459"/>
                </a:cxn>
                <a:cxn ang="0">
                  <a:pos x="105" y="370"/>
                </a:cxn>
                <a:cxn ang="0">
                  <a:pos x="66" y="370"/>
                </a:cxn>
                <a:cxn ang="0">
                  <a:pos x="70" y="365"/>
                </a:cxn>
                <a:cxn ang="0">
                  <a:pos x="70" y="340"/>
                </a:cxn>
                <a:cxn ang="0">
                  <a:pos x="120" y="340"/>
                </a:cxn>
                <a:cxn ang="0">
                  <a:pos x="105" y="370"/>
                </a:cxn>
              </a:cxnLst>
              <a:rect l="0" t="0" r="r" b="b"/>
              <a:pathLst>
                <a:path w="120" h="459">
                  <a:moveTo>
                    <a:pt x="66" y="370"/>
                  </a:moveTo>
                  <a:lnTo>
                    <a:pt x="55" y="370"/>
                  </a:lnTo>
                  <a:lnTo>
                    <a:pt x="50" y="365"/>
                  </a:lnTo>
                  <a:lnTo>
                    <a:pt x="50" y="5"/>
                  </a:lnTo>
                  <a:lnTo>
                    <a:pt x="55" y="0"/>
                  </a:lnTo>
                  <a:lnTo>
                    <a:pt x="66" y="0"/>
                  </a:lnTo>
                  <a:lnTo>
                    <a:pt x="70" y="5"/>
                  </a:lnTo>
                  <a:lnTo>
                    <a:pt x="70" y="365"/>
                  </a:lnTo>
                  <a:lnTo>
                    <a:pt x="66" y="370"/>
                  </a:lnTo>
                  <a:close/>
                  <a:moveTo>
                    <a:pt x="60" y="459"/>
                  </a:moveTo>
                  <a:lnTo>
                    <a:pt x="0" y="340"/>
                  </a:lnTo>
                  <a:lnTo>
                    <a:pt x="50" y="340"/>
                  </a:lnTo>
                  <a:lnTo>
                    <a:pt x="50" y="365"/>
                  </a:lnTo>
                  <a:lnTo>
                    <a:pt x="55" y="370"/>
                  </a:lnTo>
                  <a:lnTo>
                    <a:pt x="105" y="370"/>
                  </a:lnTo>
                  <a:lnTo>
                    <a:pt x="60" y="459"/>
                  </a:lnTo>
                  <a:close/>
                  <a:moveTo>
                    <a:pt x="105" y="370"/>
                  </a:moveTo>
                  <a:lnTo>
                    <a:pt x="66" y="370"/>
                  </a:lnTo>
                  <a:lnTo>
                    <a:pt x="70" y="365"/>
                  </a:lnTo>
                  <a:lnTo>
                    <a:pt x="70" y="340"/>
                  </a:lnTo>
                  <a:lnTo>
                    <a:pt x="120" y="340"/>
                  </a:lnTo>
                  <a:lnTo>
                    <a:pt x="105" y="3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docshape522"/>
            <p:cNvSpPr>
              <a:spLocks/>
            </p:cNvSpPr>
            <p:nvPr/>
          </p:nvSpPr>
          <p:spPr bwMode="auto">
            <a:xfrm>
              <a:off x="6060" y="7830"/>
              <a:ext cx="120" cy="459"/>
            </a:xfrm>
            <a:custGeom>
              <a:avLst/>
              <a:gdLst/>
              <a:ahLst/>
              <a:cxnLst>
                <a:cxn ang="0">
                  <a:pos x="66" y="369"/>
                </a:cxn>
                <a:cxn ang="0">
                  <a:pos x="55" y="369"/>
                </a:cxn>
                <a:cxn ang="0">
                  <a:pos x="50" y="365"/>
                </a:cxn>
                <a:cxn ang="0">
                  <a:pos x="50" y="5"/>
                </a:cxn>
                <a:cxn ang="0">
                  <a:pos x="55" y="0"/>
                </a:cxn>
                <a:cxn ang="0">
                  <a:pos x="66" y="0"/>
                </a:cxn>
                <a:cxn ang="0">
                  <a:pos x="70" y="5"/>
                </a:cxn>
                <a:cxn ang="0">
                  <a:pos x="70" y="365"/>
                </a:cxn>
                <a:cxn ang="0">
                  <a:pos x="66" y="369"/>
                </a:cxn>
                <a:cxn ang="0">
                  <a:pos x="60" y="459"/>
                </a:cxn>
                <a:cxn ang="0">
                  <a:pos x="0" y="339"/>
                </a:cxn>
                <a:cxn ang="0">
                  <a:pos x="50" y="339"/>
                </a:cxn>
                <a:cxn ang="0">
                  <a:pos x="50" y="365"/>
                </a:cxn>
                <a:cxn ang="0">
                  <a:pos x="55" y="369"/>
                </a:cxn>
                <a:cxn ang="0">
                  <a:pos x="105" y="369"/>
                </a:cxn>
                <a:cxn ang="0">
                  <a:pos x="60" y="459"/>
                </a:cxn>
                <a:cxn ang="0">
                  <a:pos x="105" y="369"/>
                </a:cxn>
                <a:cxn ang="0">
                  <a:pos x="66" y="369"/>
                </a:cxn>
                <a:cxn ang="0">
                  <a:pos x="70" y="365"/>
                </a:cxn>
                <a:cxn ang="0">
                  <a:pos x="70" y="339"/>
                </a:cxn>
                <a:cxn ang="0">
                  <a:pos x="120" y="339"/>
                </a:cxn>
                <a:cxn ang="0">
                  <a:pos x="105" y="369"/>
                </a:cxn>
              </a:cxnLst>
              <a:rect l="0" t="0" r="r" b="b"/>
              <a:pathLst>
                <a:path w="120" h="459">
                  <a:moveTo>
                    <a:pt x="66" y="369"/>
                  </a:moveTo>
                  <a:lnTo>
                    <a:pt x="55" y="369"/>
                  </a:lnTo>
                  <a:lnTo>
                    <a:pt x="50" y="365"/>
                  </a:lnTo>
                  <a:lnTo>
                    <a:pt x="50" y="5"/>
                  </a:lnTo>
                  <a:lnTo>
                    <a:pt x="55" y="0"/>
                  </a:lnTo>
                  <a:lnTo>
                    <a:pt x="66" y="0"/>
                  </a:lnTo>
                  <a:lnTo>
                    <a:pt x="70" y="5"/>
                  </a:lnTo>
                  <a:lnTo>
                    <a:pt x="70" y="365"/>
                  </a:lnTo>
                  <a:lnTo>
                    <a:pt x="66" y="369"/>
                  </a:lnTo>
                  <a:close/>
                  <a:moveTo>
                    <a:pt x="60" y="459"/>
                  </a:moveTo>
                  <a:lnTo>
                    <a:pt x="0" y="339"/>
                  </a:lnTo>
                  <a:lnTo>
                    <a:pt x="50" y="339"/>
                  </a:lnTo>
                  <a:lnTo>
                    <a:pt x="50" y="365"/>
                  </a:lnTo>
                  <a:lnTo>
                    <a:pt x="55" y="369"/>
                  </a:lnTo>
                  <a:lnTo>
                    <a:pt x="105" y="369"/>
                  </a:lnTo>
                  <a:lnTo>
                    <a:pt x="60" y="459"/>
                  </a:lnTo>
                  <a:close/>
                  <a:moveTo>
                    <a:pt x="105" y="369"/>
                  </a:moveTo>
                  <a:lnTo>
                    <a:pt x="66" y="369"/>
                  </a:lnTo>
                  <a:lnTo>
                    <a:pt x="70" y="365"/>
                  </a:lnTo>
                  <a:lnTo>
                    <a:pt x="70" y="339"/>
                  </a:lnTo>
                  <a:lnTo>
                    <a:pt x="120" y="339"/>
                  </a:lnTo>
                  <a:lnTo>
                    <a:pt x="105" y="3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docshape523"/>
            <p:cNvSpPr>
              <a:spLocks/>
            </p:cNvSpPr>
            <p:nvPr/>
          </p:nvSpPr>
          <p:spPr bwMode="auto">
            <a:xfrm>
              <a:off x="6180" y="9330"/>
              <a:ext cx="120" cy="458"/>
            </a:xfrm>
            <a:custGeom>
              <a:avLst/>
              <a:gdLst/>
              <a:ahLst/>
              <a:cxnLst>
                <a:cxn ang="0">
                  <a:pos x="66" y="368"/>
                </a:cxn>
                <a:cxn ang="0">
                  <a:pos x="55" y="368"/>
                </a:cxn>
                <a:cxn ang="0">
                  <a:pos x="50" y="364"/>
                </a:cxn>
                <a:cxn ang="0">
                  <a:pos x="50" y="5"/>
                </a:cxn>
                <a:cxn ang="0">
                  <a:pos x="55" y="0"/>
                </a:cxn>
                <a:cxn ang="0">
                  <a:pos x="66" y="0"/>
                </a:cxn>
                <a:cxn ang="0">
                  <a:pos x="70" y="5"/>
                </a:cxn>
                <a:cxn ang="0">
                  <a:pos x="70" y="364"/>
                </a:cxn>
                <a:cxn ang="0">
                  <a:pos x="66" y="368"/>
                </a:cxn>
                <a:cxn ang="0">
                  <a:pos x="60" y="458"/>
                </a:cxn>
                <a:cxn ang="0">
                  <a:pos x="0" y="338"/>
                </a:cxn>
                <a:cxn ang="0">
                  <a:pos x="50" y="338"/>
                </a:cxn>
                <a:cxn ang="0">
                  <a:pos x="50" y="364"/>
                </a:cxn>
                <a:cxn ang="0">
                  <a:pos x="55" y="368"/>
                </a:cxn>
                <a:cxn ang="0">
                  <a:pos x="105" y="368"/>
                </a:cxn>
                <a:cxn ang="0">
                  <a:pos x="60" y="458"/>
                </a:cxn>
                <a:cxn ang="0">
                  <a:pos x="105" y="368"/>
                </a:cxn>
                <a:cxn ang="0">
                  <a:pos x="66" y="368"/>
                </a:cxn>
                <a:cxn ang="0">
                  <a:pos x="70" y="364"/>
                </a:cxn>
                <a:cxn ang="0">
                  <a:pos x="70" y="338"/>
                </a:cxn>
                <a:cxn ang="0">
                  <a:pos x="120" y="338"/>
                </a:cxn>
                <a:cxn ang="0">
                  <a:pos x="105" y="368"/>
                </a:cxn>
              </a:cxnLst>
              <a:rect l="0" t="0" r="r" b="b"/>
              <a:pathLst>
                <a:path w="120" h="458">
                  <a:moveTo>
                    <a:pt x="66" y="368"/>
                  </a:moveTo>
                  <a:lnTo>
                    <a:pt x="55" y="368"/>
                  </a:lnTo>
                  <a:lnTo>
                    <a:pt x="50" y="364"/>
                  </a:lnTo>
                  <a:lnTo>
                    <a:pt x="50" y="5"/>
                  </a:lnTo>
                  <a:lnTo>
                    <a:pt x="55" y="0"/>
                  </a:lnTo>
                  <a:lnTo>
                    <a:pt x="66" y="0"/>
                  </a:lnTo>
                  <a:lnTo>
                    <a:pt x="70" y="5"/>
                  </a:lnTo>
                  <a:lnTo>
                    <a:pt x="70" y="364"/>
                  </a:lnTo>
                  <a:lnTo>
                    <a:pt x="66" y="368"/>
                  </a:lnTo>
                  <a:close/>
                  <a:moveTo>
                    <a:pt x="60" y="458"/>
                  </a:moveTo>
                  <a:lnTo>
                    <a:pt x="0" y="338"/>
                  </a:lnTo>
                  <a:lnTo>
                    <a:pt x="50" y="338"/>
                  </a:lnTo>
                  <a:lnTo>
                    <a:pt x="50" y="364"/>
                  </a:lnTo>
                  <a:lnTo>
                    <a:pt x="55" y="368"/>
                  </a:lnTo>
                  <a:lnTo>
                    <a:pt x="105" y="368"/>
                  </a:lnTo>
                  <a:lnTo>
                    <a:pt x="60" y="458"/>
                  </a:lnTo>
                  <a:close/>
                  <a:moveTo>
                    <a:pt x="105" y="368"/>
                  </a:moveTo>
                  <a:lnTo>
                    <a:pt x="66" y="368"/>
                  </a:lnTo>
                  <a:lnTo>
                    <a:pt x="70" y="364"/>
                  </a:lnTo>
                  <a:lnTo>
                    <a:pt x="70" y="338"/>
                  </a:lnTo>
                  <a:lnTo>
                    <a:pt x="120" y="338"/>
                  </a:lnTo>
                  <a:lnTo>
                    <a:pt x="105" y="3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docshape524"/>
            <p:cNvSpPr>
              <a:spLocks/>
            </p:cNvSpPr>
            <p:nvPr/>
          </p:nvSpPr>
          <p:spPr bwMode="auto">
            <a:xfrm>
              <a:off x="6180" y="11295"/>
              <a:ext cx="120" cy="458"/>
            </a:xfrm>
            <a:custGeom>
              <a:avLst/>
              <a:gdLst/>
              <a:ahLst/>
              <a:cxnLst>
                <a:cxn ang="0">
                  <a:pos x="66" y="368"/>
                </a:cxn>
                <a:cxn ang="0">
                  <a:pos x="55" y="368"/>
                </a:cxn>
                <a:cxn ang="0">
                  <a:pos x="50" y="364"/>
                </a:cxn>
                <a:cxn ang="0">
                  <a:pos x="50" y="4"/>
                </a:cxn>
                <a:cxn ang="0">
                  <a:pos x="55" y="0"/>
                </a:cxn>
                <a:cxn ang="0">
                  <a:pos x="66" y="0"/>
                </a:cxn>
                <a:cxn ang="0">
                  <a:pos x="70" y="4"/>
                </a:cxn>
                <a:cxn ang="0">
                  <a:pos x="70" y="364"/>
                </a:cxn>
                <a:cxn ang="0">
                  <a:pos x="66" y="368"/>
                </a:cxn>
                <a:cxn ang="0">
                  <a:pos x="60" y="458"/>
                </a:cxn>
                <a:cxn ang="0">
                  <a:pos x="0" y="338"/>
                </a:cxn>
                <a:cxn ang="0">
                  <a:pos x="50" y="338"/>
                </a:cxn>
                <a:cxn ang="0">
                  <a:pos x="50" y="364"/>
                </a:cxn>
                <a:cxn ang="0">
                  <a:pos x="55" y="368"/>
                </a:cxn>
                <a:cxn ang="0">
                  <a:pos x="105" y="368"/>
                </a:cxn>
                <a:cxn ang="0">
                  <a:pos x="60" y="458"/>
                </a:cxn>
                <a:cxn ang="0">
                  <a:pos x="105" y="368"/>
                </a:cxn>
                <a:cxn ang="0">
                  <a:pos x="66" y="368"/>
                </a:cxn>
                <a:cxn ang="0">
                  <a:pos x="70" y="364"/>
                </a:cxn>
                <a:cxn ang="0">
                  <a:pos x="70" y="338"/>
                </a:cxn>
                <a:cxn ang="0">
                  <a:pos x="120" y="338"/>
                </a:cxn>
                <a:cxn ang="0">
                  <a:pos x="105" y="368"/>
                </a:cxn>
              </a:cxnLst>
              <a:rect l="0" t="0" r="r" b="b"/>
              <a:pathLst>
                <a:path w="120" h="458">
                  <a:moveTo>
                    <a:pt x="66" y="368"/>
                  </a:moveTo>
                  <a:lnTo>
                    <a:pt x="55" y="368"/>
                  </a:lnTo>
                  <a:lnTo>
                    <a:pt x="50" y="364"/>
                  </a:lnTo>
                  <a:lnTo>
                    <a:pt x="50" y="4"/>
                  </a:lnTo>
                  <a:lnTo>
                    <a:pt x="55" y="0"/>
                  </a:lnTo>
                  <a:lnTo>
                    <a:pt x="66" y="0"/>
                  </a:lnTo>
                  <a:lnTo>
                    <a:pt x="70" y="4"/>
                  </a:lnTo>
                  <a:lnTo>
                    <a:pt x="70" y="364"/>
                  </a:lnTo>
                  <a:lnTo>
                    <a:pt x="66" y="368"/>
                  </a:lnTo>
                  <a:close/>
                  <a:moveTo>
                    <a:pt x="60" y="458"/>
                  </a:moveTo>
                  <a:lnTo>
                    <a:pt x="0" y="338"/>
                  </a:lnTo>
                  <a:lnTo>
                    <a:pt x="50" y="338"/>
                  </a:lnTo>
                  <a:lnTo>
                    <a:pt x="50" y="364"/>
                  </a:lnTo>
                  <a:lnTo>
                    <a:pt x="55" y="368"/>
                  </a:lnTo>
                  <a:lnTo>
                    <a:pt x="105" y="368"/>
                  </a:lnTo>
                  <a:lnTo>
                    <a:pt x="60" y="458"/>
                  </a:lnTo>
                  <a:close/>
                  <a:moveTo>
                    <a:pt x="105" y="368"/>
                  </a:moveTo>
                  <a:lnTo>
                    <a:pt x="66" y="368"/>
                  </a:lnTo>
                  <a:lnTo>
                    <a:pt x="70" y="364"/>
                  </a:lnTo>
                  <a:lnTo>
                    <a:pt x="70" y="338"/>
                  </a:lnTo>
                  <a:lnTo>
                    <a:pt x="120" y="338"/>
                  </a:lnTo>
                  <a:lnTo>
                    <a:pt x="105" y="3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docshape528"/>
            <p:cNvSpPr txBox="1">
              <a:spLocks noChangeArrowheads="1"/>
            </p:cNvSpPr>
            <p:nvPr/>
          </p:nvSpPr>
          <p:spPr bwMode="auto">
            <a:xfrm>
              <a:off x="3389" y="2328"/>
              <a:ext cx="5656" cy="88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88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Конституція України</a:t>
              </a:r>
              <a:endPara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docshape529"/>
            <p:cNvSpPr txBox="1">
              <a:spLocks noChangeArrowheads="1"/>
            </p:cNvSpPr>
            <p:nvPr/>
          </p:nvSpPr>
          <p:spPr bwMode="auto">
            <a:xfrm>
              <a:off x="3389" y="3668"/>
              <a:ext cx="5656" cy="93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88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Кримінально-виконавчий кодекс України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docshape530"/>
            <p:cNvSpPr txBox="1">
              <a:spLocks noChangeArrowheads="1"/>
            </p:cNvSpPr>
            <p:nvPr/>
          </p:nvSpPr>
          <p:spPr bwMode="auto">
            <a:xfrm>
              <a:off x="3389" y="5064"/>
              <a:ext cx="5656" cy="150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25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7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88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Міжнародні договори, згода на обов’язковість яких надана Верховною Радою України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docshape531"/>
            <p:cNvSpPr txBox="1">
              <a:spLocks noChangeArrowheads="1"/>
            </p:cNvSpPr>
            <p:nvPr/>
          </p:nvSpPr>
          <p:spPr bwMode="auto">
            <a:xfrm>
              <a:off x="3389" y="7029"/>
              <a:ext cx="5656" cy="80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88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Укази Президента України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docshape532"/>
            <p:cNvSpPr txBox="1">
              <a:spLocks noChangeArrowheads="1"/>
            </p:cNvSpPr>
            <p:nvPr/>
          </p:nvSpPr>
          <p:spPr bwMode="auto">
            <a:xfrm>
              <a:off x="3389" y="8312"/>
              <a:ext cx="5656" cy="101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88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Постанови та розпорядження Кабінету Міністрів України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docshape533"/>
            <p:cNvSpPr txBox="1">
              <a:spLocks noChangeArrowheads="1"/>
            </p:cNvSpPr>
            <p:nvPr/>
          </p:nvSpPr>
          <p:spPr bwMode="auto">
            <a:xfrm>
              <a:off x="3389" y="9788"/>
              <a:ext cx="5656" cy="150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88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Накази та розпорядження Державної кримінально - виконавчої служби України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docshape534"/>
            <p:cNvSpPr txBox="1">
              <a:spLocks noChangeArrowheads="1"/>
            </p:cNvSpPr>
            <p:nvPr/>
          </p:nvSpPr>
          <p:spPr bwMode="auto">
            <a:xfrm>
              <a:off x="3300" y="11753"/>
              <a:ext cx="5745" cy="86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88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Накази Міністерства юстиції України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AutoShape 16"/>
            <p:cNvSpPr>
              <a:spLocks noChangeArrowheads="1"/>
            </p:cNvSpPr>
            <p:nvPr/>
          </p:nvSpPr>
          <p:spPr bwMode="auto">
            <a:xfrm>
              <a:off x="2264" y="363"/>
              <a:ext cx="7770" cy="1185"/>
            </a:xfrm>
            <a:prstGeom prst="plaque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107763" dir="8100000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onotype Corsiva" pitchFamily="66" charset="0"/>
                  <a:cs typeface="Arial" pitchFamily="34" charset="0"/>
                </a:rPr>
                <a:t>ДЖЕРЕЛА </a:t>
              </a:r>
              <a:r>
                <a:rPr kumimoji="0" lang="uk-UA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onotype Corsiva" pitchFamily="66" charset="0"/>
                  <a:cs typeface="Arial" pitchFamily="34" charset="0"/>
                </a:rPr>
                <a:t>КРИМІНАЛЬНОГО </a:t>
              </a:r>
              <a:r>
                <a:rPr kumimoji="0" lang="uk-UA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onotype Corsiva" pitchFamily="66" charset="0"/>
                  <a:cs typeface="Arial" pitchFamily="34" charset="0"/>
                </a:rPr>
                <a:t>ВИКОНАВЧОГО ЗАКОНОДАВСТВА</a:t>
              </a:r>
              <a:endPara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AutoShape 17"/>
            <p:cNvSpPr>
              <a:spLocks noChangeArrowheads="1"/>
            </p:cNvSpPr>
            <p:nvPr/>
          </p:nvSpPr>
          <p:spPr bwMode="auto">
            <a:xfrm>
              <a:off x="5832" y="1633"/>
              <a:ext cx="630" cy="39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417</Words>
  <Application>Microsoft Office PowerPoint</Application>
  <PresentationFormat>Экран (4:3)</PresentationFormat>
  <Paragraphs>42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2022-03-29T11:08:39Z</dcterms:created>
  <dcterms:modified xsi:type="dcterms:W3CDTF">2022-03-29T11:14:30Z</dcterms:modified>
</cp:coreProperties>
</file>