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4" r:id="rId9"/>
    <p:sldId id="315" r:id="rId10"/>
    <p:sldId id="316" r:id="rId11"/>
    <p:sldId id="325" r:id="rId12"/>
    <p:sldId id="322" r:id="rId13"/>
    <p:sldId id="317" r:id="rId14"/>
    <p:sldId id="318" r:id="rId15"/>
    <p:sldId id="319" r:id="rId16"/>
    <p:sldId id="320" r:id="rId17"/>
    <p:sldId id="323" r:id="rId18"/>
    <p:sldId id="324" r:id="rId19"/>
    <p:sldId id="32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06" autoAdjust="0"/>
    <p:restoredTop sz="94660"/>
  </p:normalViewPr>
  <p:slideViewPr>
    <p:cSldViewPr>
      <p:cViewPr>
        <p:scale>
          <a:sx n="80" d="100"/>
          <a:sy n="80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60219-AC63-4E00-94F3-AAB03AE19959}" type="datetimeFigureOut">
              <a:rPr lang="uk-UA" smtClean="0"/>
              <a:pPr/>
              <a:t>18.03.2019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063AF-5CC6-4EC3-8F87-485C4B4A62E7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256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1607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678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63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729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796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89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530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85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71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265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575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980E3-9152-4CD5-8371-8B60106BCA8D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58A8-5EF4-4B6D-9026-65084F7AA87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667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496"/>
            <a:ext cx="7772400" cy="1372142"/>
          </a:xfrm>
        </p:spPr>
        <p:txBody>
          <a:bodyPr>
            <a:noAutofit/>
          </a:bodyPr>
          <a:lstStyle/>
          <a:p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Профілактика професійного вигорання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930098"/>
            <a:ext cx="2071702" cy="2092419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928662" y="4500570"/>
            <a:ext cx="7951407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кандидат психологічних наук,  доцент,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доцент кафедри соціальної філософії та управління ЗНУ</a:t>
            </a:r>
          </a:p>
          <a:p>
            <a:pPr>
              <a:lnSpc>
                <a:spcPct val="150000"/>
              </a:lnSpc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БОЙКО ГАННА ВАЛЕНТИНІВНА 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42165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Турбота про свій стан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здоров’я (вчасні лікарняні)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Використання власного  досвіду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успішного подолання професійних стресів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 об’єктивація стресів через вміння відрізняти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невдачі від катастроф, негаразди від біди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здатність розглянути конкретну професійну проблему в контексті життя, знижуючи її значущість) 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pPr algn="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571604" y="857232"/>
            <a:ext cx="2786082" cy="532453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marL="457200" lvl="0" indent="-457200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ОСОБИСТІСНІ </a:t>
            </a:r>
          </a:p>
          <a:p>
            <a:pPr marL="457200" lvl="0" indent="-457200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ЧИННИКИ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проблемних ситуаціях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налаштовуйтесь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їх вирішення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5-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521" y="1928802"/>
            <a:ext cx="2783078" cy="445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42165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marL="457200" lvl="0" indent="-457200" algn="ctr">
              <a:buAutoNum type="arabicPeriod"/>
            </a:pPr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Здатність підтримувати в собі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оптимістичні настанови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 відношенню до себе, інших людей, життя в цілому</a:t>
            </a:r>
          </a:p>
          <a:p>
            <a:pPr marL="457200" indent="-457200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Вправа: Знайдіть, що доброго в наступних ситуаціях: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вулиці дуже погана погода, а Вам треба на роботу.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 запізнюєтесь, а транспорт підводить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Вам дають відпустку, але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немає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відпускних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47787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КОМАНДНА РОБОТА</a:t>
            </a:r>
            <a:r>
              <a:rPr lang="uk-UA" sz="24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Співпраця із колегами, які можуть вислухати, порадити, підмінити,підтримати один одного. 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Обговорення  з колегами найскладніших проблем в роботі, через вербалізацію 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проговорення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 можна знизити надмірний рівень напруги. Отримати пораду, підтримку.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84720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УЧАСТЬ У СЕМІНАРАХ, ТРЕНІНГАХ </a:t>
            </a:r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ПРОБЛЕМАМ ПРОФЕСІЙНОГО ВИГОРАННЯ:</a:t>
            </a: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Вміння аналізувати власні стани;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Зізнаватися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собі в наявності симптомів професійного вигорання;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Обговорювати проблеми, що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виникають,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 колегами.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5394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ДИСКРЕТНЕ СПІЛКУВАННЯ: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ситуаціях перенасичення спілкуванням вміння вчасно виходити з контакту, заради наступного позитивного продовження спілкування. </a:t>
            </a:r>
          </a:p>
          <a:p>
            <a:pPr>
              <a:buFont typeface="Wingdings" pitchFamily="2" charset="2"/>
              <a:buChar char="Ø"/>
            </a:pPr>
            <a:r>
              <a:rPr lang="uk-UA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дискретного спілкування: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Висловити причину припинення спілкування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Домовитись про наступну зустріч, використовуючи висунення подвійної пропозиції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458587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РОЗВИТОК ЗАЦІКАВЛЕНЬ ТА ХОБІ, НЕ ПОВ’ЯЗАНИХ ІЗ РОБОТОЮ</a:t>
            </a:r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Хобі має переваги у співвідношенні з професійною діяльністю в тому, що в ньому є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завершеність  діяльності, 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можливість її припинити у будь який момент</a:t>
            </a:r>
          </a:p>
          <a:p>
            <a:pPr lvl="0">
              <a:buFont typeface="Wingdings" pitchFamily="2" charset="2"/>
              <a:buChar char="Ø"/>
            </a:pPr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Хобі дає можливість переключення, відчуття досягнення, і просто задоволення!</a:t>
            </a:r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84720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ПЛАНУВАННЯ РЕЖИМУ ВІДПОЧИНКУ ВИХІДНІ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Половина вихідних має бути віддана домашнім справам, 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Друга половина  - відпочинку і хобі</a:t>
            </a:r>
          </a:p>
          <a:p>
            <a:pPr lvl="0"/>
            <a:endParaRPr lang="uk-UA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ВІДПУСТКА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 бути кілька разів на рік, хоча б 2!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 час відпустки добре було б куди-небудь їхати з міста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571612"/>
            <a:ext cx="7215238" cy="42165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РОЗВИТОК ПОЧУТТЯ ГУМОРУ</a:t>
            </a:r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Дивіться комедії , збирайте їх відеотеку, діліться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враженнями з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колегами і друзями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Читайте рубрики з анекдотами 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Розповідайте їх самі!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Вмійте посміятися разом з іншими!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Вмійте посміятися над собою!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Товаришуйте з веселими  та щасливими людьми!</a:t>
            </a:r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gran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3714752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928934"/>
            <a:ext cx="7858180" cy="135732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1214422"/>
            <a:ext cx="2071702" cy="2092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1785938"/>
            <a:ext cx="7772400" cy="642937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Знайомство: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571473" y="2571744"/>
            <a:ext cx="835824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1. Назвіть себе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2. Розкажіть про себе в кількох фразах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3. Розкажіть про Ваші очікування стосовно тренінгу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профвигорання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4. Згадайте останню приємну подію, що відбулась останнім часом, 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Яка дає Вам натхнення працювати далі!</a:t>
            </a:r>
          </a:p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uk-UA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тренінгової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роботи:</a:t>
            </a:r>
            <a:endParaRPr lang="uk-UA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“тут”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“тепер”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Принцип обов'язковості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“зворотнього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“звязку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78592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Психологічна природа професійного вигорання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71538" y="2714620"/>
            <a:ext cx="714379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1974 р. термін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STAFF BURN-OUT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(вигорання працівників) ввів американський психіатр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Герберт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Фрейденберг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Він вперше виявив явище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профвигорання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лікарів та вчителів. воно характерне для професій сфери людина-людина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1976 році було введено термін «емоційне вигорання» американською дослідницею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Крістіною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Маслач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Замість терміну «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burn-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 вона стала використовувати поняття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BURNOUT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(припинення горіння). За словами К.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Маслач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емоційне вигорання, яке є причиною професійного вигорання, – це розплата за співчуття. 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78592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Психологічна природа професійного вигорання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428596" y="2714620"/>
            <a:ext cx="828680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ВИГОРАННЯ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це синдром емоційного виснаження, деперсоналізації та зниження особистих досягнень, що може виникнути  у працівників, робота яких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пов'язана з людьми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Це реакція на хронічне емоційне напруження через роботу з іншими людьми, особливо якщо вони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стурбовані або мають проблеми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Це може вважатися одним із видів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стресу на роботі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В чому полягає унікальність вигорання, так це в тому, що стрес виникає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через соціальну взаємодію між партнерами  (соціальними працівниками та клієнтами).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Ознаки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2285992"/>
            <a:ext cx="72152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Відчуття байдужості, емоційного виснаження (волонтер,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соц.працівник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 може віддаватися роботі так, як раніше);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Дегуманізація (розвиток негативного відношення до своїх підопічних, клієнтів, колег);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Негативне професійне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самосприйняття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(те, що роблю недостатньо: мало, неефективно, не дає результату у порівнянні з прикладеними зусиллями);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Причини виникнення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142976" y="2000240"/>
            <a:ext cx="721523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Емпатія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співпереживання емоційному стану партнера (підопічного, клієнта, його родини). Сприйняття таких проблем на особистому рівні.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Напружені відносини в колективі, з керівництвом.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Недостатнє заохочення роботи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Надмірна завантаженість.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Погані умови роботи 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Невідповідність між бажаним та наданим рівнем відповідальності.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 Неможливість особистого розвитку.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Симптоми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142976" y="2000240"/>
            <a:ext cx="721523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Синдром професійного вигорання розвивається поступово:</a:t>
            </a:r>
          </a:p>
          <a:p>
            <a:pPr lvl="0" algn="ctr"/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СТАДІЯ</a:t>
            </a:r>
            <a:r>
              <a:rPr lang="uk-UA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uk-UA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Відчуття надмірного напруження. Турбота про себе через виснаженість: частіша потреба в перервах, забування якихось робочих моментів</a:t>
            </a:r>
          </a:p>
          <a:p>
            <a:pPr lvl="0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Симптоми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71538" y="2000240"/>
            <a:ext cx="721523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Синдром професійного вигорання розвивається поступово:</a:t>
            </a:r>
          </a:p>
          <a:p>
            <a:pPr lvl="0" algn="ctr"/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СТАДІЯ РЕЗІСТЕНЦІЯ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Зниження інтересу до роботи та потреби у спілкуванні, навіть з близькими та друзями.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Відчуття, що робочий тиждень триває безкінечно, наростання апатії до кінця тижня,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Головні болі по вечорах, безсоння, збільшення кількості простудних захворювань,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Підвищена дратівливість, швидка виснажливість</a:t>
            </a:r>
          </a:p>
          <a:p>
            <a:pPr lvl="0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Симптоми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71538" y="1857364"/>
            <a:ext cx="721523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Синдром професійного вигорання розвивається поступово:</a:t>
            </a:r>
          </a:p>
          <a:p>
            <a:pPr lvl="0" algn="ctr"/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СТАДІЯ ВИСНАЖЕННЯ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Розвиток психосоматичних захворювань, (типу виразки шлунку, гіпертонії, мігреней);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Втрата інтересу до роботи та життя взагалі, емоційна байдужість;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Порушення пам’яті, уваги;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Контакти з тваринами та природою приємніші, ніж з людьми, тяга до усамітнення. </a:t>
            </a:r>
          </a:p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Все це поступово переростає на стійку відразу до життя і цілому. 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1065</Words>
  <Application>Microsoft Office PowerPoint</Application>
  <PresentationFormat>Екран (4:3)</PresentationFormat>
  <Paragraphs>206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0" baseType="lpstr">
      <vt:lpstr>Тема Office</vt:lpstr>
      <vt:lpstr>Профілактика професійного вигорання</vt:lpstr>
      <vt:lpstr>Знайомство:</vt:lpstr>
      <vt:lpstr>Психологічна природа професійного вигорання</vt:lpstr>
      <vt:lpstr>Психологічна природа професійного вигорання</vt:lpstr>
      <vt:lpstr>Ознаки професійного вигорання</vt:lpstr>
      <vt:lpstr>Причини виникнення</vt:lpstr>
      <vt:lpstr>Симптоми професійного вигорання</vt:lpstr>
      <vt:lpstr>Симптоми професійного вигорання</vt:lpstr>
      <vt:lpstr>Симптоми професійного вигорання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ДЯКУЮ ЗА УВАГУ!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Ганна</cp:lastModifiedBy>
  <cp:revision>153</cp:revision>
  <dcterms:created xsi:type="dcterms:W3CDTF">2014-05-17T18:57:21Z</dcterms:created>
  <dcterms:modified xsi:type="dcterms:W3CDTF">2019-03-18T18:21:46Z</dcterms:modified>
</cp:coreProperties>
</file>