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58" r:id="rId5"/>
    <p:sldId id="265" r:id="rId6"/>
    <p:sldId id="266" r:id="rId7"/>
    <p:sldId id="259" r:id="rId8"/>
    <p:sldId id="260" r:id="rId9"/>
    <p:sldId id="262" r:id="rId10"/>
    <p:sldId id="267" r:id="rId11"/>
    <p:sldId id="263" r:id="rId12"/>
    <p:sldId id="261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DDA6-A4A6-485D-8514-BCF75A313F3C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8F96-A1AB-4954-AB32-21A24E90D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DDA6-A4A6-485D-8514-BCF75A313F3C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8F96-A1AB-4954-AB32-21A24E90D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DDA6-A4A6-485D-8514-BCF75A313F3C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8F96-A1AB-4954-AB32-21A24E90D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DDA6-A4A6-485D-8514-BCF75A313F3C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8F96-A1AB-4954-AB32-21A24E90D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DDA6-A4A6-485D-8514-BCF75A313F3C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8F96-A1AB-4954-AB32-21A24E90D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DDA6-A4A6-485D-8514-BCF75A313F3C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8F96-A1AB-4954-AB32-21A24E90D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DDA6-A4A6-485D-8514-BCF75A313F3C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8F96-A1AB-4954-AB32-21A24E90D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DDA6-A4A6-485D-8514-BCF75A313F3C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8F96-A1AB-4954-AB32-21A24E90D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DDA6-A4A6-485D-8514-BCF75A313F3C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8F96-A1AB-4954-AB32-21A24E90D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DDA6-A4A6-485D-8514-BCF75A313F3C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E8F96-A1AB-4954-AB32-21A24E90D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DDA6-A4A6-485D-8514-BCF75A313F3C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6E8F96-A1AB-4954-AB32-21A24E90DC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B2DDA6-A4A6-485D-8514-BCF75A313F3C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6E8F96-A1AB-4954-AB32-21A24E90DC9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71600"/>
            <a:ext cx="8929718" cy="1828800"/>
          </a:xfrm>
        </p:spPr>
        <p:txBody>
          <a:bodyPr>
            <a:normAutofit/>
          </a:bodyPr>
          <a:lstStyle/>
          <a:p>
            <a:pPr algn="ctr"/>
            <a:r>
              <a:rPr lang="uk-UA" sz="6000" dirty="0" err="1" smtClean="0"/>
              <a:t>Мультидисциплінарний</a:t>
            </a:r>
            <a:r>
              <a:rPr lang="uk-UA" sz="6000" dirty="0" smtClean="0"/>
              <a:t> підхід у реабілітації</a:t>
            </a:r>
            <a:endParaRPr lang="ru-RU" sz="6000" dirty="0"/>
          </a:p>
        </p:txBody>
      </p:sp>
      <p:pic>
        <p:nvPicPr>
          <p:cNvPr id="1026" name="Picture 2" descr="C:\Users\ACER\Desktop\OT pictures\imagesддд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05318">
            <a:off x="1152726" y="4401647"/>
            <a:ext cx="2102984" cy="1538294"/>
          </a:xfrm>
          <a:prstGeom prst="rect">
            <a:avLst/>
          </a:prstGeom>
          <a:noFill/>
        </p:spPr>
      </p:pic>
      <p:pic>
        <p:nvPicPr>
          <p:cNvPr id="1027" name="Picture 3" descr="C:\Users\ACER\Desktop\OT pictures\ima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16743">
            <a:off x="5192393" y="3547049"/>
            <a:ext cx="1958256" cy="249513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Втручання фізичного терапевта (відповідно до МКФ)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57356" y="1928802"/>
            <a:ext cx="5000660" cy="642942"/>
          </a:xfrm>
          <a:prstGeom prst="roundRect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3214686"/>
            <a:ext cx="1928826" cy="928694"/>
          </a:xfrm>
          <a:prstGeom prst="roundRect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868" y="3286124"/>
            <a:ext cx="1928826" cy="928694"/>
          </a:xfrm>
          <a:prstGeom prst="roundRect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72264" y="3214686"/>
            <a:ext cx="1928826" cy="92869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628" y="5143512"/>
            <a:ext cx="2286016" cy="92869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57356" y="5143512"/>
            <a:ext cx="2214578" cy="92869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357422" y="1928802"/>
            <a:ext cx="371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/>
              <a:t>Стан здоров'я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500034" y="3286124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Функція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500430" y="3429000"/>
            <a:ext cx="23574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000" dirty="0" smtClean="0"/>
              <a:t>Активність</a:t>
            </a:r>
            <a:endParaRPr lang="ru-RU" sz="3000" dirty="0"/>
          </a:p>
        </p:txBody>
      </p:sp>
      <p:sp>
        <p:nvSpPr>
          <p:cNvPr id="13" name="TextBox 12"/>
          <p:cNvSpPr txBox="1"/>
          <p:nvPr/>
        </p:nvSpPr>
        <p:spPr>
          <a:xfrm>
            <a:off x="6786578" y="3357562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Участь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1785918" y="5286388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Середовище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4857752" y="5286388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Особистість</a:t>
            </a:r>
            <a:endParaRPr lang="ru-RU" sz="3200" dirty="0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2500298" y="3500438"/>
            <a:ext cx="928694" cy="2857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5572132" y="3500438"/>
            <a:ext cx="928694" cy="2857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Тройная стрелка влево/вправо/вверх 17"/>
          <p:cNvSpPr/>
          <p:nvPr/>
        </p:nvSpPr>
        <p:spPr>
          <a:xfrm>
            <a:off x="4143372" y="4357694"/>
            <a:ext cx="785818" cy="135732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верх/вниз 19"/>
          <p:cNvSpPr/>
          <p:nvPr/>
        </p:nvSpPr>
        <p:spPr>
          <a:xfrm>
            <a:off x="4286248" y="2643182"/>
            <a:ext cx="285752" cy="57150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Втручання ерготерапевта (відповідно до </a:t>
            </a:r>
            <a:r>
              <a:rPr lang="en-US" dirty="0" smtClean="0"/>
              <a:t>CMOT-E)</a:t>
            </a:r>
            <a:endParaRPr lang="ru-RU" dirty="0"/>
          </a:p>
        </p:txBody>
      </p:sp>
      <p:pic>
        <p:nvPicPr>
          <p:cNvPr id="2082" name="Picture 34" descr="C:\Users\ACER\Desktop\OT pictures\header-understanding-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12056">
            <a:off x="6974577" y="385369"/>
            <a:ext cx="1801066" cy="1320782"/>
          </a:xfrm>
          <a:prstGeom prst="rect">
            <a:avLst/>
          </a:prstGeom>
          <a:noFill/>
        </p:spPr>
      </p:pic>
      <p:sp>
        <p:nvSpPr>
          <p:cNvPr id="37" name="Овал 36"/>
          <p:cNvSpPr/>
          <p:nvPr/>
        </p:nvSpPr>
        <p:spPr>
          <a:xfrm>
            <a:off x="285720" y="1643050"/>
            <a:ext cx="4857784" cy="471490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1071538" y="2428868"/>
            <a:ext cx="3286148" cy="307183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Равнобедренный треугольник 38"/>
          <p:cNvSpPr/>
          <p:nvPr/>
        </p:nvSpPr>
        <p:spPr>
          <a:xfrm>
            <a:off x="1357290" y="2143116"/>
            <a:ext cx="2643206" cy="3286148"/>
          </a:xfrm>
          <a:prstGeom prst="triangle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Блок-схема: процесс 39"/>
          <p:cNvSpPr/>
          <p:nvPr/>
        </p:nvSpPr>
        <p:spPr>
          <a:xfrm>
            <a:off x="7000892" y="1857364"/>
            <a:ext cx="1071570" cy="4500594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процесс 40"/>
          <p:cNvSpPr/>
          <p:nvPr/>
        </p:nvSpPr>
        <p:spPr>
          <a:xfrm>
            <a:off x="6572264" y="2285992"/>
            <a:ext cx="785818" cy="3500462"/>
          </a:xfrm>
          <a:prstGeom prst="flowChartProcess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процесс 41"/>
          <p:cNvSpPr/>
          <p:nvPr/>
        </p:nvSpPr>
        <p:spPr>
          <a:xfrm>
            <a:off x="7072330" y="2714620"/>
            <a:ext cx="785818" cy="3357586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Штриховая стрелка вправо 42"/>
          <p:cNvSpPr/>
          <p:nvPr/>
        </p:nvSpPr>
        <p:spPr>
          <a:xfrm>
            <a:off x="3214678" y="1928802"/>
            <a:ext cx="3643338" cy="21431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Штриховая стрелка вправо 43"/>
          <p:cNvSpPr/>
          <p:nvPr/>
        </p:nvSpPr>
        <p:spPr>
          <a:xfrm>
            <a:off x="3857620" y="3571876"/>
            <a:ext cx="3500462" cy="285752"/>
          </a:xfrm>
          <a:prstGeom prst="striped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Штриховая стрелка вправо 44"/>
          <p:cNvSpPr/>
          <p:nvPr/>
        </p:nvSpPr>
        <p:spPr>
          <a:xfrm>
            <a:off x="3714744" y="4786322"/>
            <a:ext cx="2786082" cy="285752"/>
          </a:xfrm>
          <a:prstGeom prst="stripedRightArrow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5072066" y="3143248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Занятість</a:t>
            </a:r>
            <a:endParaRPr lang="ru-RU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4357686" y="1571612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Середовище</a:t>
            </a:r>
            <a:endParaRPr lang="ru-RU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072066" y="4357694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Людина</a:t>
            </a:r>
            <a:endParaRPr lang="ru-RU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2143108" y="3214686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Пізнавальний</a:t>
            </a:r>
            <a:endParaRPr lang="ru-RU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1500166" y="4714884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Емоційний</a:t>
            </a:r>
            <a:endParaRPr lang="ru-RU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2714612" y="4857760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Фізичний</a:t>
            </a:r>
            <a:endParaRPr lang="ru-RU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500034" y="25003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Культурне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1214414" y="535782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Фізичне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3000364" y="5429264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Соціальне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1214414" y="192880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Інституційне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2928926" y="2786058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Відпочинок</a:t>
            </a:r>
            <a:endParaRPr lang="ru-RU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857224" y="342900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Дозвілля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928694"/>
          </a:xfrm>
        </p:spPr>
        <p:txBody>
          <a:bodyPr/>
          <a:lstStyle/>
          <a:p>
            <a:r>
              <a:rPr lang="uk-UA" dirty="0" smtClean="0"/>
              <a:t>Клінічний випадок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1643026"/>
            <a:ext cx="82296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Іван, 32 роки. </a:t>
            </a:r>
            <a:r>
              <a:rPr lang="uk-UA" sz="2400" dirty="0" smtClean="0"/>
              <a:t>Бізнесмен, розлучений</a:t>
            </a:r>
            <a:r>
              <a:rPr lang="uk-UA" sz="2400" dirty="0" smtClean="0"/>
              <a:t>.</a:t>
            </a:r>
            <a:r>
              <a:rPr lang="uk-UA" sz="2400" dirty="0" smtClean="0"/>
              <a:t> Має доньку 7 років, яка мешкає з </a:t>
            </a:r>
            <a:r>
              <a:rPr lang="uk-UA" sz="2400" dirty="0" smtClean="0"/>
              <a:t>матір'ю.</a:t>
            </a: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Отримав </a:t>
            </a:r>
            <a:r>
              <a:rPr lang="uk-UA" sz="2400" dirty="0" err="1" smtClean="0"/>
              <a:t>спінальну</a:t>
            </a:r>
            <a:r>
              <a:rPr lang="uk-UA" sz="2400" dirty="0" smtClean="0"/>
              <a:t> травму рівня С7 стрибаючи в басейн 3 місяці тому. Оперований,</a:t>
            </a:r>
            <a:r>
              <a:rPr lang="uk-UA" sz="2400" dirty="0" smtClean="0"/>
              <a:t> </a:t>
            </a:r>
            <a:r>
              <a:rPr lang="uk-UA" sz="2400" dirty="0" smtClean="0"/>
              <a:t>нестабільний, тому досі знаходиться в лікарні. Перебуває у депресії.</a:t>
            </a:r>
          </a:p>
          <a:p>
            <a:pPr>
              <a:buNone/>
            </a:pPr>
            <a:r>
              <a:rPr lang="uk-UA" sz="2400" dirty="0" smtClean="0"/>
              <a:t>Мешкає сам на 5 поверсі багатоповерхового будинку.</a:t>
            </a:r>
          </a:p>
          <a:p>
            <a:pPr>
              <a:buNone/>
            </a:pPr>
            <a:r>
              <a:rPr lang="uk-UA" sz="2400" dirty="0" smtClean="0"/>
              <a:t>Має багато друзів, любить керувати машиною і з друзями виїжджати за місто для активного відпочинку, рибалити.</a:t>
            </a:r>
          </a:p>
          <a:p>
            <a:pPr>
              <a:buNone/>
            </a:pPr>
            <a:r>
              <a:rPr lang="uk-UA" sz="2400" dirty="0" smtClean="0"/>
              <a:t>Мріє на день народження доньки самостійно приготувати святковий торт та брати участь у святкуванні.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 дізналися про: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 принципи, склад та особисті ролі у </a:t>
            </a:r>
            <a:r>
              <a:rPr lang="uk-UA" sz="3600" dirty="0" err="1" smtClean="0"/>
              <a:t>мультидисциплінарній</a:t>
            </a:r>
            <a:r>
              <a:rPr lang="uk-UA" sz="3600" dirty="0" smtClean="0"/>
              <a:t> команді; </a:t>
            </a:r>
          </a:p>
          <a:p>
            <a:r>
              <a:rPr lang="uk-UA" sz="3600" dirty="0" smtClean="0"/>
              <a:t>моделі втручання відповідно до професій;</a:t>
            </a:r>
          </a:p>
          <a:p>
            <a:r>
              <a:rPr lang="uk-UA" sz="3600" dirty="0" smtClean="0"/>
              <a:t>приклад взаємодії у </a:t>
            </a:r>
            <a:r>
              <a:rPr lang="uk-UA" sz="3600" dirty="0" err="1" smtClean="0"/>
              <a:t>мультидисциплінарній</a:t>
            </a:r>
            <a:r>
              <a:rPr lang="uk-UA" sz="3600" dirty="0" smtClean="0"/>
              <a:t> команді (клінічний випадок).</a:t>
            </a:r>
            <a:endParaRPr lang="ru-RU" sz="3600" dirty="0"/>
          </a:p>
        </p:txBody>
      </p:sp>
      <p:pic>
        <p:nvPicPr>
          <p:cNvPr id="7170" name="Picture 2" descr="C:\Users\ACER\Desktop\OT pictures\education1_jpg_203x203_crop_upscale_q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0" y="5214950"/>
            <a:ext cx="1643050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422478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Наглядно довести необхідність участі ерготерапевта у складі мультидисциплінарної команди (МДК).</a:t>
            </a:r>
          </a:p>
        </p:txBody>
      </p:sp>
      <p:pic>
        <p:nvPicPr>
          <p:cNvPr id="8194" name="Picture 2" descr="C:\Users\ACER\Desktop\OT pictures\Occupational-Therapy-Shirt-T-Shir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67997">
            <a:off x="6572264" y="4286256"/>
            <a:ext cx="2238375" cy="2238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 дізнаємось про: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 принципи, склад та особисті ролі у </a:t>
            </a:r>
            <a:r>
              <a:rPr lang="uk-UA" sz="3600" dirty="0" err="1" smtClean="0"/>
              <a:t>мультидисциплінарній</a:t>
            </a:r>
            <a:r>
              <a:rPr lang="uk-UA" sz="3600" dirty="0" smtClean="0"/>
              <a:t> команді; </a:t>
            </a:r>
          </a:p>
          <a:p>
            <a:r>
              <a:rPr lang="uk-UA" sz="3600" dirty="0" smtClean="0"/>
              <a:t>моделі втручання відповідно до професій;</a:t>
            </a:r>
          </a:p>
          <a:p>
            <a:r>
              <a:rPr lang="uk-UA" sz="3600" dirty="0" smtClean="0"/>
              <a:t>приклад взаємодії у </a:t>
            </a:r>
            <a:r>
              <a:rPr lang="uk-UA" sz="3600" dirty="0" err="1" smtClean="0"/>
              <a:t>мультидисциплінарній</a:t>
            </a:r>
            <a:r>
              <a:rPr lang="uk-UA" sz="3600" dirty="0" smtClean="0"/>
              <a:t> команді (клінічний випадок).</a:t>
            </a:r>
            <a:endParaRPr lang="ru-RU" sz="3600" dirty="0"/>
          </a:p>
        </p:txBody>
      </p:sp>
      <p:pic>
        <p:nvPicPr>
          <p:cNvPr id="7170" name="Picture 2" descr="C:\Users\ACER\Desktop\OT pictures\education1_jpg_203x203_crop_upscale_q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0" y="5214950"/>
            <a:ext cx="1643050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229600" cy="5681682"/>
          </a:xfrm>
        </p:spPr>
        <p:txBody>
          <a:bodyPr/>
          <a:lstStyle/>
          <a:p>
            <a:pPr>
              <a:buNone/>
            </a:pPr>
            <a:endParaRPr lang="ru-RU" sz="2800" dirty="0" smtClean="0"/>
          </a:p>
          <a:p>
            <a:r>
              <a:rPr lang="uk-UA" sz="3600" b="1" i="1" dirty="0" err="1" smtClean="0"/>
              <a:t>Мультидисциплінарна</a:t>
            </a:r>
            <a:r>
              <a:rPr lang="uk-UA" sz="3600" b="1" i="1" dirty="0" smtClean="0"/>
              <a:t> команда фахівців </a:t>
            </a:r>
            <a:r>
              <a:rPr lang="uk-UA" sz="3600" dirty="0" smtClean="0"/>
              <a:t>– це група фахівців різних спеціальностей </a:t>
            </a:r>
            <a:r>
              <a:rPr lang="uk-UA" sz="3600" dirty="0" smtClean="0"/>
              <a:t>об'єднаних </a:t>
            </a:r>
            <a:r>
              <a:rPr lang="uk-UA" sz="3600" dirty="0" smtClean="0"/>
              <a:t>спільними цілями. </a:t>
            </a:r>
            <a:r>
              <a:rPr lang="uk-UA" sz="3600" dirty="0" smtClean="0"/>
              <a:t>Їй притаманні: узгодженні цілі та чіткі завдання; певні функції; розподіл ролей та відповідальності. Головний принцип – </a:t>
            </a:r>
            <a:r>
              <a:rPr lang="uk-UA" sz="3600" dirty="0" err="1" smtClean="0"/>
              <a:t>принцип</a:t>
            </a:r>
            <a:r>
              <a:rPr lang="uk-UA" sz="3600" dirty="0" smtClean="0"/>
              <a:t> </a:t>
            </a:r>
            <a:r>
              <a:rPr lang="uk-UA" sz="3600" b="1" u="sng" dirty="0" smtClean="0"/>
              <a:t>синергії.</a:t>
            </a:r>
            <a:endParaRPr lang="uk-UA" sz="3600" b="1" u="sng" dirty="0" smtClean="0"/>
          </a:p>
          <a:p>
            <a:endParaRPr lang="ru-RU" dirty="0" smtClean="0"/>
          </a:p>
        </p:txBody>
      </p:sp>
      <p:pic>
        <p:nvPicPr>
          <p:cNvPr id="3074" name="Picture 2" descr="C:\Users\ACER\Desktop\OT pictures\оо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059317"/>
            <a:ext cx="1995494" cy="15857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Принципи: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3200" dirty="0" smtClean="0"/>
              <a:t>Спільна мета;</a:t>
            </a:r>
          </a:p>
          <a:p>
            <a:r>
              <a:rPr lang="uk-UA" sz="3200" dirty="0" smtClean="0"/>
              <a:t>Розподіл обов'язків та завдань;</a:t>
            </a:r>
          </a:p>
          <a:p>
            <a:r>
              <a:rPr lang="uk-UA" sz="3200" dirty="0" smtClean="0"/>
              <a:t>Комунікація, поінформованість;</a:t>
            </a:r>
          </a:p>
          <a:p>
            <a:r>
              <a:rPr lang="uk-UA" sz="3200" dirty="0" smtClean="0"/>
              <a:t>Взаємна підтримка;</a:t>
            </a:r>
          </a:p>
          <a:p>
            <a:r>
              <a:rPr lang="uk-UA" sz="3200" dirty="0" smtClean="0"/>
              <a:t>Досягнення консенсусу;</a:t>
            </a:r>
          </a:p>
          <a:p>
            <a:r>
              <a:rPr lang="uk-UA" sz="3200" dirty="0" smtClean="0"/>
              <a:t>Соціальне партнерство;</a:t>
            </a:r>
          </a:p>
          <a:p>
            <a:r>
              <a:rPr lang="uk-UA" sz="3200" dirty="0" smtClean="0"/>
              <a:t>Обов'язкове спільне навчання;</a:t>
            </a:r>
          </a:p>
          <a:p>
            <a:r>
              <a:rPr lang="uk-UA" sz="3200" dirty="0" smtClean="0"/>
              <a:t>Аналіз діяльності.</a:t>
            </a:r>
            <a:endParaRPr lang="ru-RU" sz="3200" dirty="0"/>
          </a:p>
        </p:txBody>
      </p:sp>
      <p:pic>
        <p:nvPicPr>
          <p:cNvPr id="5122" name="Picture 2" descr="C:\Users\ACER\Desktop\OT pictures\1_ka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422">
            <a:off x="5699203" y="3731052"/>
            <a:ext cx="3371356" cy="19169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 rot="3688209">
            <a:off x="6038397" y="2754310"/>
            <a:ext cx="1972646" cy="207170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3688209">
            <a:off x="4823951" y="4460857"/>
            <a:ext cx="1972646" cy="207170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3688209">
            <a:off x="2752250" y="4460857"/>
            <a:ext cx="1972646" cy="207170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3688209">
            <a:off x="1894994" y="2611432"/>
            <a:ext cx="1972646" cy="207170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 rot="3688209">
            <a:off x="2966563" y="825483"/>
            <a:ext cx="1972646" cy="207170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000496" y="2786058"/>
            <a:ext cx="1857388" cy="1928826"/>
          </a:xfrm>
          <a:prstGeom prst="ellipse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248" y="335756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МДК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71802" y="1428736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Лікар</a:t>
            </a:r>
            <a:endParaRPr lang="ru-RU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1857356" y="3071810"/>
            <a:ext cx="2071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Фізичний терапевт</a:t>
            </a:r>
            <a:endParaRPr lang="ru-RU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2643174" y="5000636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000" dirty="0" smtClean="0"/>
              <a:t>Соціальний працівник</a:t>
            </a:r>
            <a:endParaRPr lang="ru-RU" sz="3000" dirty="0"/>
          </a:p>
        </p:txBody>
      </p:sp>
      <p:sp>
        <p:nvSpPr>
          <p:cNvPr id="21" name="TextBox 20"/>
          <p:cNvSpPr txBox="1"/>
          <p:nvPr/>
        </p:nvSpPr>
        <p:spPr>
          <a:xfrm>
            <a:off x="4786314" y="5143512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Психолог</a:t>
            </a:r>
            <a:endParaRPr lang="ru-RU" sz="3600" dirty="0"/>
          </a:p>
        </p:txBody>
      </p:sp>
      <p:sp>
        <p:nvSpPr>
          <p:cNvPr id="22" name="Овал 21"/>
          <p:cNvSpPr/>
          <p:nvPr/>
        </p:nvSpPr>
        <p:spPr>
          <a:xfrm rot="3688209">
            <a:off x="5038266" y="1039796"/>
            <a:ext cx="1972646" cy="207170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5214942" y="1428736"/>
            <a:ext cx="19288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Медична сестра</a:t>
            </a:r>
            <a:endParaRPr lang="ru-RU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6215074" y="3214686"/>
            <a:ext cx="18573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err="1" smtClean="0"/>
              <a:t>Ерго-терапевт</a:t>
            </a:r>
            <a:endParaRPr lang="ru-RU" sz="3200" dirty="0"/>
          </a:p>
        </p:txBody>
      </p:sp>
      <p:pic>
        <p:nvPicPr>
          <p:cNvPr id="6146" name="Picture 2" descr="C:\Users\ACER\Desktop\OT pictures\ocenivayut-rabotu-sotrudnik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85087">
            <a:off x="214283" y="1071546"/>
            <a:ext cx="2428892" cy="15180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Втручання </a:t>
            </a:r>
            <a:r>
              <a:rPr lang="uk-UA" dirty="0" smtClean="0"/>
              <a:t>лікаря (відповідно до </a:t>
            </a:r>
            <a:r>
              <a:rPr lang="uk-UA" dirty="0" smtClean="0"/>
              <a:t>медичної моделі)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488" y="2000240"/>
            <a:ext cx="3214710" cy="121444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857628"/>
            <a:ext cx="2000264" cy="1214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3786190"/>
            <a:ext cx="2000264" cy="1214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572264" y="3786190"/>
            <a:ext cx="2000264" cy="1214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2500298" y="4143380"/>
            <a:ext cx="785818" cy="428628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572132" y="4214818"/>
            <a:ext cx="714380" cy="428628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143240" y="2143116"/>
            <a:ext cx="2714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/>
              <a:t>Хвороба</a:t>
            </a:r>
            <a:endParaRPr lang="ru-RU" sz="4400" dirty="0"/>
          </a:p>
        </p:txBody>
      </p:sp>
      <p:sp>
        <p:nvSpPr>
          <p:cNvPr id="14" name="Выгнутая влево стрелка 13"/>
          <p:cNvSpPr/>
          <p:nvPr/>
        </p:nvSpPr>
        <p:spPr>
          <a:xfrm rot="2077291">
            <a:off x="1783212" y="2252950"/>
            <a:ext cx="580467" cy="1428760"/>
          </a:xfrm>
          <a:prstGeom prst="curvedRightArrow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право стрелка 14"/>
          <p:cNvSpPr/>
          <p:nvPr/>
        </p:nvSpPr>
        <p:spPr>
          <a:xfrm rot="9161710" flipH="1">
            <a:off x="6518240" y="2104215"/>
            <a:ext cx="497045" cy="1462289"/>
          </a:xfrm>
          <a:prstGeom prst="curvedLeftArrow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034" y="407194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Скарги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3428992" y="4143380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Діагностика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572264" y="3929066"/>
            <a:ext cx="2000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Тактика лікування</a:t>
            </a:r>
            <a:endParaRPr lang="ru-RU" sz="2800" dirty="0"/>
          </a:p>
        </p:txBody>
      </p:sp>
      <p:pic>
        <p:nvPicPr>
          <p:cNvPr id="4098" name="Picture 2" descr="C:\Users\ACER\Desktop\OT pictures\meditsina_na_tenerif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56224">
            <a:off x="6572264" y="5200662"/>
            <a:ext cx="2238376" cy="1343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Втручання соціального працівника (відповідно до соціальної моделі)</a:t>
            </a:r>
            <a:endParaRPr lang="ru-RU" sz="4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00430" y="2000240"/>
            <a:ext cx="3429024" cy="10001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57290" y="3357562"/>
            <a:ext cx="2571768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00430" y="4714884"/>
            <a:ext cx="3500462" cy="1071570"/>
          </a:xfrm>
          <a:prstGeom prst="roundRect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5286380" y="3214686"/>
            <a:ext cx="500066" cy="13573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углом 7"/>
          <p:cNvSpPr/>
          <p:nvPr/>
        </p:nvSpPr>
        <p:spPr>
          <a:xfrm rot="5400000" flipV="1">
            <a:off x="2464579" y="2393149"/>
            <a:ext cx="928694" cy="85725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Стрелка углом 8"/>
          <p:cNvSpPr/>
          <p:nvPr/>
        </p:nvSpPr>
        <p:spPr>
          <a:xfrm flipV="1">
            <a:off x="2500298" y="4500570"/>
            <a:ext cx="928694" cy="85725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86182" y="2000240"/>
            <a:ext cx="30003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Людина з інвалідністю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285852" y="350043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Активність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714744" y="4714884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Соціальне середовище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Втручання психолога (відповідно до </a:t>
            </a:r>
            <a:r>
              <a:rPr lang="uk-UA" dirty="0" err="1" smtClean="0"/>
              <a:t>біосоціодуховної</a:t>
            </a:r>
            <a:r>
              <a:rPr lang="uk-UA" dirty="0" smtClean="0"/>
              <a:t> моделі)</a:t>
            </a:r>
            <a:endParaRPr lang="ru-RU" dirty="0"/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3071802" y="1928802"/>
            <a:ext cx="2857520" cy="1000132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28992" y="3571876"/>
            <a:ext cx="2071702" cy="92869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14678" y="5072074"/>
            <a:ext cx="2286016" cy="92869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72198" y="5072074"/>
            <a:ext cx="2071702" cy="92869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1472" y="5072074"/>
            <a:ext cx="2071702" cy="92869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>
            <a:off x="4643438" y="3000372"/>
            <a:ext cx="285752" cy="500066"/>
          </a:xfrm>
          <a:prstGeom prst="up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10800000">
            <a:off x="3929058" y="3071810"/>
            <a:ext cx="285752" cy="4381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углом 10"/>
          <p:cNvSpPr/>
          <p:nvPr/>
        </p:nvSpPr>
        <p:spPr>
          <a:xfrm rot="5400000" flipV="1">
            <a:off x="2071670" y="3714752"/>
            <a:ext cx="928694" cy="150019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трелка углом 11"/>
          <p:cNvSpPr/>
          <p:nvPr/>
        </p:nvSpPr>
        <p:spPr>
          <a:xfrm flipH="1">
            <a:off x="5572132" y="3857628"/>
            <a:ext cx="1571636" cy="104188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714612" y="5357826"/>
            <a:ext cx="42862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5572132" y="5429264"/>
            <a:ext cx="42862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071802" y="2143116"/>
            <a:ext cx="278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Особистість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428992" y="3500438"/>
            <a:ext cx="22145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Психічне здоров'я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5000636"/>
            <a:ext cx="22860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Соціальне здоров'я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3286116" y="4929198"/>
            <a:ext cx="22860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Духовне здоров'я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6000760" y="5000636"/>
            <a:ext cx="22860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Фізичне здоров'я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258</TotalTime>
  <Words>322</Words>
  <Application>Microsoft Office PowerPoint</Application>
  <PresentationFormat>Экран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Мультидисциплінарний підхід у реабілітації</vt:lpstr>
      <vt:lpstr>Мета:</vt:lpstr>
      <vt:lpstr>Ми дізнаємось про:</vt:lpstr>
      <vt:lpstr>Слайд 4</vt:lpstr>
      <vt:lpstr>Принципи:</vt:lpstr>
      <vt:lpstr>Слайд 6</vt:lpstr>
      <vt:lpstr>Втручання лікаря (відповідно до медичної моделі)</vt:lpstr>
      <vt:lpstr>Втручання соціального працівника (відповідно до соціальної моделі)</vt:lpstr>
      <vt:lpstr>Втручання психолога (відповідно до біосоціодуховної моделі)</vt:lpstr>
      <vt:lpstr>Втручання фізичного терапевта (відповідно до МКФ)</vt:lpstr>
      <vt:lpstr>Втручання ерготерапевта (відповідно до CMOT-E)</vt:lpstr>
      <vt:lpstr>Клінічний випадок</vt:lpstr>
      <vt:lpstr>Слайд 13</vt:lpstr>
      <vt:lpstr>Ми дізналися про: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79</cp:revision>
  <dcterms:created xsi:type="dcterms:W3CDTF">2018-07-23T18:40:34Z</dcterms:created>
  <dcterms:modified xsi:type="dcterms:W3CDTF">2018-07-24T15:41:22Z</dcterms:modified>
</cp:coreProperties>
</file>