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Lst>
  <p:sldSz cy="5143500" cx="9144000"/>
  <p:notesSz cx="6858000" cy="9144000"/>
  <p:embeddedFontLst>
    <p:embeddedFont>
      <p:font typeface="Average"/>
      <p:regular r:id="rId61"/>
    </p:embeddedFont>
    <p:embeddedFont>
      <p:font typeface="Oswald"/>
      <p:regular r:id="rId62"/>
      <p:bold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F010F6-F033-4DCA-AC11-63F4ED77070F}">
  <a:tblStyle styleId="{E2F010F6-F033-4DCA-AC11-63F4ED77070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swald-regular.fntdata"/><Relationship Id="rId61" Type="http://schemas.openxmlformats.org/officeDocument/2006/relationships/font" Target="fonts/Average-regular.fntdata"/><Relationship Id="rId20" Type="http://schemas.openxmlformats.org/officeDocument/2006/relationships/slide" Target="slides/slide14.xml"/><Relationship Id="rId63" Type="http://schemas.openxmlformats.org/officeDocument/2006/relationships/font" Target="fonts/Oswald-bold.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5ea91d6b53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5ea91d6b53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5ea91d6b53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5ea91d6b53_1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5ea91d6b53_1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5ea91d6b53_1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5ea91d6b53_1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5ea91d6b53_1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5ea91d6b53_1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5ea91d6b53_1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5ea91d6b53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5ea91d6b53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5ea91d6b53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5ea91d6b53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5ea91d6b53_1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5ea91d6b53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35ea91d6b53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5ea91d6b53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35ea91d6b53_1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35ea91d6b53_1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5dee04527f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5dee04527f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35ea91d6b53_1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35ea91d6b53_1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5ea91d6b53_1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5ea91d6b53_1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5ea91d6b53_1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5ea91d6b53_1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35ea91d6b53_1_1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35ea91d6b53_1_1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5ea91d6b53_1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5ea91d6b53_1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5ea91d6b53_1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5ea91d6b53_1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5ea91d6b53_1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5ea91d6b53_1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5ea91d6b53_1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5ea91d6b53_1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35ea91d6b53_1_2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35ea91d6b53_1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35ea91d6b53_1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35ea91d6b53_1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5dee04527f_0_2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5dee04527f_0_2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5ea91d6b53_1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5ea91d6b53_1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35ea91d6b53_1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35ea91d6b53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5ea91d6b53_1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5ea91d6b53_1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5ea91d6b53_1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5ea91d6b53_1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5ea91d6b53_1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5ea91d6b53_1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35ea91d6b53_1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5ea91d6b53_1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35ea91d6b53_1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35ea91d6b53_1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5ea91d6b53_1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35ea91d6b53_1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5ea91d6b53_1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5ea91d6b53_1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5ea91d6b53_1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5ea91d6b53_1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5dee04527f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5dee04527f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35ea91d6b53_1_3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35ea91d6b53_1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5ea91d6b53_1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5ea91d6b53_1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5ea91d6b53_1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5ea91d6b53_1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35ea91d6b53_1_3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35ea91d6b53_1_3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35ea91d6b53_1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35ea91d6b53_1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5ea91d6b53_1_3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35ea91d6b53_1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35ea91d6b53_1_3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5ea91d6b53_1_3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5ea91d6b53_1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35ea91d6b53_1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35ea91d6b53_1_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35ea91d6b53_1_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35ea91d6b53_1_4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35ea91d6b53_1_4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ea91d6b53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ea91d6b53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5ea91d6b53_1_4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5ea91d6b53_1_4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35ea91d6b53_1_4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35ea91d6b53_1_4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5ea91d6b53_1_4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35ea91d6b53_1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5ea91d6b53_1_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5ea91d6b53_1_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5ea91d6b53_1_4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5ea91d6b53_1_4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5ea91d6b53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5ea91d6b53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5ea91d6b53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5ea91d6b53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5ea91d6b53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5ea91d6b53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5ea91d6b53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5ea91d6b53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dk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1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 Id="rId3"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226225" y="990800"/>
            <a:ext cx="8798700" cy="1730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ru" sz="4600"/>
              <a:t>Позовне провадження. Судове рішення </a:t>
            </a:r>
            <a:endParaRPr sz="4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idx="1" type="body"/>
          </p:nvPr>
        </p:nvSpPr>
        <p:spPr>
          <a:xfrm>
            <a:off x="311700" y="688125"/>
            <a:ext cx="8520600" cy="3416400"/>
          </a:xfrm>
          <a:prstGeom prst="rect">
            <a:avLst/>
          </a:prstGeom>
        </p:spPr>
        <p:txBody>
          <a:bodyPr anchorCtr="0" anchor="t" bIns="91425" lIns="91425" spcFirstLastPara="1" rIns="91425" wrap="square" tIns="91425">
            <a:noAutofit/>
          </a:bodyPr>
          <a:lstStyle/>
          <a:p>
            <a:pPr indent="342900" lvl="0" marL="0" rtl="0" algn="just">
              <a:spcBef>
                <a:spcPts val="0"/>
              </a:spcBef>
              <a:spcAft>
                <a:spcPts val="0"/>
              </a:spcAft>
              <a:buNone/>
            </a:pPr>
            <a:r>
              <a:rPr i="1" lang="ru">
                <a:solidFill>
                  <a:srgbClr val="000000"/>
                </a:solidFill>
                <a:latin typeface="Times New Roman"/>
                <a:ea typeface="Times New Roman"/>
                <a:cs typeface="Times New Roman"/>
                <a:sym typeface="Times New Roman"/>
              </a:rPr>
              <a:t>Статтею 165 ГПК</a:t>
            </a:r>
            <a:r>
              <a:rPr lang="ru">
                <a:solidFill>
                  <a:srgbClr val="000000"/>
                </a:solidFill>
                <a:latin typeface="Times New Roman"/>
                <a:ea typeface="Times New Roman"/>
                <a:cs typeface="Times New Roman"/>
                <a:sym typeface="Times New Roman"/>
              </a:rPr>
              <a:t> передбачено заперечення відповідача проти позову шляхом надання відзиву.  </a:t>
            </a:r>
            <a:endParaRPr>
              <a:solidFill>
                <a:srgbClr val="000000"/>
              </a:solidFill>
              <a:latin typeface="Times New Roman"/>
              <a:ea typeface="Times New Roman"/>
              <a:cs typeface="Times New Roman"/>
              <a:sym typeface="Times New Roman"/>
            </a:endParaRPr>
          </a:p>
          <a:p>
            <a:pPr indent="342900" lvl="0" marL="0" rtl="0" algn="just">
              <a:spcBef>
                <a:spcPts val="0"/>
              </a:spcBef>
              <a:spcAft>
                <a:spcPts val="0"/>
              </a:spcAft>
              <a:buNone/>
            </a:pPr>
            <a:r>
              <a:rPr b="1" lang="ru">
                <a:solidFill>
                  <a:srgbClr val="000000"/>
                </a:solidFill>
                <a:latin typeface="Times New Roman"/>
                <a:ea typeface="Times New Roman"/>
                <a:cs typeface="Times New Roman"/>
                <a:sym typeface="Times New Roman"/>
              </a:rPr>
              <a:t>Відзив на позовну заяву</a:t>
            </a:r>
            <a:r>
              <a:rPr lang="ru">
                <a:solidFill>
                  <a:srgbClr val="000000"/>
                </a:solidFill>
                <a:latin typeface="Times New Roman"/>
                <a:ea typeface="Times New Roman"/>
                <a:cs typeface="Times New Roman"/>
                <a:sym typeface="Times New Roman"/>
              </a:rPr>
              <a:t> – це процесуальний документ в якому відповідач викладає заперечення проти позову.  </a:t>
            </a:r>
            <a:endParaRPr>
              <a:solidFill>
                <a:srgbClr val="000000"/>
              </a:solidFill>
              <a:latin typeface="Times New Roman"/>
              <a:ea typeface="Times New Roman"/>
              <a:cs typeface="Times New Roman"/>
              <a:sym typeface="Times New Roman"/>
            </a:endParaRPr>
          </a:p>
          <a:p>
            <a:pPr indent="342900" lvl="0" marL="0" rtl="0" algn="just">
              <a:spcBef>
                <a:spcPts val="0"/>
              </a:spcBef>
              <a:spcAft>
                <a:spcPts val="0"/>
              </a:spcAft>
              <a:buNone/>
            </a:pPr>
            <a:r>
              <a:rPr lang="ru">
                <a:solidFill>
                  <a:srgbClr val="000000"/>
                </a:solidFill>
                <a:latin typeface="Times New Roman"/>
                <a:ea typeface="Times New Roman"/>
                <a:cs typeface="Times New Roman"/>
                <a:sym typeface="Times New Roman"/>
              </a:rPr>
              <a:t>Відзив подається в строк, встановлений судом, який </a:t>
            </a:r>
            <a:r>
              <a:rPr b="1" lang="ru">
                <a:solidFill>
                  <a:srgbClr val="000000"/>
                </a:solidFill>
                <a:latin typeface="Times New Roman"/>
                <a:ea typeface="Times New Roman"/>
                <a:cs typeface="Times New Roman"/>
                <a:sym typeface="Times New Roman"/>
              </a:rPr>
              <a:t>не може бути меншим п’ятнадцяти днів</a:t>
            </a:r>
            <a:r>
              <a:rPr lang="ru">
                <a:solidFill>
                  <a:srgbClr val="000000"/>
                </a:solidFill>
                <a:latin typeface="Times New Roman"/>
                <a:ea typeface="Times New Roman"/>
                <a:cs typeface="Times New Roman"/>
                <a:sym typeface="Times New Roman"/>
              </a:rPr>
              <a:t> з дня вручення ухвали про відкриття провадження у справі. Суд має встановити такий строк подання відзиву, який дозволить відповідачу підготувати його та відповідні докази, а іншим учасникам справи – отримати відзив не пізніше першого підготовчого засідання у справі. У разі ненадання відповідачем відзиву у встановлений судом строк без поважних причин, суд вирішує справу за наявними матеріалами. Незважаючи на процесуальний характер відзиву, варто підкреслити, що ненадання відзиву – це право відповідача.  </a:t>
            </a:r>
            <a:endParaRPr>
              <a:solidFill>
                <a:srgbClr val="000000"/>
              </a:solidFill>
              <a:latin typeface="Times New Roman"/>
              <a:ea typeface="Times New Roman"/>
              <a:cs typeface="Times New Roman"/>
              <a:sym typeface="Times New Roman"/>
            </a:endParaRPr>
          </a:p>
          <a:p>
            <a:pPr indent="0" lvl="0" marL="0" rtl="0" algn="l">
              <a:spcBef>
                <a:spcPts val="0"/>
              </a:spcBef>
              <a:spcAft>
                <a:spcPts val="1200"/>
              </a:spcAft>
              <a:buNone/>
            </a:pPr>
            <a:r>
              <a:t/>
            </a:r>
            <a:endParaRPr sz="2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0" rtl="0" algn="just">
              <a:spcBef>
                <a:spcPts val="0"/>
              </a:spcBef>
              <a:spcAft>
                <a:spcPts val="0"/>
              </a:spcAft>
              <a:buNone/>
            </a:pPr>
            <a:r>
              <a:rPr lang="ru" sz="1700">
                <a:solidFill>
                  <a:srgbClr val="000000"/>
                </a:solidFill>
                <a:latin typeface="Times New Roman"/>
                <a:ea typeface="Times New Roman"/>
                <a:cs typeface="Times New Roman"/>
                <a:sym typeface="Times New Roman"/>
              </a:rPr>
              <a:t>Згідно ГПК, наступним процесуальним документом є </a:t>
            </a:r>
            <a:r>
              <a:rPr b="1" lang="ru" sz="1700">
                <a:solidFill>
                  <a:srgbClr val="000000"/>
                </a:solidFill>
                <a:latin typeface="Times New Roman"/>
                <a:ea typeface="Times New Roman"/>
                <a:cs typeface="Times New Roman"/>
                <a:sym typeface="Times New Roman"/>
              </a:rPr>
              <a:t>заперечення відповідача (</a:t>
            </a:r>
            <a:r>
              <a:rPr lang="ru" sz="1700">
                <a:solidFill>
                  <a:srgbClr val="000000"/>
                </a:solidFill>
                <a:latin typeface="Times New Roman"/>
                <a:ea typeface="Times New Roman"/>
                <a:cs typeface="Times New Roman"/>
                <a:sym typeface="Times New Roman"/>
              </a:rPr>
              <a:t>ст. 167), який форму є свою правову позицію, відповідно викладеної позиції позивачем у відповіді на відзив (ст. 166).</a:t>
            </a:r>
            <a:endParaRPr sz="1700">
              <a:solidFill>
                <a:srgbClr val="000000"/>
              </a:solidFill>
              <a:latin typeface="Times New Roman"/>
              <a:ea typeface="Times New Roman"/>
              <a:cs typeface="Times New Roman"/>
              <a:sym typeface="Times New Roman"/>
            </a:endParaRPr>
          </a:p>
          <a:p>
            <a:pPr indent="342900" lvl="0" marL="0" rtl="0" algn="just">
              <a:spcBef>
                <a:spcPts val="0"/>
              </a:spcBef>
              <a:spcAft>
                <a:spcPts val="0"/>
              </a:spcAft>
              <a:buNone/>
            </a:pPr>
            <a:r>
              <a:rPr lang="ru" sz="1700">
                <a:solidFill>
                  <a:srgbClr val="000000"/>
                </a:solidFill>
                <a:latin typeface="Times New Roman"/>
                <a:ea typeface="Times New Roman"/>
                <a:cs typeface="Times New Roman"/>
                <a:sym typeface="Times New Roman"/>
              </a:rPr>
              <a:t>За наявності у господарській справі третьої особи, стаття 168 ГПК визначає </a:t>
            </a:r>
            <a:r>
              <a:rPr b="1" lang="ru" sz="1700">
                <a:solidFill>
                  <a:srgbClr val="000000"/>
                </a:solidFill>
                <a:latin typeface="Times New Roman"/>
                <a:ea typeface="Times New Roman"/>
                <a:cs typeface="Times New Roman"/>
                <a:sym typeface="Times New Roman"/>
              </a:rPr>
              <a:t>пояснення третьої особи щодо позову або відзиву</a:t>
            </a:r>
            <a:r>
              <a:rPr lang="ru" sz="1700">
                <a:solidFill>
                  <a:srgbClr val="000000"/>
                </a:solidFill>
                <a:latin typeface="Times New Roman"/>
                <a:ea typeface="Times New Roman"/>
                <a:cs typeface="Times New Roman"/>
                <a:sym typeface="Times New Roman"/>
              </a:rPr>
              <a:t>.  У поясненнях третьої особи щодо позову або відзиву третя особа, що не заявляє самостійних вимог щодо предмета спору, викладає свої аргументи і міркування на підтримку або заперечення проти позову.</a:t>
            </a:r>
            <a:endParaRPr sz="1700">
              <a:solidFill>
                <a:srgbClr val="000000"/>
              </a:solidFill>
              <a:latin typeface="Times New Roman"/>
              <a:ea typeface="Times New Roman"/>
              <a:cs typeface="Times New Roman"/>
              <a:sym typeface="Times New Roman"/>
            </a:endParaRPr>
          </a:p>
          <a:p>
            <a:pPr indent="0" lvl="0" marL="0" rtl="0" algn="l">
              <a:spcBef>
                <a:spcPts val="0"/>
              </a:spcBef>
              <a:spcAft>
                <a:spcPts val="1200"/>
              </a:spcAft>
              <a:buNone/>
            </a:pPr>
            <a:r>
              <a:t/>
            </a:r>
            <a:endParaRPr sz="17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0" rtl="0" algn="just">
              <a:spcBef>
                <a:spcPts val="0"/>
              </a:spcBef>
              <a:spcAft>
                <a:spcPts val="0"/>
              </a:spcAft>
              <a:buNone/>
            </a:pPr>
            <a:r>
              <a:rPr b="1" lang="ru">
                <a:solidFill>
                  <a:srgbClr val="000000"/>
                </a:solidFill>
                <a:latin typeface="Times New Roman"/>
                <a:ea typeface="Times New Roman"/>
                <a:cs typeface="Times New Roman"/>
                <a:sym typeface="Times New Roman"/>
              </a:rPr>
              <a:t>Заяви з процесуальних питань</a:t>
            </a:r>
            <a:r>
              <a:rPr lang="ru">
                <a:solidFill>
                  <a:srgbClr val="000000"/>
                </a:solidFill>
                <a:latin typeface="Times New Roman"/>
                <a:ea typeface="Times New Roman"/>
                <a:cs typeface="Times New Roman"/>
                <a:sym typeface="Times New Roman"/>
              </a:rPr>
              <a:t>. Від правильного і своєчасного оформлення документів з процесуальних питань залежить своєчасність встановлення обставин, які мають значення для справи, а отже і якість розгляду судової справи</a:t>
            </a:r>
            <a:r>
              <a:rPr b="1" lang="ru">
                <a:solidFill>
                  <a:srgbClr val="000000"/>
                </a:solidFill>
                <a:latin typeface="Times New Roman"/>
                <a:ea typeface="Times New Roman"/>
                <a:cs typeface="Times New Roman"/>
                <a:sym typeface="Times New Roman"/>
              </a:rPr>
              <a:t>.  </a:t>
            </a:r>
            <a:endParaRPr b="1">
              <a:solidFill>
                <a:srgbClr val="000000"/>
              </a:solidFill>
              <a:latin typeface="Times New Roman"/>
              <a:ea typeface="Times New Roman"/>
              <a:cs typeface="Times New Roman"/>
              <a:sym typeface="Times New Roman"/>
            </a:endParaRPr>
          </a:p>
          <a:p>
            <a:pPr indent="342900" lvl="0" marL="0" rtl="0" algn="just">
              <a:spcBef>
                <a:spcPts val="0"/>
              </a:spcBef>
              <a:spcAft>
                <a:spcPts val="0"/>
              </a:spcAft>
              <a:buNone/>
            </a:pPr>
            <a:r>
              <a:rPr b="1" lang="ru">
                <a:solidFill>
                  <a:srgbClr val="000000"/>
                </a:solidFill>
                <a:latin typeface="Times New Roman"/>
                <a:ea typeface="Times New Roman"/>
                <a:cs typeface="Times New Roman"/>
                <a:sym typeface="Times New Roman"/>
              </a:rPr>
              <a:t>Вимоги до заяв, клопотань і заперечень визначає стаття 169 ГПК. </a:t>
            </a:r>
            <a:r>
              <a:rPr lang="ru">
                <a:solidFill>
                  <a:srgbClr val="000000"/>
                </a:solidFill>
                <a:latin typeface="Times New Roman"/>
                <a:ea typeface="Times New Roman"/>
                <a:cs typeface="Times New Roman"/>
                <a:sym typeface="Times New Roman"/>
              </a:rPr>
              <a:t>При розгляді справи судом учасники справи викладають свої вимоги, заперечення, аргументи, пояснення, міркування щодо процесуальних питань у заявах та клопотаннях, а також запереченнях проти заяв і клопотань.</a:t>
            </a:r>
            <a:endParaRPr>
              <a:solidFill>
                <a:srgbClr val="000000"/>
              </a:solidFill>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idx="1" type="body"/>
          </p:nvPr>
        </p:nvSpPr>
        <p:spPr>
          <a:xfrm>
            <a:off x="95250" y="238125"/>
            <a:ext cx="8737200" cy="4679100"/>
          </a:xfrm>
          <a:prstGeom prst="rect">
            <a:avLst/>
          </a:prstGeom>
        </p:spPr>
        <p:txBody>
          <a:bodyPr anchorCtr="0" anchor="t" bIns="91425" lIns="91425" spcFirstLastPara="1" rIns="91425" wrap="square" tIns="91425">
            <a:normAutofit fontScale="32500"/>
          </a:bodyPr>
          <a:lstStyle/>
          <a:p>
            <a:pPr indent="0" lvl="0" marL="0" rtl="0" algn="l">
              <a:spcBef>
                <a:spcPts val="0"/>
              </a:spcBef>
              <a:spcAft>
                <a:spcPts val="0"/>
              </a:spcAft>
              <a:buNone/>
            </a:pPr>
            <a:r>
              <a:rPr b="1" lang="ru" sz="4525">
                <a:solidFill>
                  <a:srgbClr val="000000"/>
                </a:solidFill>
                <a:latin typeface="Times New Roman"/>
                <a:ea typeface="Times New Roman"/>
                <a:cs typeface="Times New Roman"/>
                <a:sym typeface="Times New Roman"/>
              </a:rPr>
              <a:t>Загальні вимоги до форми та змісту письмової заяви, клопотання, заперечення визначає стаття 170 ГПК</a:t>
            </a:r>
            <a:r>
              <a:rPr lang="ru" sz="4525">
                <a:solidFill>
                  <a:srgbClr val="000000"/>
                </a:solidFill>
                <a:latin typeface="Times New Roman"/>
                <a:ea typeface="Times New Roman"/>
                <a:cs typeface="Times New Roman"/>
                <a:sym typeface="Times New Roman"/>
              </a:rPr>
              <a:t>,  згідно </a:t>
            </a:r>
            <a:r>
              <a:rPr b="1" lang="ru" sz="4525">
                <a:solidFill>
                  <a:srgbClr val="000000"/>
                </a:solidFill>
                <a:latin typeface="Times New Roman"/>
                <a:ea typeface="Times New Roman"/>
                <a:cs typeface="Times New Roman"/>
                <a:sym typeface="Times New Roman"/>
              </a:rPr>
              <a:t>якої  будь-яка письмова заява, клопотання, заперечення повинні містити:</a:t>
            </a:r>
            <a:endParaRPr b="1" sz="4525">
              <a:solidFill>
                <a:srgbClr val="000000"/>
              </a:solidFill>
              <a:latin typeface="Times New Roman"/>
              <a:ea typeface="Times New Roman"/>
              <a:cs typeface="Times New Roman"/>
              <a:sym typeface="Times New Roman"/>
            </a:endParaRPr>
          </a:p>
          <a:p>
            <a:pPr indent="342900" lvl="0" marL="0" rtl="0" algn="l">
              <a:spcBef>
                <a:spcPts val="0"/>
              </a:spcBef>
              <a:spcAft>
                <a:spcPts val="0"/>
              </a:spcAft>
              <a:buNone/>
            </a:pPr>
            <a:r>
              <a:rPr lang="ru" sz="4525">
                <a:solidFill>
                  <a:srgbClr val="000000"/>
                </a:solidFill>
                <a:latin typeface="Times New Roman"/>
                <a:ea typeface="Times New Roman"/>
                <a:cs typeface="Times New Roman"/>
                <a:sym typeface="Times New Roman"/>
              </a:rPr>
              <a:t> </a:t>
            </a:r>
            <a:endParaRPr sz="4525">
              <a:solidFill>
                <a:srgbClr val="000000"/>
              </a:solidFill>
              <a:latin typeface="Times New Roman"/>
              <a:ea typeface="Times New Roman"/>
              <a:cs typeface="Times New Roman"/>
              <a:sym typeface="Times New Roman"/>
            </a:endParaRPr>
          </a:p>
          <a:p>
            <a:pPr indent="342900" lvl="0" marL="0" rtl="0" algn="l">
              <a:spcBef>
                <a:spcPts val="0"/>
              </a:spcBef>
              <a:spcAft>
                <a:spcPts val="0"/>
              </a:spcAft>
              <a:buNone/>
            </a:pPr>
            <a:r>
              <a:rPr lang="ru" sz="4525">
                <a:solidFill>
                  <a:srgbClr val="000000"/>
                </a:solidFill>
                <a:latin typeface="Times New Roman"/>
                <a:ea typeface="Times New Roman"/>
                <a:cs typeface="Times New Roman"/>
                <a:sym typeface="Times New Roman"/>
              </a:rPr>
              <a:t>1)  повне найменування (для юридичних осіб) або ім’я (прізвище, ім’я та по батькові) (для фізичних осіб) особи, яка подає заяву, клопотання або заперечення, її місцезнаходження (для юридичних осіб) або місце проживання чи перебування (для фізичних осіб), вказівку на статус фізичної особи – підприємця (для такої фізичної особи), ідентифікаційний код юридичної особи в Єдиному державному реєстрі підприємств і організацій України; </a:t>
            </a:r>
            <a:endParaRPr sz="4525">
              <a:solidFill>
                <a:srgbClr val="000000"/>
              </a:solidFill>
              <a:latin typeface="Times New Roman"/>
              <a:ea typeface="Times New Roman"/>
              <a:cs typeface="Times New Roman"/>
              <a:sym typeface="Times New Roman"/>
            </a:endParaRPr>
          </a:p>
          <a:p>
            <a:pPr indent="342900" lvl="0" marL="0" rtl="0" algn="l">
              <a:spcBef>
                <a:spcPts val="0"/>
              </a:spcBef>
              <a:spcAft>
                <a:spcPts val="0"/>
              </a:spcAft>
              <a:buNone/>
            </a:pPr>
            <a:r>
              <a:rPr lang="ru" sz="4525">
                <a:solidFill>
                  <a:srgbClr val="000000"/>
                </a:solidFill>
                <a:latin typeface="Times New Roman"/>
                <a:ea typeface="Times New Roman"/>
                <a:cs typeface="Times New Roman"/>
                <a:sym typeface="Times New Roman"/>
              </a:rPr>
              <a:t>2)  найменування суду, до якого вона подається;</a:t>
            </a:r>
            <a:endParaRPr sz="4525">
              <a:solidFill>
                <a:srgbClr val="000000"/>
              </a:solidFill>
              <a:latin typeface="Times New Roman"/>
              <a:ea typeface="Times New Roman"/>
              <a:cs typeface="Times New Roman"/>
              <a:sym typeface="Times New Roman"/>
            </a:endParaRPr>
          </a:p>
          <a:p>
            <a:pPr indent="342900" lvl="0" marL="0" rtl="0" algn="l">
              <a:spcBef>
                <a:spcPts val="0"/>
              </a:spcBef>
              <a:spcAft>
                <a:spcPts val="0"/>
              </a:spcAft>
              <a:buNone/>
            </a:pPr>
            <a:r>
              <a:rPr lang="ru" sz="4525">
                <a:solidFill>
                  <a:srgbClr val="000000"/>
                </a:solidFill>
                <a:latin typeface="Times New Roman"/>
                <a:ea typeface="Times New Roman"/>
                <a:cs typeface="Times New Roman"/>
                <a:sym typeface="Times New Roman"/>
              </a:rPr>
              <a:t>3) номер справи, прізвище та ініціали судді (суддів), якщо заява (клопотання, заперечення) подається після постановлення ухвали про відкриття провадження у справі; </a:t>
            </a:r>
            <a:endParaRPr sz="4525">
              <a:solidFill>
                <a:srgbClr val="000000"/>
              </a:solidFill>
              <a:latin typeface="Times New Roman"/>
              <a:ea typeface="Times New Roman"/>
              <a:cs typeface="Times New Roman"/>
              <a:sym typeface="Times New Roman"/>
            </a:endParaRPr>
          </a:p>
          <a:p>
            <a:pPr indent="342900" lvl="0" marL="0" rtl="0" algn="l">
              <a:spcBef>
                <a:spcPts val="0"/>
              </a:spcBef>
              <a:spcAft>
                <a:spcPts val="0"/>
              </a:spcAft>
              <a:buNone/>
            </a:pPr>
            <a:r>
              <a:rPr lang="ru" sz="4525">
                <a:solidFill>
                  <a:srgbClr val="000000"/>
                </a:solidFill>
                <a:latin typeface="Times New Roman"/>
                <a:ea typeface="Times New Roman"/>
                <a:cs typeface="Times New Roman"/>
                <a:sym typeface="Times New Roman"/>
              </a:rPr>
              <a:t>4)  зміст питання, яке має бути розглянуто судом, та прохання заявника; </a:t>
            </a:r>
            <a:endParaRPr sz="4525">
              <a:solidFill>
                <a:srgbClr val="000000"/>
              </a:solidFill>
              <a:latin typeface="Times New Roman"/>
              <a:ea typeface="Times New Roman"/>
              <a:cs typeface="Times New Roman"/>
              <a:sym typeface="Times New Roman"/>
            </a:endParaRPr>
          </a:p>
          <a:p>
            <a:pPr indent="342900" lvl="0" marL="0" rtl="0" algn="l">
              <a:spcBef>
                <a:spcPts val="0"/>
              </a:spcBef>
              <a:spcAft>
                <a:spcPts val="0"/>
              </a:spcAft>
              <a:buNone/>
            </a:pPr>
            <a:r>
              <a:rPr lang="ru" sz="4525">
                <a:solidFill>
                  <a:srgbClr val="000000"/>
                </a:solidFill>
                <a:latin typeface="Times New Roman"/>
                <a:ea typeface="Times New Roman"/>
                <a:cs typeface="Times New Roman"/>
                <a:sym typeface="Times New Roman"/>
              </a:rPr>
              <a:t>5)  підстави заяви (клопотання, заперечення); </a:t>
            </a:r>
            <a:endParaRPr sz="4525">
              <a:solidFill>
                <a:srgbClr val="000000"/>
              </a:solidFill>
              <a:latin typeface="Times New Roman"/>
              <a:ea typeface="Times New Roman"/>
              <a:cs typeface="Times New Roman"/>
              <a:sym typeface="Times New Roman"/>
            </a:endParaRPr>
          </a:p>
          <a:p>
            <a:pPr indent="342900" lvl="0" marL="0" rtl="0" algn="l">
              <a:spcBef>
                <a:spcPts val="0"/>
              </a:spcBef>
              <a:spcAft>
                <a:spcPts val="0"/>
              </a:spcAft>
              <a:buNone/>
            </a:pPr>
            <a:r>
              <a:rPr lang="ru" sz="4525">
                <a:solidFill>
                  <a:srgbClr val="000000"/>
                </a:solidFill>
                <a:latin typeface="Times New Roman"/>
                <a:ea typeface="Times New Roman"/>
                <a:cs typeface="Times New Roman"/>
                <a:sym typeface="Times New Roman"/>
              </a:rPr>
              <a:t>6) перелік документів та інших доказів (за наявності), що додаються до заяви (клопотання, заперечення);</a:t>
            </a:r>
            <a:endParaRPr sz="4525">
              <a:solidFill>
                <a:srgbClr val="000000"/>
              </a:solidFill>
              <a:latin typeface="Times New Roman"/>
              <a:ea typeface="Times New Roman"/>
              <a:cs typeface="Times New Roman"/>
              <a:sym typeface="Times New Roman"/>
            </a:endParaRPr>
          </a:p>
          <a:p>
            <a:pPr indent="342900" lvl="0" marL="0" rtl="0" algn="l">
              <a:spcBef>
                <a:spcPts val="0"/>
              </a:spcBef>
              <a:spcAft>
                <a:spcPts val="0"/>
              </a:spcAft>
              <a:buNone/>
            </a:pPr>
            <a:r>
              <a:rPr lang="ru" sz="4525">
                <a:solidFill>
                  <a:srgbClr val="000000"/>
                </a:solidFill>
                <a:latin typeface="Times New Roman"/>
                <a:ea typeface="Times New Roman"/>
                <a:cs typeface="Times New Roman"/>
                <a:sym typeface="Times New Roman"/>
              </a:rPr>
              <a:t>7)  інші відомості, які вимагаються ГПК.</a:t>
            </a:r>
            <a:endParaRPr sz="4525"/>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2. Відкриття провадження по справі. Підготовче провадження</a:t>
            </a:r>
            <a:endParaRPr/>
          </a:p>
        </p:txBody>
      </p:sp>
      <p:sp>
        <p:nvSpPr>
          <p:cNvPr id="143" name="Google Shape;143;p26"/>
          <p:cNvSpPr txBox="1"/>
          <p:nvPr>
            <p:ph idx="1" type="body"/>
          </p:nvPr>
        </p:nvSpPr>
        <p:spPr>
          <a:xfrm>
            <a:off x="311700" y="1152475"/>
            <a:ext cx="8520600" cy="1014600"/>
          </a:xfrm>
          <a:prstGeom prst="rect">
            <a:avLst/>
          </a:prstGeom>
        </p:spPr>
        <p:txBody>
          <a:bodyPr anchorCtr="0" anchor="t" bIns="91425" lIns="91425" spcFirstLastPara="1" rIns="91425" wrap="square" tIns="91425">
            <a:normAutofit/>
          </a:bodyPr>
          <a:lstStyle/>
          <a:p>
            <a:pPr indent="342900" lvl="0" marL="0" rtl="0" algn="just">
              <a:spcBef>
                <a:spcPts val="0"/>
              </a:spcBef>
              <a:spcAft>
                <a:spcPts val="0"/>
              </a:spcAft>
              <a:buNone/>
            </a:pPr>
            <a:r>
              <a:rPr i="1" lang="ru" sz="1600">
                <a:solidFill>
                  <a:srgbClr val="000000"/>
                </a:solidFill>
                <a:latin typeface="Times New Roman"/>
                <a:ea typeface="Times New Roman"/>
                <a:cs typeface="Times New Roman"/>
                <a:sym typeface="Times New Roman"/>
              </a:rPr>
              <a:t>Підставою порушення провадження у справі господарського судочинства є</a:t>
            </a:r>
            <a:r>
              <a:rPr b="1" lang="ru" sz="1600">
                <a:solidFill>
                  <a:srgbClr val="000000"/>
                </a:solidFill>
                <a:latin typeface="Times New Roman"/>
                <a:ea typeface="Times New Roman"/>
                <a:cs typeface="Times New Roman"/>
                <a:sym typeface="Times New Roman"/>
              </a:rPr>
              <a:t> позовна заява,</a:t>
            </a:r>
            <a:r>
              <a:rPr lang="ru" sz="1600">
                <a:solidFill>
                  <a:srgbClr val="000000"/>
                </a:solidFill>
                <a:latin typeface="Times New Roman"/>
                <a:ea typeface="Times New Roman"/>
                <a:cs typeface="Times New Roman"/>
                <a:sym typeface="Times New Roman"/>
              </a:rPr>
              <a:t> що надійшла до суду першої інстанції, якщо її оформлено і подано в установленому ГПК порядку. </a:t>
            </a:r>
            <a:endParaRPr/>
          </a:p>
        </p:txBody>
      </p:sp>
      <p:sp>
        <p:nvSpPr>
          <p:cNvPr id="144" name="Google Shape;144;p26"/>
          <p:cNvSpPr txBox="1"/>
          <p:nvPr/>
        </p:nvSpPr>
        <p:spPr>
          <a:xfrm>
            <a:off x="625050" y="2301825"/>
            <a:ext cx="7893900" cy="714300"/>
          </a:xfrm>
          <a:prstGeom prst="rect">
            <a:avLst/>
          </a:prstGeom>
          <a:noFill/>
          <a:ln>
            <a:noFill/>
          </a:ln>
        </p:spPr>
        <p:txBody>
          <a:bodyPr anchorCtr="0" anchor="t" bIns="91425" lIns="91425" spcFirstLastPara="1" rIns="91425" wrap="square" tIns="91425">
            <a:spAutoFit/>
          </a:bodyPr>
          <a:lstStyle/>
          <a:p>
            <a:pPr indent="342900" lvl="0" marL="0" rtl="0" algn="ctr">
              <a:lnSpc>
                <a:spcPct val="115000"/>
              </a:lnSpc>
              <a:spcBef>
                <a:spcPts val="0"/>
              </a:spcBef>
              <a:spcAft>
                <a:spcPts val="0"/>
              </a:spcAft>
              <a:buNone/>
            </a:pPr>
            <a:r>
              <a:rPr b="1" i="1" lang="ru" sz="1600">
                <a:latin typeface="Times New Roman"/>
                <a:ea typeface="Times New Roman"/>
                <a:cs typeface="Times New Roman"/>
                <a:sym typeface="Times New Roman"/>
              </a:rPr>
              <a:t>Відкриття провадження у справі є стадією господарського процесу і складається із взаємопов’язаних дій</a:t>
            </a:r>
            <a:r>
              <a:rPr lang="ru"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p:txBody>
      </p:sp>
      <p:sp>
        <p:nvSpPr>
          <p:cNvPr id="145" name="Google Shape;145;p26"/>
          <p:cNvSpPr/>
          <p:nvPr/>
        </p:nvSpPr>
        <p:spPr>
          <a:xfrm>
            <a:off x="523850" y="3440900"/>
            <a:ext cx="2738400" cy="65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ru" sz="1500">
                <a:latin typeface="Times New Roman"/>
                <a:ea typeface="Times New Roman"/>
                <a:cs typeface="Times New Roman"/>
                <a:sym typeface="Times New Roman"/>
              </a:rPr>
              <a:t>пред’явлення позову;</a:t>
            </a:r>
            <a:endParaRPr sz="2000">
              <a:latin typeface="Average"/>
              <a:ea typeface="Average"/>
              <a:cs typeface="Average"/>
              <a:sym typeface="Average"/>
            </a:endParaRPr>
          </a:p>
        </p:txBody>
      </p:sp>
      <p:sp>
        <p:nvSpPr>
          <p:cNvPr id="146" name="Google Shape;146;p26"/>
          <p:cNvSpPr/>
          <p:nvPr/>
        </p:nvSpPr>
        <p:spPr>
          <a:xfrm>
            <a:off x="5581625" y="3440900"/>
            <a:ext cx="2738400" cy="654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ru" sz="1500">
                <a:latin typeface="Times New Roman"/>
                <a:ea typeface="Times New Roman"/>
                <a:cs typeface="Times New Roman"/>
                <a:sym typeface="Times New Roman"/>
              </a:rPr>
              <a:t>відкриття провадження у справі. </a:t>
            </a:r>
            <a:endParaRPr sz="2000">
              <a:latin typeface="Average"/>
              <a:ea typeface="Average"/>
              <a:cs typeface="Average"/>
              <a:sym typeface="Average"/>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7"/>
          <p:cNvSpPr txBox="1"/>
          <p:nvPr>
            <p:ph idx="1" type="body"/>
          </p:nvPr>
        </p:nvSpPr>
        <p:spPr>
          <a:xfrm>
            <a:off x="311700" y="1152475"/>
            <a:ext cx="8520600" cy="2169300"/>
          </a:xfrm>
          <a:prstGeom prst="rect">
            <a:avLst/>
          </a:prstGeom>
        </p:spPr>
        <p:txBody>
          <a:bodyPr anchorCtr="0" anchor="t" bIns="91425" lIns="91425" spcFirstLastPara="1" rIns="91425" wrap="square" tIns="91425">
            <a:normAutofit/>
          </a:bodyPr>
          <a:lstStyle/>
          <a:p>
            <a:pPr indent="342900" lvl="0" marL="0" rtl="0" algn="just">
              <a:spcBef>
                <a:spcPts val="0"/>
              </a:spcBef>
              <a:spcAft>
                <a:spcPts val="0"/>
              </a:spcAft>
              <a:buNone/>
            </a:pPr>
            <a:r>
              <a:rPr lang="ru">
                <a:solidFill>
                  <a:srgbClr val="000000"/>
                </a:solidFill>
                <a:latin typeface="Times New Roman"/>
                <a:ea typeface="Times New Roman"/>
                <a:cs typeface="Times New Roman"/>
                <a:sym typeface="Times New Roman"/>
              </a:rPr>
              <a:t>Згідно частини першої статті 171 ГПК позов пред’являється шляхом подання позовної заяви до суду першої інстанції, де вона реєструється та не пізніше наступного дня передається судді.  Позивач має право в позовній заяві заявити клопотання про розгляд справи за правилами спрощеного позовного провадження, якщо такий розгляд допускається ГПК.  Надсилання копії позовної заяви і доданих до неї документів здійснюється відповідно до вимог викладених у статті 172 ГПК. </a:t>
            </a:r>
            <a:endParaRPr/>
          </a:p>
        </p:txBody>
      </p:sp>
      <p:pic>
        <p:nvPicPr>
          <p:cNvPr id="152" name="Google Shape;152;p27"/>
          <p:cNvPicPr preferRelativeResize="0"/>
          <p:nvPr/>
        </p:nvPicPr>
        <p:blipFill>
          <a:blip r:embed="rId3">
            <a:alphaModFix/>
          </a:blip>
          <a:stretch>
            <a:fillRect/>
          </a:stretch>
        </p:blipFill>
        <p:spPr>
          <a:xfrm>
            <a:off x="3432238" y="3321775"/>
            <a:ext cx="2279532" cy="15169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8"/>
          <p:cNvSpPr txBox="1"/>
          <p:nvPr>
            <p:ph idx="1" type="body"/>
          </p:nvPr>
        </p:nvSpPr>
        <p:spPr>
          <a:xfrm>
            <a:off x="383150" y="2571750"/>
            <a:ext cx="8520600" cy="1824000"/>
          </a:xfrm>
          <a:prstGeom prst="rect">
            <a:avLst/>
          </a:prstGeom>
        </p:spPr>
        <p:txBody>
          <a:bodyPr anchorCtr="0" anchor="t" bIns="91425" lIns="91425" spcFirstLastPara="1" rIns="91425" wrap="square" tIns="91425">
            <a:normAutofit lnSpcReduction="10000"/>
          </a:bodyPr>
          <a:lstStyle/>
          <a:p>
            <a:pPr indent="342900" lvl="0" marL="0" rtl="0" algn="just">
              <a:spcBef>
                <a:spcPts val="0"/>
              </a:spcBef>
              <a:spcAft>
                <a:spcPts val="0"/>
              </a:spcAft>
              <a:buNone/>
            </a:pPr>
            <a:r>
              <a:rPr lang="ru" sz="1600">
                <a:solidFill>
                  <a:srgbClr val="000000"/>
                </a:solidFill>
                <a:latin typeface="Times New Roman"/>
                <a:ea typeface="Times New Roman"/>
                <a:cs typeface="Times New Roman"/>
                <a:sym typeface="Times New Roman"/>
              </a:rPr>
              <a:t>Складовою господарського процесу виступає</a:t>
            </a:r>
            <a:r>
              <a:rPr b="1" lang="ru" sz="1600">
                <a:solidFill>
                  <a:srgbClr val="000000"/>
                </a:solidFill>
                <a:latin typeface="Times New Roman"/>
                <a:ea typeface="Times New Roman"/>
                <a:cs typeface="Times New Roman"/>
                <a:sym typeface="Times New Roman"/>
              </a:rPr>
              <a:t> об’єднання і роз’єднання позовів, </a:t>
            </a:r>
            <a:r>
              <a:rPr lang="ru" sz="1600">
                <a:solidFill>
                  <a:srgbClr val="000000"/>
                </a:solidFill>
                <a:latin typeface="Times New Roman"/>
                <a:ea typeface="Times New Roman"/>
                <a:cs typeface="Times New Roman"/>
                <a:sym typeface="Times New Roman"/>
              </a:rPr>
              <a:t>яке має суто процедурний характер</a:t>
            </a:r>
            <a:r>
              <a:rPr b="1" lang="ru" sz="1600">
                <a:solidFill>
                  <a:srgbClr val="000000"/>
                </a:solidFill>
                <a:latin typeface="Times New Roman"/>
                <a:ea typeface="Times New Roman"/>
                <a:cs typeface="Times New Roman"/>
                <a:sym typeface="Times New Roman"/>
              </a:rPr>
              <a:t>. </a:t>
            </a:r>
            <a:r>
              <a:rPr lang="ru" sz="1600">
                <a:solidFill>
                  <a:srgbClr val="000000"/>
                </a:solidFill>
                <a:latin typeface="Times New Roman"/>
                <a:ea typeface="Times New Roman"/>
                <a:cs typeface="Times New Roman"/>
                <a:sym typeface="Times New Roman"/>
              </a:rPr>
              <a:t>Процедуру об’єднання і роз’єднання позовів визначає стаття 173 ГПК, згідно частини першої вказаної статті в одній позовній заяві може бути об’єднано декілька вимог, пов’язаних між собою підставою виникнення або поданими доказами, основні та похідні позовні вимоги. Похідною позовною вимогою є вимога, задоволення якої залежить від задоволення іншої позовної вимоги (основної вимоги).</a:t>
            </a:r>
            <a:endParaRPr/>
          </a:p>
        </p:txBody>
      </p:sp>
      <p:pic>
        <p:nvPicPr>
          <p:cNvPr id="158" name="Google Shape;158;p28"/>
          <p:cNvPicPr preferRelativeResize="0"/>
          <p:nvPr/>
        </p:nvPicPr>
        <p:blipFill>
          <a:blip r:embed="rId3">
            <a:alphaModFix/>
          </a:blip>
          <a:stretch>
            <a:fillRect/>
          </a:stretch>
        </p:blipFill>
        <p:spPr>
          <a:xfrm>
            <a:off x="2663863" y="188025"/>
            <a:ext cx="3959175" cy="2383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9"/>
          <p:cNvSpPr txBox="1"/>
          <p:nvPr/>
        </p:nvSpPr>
        <p:spPr>
          <a:xfrm>
            <a:off x="0" y="0"/>
            <a:ext cx="5905500" cy="269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ru" sz="1600">
                <a:latin typeface="Times New Roman"/>
                <a:ea typeface="Times New Roman"/>
                <a:cs typeface="Times New Roman"/>
                <a:sym typeface="Times New Roman"/>
              </a:rPr>
              <a:t>Залишення позовної заяви без руху, повернення позовної заяви</a:t>
            </a:r>
            <a:r>
              <a:rPr lang="ru" sz="1600">
                <a:latin typeface="Times New Roman"/>
                <a:ea typeface="Times New Roman"/>
                <a:cs typeface="Times New Roman"/>
                <a:sym typeface="Times New Roman"/>
              </a:rPr>
              <a:t>, мають правові наслідки. В </a:t>
            </a:r>
            <a:r>
              <a:rPr i="1" lang="ru" sz="1600">
                <a:latin typeface="Times New Roman"/>
                <a:ea typeface="Times New Roman"/>
                <a:cs typeface="Times New Roman"/>
                <a:sym typeface="Times New Roman"/>
              </a:rPr>
              <a:t>постанові Пленуму ВГСУ «Про деякі питання практики застосування Господарського процесуального кодексу України судами першої інстанції» від 26. 11. 2011 р. №18</a:t>
            </a:r>
            <a:r>
              <a:rPr lang="ru" sz="1600">
                <a:latin typeface="Times New Roman"/>
                <a:ea typeface="Times New Roman"/>
                <a:cs typeface="Times New Roman"/>
                <a:sym typeface="Times New Roman"/>
              </a:rPr>
              <a:t>, зазначено, що залишення позову без розгляду – це форма закінчення розгляду господарським судом справи без прийняття рішення суду в зв’язку з виявленням обставин, які перешкоджають розглядові справи, але можуть бути усунуті в майбутньому.</a:t>
            </a:r>
            <a:endParaRPr sz="1600">
              <a:latin typeface="Times New Roman"/>
              <a:ea typeface="Times New Roman"/>
              <a:cs typeface="Times New Roman"/>
              <a:sym typeface="Times New Roman"/>
            </a:endParaRPr>
          </a:p>
        </p:txBody>
      </p:sp>
      <p:sp>
        <p:nvSpPr>
          <p:cNvPr id="164" name="Google Shape;164;p29"/>
          <p:cNvSpPr txBox="1"/>
          <p:nvPr/>
        </p:nvSpPr>
        <p:spPr>
          <a:xfrm>
            <a:off x="4762500" y="2663675"/>
            <a:ext cx="4321500" cy="2413500"/>
          </a:xfrm>
          <a:prstGeom prst="rect">
            <a:avLst/>
          </a:prstGeom>
          <a:noFill/>
          <a:ln>
            <a:noFill/>
          </a:ln>
        </p:spPr>
        <p:txBody>
          <a:bodyPr anchorCtr="0" anchor="t" bIns="91425" lIns="91425" spcFirstLastPara="1" rIns="91425" wrap="square" tIns="91425">
            <a:spAutoFit/>
          </a:bodyPr>
          <a:lstStyle/>
          <a:p>
            <a:pPr indent="342900" lvl="0" marL="0" rtl="0" algn="l">
              <a:lnSpc>
                <a:spcPct val="115000"/>
              </a:lnSpc>
              <a:spcBef>
                <a:spcPts val="0"/>
              </a:spcBef>
              <a:spcAft>
                <a:spcPts val="0"/>
              </a:spcAft>
              <a:buNone/>
            </a:pPr>
            <a:r>
              <a:rPr b="1" lang="ru" sz="1600">
                <a:latin typeface="Times New Roman"/>
                <a:ea typeface="Times New Roman"/>
                <a:cs typeface="Times New Roman"/>
                <a:sym typeface="Times New Roman"/>
              </a:rPr>
              <a:t>Такими підставами</a:t>
            </a:r>
            <a:r>
              <a:rPr lang="ru" sz="1600">
                <a:latin typeface="Times New Roman"/>
                <a:ea typeface="Times New Roman"/>
                <a:cs typeface="Times New Roman"/>
                <a:sym typeface="Times New Roman"/>
              </a:rPr>
              <a:t> є: </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ru" sz="1600">
                <a:latin typeface="Times New Roman"/>
                <a:ea typeface="Times New Roman"/>
                <a:cs typeface="Times New Roman"/>
                <a:sym typeface="Times New Roman"/>
              </a:rPr>
              <a:t>♦  порушення вимог до позовної заяви (ст. 162);</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ru" sz="1600">
                <a:latin typeface="Times New Roman"/>
                <a:ea typeface="Times New Roman"/>
                <a:cs typeface="Times New Roman"/>
                <a:sym typeface="Times New Roman"/>
              </a:rPr>
              <a:t>♦  неподання до позовної заяви документів, визначених (ст. 164); </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ru" sz="1600">
                <a:latin typeface="Times New Roman"/>
                <a:ea typeface="Times New Roman"/>
                <a:cs typeface="Times New Roman"/>
                <a:sym typeface="Times New Roman"/>
              </a:rPr>
              <a:t>♦  ненадсилання копії позовної заяви і доданих до неї документів з порушенням вимог (ст. 172); </a:t>
            </a:r>
            <a:endParaRPr sz="1600">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ru" sz="1600">
                <a:latin typeface="Times New Roman"/>
                <a:ea typeface="Times New Roman"/>
                <a:cs typeface="Times New Roman"/>
                <a:sym typeface="Times New Roman"/>
              </a:rPr>
              <a:t>♦  порушення вимог встановлених (ч. 5 ст. 174)</a:t>
            </a:r>
            <a:endParaRPr sz="1600">
              <a:latin typeface="Times New Roman"/>
              <a:ea typeface="Times New Roman"/>
              <a:cs typeface="Times New Roman"/>
              <a:sym typeface="Times New Roman"/>
            </a:endParaRPr>
          </a:p>
        </p:txBody>
      </p:sp>
      <p:sp>
        <p:nvSpPr>
          <p:cNvPr id="165" name="Google Shape;165;p29"/>
          <p:cNvSpPr txBox="1"/>
          <p:nvPr/>
        </p:nvSpPr>
        <p:spPr>
          <a:xfrm>
            <a:off x="0" y="4197000"/>
            <a:ext cx="45720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ru" sz="1500">
                <a:latin typeface="Times New Roman"/>
                <a:ea typeface="Times New Roman"/>
                <a:cs typeface="Times New Roman"/>
                <a:sym typeface="Times New Roman"/>
              </a:rPr>
              <a:t>Господарське процесуальне законодавство визначає наслідки подання позовної заяви з порушенням вимог, встановлених статтею 174 ГПК</a:t>
            </a:r>
            <a:r>
              <a:rPr lang="ru" sz="1500">
                <a:latin typeface="Times New Roman"/>
                <a:ea typeface="Times New Roman"/>
                <a:cs typeface="Times New Roman"/>
                <a:sym typeface="Times New Roman"/>
              </a:rPr>
              <a:t>.  </a:t>
            </a:r>
            <a:endParaRPr sz="1500">
              <a:latin typeface="Times New Roman"/>
              <a:ea typeface="Times New Roman"/>
              <a:cs typeface="Times New Roman"/>
              <a:sym typeface="Times New Roman"/>
            </a:endParaRPr>
          </a:p>
        </p:txBody>
      </p:sp>
      <p:pic>
        <p:nvPicPr>
          <p:cNvPr id="166" name="Google Shape;166;p29"/>
          <p:cNvPicPr preferRelativeResize="0"/>
          <p:nvPr/>
        </p:nvPicPr>
        <p:blipFill>
          <a:blip r:embed="rId3">
            <a:alphaModFix/>
          </a:blip>
          <a:stretch>
            <a:fillRect/>
          </a:stretch>
        </p:blipFill>
        <p:spPr>
          <a:xfrm>
            <a:off x="5905500" y="547700"/>
            <a:ext cx="3119450" cy="1808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0"/>
          <p:cNvSpPr txBox="1"/>
          <p:nvPr/>
        </p:nvSpPr>
        <p:spPr>
          <a:xfrm>
            <a:off x="95250" y="1016700"/>
            <a:ext cx="8608200" cy="31101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b="1" lang="ru" sz="2100">
                <a:latin typeface="Times New Roman"/>
                <a:ea typeface="Times New Roman"/>
                <a:cs typeface="Times New Roman"/>
                <a:sym typeface="Times New Roman"/>
              </a:rPr>
              <a:t>Припинення провадження у справі</a:t>
            </a:r>
            <a:r>
              <a:rPr lang="ru" sz="2100">
                <a:latin typeface="Times New Roman"/>
                <a:ea typeface="Times New Roman"/>
                <a:cs typeface="Times New Roman"/>
                <a:sym typeface="Times New Roman"/>
              </a:rPr>
              <a:t> – це форма закінчення розгляду господарської справи без прийняття судового рішення у зв’язку з виявленням після порушення провадження у справі обставин, з якими закон пов’язує неможливість судового розгляду справи. (</a:t>
            </a:r>
            <a:r>
              <a:rPr i="1" lang="ru" sz="2100">
                <a:latin typeface="Times New Roman"/>
                <a:ea typeface="Times New Roman"/>
                <a:cs typeface="Times New Roman"/>
                <a:sym typeface="Times New Roman"/>
              </a:rPr>
              <a:t>Постанова Пленуму ВГСУ №18 від 26. 11. 2011 р.</a:t>
            </a:r>
            <a:r>
              <a:rPr lang="ru" sz="2100">
                <a:latin typeface="Times New Roman"/>
                <a:ea typeface="Times New Roman"/>
                <a:cs typeface="Times New Roman"/>
                <a:sym typeface="Times New Roman"/>
              </a:rPr>
              <a:t>). </a:t>
            </a:r>
            <a:endParaRPr sz="21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2100">
                <a:latin typeface="Times New Roman"/>
                <a:ea typeface="Times New Roman"/>
                <a:cs typeface="Times New Roman"/>
                <a:sym typeface="Times New Roman"/>
              </a:rPr>
              <a:t> За загальним правилом відмова у відкритті провадження у справі не допускається, </a:t>
            </a:r>
            <a:r>
              <a:rPr i="1" lang="ru" sz="2100">
                <a:latin typeface="Times New Roman"/>
                <a:ea typeface="Times New Roman"/>
                <a:cs typeface="Times New Roman"/>
                <a:sym typeface="Times New Roman"/>
              </a:rPr>
              <a:t>однак стаття 175 ГПК передбачає правові підстави відмови у відкритті провадження у господарській справі.</a:t>
            </a:r>
            <a:endParaRPr i="1" sz="2100">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1"/>
          <p:cNvSpPr txBox="1"/>
          <p:nvPr/>
        </p:nvSpPr>
        <p:spPr>
          <a:xfrm>
            <a:off x="2155025" y="119075"/>
            <a:ext cx="5476800" cy="415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b="1" lang="ru" sz="1500">
                <a:latin typeface="Times New Roman"/>
                <a:ea typeface="Times New Roman"/>
                <a:cs typeface="Times New Roman"/>
                <a:sym typeface="Times New Roman"/>
              </a:rPr>
              <a:t>Суддя відмовляє у відкритті провадження у справі, якщо</a:t>
            </a:r>
            <a:r>
              <a:rPr lang="ru" sz="1500">
                <a:latin typeface="Times New Roman"/>
                <a:ea typeface="Times New Roman"/>
                <a:cs typeface="Times New Roman"/>
                <a:sym typeface="Times New Roman"/>
              </a:rPr>
              <a:t>:</a:t>
            </a:r>
            <a:endParaRPr sz="1500">
              <a:latin typeface="Times New Roman"/>
              <a:ea typeface="Times New Roman"/>
              <a:cs typeface="Times New Roman"/>
              <a:sym typeface="Times New Roman"/>
            </a:endParaRPr>
          </a:p>
        </p:txBody>
      </p:sp>
      <p:sp>
        <p:nvSpPr>
          <p:cNvPr id="177" name="Google Shape;177;p31"/>
          <p:cNvSpPr/>
          <p:nvPr/>
        </p:nvSpPr>
        <p:spPr>
          <a:xfrm>
            <a:off x="345275" y="916775"/>
            <a:ext cx="2714700" cy="1547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100">
                <a:latin typeface="Times New Roman"/>
                <a:ea typeface="Times New Roman"/>
                <a:cs typeface="Times New Roman"/>
                <a:sym typeface="Times New Roman"/>
              </a:rPr>
              <a:t>1)  заява не підлягає розгляду за правилами господарського судочинства; </a:t>
            </a:r>
            <a:endParaRPr sz="1600">
              <a:latin typeface="Average"/>
              <a:ea typeface="Average"/>
              <a:cs typeface="Average"/>
              <a:sym typeface="Average"/>
            </a:endParaRPr>
          </a:p>
        </p:txBody>
      </p:sp>
      <p:sp>
        <p:nvSpPr>
          <p:cNvPr id="178" name="Google Shape;178;p31"/>
          <p:cNvSpPr/>
          <p:nvPr/>
        </p:nvSpPr>
        <p:spPr>
          <a:xfrm>
            <a:off x="3364700" y="916775"/>
            <a:ext cx="2667000" cy="1547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100">
                <a:latin typeface="Times New Roman"/>
                <a:ea typeface="Times New Roman"/>
                <a:cs typeface="Times New Roman"/>
                <a:sym typeface="Times New Roman"/>
              </a:rPr>
              <a:t>2)  є таке, що набрало законної сили, рішення чи ухвала суду про закриття провадження у справі між тими самими сторонами, про той самий предмет і з тих самих підстав, або є судовий наказ, що набрав законної сили за тими самими вимогами;</a:t>
            </a:r>
            <a:endParaRPr sz="1600">
              <a:latin typeface="Average"/>
              <a:ea typeface="Average"/>
              <a:cs typeface="Average"/>
              <a:sym typeface="Average"/>
            </a:endParaRPr>
          </a:p>
        </p:txBody>
      </p:sp>
      <p:sp>
        <p:nvSpPr>
          <p:cNvPr id="179" name="Google Shape;179;p31"/>
          <p:cNvSpPr/>
          <p:nvPr/>
        </p:nvSpPr>
        <p:spPr>
          <a:xfrm>
            <a:off x="6367450" y="2857500"/>
            <a:ext cx="2667000" cy="196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100">
                <a:latin typeface="Times New Roman"/>
                <a:ea typeface="Times New Roman"/>
                <a:cs typeface="Times New Roman"/>
                <a:sym typeface="Times New Roman"/>
              </a:rPr>
              <a:t>6)  настала смерть фізичної особи або оголошено її померлою чи припинено суб’єкта господарювання, які звернулися із позовною заявою або до яких пред’явлено позов, якщо спірні правовідносини не допускають правонаступництва.</a:t>
            </a:r>
            <a:endParaRPr sz="1600">
              <a:latin typeface="Average"/>
              <a:ea typeface="Average"/>
              <a:cs typeface="Average"/>
              <a:sym typeface="Average"/>
            </a:endParaRPr>
          </a:p>
        </p:txBody>
      </p:sp>
      <p:sp>
        <p:nvSpPr>
          <p:cNvPr id="180" name="Google Shape;180;p31"/>
          <p:cNvSpPr/>
          <p:nvPr/>
        </p:nvSpPr>
        <p:spPr>
          <a:xfrm>
            <a:off x="3364700" y="2857500"/>
            <a:ext cx="2667000" cy="196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100">
                <a:latin typeface="Times New Roman"/>
                <a:ea typeface="Times New Roman"/>
                <a:cs typeface="Times New Roman"/>
                <a:sym typeface="Times New Roman"/>
              </a:rPr>
              <a:t> 5)  є рішення суду іноземної держави або міжнародного комерційного арбітражу, визнане в Україні в установленому законом порядку, щодо спору між тими самими сторонами, про той самий предмет і з тих самих підстав; </a:t>
            </a:r>
            <a:endParaRPr sz="1600">
              <a:latin typeface="Average"/>
              <a:ea typeface="Average"/>
              <a:cs typeface="Average"/>
              <a:sym typeface="Average"/>
            </a:endParaRPr>
          </a:p>
        </p:txBody>
      </p:sp>
      <p:sp>
        <p:nvSpPr>
          <p:cNvPr id="181" name="Google Shape;181;p31"/>
          <p:cNvSpPr/>
          <p:nvPr/>
        </p:nvSpPr>
        <p:spPr>
          <a:xfrm>
            <a:off x="392975" y="2846075"/>
            <a:ext cx="2667000" cy="1964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100">
                <a:latin typeface="Times New Roman"/>
                <a:ea typeface="Times New Roman"/>
                <a:cs typeface="Times New Roman"/>
                <a:sym typeface="Times New Roman"/>
              </a:rPr>
              <a:t>4)  є рішення третейського суду, міжнародного комерційного арбітражу, прийняте в межах його компетенції в Україні щодо спору між тими самими сторонами, про той самий предмет і з тих самих підстав, за винятком випадків, коли суд відмовив у видачі виконавчого документа на примусове виконання такого рішення;</a:t>
            </a:r>
            <a:endParaRPr sz="1600">
              <a:latin typeface="Average"/>
              <a:ea typeface="Average"/>
              <a:cs typeface="Average"/>
              <a:sym typeface="Average"/>
            </a:endParaRPr>
          </a:p>
        </p:txBody>
      </p:sp>
      <p:sp>
        <p:nvSpPr>
          <p:cNvPr id="182" name="Google Shape;182;p31"/>
          <p:cNvSpPr/>
          <p:nvPr/>
        </p:nvSpPr>
        <p:spPr>
          <a:xfrm>
            <a:off x="6257925" y="916775"/>
            <a:ext cx="2667000" cy="1547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100">
                <a:latin typeface="Times New Roman"/>
                <a:ea typeface="Times New Roman"/>
                <a:cs typeface="Times New Roman"/>
                <a:sym typeface="Times New Roman"/>
              </a:rPr>
              <a:t>3)  у провадженні цього чи іншого суду є справа із спору між тими самими сторонами, про той самий предмет і з тих самих підстав; </a:t>
            </a:r>
            <a:endParaRPr sz="1100">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ПЛАН</a:t>
            </a:r>
            <a:endParaRPr/>
          </a:p>
        </p:txBody>
      </p:sp>
      <p:sp>
        <p:nvSpPr>
          <p:cNvPr id="65" name="Google Shape;65;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8300" lvl="0" marL="457200" rtl="0" algn="just">
              <a:spcBef>
                <a:spcPts val="1200"/>
              </a:spcBef>
              <a:spcAft>
                <a:spcPts val="0"/>
              </a:spcAft>
              <a:buClr>
                <a:srgbClr val="000000"/>
              </a:buClr>
              <a:buSzPts val="2200"/>
              <a:buFont typeface="Average"/>
              <a:buAutoNum type="arabicPeriod"/>
            </a:pPr>
            <a:r>
              <a:rPr lang="ru" sz="2200">
                <a:solidFill>
                  <a:srgbClr val="000000"/>
                </a:solidFill>
              </a:rPr>
              <a:t>Письмові заяви учасників справи та заяви з процесуальних питань.</a:t>
            </a:r>
            <a:endParaRPr sz="2200">
              <a:solidFill>
                <a:srgbClr val="000000"/>
              </a:solidFill>
            </a:endParaRPr>
          </a:p>
          <a:p>
            <a:pPr indent="-368300" lvl="0" marL="457200" rtl="0" algn="just">
              <a:spcBef>
                <a:spcPts val="0"/>
              </a:spcBef>
              <a:spcAft>
                <a:spcPts val="0"/>
              </a:spcAft>
              <a:buClr>
                <a:srgbClr val="000000"/>
              </a:buClr>
              <a:buSzPts val="2200"/>
              <a:buFont typeface="Average"/>
              <a:buAutoNum type="arabicPeriod"/>
            </a:pPr>
            <a:r>
              <a:rPr lang="ru" sz="2200">
                <a:solidFill>
                  <a:srgbClr val="000000"/>
                </a:solidFill>
              </a:rPr>
              <a:t>Відкриття провадження по справі. Підготовче провадження </a:t>
            </a:r>
            <a:endParaRPr sz="2200">
              <a:solidFill>
                <a:srgbClr val="000000"/>
              </a:solidFill>
            </a:endParaRPr>
          </a:p>
          <a:p>
            <a:pPr indent="-368300" lvl="0" marL="457200" rtl="0" algn="just">
              <a:spcBef>
                <a:spcPts val="0"/>
              </a:spcBef>
              <a:spcAft>
                <a:spcPts val="0"/>
              </a:spcAft>
              <a:buClr>
                <a:srgbClr val="000000"/>
              </a:buClr>
              <a:buSzPts val="2200"/>
              <a:buFont typeface="Average"/>
              <a:buAutoNum type="arabicPeriod"/>
            </a:pPr>
            <a:r>
              <a:rPr lang="ru" sz="2200">
                <a:solidFill>
                  <a:srgbClr val="000000"/>
                </a:solidFill>
              </a:rPr>
              <a:t>Врегулювання господарського спору за участі судді. Відмова позивача від позову. Мирова угода.</a:t>
            </a:r>
            <a:endParaRPr sz="2200">
              <a:solidFill>
                <a:srgbClr val="000000"/>
              </a:solidFill>
            </a:endParaRPr>
          </a:p>
          <a:p>
            <a:pPr indent="-368300" lvl="0" marL="457200" rtl="0" algn="just">
              <a:spcBef>
                <a:spcPts val="0"/>
              </a:spcBef>
              <a:spcAft>
                <a:spcPts val="0"/>
              </a:spcAft>
              <a:buClr>
                <a:srgbClr val="000000"/>
              </a:buClr>
              <a:buSzPts val="2200"/>
              <a:buFont typeface="Average"/>
              <a:buAutoNum type="arabicPeriod"/>
            </a:pPr>
            <a:r>
              <a:rPr lang="ru" sz="2200">
                <a:solidFill>
                  <a:srgbClr val="000000"/>
                </a:solidFill>
              </a:rPr>
              <a:t>Розгляд господарської справи.</a:t>
            </a:r>
            <a:endParaRPr sz="2200">
              <a:solidFill>
                <a:srgbClr val="000000"/>
              </a:solidFill>
            </a:endParaRPr>
          </a:p>
          <a:p>
            <a:pPr indent="-368300" lvl="0" marL="457200" rtl="0" algn="just">
              <a:spcBef>
                <a:spcPts val="0"/>
              </a:spcBef>
              <a:spcAft>
                <a:spcPts val="0"/>
              </a:spcAft>
              <a:buClr>
                <a:srgbClr val="000000"/>
              </a:buClr>
              <a:buSzPts val="2200"/>
              <a:buFont typeface="Average"/>
              <a:buAutoNum type="arabicPeriod"/>
            </a:pPr>
            <a:r>
              <a:rPr lang="ru" sz="2200">
                <a:solidFill>
                  <a:srgbClr val="000000"/>
                </a:solidFill>
              </a:rPr>
              <a:t>Залишення позову без розгляду. Зупинення та закритті провадження.</a:t>
            </a:r>
            <a:endParaRPr sz="2200">
              <a:solidFill>
                <a:srgbClr val="000000"/>
              </a:solidFill>
            </a:endParaRPr>
          </a:p>
          <a:p>
            <a:pPr indent="-368300" lvl="0" marL="457200" rtl="0" algn="just">
              <a:spcBef>
                <a:spcPts val="0"/>
              </a:spcBef>
              <a:spcAft>
                <a:spcPts val="0"/>
              </a:spcAft>
              <a:buClr>
                <a:srgbClr val="000000"/>
              </a:buClr>
              <a:buSzPts val="2200"/>
              <a:buFont typeface="Average"/>
              <a:buAutoNum type="arabicPeriod"/>
            </a:pPr>
            <a:r>
              <a:rPr lang="ru" sz="2200">
                <a:solidFill>
                  <a:srgbClr val="000000"/>
                </a:solidFill>
              </a:rPr>
              <a:t>Поняття та види судових рішень.</a:t>
            </a:r>
            <a:endParaRPr sz="2200">
              <a:solidFill>
                <a:srgbClr val="000000"/>
              </a:solidFill>
            </a:endParaRPr>
          </a:p>
          <a:p>
            <a:pPr indent="0" lvl="0" marL="0" rtl="0" algn="l">
              <a:spcBef>
                <a:spcPts val="1200"/>
              </a:spcBef>
              <a:spcAft>
                <a:spcPts val="1200"/>
              </a:spcAft>
              <a:buNone/>
            </a:pPr>
            <a:r>
              <a:t/>
            </a:r>
            <a:endParaRPr sz="220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nvSpPr>
        <p:spPr>
          <a:xfrm>
            <a:off x="0" y="1128150"/>
            <a:ext cx="9144000" cy="29532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На відміну від попередньої статті 175 ГПК, яка визначає правові засади відмови у відкритті провадження у справі, інша стаття 176 ГПК визначає позитивну реакцію суду на пред’явлений позов</a:t>
            </a:r>
            <a:r>
              <a:rPr b="1" lang="ru" sz="1600">
                <a:latin typeface="Times New Roman"/>
                <a:ea typeface="Times New Roman"/>
                <a:cs typeface="Times New Roman"/>
                <a:sym typeface="Times New Roman"/>
              </a:rPr>
              <a:t> – відкриття провадження у справі. </a:t>
            </a:r>
            <a:endParaRPr sz="1600">
              <a:latin typeface="Times New Roman"/>
              <a:ea typeface="Times New Roman"/>
              <a:cs typeface="Times New Roman"/>
              <a:sym typeface="Times New Roman"/>
            </a:endParaRPr>
          </a:p>
          <a:p>
            <a:pPr indent="342900" lvl="0" marL="0" rtl="0" algn="just">
              <a:lnSpc>
                <a:spcPct val="115000"/>
              </a:lnSpc>
              <a:spcBef>
                <a:spcPts val="1000"/>
              </a:spcBef>
              <a:spcAft>
                <a:spcPts val="0"/>
              </a:spcAft>
              <a:buNone/>
            </a:pPr>
            <a:r>
              <a:rPr b="1" lang="ru" sz="1600">
                <a:latin typeface="Times New Roman"/>
                <a:ea typeface="Times New Roman"/>
                <a:cs typeface="Times New Roman"/>
                <a:sym typeface="Times New Roman"/>
              </a:rPr>
              <a:t> Правовою підставою відкриття провадження у справі </a:t>
            </a:r>
            <a:r>
              <a:rPr lang="ru" sz="1600">
                <a:latin typeface="Times New Roman"/>
                <a:ea typeface="Times New Roman"/>
                <a:cs typeface="Times New Roman"/>
                <a:sym typeface="Times New Roman"/>
              </a:rPr>
              <a:t>є відсутність підстав позовної заяви без руху, повернення позовної заяви чи відмови у відкритті провадження, визначених статтею 175 ГПК. </a:t>
            </a:r>
            <a:endParaRPr sz="1600">
              <a:latin typeface="Times New Roman"/>
              <a:ea typeface="Times New Roman"/>
              <a:cs typeface="Times New Roman"/>
              <a:sym typeface="Times New Roman"/>
            </a:endParaRPr>
          </a:p>
          <a:p>
            <a:pPr indent="342900" lvl="0" marL="0" rtl="0" algn="just">
              <a:lnSpc>
                <a:spcPct val="115000"/>
              </a:lnSpc>
              <a:spcBef>
                <a:spcPts val="1000"/>
              </a:spcBef>
              <a:spcAft>
                <a:spcPts val="1000"/>
              </a:spcAft>
              <a:buNone/>
            </a:pPr>
            <a:r>
              <a:rPr lang="ru" sz="1600">
                <a:latin typeface="Times New Roman"/>
                <a:ea typeface="Times New Roman"/>
                <a:cs typeface="Times New Roman"/>
                <a:sym typeface="Times New Roman"/>
              </a:rPr>
              <a:t>Згідно частини першої статті 176 ГПК за відсутності підстав для залишення позовної заяви без руху, повернення позовної заяви чи відмови у відкритті провадження суд відкриває провадження у справі протягом п’яти днів з дня надходження позовної заяви або заяви про усунення недоліків, поданої в порядку, передбаченому статтею 174 ГПК</a:t>
            </a:r>
            <a:r>
              <a:rPr b="1" lang="ru" sz="1600">
                <a:latin typeface="Times New Roman"/>
                <a:ea typeface="Times New Roman"/>
                <a:cs typeface="Times New Roman"/>
                <a:sym typeface="Times New Roman"/>
              </a:rPr>
              <a:t>.</a:t>
            </a:r>
            <a:endParaRPr b="1" sz="1600">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3"/>
          <p:cNvSpPr txBox="1"/>
          <p:nvPr/>
        </p:nvSpPr>
        <p:spPr>
          <a:xfrm>
            <a:off x="4024325" y="429150"/>
            <a:ext cx="4839900" cy="42852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b="1" lang="ru" sz="1800">
                <a:latin typeface="Times New Roman"/>
                <a:ea typeface="Times New Roman"/>
                <a:cs typeface="Times New Roman"/>
                <a:sym typeface="Times New Roman"/>
              </a:rPr>
              <a:t>Підготовка справи до судового розгляду</a:t>
            </a:r>
            <a:r>
              <a:rPr lang="ru" sz="1800">
                <a:latin typeface="Times New Roman"/>
                <a:ea typeface="Times New Roman"/>
                <a:cs typeface="Times New Roman"/>
                <a:sym typeface="Times New Roman"/>
              </a:rPr>
              <a:t> є самостійним та обов’язковим етапом в господарському судочинстві. </a:t>
            </a:r>
            <a:r>
              <a:rPr i="1" lang="ru" sz="1800">
                <a:latin typeface="Times New Roman"/>
                <a:ea typeface="Times New Roman"/>
                <a:cs typeface="Times New Roman"/>
                <a:sym typeface="Times New Roman"/>
              </a:rPr>
              <a:t>Глава 3 процесуального кодексу в цілому регламентує підготовчу стадію провадження у господарській справі</a:t>
            </a:r>
            <a:r>
              <a:rPr lang="ru"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800">
                <a:latin typeface="Times New Roman"/>
                <a:ea typeface="Times New Roman"/>
                <a:cs typeface="Times New Roman"/>
                <a:sym typeface="Times New Roman"/>
              </a:rPr>
              <a:t> Багатоаспектність цілей підготовчого провадження покладає на суд завдання і обов’язок визначених предметом господарського спору.  Підготовку справи до судового розгляду здійснює суддя господарського суду, який відкрив провадження у господарській справі. </a:t>
            </a:r>
            <a:endParaRPr sz="1800">
              <a:latin typeface="Times New Roman"/>
              <a:ea typeface="Times New Roman"/>
              <a:cs typeface="Times New Roman"/>
              <a:sym typeface="Times New Roman"/>
            </a:endParaRPr>
          </a:p>
        </p:txBody>
      </p:sp>
      <p:pic>
        <p:nvPicPr>
          <p:cNvPr id="193" name="Google Shape;193;p33"/>
          <p:cNvPicPr preferRelativeResize="0"/>
          <p:nvPr/>
        </p:nvPicPr>
        <p:blipFill>
          <a:blip r:embed="rId3">
            <a:alphaModFix/>
          </a:blip>
          <a:stretch>
            <a:fillRect/>
          </a:stretch>
        </p:blipFill>
        <p:spPr>
          <a:xfrm>
            <a:off x="111956" y="1338275"/>
            <a:ext cx="3681400" cy="2757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4"/>
          <p:cNvSpPr txBox="1"/>
          <p:nvPr/>
        </p:nvSpPr>
        <p:spPr>
          <a:xfrm>
            <a:off x="154775" y="83325"/>
            <a:ext cx="8489100" cy="714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ru" sz="1600">
                <a:latin typeface="Times New Roman"/>
                <a:ea typeface="Times New Roman"/>
                <a:cs typeface="Times New Roman"/>
                <a:sym typeface="Times New Roman"/>
              </a:rPr>
              <a:t>Завдання та строк підготовчого провадження визначає стаття 177 ГПК.  </a:t>
            </a:r>
            <a:r>
              <a:rPr b="1" lang="ru" sz="1600">
                <a:latin typeface="Times New Roman"/>
                <a:ea typeface="Times New Roman"/>
                <a:cs typeface="Times New Roman"/>
                <a:sym typeface="Times New Roman"/>
              </a:rPr>
              <a:t>Згідно частини першої статті 177 ГПК завданнями підготовчого провадження є: </a:t>
            </a:r>
            <a:endParaRPr b="1" sz="1600">
              <a:latin typeface="Times New Roman"/>
              <a:ea typeface="Times New Roman"/>
              <a:cs typeface="Times New Roman"/>
              <a:sym typeface="Times New Roman"/>
            </a:endParaRPr>
          </a:p>
        </p:txBody>
      </p:sp>
      <p:sp>
        <p:nvSpPr>
          <p:cNvPr id="199" name="Google Shape;199;p34"/>
          <p:cNvSpPr/>
          <p:nvPr/>
        </p:nvSpPr>
        <p:spPr>
          <a:xfrm>
            <a:off x="154775" y="916800"/>
            <a:ext cx="2940900" cy="101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200">
                <a:latin typeface="Times New Roman"/>
                <a:ea typeface="Times New Roman"/>
                <a:cs typeface="Times New Roman"/>
                <a:sym typeface="Times New Roman"/>
              </a:rPr>
              <a:t>1)  остаточне визначення предмета спору та характеру спірних правовідносин, позовних вимог та складу учасників судового процесу; </a:t>
            </a:r>
            <a:endParaRPr sz="1200">
              <a:latin typeface="Average"/>
              <a:ea typeface="Average"/>
              <a:cs typeface="Average"/>
              <a:sym typeface="Average"/>
            </a:endParaRPr>
          </a:p>
        </p:txBody>
      </p:sp>
      <p:sp>
        <p:nvSpPr>
          <p:cNvPr id="200" name="Google Shape;200;p34"/>
          <p:cNvSpPr/>
          <p:nvPr/>
        </p:nvSpPr>
        <p:spPr>
          <a:xfrm>
            <a:off x="83225" y="2955300"/>
            <a:ext cx="2940900" cy="101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200">
                <a:latin typeface="Times New Roman"/>
                <a:ea typeface="Times New Roman"/>
                <a:cs typeface="Times New Roman"/>
                <a:sym typeface="Times New Roman"/>
              </a:rPr>
              <a:t>4)  вирішення відводів; </a:t>
            </a:r>
            <a:endParaRPr sz="1200">
              <a:latin typeface="Times New Roman"/>
              <a:ea typeface="Times New Roman"/>
              <a:cs typeface="Times New Roman"/>
              <a:sym typeface="Times New Roman"/>
            </a:endParaRPr>
          </a:p>
        </p:txBody>
      </p:sp>
      <p:sp>
        <p:nvSpPr>
          <p:cNvPr id="201" name="Google Shape;201;p34"/>
          <p:cNvSpPr/>
          <p:nvPr/>
        </p:nvSpPr>
        <p:spPr>
          <a:xfrm>
            <a:off x="3101550" y="3967200"/>
            <a:ext cx="2940900" cy="101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200">
                <a:latin typeface="Times New Roman"/>
                <a:ea typeface="Times New Roman"/>
                <a:cs typeface="Times New Roman"/>
                <a:sym typeface="Times New Roman"/>
              </a:rPr>
              <a:t>6)  вчинення інших дій з метою забезпечення правильного, своєчасного і безперешкодного розгляду справи по суті. </a:t>
            </a:r>
            <a:endParaRPr sz="1200">
              <a:latin typeface="Times New Roman"/>
              <a:ea typeface="Times New Roman"/>
              <a:cs typeface="Times New Roman"/>
              <a:sym typeface="Times New Roman"/>
            </a:endParaRPr>
          </a:p>
        </p:txBody>
      </p:sp>
      <p:sp>
        <p:nvSpPr>
          <p:cNvPr id="202" name="Google Shape;202;p34"/>
          <p:cNvSpPr/>
          <p:nvPr/>
        </p:nvSpPr>
        <p:spPr>
          <a:xfrm>
            <a:off x="6119875" y="916800"/>
            <a:ext cx="2940900" cy="101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200">
                <a:latin typeface="Times New Roman"/>
                <a:ea typeface="Times New Roman"/>
                <a:cs typeface="Times New Roman"/>
                <a:sym typeface="Times New Roman"/>
              </a:rPr>
              <a:t>2)  з’ясування заперечень проти позовних вимог; </a:t>
            </a:r>
            <a:endParaRPr sz="1200">
              <a:latin typeface="Times New Roman"/>
              <a:ea typeface="Times New Roman"/>
              <a:cs typeface="Times New Roman"/>
              <a:sym typeface="Times New Roman"/>
            </a:endParaRPr>
          </a:p>
        </p:txBody>
      </p:sp>
      <p:sp>
        <p:nvSpPr>
          <p:cNvPr id="203" name="Google Shape;203;p34"/>
          <p:cNvSpPr/>
          <p:nvPr/>
        </p:nvSpPr>
        <p:spPr>
          <a:xfrm>
            <a:off x="6119875" y="2955300"/>
            <a:ext cx="2940900" cy="101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200">
                <a:latin typeface="Times New Roman"/>
                <a:ea typeface="Times New Roman"/>
                <a:cs typeface="Times New Roman"/>
                <a:sym typeface="Times New Roman"/>
              </a:rPr>
              <a:t>5)  визначення порядку розгляду справи; </a:t>
            </a:r>
            <a:endParaRPr sz="1200">
              <a:latin typeface="Times New Roman"/>
              <a:ea typeface="Times New Roman"/>
              <a:cs typeface="Times New Roman"/>
              <a:sym typeface="Times New Roman"/>
            </a:endParaRPr>
          </a:p>
        </p:txBody>
      </p:sp>
      <p:sp>
        <p:nvSpPr>
          <p:cNvPr id="204" name="Google Shape;204;p34"/>
          <p:cNvSpPr/>
          <p:nvPr/>
        </p:nvSpPr>
        <p:spPr>
          <a:xfrm>
            <a:off x="3101550" y="2028675"/>
            <a:ext cx="2940900" cy="101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200">
                <a:latin typeface="Times New Roman"/>
                <a:ea typeface="Times New Roman"/>
                <a:cs typeface="Times New Roman"/>
                <a:sym typeface="Times New Roman"/>
              </a:rPr>
              <a:t>3)  визначення обставин справи, які підлягають встановленню, та зібрання відповідних доказів; </a:t>
            </a:r>
            <a:endParaRPr sz="1200">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35"/>
          <p:cNvSpPr txBox="1"/>
          <p:nvPr/>
        </p:nvSpPr>
        <p:spPr>
          <a:xfrm>
            <a:off x="0" y="1223400"/>
            <a:ext cx="9024900" cy="26967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Підготовче провадження починається відкриттям провадження у справі і закінчується закриттям підготовчого засідання. </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Частина третя статті 177 ГПК визначає </a:t>
            </a:r>
            <a:r>
              <a:rPr b="1" lang="ru" sz="1600">
                <a:latin typeface="Times New Roman"/>
                <a:ea typeface="Times New Roman"/>
                <a:cs typeface="Times New Roman"/>
                <a:sym typeface="Times New Roman"/>
              </a:rPr>
              <a:t>строк підготовчого провадження</a:t>
            </a:r>
            <a:r>
              <a:rPr lang="ru" sz="1600">
                <a:latin typeface="Times New Roman"/>
                <a:ea typeface="Times New Roman"/>
                <a:cs typeface="Times New Roman"/>
                <a:sym typeface="Times New Roman"/>
              </a:rPr>
              <a:t>, яке має бути проведене протягом </a:t>
            </a:r>
            <a:r>
              <a:rPr b="1" lang="ru" sz="1600">
                <a:latin typeface="Times New Roman"/>
                <a:ea typeface="Times New Roman"/>
                <a:cs typeface="Times New Roman"/>
                <a:sym typeface="Times New Roman"/>
              </a:rPr>
              <a:t>шістдесяти днів</a:t>
            </a:r>
            <a:r>
              <a:rPr lang="ru" sz="1600">
                <a:latin typeface="Times New Roman"/>
                <a:ea typeface="Times New Roman"/>
                <a:cs typeface="Times New Roman"/>
                <a:sym typeface="Times New Roman"/>
              </a:rPr>
              <a:t> з дня відкриття провадження у справі. </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У виняткових випадках для належної підготовки справи для розгляду по суті цей строк може бути продовжений </a:t>
            </a:r>
            <a:r>
              <a:rPr b="1" lang="ru" sz="1600">
                <a:latin typeface="Times New Roman"/>
                <a:ea typeface="Times New Roman"/>
                <a:cs typeface="Times New Roman"/>
                <a:sym typeface="Times New Roman"/>
              </a:rPr>
              <a:t>не більше ніж на тридцять днів</a:t>
            </a:r>
            <a:r>
              <a:rPr lang="ru" sz="1600">
                <a:latin typeface="Times New Roman"/>
                <a:ea typeface="Times New Roman"/>
                <a:cs typeface="Times New Roman"/>
                <a:sym typeface="Times New Roman"/>
              </a:rPr>
              <a:t> за клопотанням однієї із сторін або з ініціативи суду.</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Обов’язковою складовою діяльності господарського суду </a:t>
            </a:r>
            <a:r>
              <a:rPr b="1" lang="ru" sz="1600">
                <a:latin typeface="Times New Roman"/>
                <a:ea typeface="Times New Roman"/>
                <a:cs typeface="Times New Roman"/>
                <a:sym typeface="Times New Roman"/>
              </a:rPr>
              <a:t>є підготовче засідання.</a:t>
            </a:r>
            <a:r>
              <a:rPr lang="ru" sz="1600">
                <a:latin typeface="Times New Roman"/>
                <a:ea typeface="Times New Roman"/>
                <a:cs typeface="Times New Roman"/>
                <a:sym typeface="Times New Roman"/>
              </a:rPr>
              <a:t> Стаття 181 ГПК визначає мету і строк підготовчого засідання. </a:t>
            </a:r>
            <a:endParaRPr sz="1600">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6"/>
          <p:cNvSpPr txBox="1"/>
          <p:nvPr/>
        </p:nvSpPr>
        <p:spPr>
          <a:xfrm>
            <a:off x="0" y="0"/>
            <a:ext cx="6762600" cy="2130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ru" sz="1600">
                <a:latin typeface="Times New Roman"/>
                <a:ea typeface="Times New Roman"/>
                <a:cs typeface="Times New Roman"/>
                <a:sym typeface="Times New Roman"/>
              </a:rPr>
              <a:t>Для виконання завдання підготовчого провадження в кожній судовій справі, яка розглядається за правилами загального позовного провадження, проводиться підготовче засідання. Дата і час підготовчого засідання призначаються суддею з урахуванням обставин справи і необхідності вчинення відповідних процесуальних дій. </a:t>
            </a:r>
            <a:r>
              <a:rPr b="1" lang="ru" sz="1600">
                <a:latin typeface="Times New Roman"/>
                <a:ea typeface="Times New Roman"/>
                <a:cs typeface="Times New Roman"/>
                <a:sym typeface="Times New Roman"/>
              </a:rPr>
              <a:t>Підготовче засідання має бути розпочате не пізніше ніж через тридцять днів з дня відкриття провадження у справі.</a:t>
            </a:r>
            <a:endParaRPr b="1" sz="1600">
              <a:latin typeface="Times New Roman"/>
              <a:ea typeface="Times New Roman"/>
              <a:cs typeface="Times New Roman"/>
              <a:sym typeface="Times New Roman"/>
            </a:endParaRPr>
          </a:p>
        </p:txBody>
      </p:sp>
      <p:sp>
        <p:nvSpPr>
          <p:cNvPr id="215" name="Google Shape;215;p36"/>
          <p:cNvSpPr txBox="1"/>
          <p:nvPr/>
        </p:nvSpPr>
        <p:spPr>
          <a:xfrm>
            <a:off x="2559900" y="2857500"/>
            <a:ext cx="6584100" cy="1847100"/>
          </a:xfrm>
          <a:prstGeom prst="rect">
            <a:avLst/>
          </a:prstGeom>
          <a:noFill/>
          <a:ln>
            <a:noFill/>
          </a:ln>
        </p:spPr>
        <p:txBody>
          <a:bodyPr anchorCtr="0" anchor="t" bIns="91425" lIns="91425" spcFirstLastPara="1" rIns="91425" wrap="square" tIns="91425">
            <a:spAutoFit/>
          </a:bodyPr>
          <a:lstStyle/>
          <a:p>
            <a:pPr indent="342900" lvl="0" marL="0" rtl="0" algn="l">
              <a:lnSpc>
                <a:spcPct val="115000"/>
              </a:lnSpc>
              <a:spcBef>
                <a:spcPts val="0"/>
              </a:spcBef>
              <a:spcAft>
                <a:spcPts val="0"/>
              </a:spcAft>
              <a:buNone/>
            </a:pPr>
            <a:r>
              <a:rPr lang="ru" sz="1600">
                <a:latin typeface="Times New Roman"/>
                <a:ea typeface="Times New Roman"/>
                <a:cs typeface="Times New Roman"/>
                <a:sym typeface="Times New Roman"/>
              </a:rPr>
              <a:t>Порядок проведення підготовчого засідання здійснюється відповідно до приписів ст. 183 ГПК, з урахуванням особливостей підготовчого засідання, встановлених главою 3 ГПК, а також за правилами, передбаченими статтями 196 – 205 ГПК</a:t>
            </a:r>
            <a:endParaRPr sz="1600">
              <a:latin typeface="Times New Roman"/>
              <a:ea typeface="Times New Roman"/>
              <a:cs typeface="Times New Roman"/>
              <a:sym typeface="Times New Roman"/>
            </a:endParaRPr>
          </a:p>
          <a:p>
            <a:pPr indent="342900" lvl="0" marL="0" rtl="0" algn="l">
              <a:lnSpc>
                <a:spcPct val="115000"/>
              </a:lnSpc>
              <a:spcBef>
                <a:spcPts val="0"/>
              </a:spcBef>
              <a:spcAft>
                <a:spcPts val="0"/>
              </a:spcAft>
              <a:buNone/>
            </a:pPr>
            <a:r>
              <a:rPr lang="ru" sz="1600">
                <a:latin typeface="Times New Roman"/>
                <a:ea typeface="Times New Roman"/>
                <a:cs typeface="Times New Roman"/>
                <a:sym typeface="Times New Roman"/>
              </a:rPr>
              <a:t>Стаття 185 ГПК визначає судові рішення, що постановляються судом у підготовчому засіданні. </a:t>
            </a:r>
            <a:endParaRPr sz="1600">
              <a:latin typeface="Times New Roman"/>
              <a:ea typeface="Times New Roman"/>
              <a:cs typeface="Times New Roman"/>
              <a:sym typeface="Times New Roman"/>
            </a:endParaRPr>
          </a:p>
        </p:txBody>
      </p:sp>
      <p:pic>
        <p:nvPicPr>
          <p:cNvPr id="216" name="Google Shape;216;p36"/>
          <p:cNvPicPr preferRelativeResize="0"/>
          <p:nvPr/>
        </p:nvPicPr>
        <p:blipFill>
          <a:blip r:embed="rId3">
            <a:alphaModFix/>
          </a:blip>
          <a:stretch>
            <a:fillRect/>
          </a:stretch>
        </p:blipFill>
        <p:spPr>
          <a:xfrm>
            <a:off x="152400" y="2571748"/>
            <a:ext cx="2255100" cy="19234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7"/>
          <p:cNvSpPr txBox="1"/>
          <p:nvPr/>
        </p:nvSpPr>
        <p:spPr>
          <a:xfrm>
            <a:off x="41700" y="747750"/>
            <a:ext cx="9060600" cy="36480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b="1" lang="ru" sz="1800">
                <a:latin typeface="Times New Roman"/>
                <a:ea typeface="Times New Roman"/>
                <a:cs typeface="Times New Roman"/>
                <a:sym typeface="Times New Roman"/>
              </a:rPr>
              <a:t>Судові рішення слід поділити на декілька груп</a:t>
            </a:r>
            <a:r>
              <a:rPr lang="ru" sz="1800">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800">
                <a:latin typeface="Times New Roman"/>
                <a:ea typeface="Times New Roman"/>
                <a:cs typeface="Times New Roman"/>
                <a:sym typeface="Times New Roman"/>
              </a:rPr>
              <a:t>1)  ухвали про процесуальні дії, що необхідно вчинити до закінчення підготовчого провадження та початку судового розгляду справи по суті; </a:t>
            </a:r>
            <a:endParaRPr sz="18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800">
                <a:latin typeface="Times New Roman"/>
                <a:ea typeface="Times New Roman"/>
                <a:cs typeface="Times New Roman"/>
                <a:sym typeface="Times New Roman"/>
              </a:rPr>
              <a:t>2)  ухвали за результатами підготовчого засідання. </a:t>
            </a:r>
            <a:endParaRPr sz="18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800">
                <a:latin typeface="Times New Roman"/>
                <a:ea typeface="Times New Roman"/>
                <a:cs typeface="Times New Roman"/>
                <a:sym typeface="Times New Roman"/>
              </a:rPr>
              <a:t>Ними можуть бути:</a:t>
            </a:r>
            <a:endParaRPr sz="18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800">
                <a:latin typeface="Times New Roman"/>
                <a:ea typeface="Times New Roman"/>
                <a:cs typeface="Times New Roman"/>
                <a:sym typeface="Times New Roman"/>
              </a:rPr>
              <a:t>♦  залишення позовної заяви без розгляду; </a:t>
            </a:r>
            <a:endParaRPr sz="18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800">
                <a:latin typeface="Times New Roman"/>
                <a:ea typeface="Times New Roman"/>
                <a:cs typeface="Times New Roman"/>
                <a:sym typeface="Times New Roman"/>
              </a:rPr>
              <a:t>♦  закриття провадження у справі;</a:t>
            </a:r>
            <a:endParaRPr sz="18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800">
                <a:latin typeface="Times New Roman"/>
                <a:ea typeface="Times New Roman"/>
                <a:cs typeface="Times New Roman"/>
                <a:sym typeface="Times New Roman"/>
              </a:rPr>
              <a:t>♦  закриття підготовчого провадження та призначення справи до судового розгляду по суті; </a:t>
            </a:r>
            <a:endParaRPr sz="18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800">
                <a:latin typeface="Times New Roman"/>
                <a:ea typeface="Times New Roman"/>
                <a:cs typeface="Times New Roman"/>
                <a:sym typeface="Times New Roman"/>
              </a:rPr>
              <a:t>3)  ухвали за результатами визнання позову відповідачем; 4)  ухвали у разі відмови від позову, визнання позову, укладення мирової угоди (статті 191, 192 ГПК)</a:t>
            </a:r>
            <a:endParaRPr sz="1800">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8"/>
          <p:cNvSpPr txBox="1"/>
          <p:nvPr>
            <p:ph type="title"/>
          </p:nvPr>
        </p:nvSpPr>
        <p:spPr>
          <a:xfrm>
            <a:off x="311700" y="87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3. Врегулювання господарського спору за участю судді. Відмова позивача від позову. Мирова угода</a:t>
            </a:r>
            <a:endParaRPr/>
          </a:p>
        </p:txBody>
      </p:sp>
      <p:sp>
        <p:nvSpPr>
          <p:cNvPr id="227" name="Google Shape;227;p38"/>
          <p:cNvSpPr txBox="1"/>
          <p:nvPr>
            <p:ph idx="1" type="body"/>
          </p:nvPr>
        </p:nvSpPr>
        <p:spPr>
          <a:xfrm>
            <a:off x="311700" y="1533475"/>
            <a:ext cx="8520600" cy="3416400"/>
          </a:xfrm>
          <a:prstGeom prst="rect">
            <a:avLst/>
          </a:prstGeom>
        </p:spPr>
        <p:txBody>
          <a:bodyPr anchorCtr="0" anchor="t" bIns="91425" lIns="91425" spcFirstLastPara="1" rIns="91425" wrap="square" tIns="91425">
            <a:normAutofit/>
          </a:bodyPr>
          <a:lstStyle/>
          <a:p>
            <a:pPr indent="342900" lvl="0" marL="0" rtl="0" algn="just">
              <a:spcBef>
                <a:spcPts val="0"/>
              </a:spcBef>
              <a:spcAft>
                <a:spcPts val="0"/>
              </a:spcAft>
              <a:buNone/>
            </a:pPr>
            <a:r>
              <a:rPr lang="ru" sz="1700">
                <a:solidFill>
                  <a:srgbClr val="000000"/>
                </a:solidFill>
                <a:latin typeface="Times New Roman"/>
                <a:ea typeface="Times New Roman"/>
                <a:cs typeface="Times New Roman"/>
                <a:sym typeface="Times New Roman"/>
              </a:rPr>
              <a:t>Законодавець у </a:t>
            </a:r>
            <a:r>
              <a:rPr i="1" lang="ru" sz="1700">
                <a:solidFill>
                  <a:srgbClr val="000000"/>
                </a:solidFill>
                <a:latin typeface="Times New Roman"/>
                <a:ea typeface="Times New Roman"/>
                <a:cs typeface="Times New Roman"/>
                <a:sym typeface="Times New Roman"/>
              </a:rPr>
              <a:t>Главі 4 (статті 186–190 ГПК) визначає правові підстави порядку проведення врегулювання та припинення спору за участю судді господарського суду.</a:t>
            </a:r>
            <a:r>
              <a:rPr lang="ru" sz="1700">
                <a:solidFill>
                  <a:srgbClr val="000000"/>
                </a:solidFill>
                <a:latin typeface="Times New Roman"/>
                <a:ea typeface="Times New Roman"/>
                <a:cs typeface="Times New Roman"/>
                <a:sym typeface="Times New Roman"/>
              </a:rPr>
              <a:t> Врегулювання господарського спору за участю судді є новацією процесуального законодавства. У питанні проведення врегулювання спору за участю судді, важливим є те, що запропонувати сторонам процедуру врегулювання спору за участю судді є обов’язком суду. Якщо сторони висловлять своє бажання скористатися цією процедурою, то суд не може їм відмовити у такій процедурі. </a:t>
            </a:r>
            <a:endParaRPr sz="1700">
              <a:solidFill>
                <a:srgbClr val="000000"/>
              </a:solidFill>
              <a:latin typeface="Times New Roman"/>
              <a:ea typeface="Times New Roman"/>
              <a:cs typeface="Times New Roman"/>
              <a:sym typeface="Times New Roman"/>
            </a:endParaRPr>
          </a:p>
          <a:p>
            <a:pPr indent="342900" lvl="0" marL="0" rtl="0" algn="just">
              <a:spcBef>
                <a:spcPts val="0"/>
              </a:spcBef>
              <a:spcAft>
                <a:spcPts val="0"/>
              </a:spcAft>
              <a:buNone/>
            </a:pPr>
            <a:r>
              <a:rPr lang="ru" sz="1700">
                <a:solidFill>
                  <a:srgbClr val="000000"/>
                </a:solidFill>
                <a:latin typeface="Times New Roman"/>
                <a:ea typeface="Times New Roman"/>
                <a:cs typeface="Times New Roman"/>
                <a:sym typeface="Times New Roman"/>
              </a:rPr>
              <a:t> Згідно частини першої статті 186 ГПК спору за участю судді проводиться за згодою сторін до початку розгляду справи по суті. </a:t>
            </a:r>
            <a:endParaRPr sz="1700">
              <a:solidFill>
                <a:srgbClr val="000000"/>
              </a:solidFill>
              <a:latin typeface="Times New Roman"/>
              <a:ea typeface="Times New Roman"/>
              <a:cs typeface="Times New Roman"/>
              <a:sym typeface="Times New Roman"/>
            </a:endParaRPr>
          </a:p>
          <a:p>
            <a:pPr indent="0" lvl="0" marL="0" rtl="0" algn="l">
              <a:spcBef>
                <a:spcPts val="0"/>
              </a:spcBef>
              <a:spcAft>
                <a:spcPts val="1200"/>
              </a:spcAft>
              <a:buNone/>
            </a:pPr>
            <a:r>
              <a:t/>
            </a:r>
            <a:endParaRPr sz="26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9"/>
          <p:cNvSpPr txBox="1"/>
          <p:nvPr/>
        </p:nvSpPr>
        <p:spPr>
          <a:xfrm>
            <a:off x="381000" y="59525"/>
            <a:ext cx="8382000" cy="648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ru">
                <a:latin typeface="Times New Roman"/>
                <a:ea typeface="Times New Roman"/>
                <a:cs typeface="Times New Roman"/>
                <a:sym typeface="Times New Roman"/>
              </a:rPr>
              <a:t>Однак, проведення врегулювання спору за участю судді має певні обмеження. </a:t>
            </a:r>
            <a:r>
              <a:rPr b="1" lang="ru">
                <a:latin typeface="Times New Roman"/>
                <a:ea typeface="Times New Roman"/>
                <a:cs typeface="Times New Roman"/>
                <a:sym typeface="Times New Roman"/>
              </a:rPr>
              <a:t>Згідно частини другої статті 186 ГПК проведення врегулювання спору за участю судді не допускається у спорах (справах): </a:t>
            </a:r>
            <a:endParaRPr b="1">
              <a:latin typeface="Times New Roman"/>
              <a:ea typeface="Times New Roman"/>
              <a:cs typeface="Times New Roman"/>
              <a:sym typeface="Times New Roman"/>
            </a:endParaRPr>
          </a:p>
        </p:txBody>
      </p:sp>
      <p:sp>
        <p:nvSpPr>
          <p:cNvPr id="233" name="Google Shape;233;p39"/>
          <p:cNvSpPr/>
          <p:nvPr/>
        </p:nvSpPr>
        <p:spPr>
          <a:xfrm>
            <a:off x="285750" y="2259800"/>
            <a:ext cx="2417100" cy="714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100">
                <a:latin typeface="Times New Roman"/>
                <a:ea typeface="Times New Roman"/>
                <a:cs typeface="Times New Roman"/>
                <a:sym typeface="Times New Roman"/>
              </a:rPr>
              <a:t>1)  про відновлення платоспроможності боржника чи визнання його банкрутом;</a:t>
            </a:r>
            <a:endParaRPr sz="1100">
              <a:latin typeface="Times New Roman"/>
              <a:ea typeface="Times New Roman"/>
              <a:cs typeface="Times New Roman"/>
              <a:sym typeface="Times New Roman"/>
            </a:endParaRPr>
          </a:p>
        </p:txBody>
      </p:sp>
      <p:sp>
        <p:nvSpPr>
          <p:cNvPr id="234" name="Google Shape;234;p39"/>
          <p:cNvSpPr/>
          <p:nvPr/>
        </p:nvSpPr>
        <p:spPr>
          <a:xfrm>
            <a:off x="3363438" y="2259800"/>
            <a:ext cx="2417100" cy="714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100">
                <a:latin typeface="Times New Roman"/>
                <a:ea typeface="Times New Roman"/>
                <a:cs typeface="Times New Roman"/>
                <a:sym typeface="Times New Roman"/>
              </a:rPr>
              <a:t>2)  за заявами про затвердження планів санації боржника до відкриття провадження у справі про банкрутство;</a:t>
            </a:r>
            <a:endParaRPr sz="1100">
              <a:latin typeface="Times New Roman"/>
              <a:ea typeface="Times New Roman"/>
              <a:cs typeface="Times New Roman"/>
              <a:sym typeface="Times New Roman"/>
            </a:endParaRPr>
          </a:p>
        </p:txBody>
      </p:sp>
      <p:sp>
        <p:nvSpPr>
          <p:cNvPr id="235" name="Google Shape;235;p39"/>
          <p:cNvSpPr/>
          <p:nvPr/>
        </p:nvSpPr>
        <p:spPr>
          <a:xfrm>
            <a:off x="6257950" y="2259800"/>
            <a:ext cx="2417100" cy="714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100">
                <a:latin typeface="Times New Roman"/>
                <a:ea typeface="Times New Roman"/>
                <a:cs typeface="Times New Roman"/>
                <a:sym typeface="Times New Roman"/>
              </a:rPr>
              <a:t>3)  у випадку вступу у справу третьої особи, яка заявляє самостійні вимоги щодо предмета спору. </a:t>
            </a:r>
            <a:endParaRPr sz="1100">
              <a:latin typeface="Times New Roman"/>
              <a:ea typeface="Times New Roman"/>
              <a:cs typeface="Times New Roman"/>
              <a:sym typeface="Times New Roman"/>
            </a:endParaRPr>
          </a:p>
        </p:txBody>
      </p:sp>
      <p:cxnSp>
        <p:nvCxnSpPr>
          <p:cNvPr id="236" name="Google Shape;236;p39"/>
          <p:cNvCxnSpPr>
            <a:stCxn id="232" idx="2"/>
            <a:endCxn id="233" idx="0"/>
          </p:cNvCxnSpPr>
          <p:nvPr/>
        </p:nvCxnSpPr>
        <p:spPr>
          <a:xfrm flipH="1">
            <a:off x="1494300" y="707525"/>
            <a:ext cx="3077700" cy="1552200"/>
          </a:xfrm>
          <a:prstGeom prst="straightConnector1">
            <a:avLst/>
          </a:prstGeom>
          <a:noFill/>
          <a:ln cap="flat" cmpd="sng" w="9525">
            <a:solidFill>
              <a:srgbClr val="000000"/>
            </a:solidFill>
            <a:prstDash val="solid"/>
            <a:round/>
            <a:headEnd len="med" w="med" type="none"/>
            <a:tailEnd len="med" w="med" type="triangle"/>
          </a:ln>
        </p:spPr>
      </p:cxnSp>
      <p:cxnSp>
        <p:nvCxnSpPr>
          <p:cNvPr id="237" name="Google Shape;237;p39"/>
          <p:cNvCxnSpPr>
            <a:stCxn id="232" idx="2"/>
            <a:endCxn id="234" idx="0"/>
          </p:cNvCxnSpPr>
          <p:nvPr/>
        </p:nvCxnSpPr>
        <p:spPr>
          <a:xfrm>
            <a:off x="4572000" y="707525"/>
            <a:ext cx="0" cy="1552200"/>
          </a:xfrm>
          <a:prstGeom prst="straightConnector1">
            <a:avLst/>
          </a:prstGeom>
          <a:noFill/>
          <a:ln cap="flat" cmpd="sng" w="9525">
            <a:solidFill>
              <a:srgbClr val="000000"/>
            </a:solidFill>
            <a:prstDash val="solid"/>
            <a:round/>
            <a:headEnd len="med" w="med" type="none"/>
            <a:tailEnd len="med" w="med" type="triangle"/>
          </a:ln>
        </p:spPr>
      </p:cxnSp>
      <p:cxnSp>
        <p:nvCxnSpPr>
          <p:cNvPr id="238" name="Google Shape;238;p39"/>
          <p:cNvCxnSpPr>
            <a:stCxn id="232" idx="2"/>
            <a:endCxn id="235" idx="0"/>
          </p:cNvCxnSpPr>
          <p:nvPr/>
        </p:nvCxnSpPr>
        <p:spPr>
          <a:xfrm>
            <a:off x="4572000" y="707525"/>
            <a:ext cx="2894400" cy="1552200"/>
          </a:xfrm>
          <a:prstGeom prst="straightConnector1">
            <a:avLst/>
          </a:prstGeom>
          <a:noFill/>
          <a:ln cap="flat" cmpd="sng" w="9525">
            <a:solidFill>
              <a:srgbClr val="000000"/>
            </a:solidFill>
            <a:prstDash val="solid"/>
            <a:round/>
            <a:headEnd len="med" w="med" type="none"/>
            <a:tailEnd len="med" w="med" type="triangle"/>
          </a:ln>
        </p:spPr>
      </p:cxnSp>
      <p:sp>
        <p:nvSpPr>
          <p:cNvPr id="239" name="Google Shape;239;p39"/>
          <p:cNvSpPr txBox="1"/>
          <p:nvPr/>
        </p:nvSpPr>
        <p:spPr>
          <a:xfrm>
            <a:off x="285750" y="3752100"/>
            <a:ext cx="8286900" cy="13914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a:latin typeface="Times New Roman"/>
                <a:ea typeface="Times New Roman"/>
                <a:cs typeface="Times New Roman"/>
                <a:sym typeface="Times New Roman"/>
              </a:rPr>
              <a:t>Порядок призначення врегулювання спору за участю судді здійснюється згідно статті 187 ГПК. Про проведення процедури врегулювання спору за участю судді суд постановляє ухвалу, якою одночасно зупиняє провадження у справі. У випадку недосягнення сторонами мирного врегулювання спору за наслідками проведення врегулювання спору повторне проведення врегулювання спору за участю судді не допускається. </a:t>
            </a:r>
            <a:endParaRPr>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0"/>
          <p:cNvSpPr txBox="1"/>
          <p:nvPr/>
        </p:nvSpPr>
        <p:spPr>
          <a:xfrm>
            <a:off x="41700" y="345275"/>
            <a:ext cx="9060600" cy="25398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i="1" lang="ru" sz="1500">
                <a:latin typeface="Times New Roman"/>
                <a:ea typeface="Times New Roman"/>
                <a:cs typeface="Times New Roman"/>
                <a:sym typeface="Times New Roman"/>
              </a:rPr>
              <a:t>Порядок проведення врегулювання спору за участю судді регулюється статтею 188 ГПК.</a:t>
            </a:r>
            <a:endParaRPr i="1" sz="15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500">
                <a:latin typeface="Times New Roman"/>
                <a:ea typeface="Times New Roman"/>
                <a:cs typeface="Times New Roman"/>
                <a:sym typeface="Times New Roman"/>
              </a:rPr>
              <a:t>Під час проведення врегулювання спору </a:t>
            </a:r>
            <a:r>
              <a:rPr lang="ru" sz="1500" u="sng">
                <a:latin typeface="Times New Roman"/>
                <a:ea typeface="Times New Roman"/>
                <a:cs typeface="Times New Roman"/>
                <a:sym typeface="Times New Roman"/>
              </a:rPr>
              <a:t>суддя не має права надавати сторонам юридичні поради та рекомендації, надавати оцінку доказів у справі</a:t>
            </a:r>
            <a:r>
              <a:rPr lang="ru" sz="1500">
                <a:latin typeface="Times New Roman"/>
                <a:ea typeface="Times New Roman"/>
                <a:cs typeface="Times New Roman"/>
                <a:sym typeface="Times New Roman"/>
              </a:rPr>
              <a:t>. Інформація, отримана будь-якою із сторін, а також суддею під час проведення врегулювання спору, </a:t>
            </a:r>
            <a:r>
              <a:rPr lang="ru" sz="1500" u="sng">
                <a:latin typeface="Times New Roman"/>
                <a:ea typeface="Times New Roman"/>
                <a:cs typeface="Times New Roman"/>
                <a:sym typeface="Times New Roman"/>
              </a:rPr>
              <a:t>є конфіденційною. </a:t>
            </a:r>
            <a:r>
              <a:rPr lang="ru" sz="1500">
                <a:latin typeface="Times New Roman"/>
                <a:ea typeface="Times New Roman"/>
                <a:cs typeface="Times New Roman"/>
                <a:sym typeface="Times New Roman"/>
              </a:rPr>
              <a:t>Під час проведення врегулювання спору за участю судді протокол наради не ведеться та не здійснюється фіксування технічними засобами, також під час врегулювання спору за участю судді забороняється використовувати портативні аудіотехнічні пристрої, а також здійснювати фото- і кінозйомку, відео-, звукозапис.</a:t>
            </a:r>
            <a:endParaRPr sz="15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500">
                <a:latin typeface="Times New Roman"/>
                <a:ea typeface="Times New Roman"/>
                <a:cs typeface="Times New Roman"/>
                <a:sym typeface="Times New Roman"/>
              </a:rPr>
              <a:t>Незважаючи на те, що у європейському праві такий підхід у вирішенні спору має назву судової медіації, варто наголосити, що </a:t>
            </a:r>
            <a:r>
              <a:rPr lang="ru" sz="1500" u="sng">
                <a:latin typeface="Times New Roman"/>
                <a:ea typeface="Times New Roman"/>
                <a:cs typeface="Times New Roman"/>
                <a:sym typeface="Times New Roman"/>
              </a:rPr>
              <a:t>врегулювання спору за участю судді не є медіацією. </a:t>
            </a:r>
            <a:endParaRPr sz="1500" u="sng">
              <a:latin typeface="Times New Roman"/>
              <a:ea typeface="Times New Roman"/>
              <a:cs typeface="Times New Roman"/>
              <a:sym typeface="Times New Roman"/>
            </a:endParaRPr>
          </a:p>
        </p:txBody>
      </p:sp>
      <p:pic>
        <p:nvPicPr>
          <p:cNvPr id="245" name="Google Shape;245;p40"/>
          <p:cNvPicPr preferRelativeResize="0"/>
          <p:nvPr/>
        </p:nvPicPr>
        <p:blipFill>
          <a:blip r:embed="rId3">
            <a:alphaModFix/>
          </a:blip>
          <a:stretch>
            <a:fillRect/>
          </a:stretch>
        </p:blipFill>
        <p:spPr>
          <a:xfrm>
            <a:off x="2811900" y="2942225"/>
            <a:ext cx="3520200" cy="20941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41"/>
          <p:cNvSpPr txBox="1"/>
          <p:nvPr/>
        </p:nvSpPr>
        <p:spPr>
          <a:xfrm>
            <a:off x="476250" y="1132650"/>
            <a:ext cx="8191500" cy="35463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i="1" lang="ru" sz="1600">
                <a:latin typeface="Times New Roman"/>
                <a:ea typeface="Times New Roman"/>
                <a:cs typeface="Times New Roman"/>
                <a:sym typeface="Times New Roman"/>
              </a:rPr>
              <a:t>Запропонувати сторонам процедуру врегулювання господарського спору за участю судді є обов’язком суду. Що стосується медіації, то це один із додаткових методів досудового врегулювання спорів суб’єктами господарювання, яка надає їм можливість використовувати додаткові засоби правового захисту не звертаючись до суду.  </a:t>
            </a:r>
            <a:endParaRPr i="1"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i="1" lang="ru" sz="1600">
                <a:latin typeface="Times New Roman"/>
                <a:ea typeface="Times New Roman"/>
                <a:cs typeface="Times New Roman"/>
                <a:sym typeface="Times New Roman"/>
              </a:rPr>
              <a:t>Відповідно до Директиви Європейського Парламенту та Європейської Ради №2008/52ЕG від 21.05. 2008 р. Про окремі аспекти медіації у цивільних і торгових справах, </a:t>
            </a:r>
            <a:r>
              <a:rPr lang="ru" sz="1600">
                <a:latin typeface="Times New Roman"/>
                <a:ea typeface="Times New Roman"/>
                <a:cs typeface="Times New Roman"/>
                <a:sym typeface="Times New Roman"/>
              </a:rPr>
              <a:t>з метою забезпечення кращого доступу до правосуддя ЄС, так і до позасудових процедур вирішення спорів має сприяти, зокрема, через запровадження медіаційних служб. </a:t>
            </a:r>
            <a:r>
              <a:rPr i="1" lang="ru" sz="1600">
                <a:latin typeface="Times New Roman"/>
                <a:ea typeface="Times New Roman"/>
                <a:cs typeface="Times New Roman"/>
                <a:sym typeface="Times New Roman"/>
              </a:rPr>
              <a:t>Європейський кодекс поведінки для медіаторів</a:t>
            </a:r>
            <a:r>
              <a:rPr lang="ru" sz="1600">
                <a:latin typeface="Times New Roman"/>
                <a:ea typeface="Times New Roman"/>
                <a:cs typeface="Times New Roman"/>
                <a:sym typeface="Times New Roman"/>
              </a:rPr>
              <a:t> був розроблений за підтримки Європейської Комісії і прийнятий на конференції у Брюсселі 02. 06. 2004 р. Цей кодекс визначає ряд принципів, яких медіатори зобов’язуються дотримуватись добровільно під особисту відповідальність у цивільних та комерційних справах</a:t>
            </a:r>
            <a:r>
              <a:rPr i="1" lang="ru" sz="1600">
                <a:latin typeface="Times New Roman"/>
                <a:ea typeface="Times New Roman"/>
                <a:cs typeface="Times New Roman"/>
                <a:sym typeface="Times New Roman"/>
              </a:rPr>
              <a:t>.</a:t>
            </a:r>
            <a:endParaRPr i="1" sz="1600">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ru" sz="2600"/>
              <a:t>1. </a:t>
            </a:r>
            <a:r>
              <a:rPr lang="ru" sz="2600"/>
              <a:t>Письмове заяви учасників справи та заяви з </a:t>
            </a:r>
            <a:r>
              <a:rPr lang="ru" sz="2600"/>
              <a:t>процесуальних</a:t>
            </a:r>
            <a:r>
              <a:rPr lang="ru" sz="2600"/>
              <a:t> питань </a:t>
            </a:r>
            <a:endParaRPr sz="2600"/>
          </a:p>
        </p:txBody>
      </p:sp>
      <p:sp>
        <p:nvSpPr>
          <p:cNvPr id="71" name="Google Shape;71;p15"/>
          <p:cNvSpPr txBox="1"/>
          <p:nvPr>
            <p:ph idx="1" type="body"/>
          </p:nvPr>
        </p:nvSpPr>
        <p:spPr>
          <a:xfrm>
            <a:off x="311700" y="1152475"/>
            <a:ext cx="8520600" cy="2859900"/>
          </a:xfrm>
          <a:prstGeom prst="rect">
            <a:avLst/>
          </a:prstGeom>
        </p:spPr>
        <p:txBody>
          <a:bodyPr anchorCtr="0" anchor="t" bIns="91425" lIns="91425" spcFirstLastPara="1" rIns="91425" wrap="square" tIns="91425">
            <a:noAutofit/>
          </a:bodyPr>
          <a:lstStyle/>
          <a:p>
            <a:pPr indent="342900" lvl="0" marL="0" rtl="0" algn="just">
              <a:spcBef>
                <a:spcPts val="0"/>
              </a:spcBef>
              <a:spcAft>
                <a:spcPts val="0"/>
              </a:spcAft>
              <a:buNone/>
            </a:pPr>
            <a:r>
              <a:rPr b="1" lang="ru" sz="1500">
                <a:solidFill>
                  <a:srgbClr val="000000"/>
                </a:solidFill>
              </a:rPr>
              <a:t>Позовне провадження</a:t>
            </a:r>
            <a:r>
              <a:rPr lang="ru" sz="1500">
                <a:solidFill>
                  <a:srgbClr val="000000"/>
                </a:solidFill>
              </a:rPr>
              <a:t> є основною формою господарського судочинства і поділяється на загальне та спрощене (ч. 1 ст. 12 ГПК).</a:t>
            </a:r>
            <a:endParaRPr sz="1500">
              <a:solidFill>
                <a:srgbClr val="000000"/>
              </a:solidFill>
            </a:endParaRPr>
          </a:p>
          <a:p>
            <a:pPr indent="342900" lvl="0" marL="0" rtl="0" algn="just">
              <a:spcBef>
                <a:spcPts val="1000"/>
              </a:spcBef>
              <a:spcAft>
                <a:spcPts val="0"/>
              </a:spcAft>
              <a:buNone/>
            </a:pPr>
            <a:r>
              <a:rPr b="1" lang="ru" sz="1500">
                <a:solidFill>
                  <a:srgbClr val="000000"/>
                </a:solidFill>
              </a:rPr>
              <a:t>Загальне позовне провадження</a:t>
            </a:r>
            <a:r>
              <a:rPr lang="ru" sz="1500">
                <a:solidFill>
                  <a:srgbClr val="000000"/>
                </a:solidFill>
              </a:rPr>
              <a:t> призначене для розгляду справ, які через складність або інші обставини недоцільно розглядати у спрощеному позовному провадженні (ч. 3 ст. 12 ГПК).  </a:t>
            </a:r>
            <a:endParaRPr sz="1500">
              <a:solidFill>
                <a:srgbClr val="000000"/>
              </a:solidFill>
            </a:endParaRPr>
          </a:p>
          <a:p>
            <a:pPr indent="342900" lvl="0" marL="0" rtl="0" algn="just">
              <a:spcBef>
                <a:spcPts val="1000"/>
              </a:spcBef>
              <a:spcAft>
                <a:spcPts val="0"/>
              </a:spcAft>
              <a:buNone/>
            </a:pPr>
            <a:r>
              <a:rPr lang="ru" sz="1500">
                <a:solidFill>
                  <a:srgbClr val="000000"/>
                </a:solidFill>
              </a:rPr>
              <a:t>Загальне позовне провадження передбачає підготовче провадження, яке має бути проведене протягом 60 днів з дня відкриття провадження у справі і може бути продовжено не більше ніж на 30 днів ( ч. 3 ст. 177 ГПК).  </a:t>
            </a:r>
            <a:endParaRPr sz="1500">
              <a:solidFill>
                <a:srgbClr val="000000"/>
              </a:solidFill>
            </a:endParaRPr>
          </a:p>
          <a:p>
            <a:pPr indent="342900" lvl="0" marL="0" rtl="0" algn="just">
              <a:spcBef>
                <a:spcPts val="1000"/>
              </a:spcBef>
              <a:spcAft>
                <a:spcPts val="0"/>
              </a:spcAft>
              <a:buNone/>
            </a:pPr>
            <a:r>
              <a:rPr i="1" lang="ru" sz="1500">
                <a:solidFill>
                  <a:srgbClr val="000000"/>
                </a:solidFill>
              </a:rPr>
              <a:t>Розділ III ГПК визначає правові вимоги до основних груп процесуальних документів, що мають бути враховані господарським судом при розгляді справи в порядку позовного провадження.</a:t>
            </a:r>
            <a:r>
              <a:rPr lang="ru" sz="1500">
                <a:solidFill>
                  <a:srgbClr val="000000"/>
                </a:solidFill>
              </a:rPr>
              <a:t> </a:t>
            </a:r>
            <a:endParaRPr sz="1500">
              <a:solidFill>
                <a:srgbClr val="000000"/>
              </a:solidFill>
            </a:endParaRPr>
          </a:p>
          <a:p>
            <a:pPr indent="342900" lvl="0" marL="0" rtl="0" algn="just">
              <a:spcBef>
                <a:spcPts val="1000"/>
              </a:spcBef>
              <a:spcAft>
                <a:spcPts val="1000"/>
              </a:spcAft>
              <a:buNone/>
            </a:pPr>
            <a:r>
              <a:rPr lang="ru" sz="1500">
                <a:solidFill>
                  <a:srgbClr val="000000"/>
                </a:solidFill>
              </a:rPr>
              <a:t>При розгляді справи судом в порядку позовного провадження учасники справи викладають письмово свої вимоги, заперечення, аргументи, пояснення та міркування щодо предмета спору виключно у заявах по суті справи, визначених ГПК.</a:t>
            </a:r>
            <a:endParaRPr sz="150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2"/>
          <p:cNvSpPr txBox="1"/>
          <p:nvPr/>
        </p:nvSpPr>
        <p:spPr>
          <a:xfrm>
            <a:off x="2027100" y="130975"/>
            <a:ext cx="5089800" cy="4155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b="1" lang="ru" sz="1500">
                <a:latin typeface="Times New Roman"/>
                <a:ea typeface="Times New Roman"/>
                <a:cs typeface="Times New Roman"/>
                <a:sym typeface="Times New Roman"/>
              </a:rPr>
              <a:t>Врегулювання спору за участю судді припиняється</a:t>
            </a:r>
            <a:r>
              <a:rPr lang="ru" sz="1500">
                <a:latin typeface="Times New Roman"/>
                <a:ea typeface="Times New Roman"/>
                <a:cs typeface="Times New Roman"/>
                <a:sym typeface="Times New Roman"/>
              </a:rPr>
              <a:t>:</a:t>
            </a:r>
            <a:endParaRPr sz="1500">
              <a:latin typeface="Times New Roman"/>
              <a:ea typeface="Times New Roman"/>
              <a:cs typeface="Times New Roman"/>
              <a:sym typeface="Times New Roman"/>
            </a:endParaRPr>
          </a:p>
        </p:txBody>
      </p:sp>
      <p:sp>
        <p:nvSpPr>
          <p:cNvPr id="256" name="Google Shape;256;p42"/>
          <p:cNvSpPr/>
          <p:nvPr/>
        </p:nvSpPr>
        <p:spPr>
          <a:xfrm>
            <a:off x="754925" y="758325"/>
            <a:ext cx="2471700" cy="130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200">
                <a:latin typeface="Times New Roman"/>
                <a:ea typeface="Times New Roman"/>
                <a:cs typeface="Times New Roman"/>
                <a:sym typeface="Times New Roman"/>
              </a:rPr>
              <a:t>1)  у разі подання стороною заяви про припинення врегулювання спору за участю судді;</a:t>
            </a:r>
            <a:endParaRPr sz="1200">
              <a:latin typeface="Times New Roman"/>
              <a:ea typeface="Times New Roman"/>
              <a:cs typeface="Times New Roman"/>
              <a:sym typeface="Times New Roman"/>
            </a:endParaRPr>
          </a:p>
        </p:txBody>
      </p:sp>
      <p:sp>
        <p:nvSpPr>
          <p:cNvPr id="257" name="Google Shape;257;p42"/>
          <p:cNvSpPr/>
          <p:nvPr/>
        </p:nvSpPr>
        <p:spPr>
          <a:xfrm>
            <a:off x="754925" y="2287175"/>
            <a:ext cx="2397900" cy="16896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200">
                <a:latin typeface="Times New Roman"/>
                <a:ea typeface="Times New Roman"/>
                <a:cs typeface="Times New Roman"/>
                <a:sym typeface="Times New Roman"/>
              </a:rPr>
              <a:t>3) за ініціативою судді у разі затягування врегулювання спору будь-якою із сторін;</a:t>
            </a:r>
            <a:endParaRPr sz="1200">
              <a:latin typeface="Times New Roman"/>
              <a:ea typeface="Times New Roman"/>
              <a:cs typeface="Times New Roman"/>
              <a:sym typeface="Times New Roman"/>
            </a:endParaRPr>
          </a:p>
        </p:txBody>
      </p:sp>
      <p:sp>
        <p:nvSpPr>
          <p:cNvPr id="258" name="Google Shape;258;p42"/>
          <p:cNvSpPr/>
          <p:nvPr/>
        </p:nvSpPr>
        <p:spPr>
          <a:xfrm>
            <a:off x="5317325" y="2232450"/>
            <a:ext cx="2600400" cy="17442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200">
                <a:latin typeface="Times New Roman"/>
                <a:ea typeface="Times New Roman"/>
                <a:cs typeface="Times New Roman"/>
                <a:sym typeface="Times New Roman"/>
              </a:rPr>
              <a:t>4)  у разі укладення сторонами мирової угоди та звернення до суду із заявою про її затвердження або звернення позивача до суду із заявою про залишення позовної заяви без розгляду, або в разі відмови позивача від позову чи визнання позову відповідачем. </a:t>
            </a:r>
            <a:endParaRPr sz="1200">
              <a:latin typeface="Times New Roman"/>
              <a:ea typeface="Times New Roman"/>
              <a:cs typeface="Times New Roman"/>
              <a:sym typeface="Times New Roman"/>
            </a:endParaRPr>
          </a:p>
        </p:txBody>
      </p:sp>
      <p:sp>
        <p:nvSpPr>
          <p:cNvPr id="259" name="Google Shape;259;p42"/>
          <p:cNvSpPr/>
          <p:nvPr/>
        </p:nvSpPr>
        <p:spPr>
          <a:xfrm>
            <a:off x="5317325" y="758475"/>
            <a:ext cx="2600400" cy="13014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200">
                <a:latin typeface="Times New Roman"/>
                <a:ea typeface="Times New Roman"/>
                <a:cs typeface="Times New Roman"/>
                <a:sym typeface="Times New Roman"/>
              </a:rPr>
              <a:t>2)  у разі закінчення строку врегулювання спору за участю судді</a:t>
            </a:r>
            <a:endParaRPr sz="1200">
              <a:latin typeface="Times New Roman"/>
              <a:ea typeface="Times New Roman"/>
              <a:cs typeface="Times New Roman"/>
              <a:sym typeface="Times New Roman"/>
            </a:endParaRPr>
          </a:p>
        </p:txBody>
      </p:sp>
      <p:sp>
        <p:nvSpPr>
          <p:cNvPr id="260" name="Google Shape;260;p42"/>
          <p:cNvSpPr txBox="1"/>
          <p:nvPr/>
        </p:nvSpPr>
        <p:spPr>
          <a:xfrm>
            <a:off x="261900" y="4204225"/>
            <a:ext cx="8620200" cy="8451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sz="1300" u="sng">
                <a:latin typeface="Times New Roman"/>
                <a:ea typeface="Times New Roman"/>
                <a:cs typeface="Times New Roman"/>
                <a:sym typeface="Times New Roman"/>
              </a:rPr>
              <a:t>Про припинення врегулювання спору за участю судді постановляється ухвала, яка оскарженню не підлягає.</a:t>
            </a:r>
            <a:endParaRPr sz="1300" u="sng">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300">
                <a:latin typeface="Times New Roman"/>
                <a:ea typeface="Times New Roman"/>
                <a:cs typeface="Times New Roman"/>
                <a:sym typeface="Times New Roman"/>
              </a:rPr>
              <a:t>Врегулювання спору за участю судді проводиться протягом розумного строку, але </a:t>
            </a:r>
            <a:r>
              <a:rPr b="1" lang="ru" sz="1300">
                <a:latin typeface="Times New Roman"/>
                <a:ea typeface="Times New Roman"/>
                <a:cs typeface="Times New Roman"/>
                <a:sym typeface="Times New Roman"/>
              </a:rPr>
              <a:t>не більше тридцяти днів </a:t>
            </a:r>
            <a:r>
              <a:rPr lang="ru" sz="1300">
                <a:latin typeface="Times New Roman"/>
                <a:ea typeface="Times New Roman"/>
                <a:cs typeface="Times New Roman"/>
                <a:sym typeface="Times New Roman"/>
              </a:rPr>
              <a:t>з дня постановлення ухвали про його проведення.</a:t>
            </a:r>
            <a:endParaRPr sz="1300">
              <a:latin typeface="Times New Roman"/>
              <a:ea typeface="Times New Roman"/>
              <a:cs typeface="Times New Roman"/>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nvSpPr>
        <p:spPr>
          <a:xfrm>
            <a:off x="35700" y="666750"/>
            <a:ext cx="9072600" cy="41148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b="1" lang="ru" sz="1500">
                <a:latin typeface="Times New Roman"/>
                <a:ea typeface="Times New Roman"/>
                <a:cs typeface="Times New Roman"/>
                <a:sym typeface="Times New Roman"/>
              </a:rPr>
              <a:t>Відмова позивача від позову та визнання позову відповідачем</a:t>
            </a:r>
            <a:r>
              <a:rPr lang="ru" sz="1500">
                <a:latin typeface="Times New Roman"/>
                <a:ea typeface="Times New Roman"/>
                <a:cs typeface="Times New Roman"/>
                <a:sym typeface="Times New Roman"/>
              </a:rPr>
              <a:t> визначає важливі процесуальні права учасників господарського процесу. Цим правом сторони можуть скористатися на будь-якій стадії провадження.    Реалізація вказаного права визначено статтею 191 ГПК.</a:t>
            </a:r>
            <a:endParaRPr sz="1500">
              <a:latin typeface="Times New Roman"/>
              <a:ea typeface="Times New Roman"/>
              <a:cs typeface="Times New Roman"/>
              <a:sym typeface="Times New Roman"/>
            </a:endParaRPr>
          </a:p>
          <a:p>
            <a:pPr indent="342900" lvl="0" marL="0" rtl="0" algn="just">
              <a:lnSpc>
                <a:spcPct val="115000"/>
              </a:lnSpc>
              <a:spcBef>
                <a:spcPts val="1000"/>
              </a:spcBef>
              <a:spcAft>
                <a:spcPts val="0"/>
              </a:spcAft>
              <a:buNone/>
            </a:pPr>
            <a:r>
              <a:rPr b="1" lang="ru" sz="1500">
                <a:latin typeface="Times New Roman"/>
                <a:ea typeface="Times New Roman"/>
                <a:cs typeface="Times New Roman"/>
                <a:sym typeface="Times New Roman"/>
              </a:rPr>
              <a:t>Мирова угода</a:t>
            </a:r>
            <a:r>
              <a:rPr lang="ru" sz="1500">
                <a:latin typeface="Times New Roman"/>
                <a:ea typeface="Times New Roman"/>
                <a:cs typeface="Times New Roman"/>
                <a:sym typeface="Times New Roman"/>
              </a:rPr>
              <a:t> –  це письмова угода між сторонами господарського спору, які підставі взаємних поступок, що стосуються їх прав та обов’язків, вирішили врегулювати спір. </a:t>
            </a:r>
            <a:endParaRPr sz="1500">
              <a:latin typeface="Times New Roman"/>
              <a:ea typeface="Times New Roman"/>
              <a:cs typeface="Times New Roman"/>
              <a:sym typeface="Times New Roman"/>
            </a:endParaRPr>
          </a:p>
          <a:p>
            <a:pPr indent="342900" lvl="0" marL="0" rtl="0" algn="just">
              <a:lnSpc>
                <a:spcPct val="115000"/>
              </a:lnSpc>
              <a:spcBef>
                <a:spcPts val="1000"/>
              </a:spcBef>
              <a:spcAft>
                <a:spcPts val="0"/>
              </a:spcAft>
              <a:buNone/>
            </a:pPr>
            <a:r>
              <a:rPr lang="ru" sz="1500">
                <a:latin typeface="Times New Roman"/>
                <a:ea typeface="Times New Roman"/>
                <a:cs typeface="Times New Roman"/>
                <a:sym typeface="Times New Roman"/>
              </a:rPr>
              <a:t> Досягнення мирової угоди є компромісним варіантом вирішення спору до ухвалення судового рішення і поєднує в собі відносини матеріального та процесуального права.  </a:t>
            </a:r>
            <a:r>
              <a:rPr i="1" lang="ru" sz="1500">
                <a:latin typeface="Times New Roman"/>
                <a:ea typeface="Times New Roman"/>
                <a:cs typeface="Times New Roman"/>
                <a:sym typeface="Times New Roman"/>
              </a:rPr>
              <a:t>Порядок укладання мирової угоди визначено статтею 192 ГПК</a:t>
            </a:r>
            <a:r>
              <a:rPr lang="ru" sz="1500">
                <a:latin typeface="Times New Roman"/>
                <a:ea typeface="Times New Roman"/>
                <a:cs typeface="Times New Roman"/>
                <a:sym typeface="Times New Roman"/>
              </a:rPr>
              <a:t>.</a:t>
            </a:r>
            <a:endParaRPr sz="1500">
              <a:latin typeface="Times New Roman"/>
              <a:ea typeface="Times New Roman"/>
              <a:cs typeface="Times New Roman"/>
              <a:sym typeface="Times New Roman"/>
            </a:endParaRPr>
          </a:p>
          <a:p>
            <a:pPr indent="342900" lvl="0" marL="0" rtl="0" algn="just">
              <a:lnSpc>
                <a:spcPct val="115000"/>
              </a:lnSpc>
              <a:spcBef>
                <a:spcPts val="1000"/>
              </a:spcBef>
              <a:spcAft>
                <a:spcPts val="0"/>
              </a:spcAft>
              <a:buNone/>
            </a:pPr>
            <a:r>
              <a:rPr lang="ru" sz="1500">
                <a:latin typeface="Times New Roman"/>
                <a:ea typeface="Times New Roman"/>
                <a:cs typeface="Times New Roman"/>
                <a:sym typeface="Times New Roman"/>
              </a:rPr>
              <a:t>Ухвала про затвердження мирової угоди є виконавчим документом та має відповідати вимогам до виконавчого документа, встановленим </a:t>
            </a:r>
            <a:r>
              <a:rPr i="1" lang="ru" sz="1500">
                <a:latin typeface="Times New Roman"/>
                <a:ea typeface="Times New Roman"/>
                <a:cs typeface="Times New Roman"/>
                <a:sym typeface="Times New Roman"/>
              </a:rPr>
              <a:t>Законом України «Про виконавче провадження».</a:t>
            </a:r>
            <a:r>
              <a:rPr lang="ru" sz="1500">
                <a:latin typeface="Times New Roman"/>
                <a:ea typeface="Times New Roman"/>
                <a:cs typeface="Times New Roman"/>
                <a:sym typeface="Times New Roman"/>
              </a:rPr>
              <a:t> </a:t>
            </a:r>
            <a:endParaRPr sz="1500">
              <a:latin typeface="Times New Roman"/>
              <a:ea typeface="Times New Roman"/>
              <a:cs typeface="Times New Roman"/>
              <a:sym typeface="Times New Roman"/>
            </a:endParaRPr>
          </a:p>
          <a:p>
            <a:pPr indent="342900" lvl="0" marL="0" rtl="0" algn="just">
              <a:lnSpc>
                <a:spcPct val="115000"/>
              </a:lnSpc>
              <a:spcBef>
                <a:spcPts val="1000"/>
              </a:spcBef>
              <a:spcAft>
                <a:spcPts val="1000"/>
              </a:spcAft>
              <a:buNone/>
            </a:pPr>
            <a:r>
              <a:rPr lang="ru" sz="1500">
                <a:latin typeface="Times New Roman"/>
                <a:ea typeface="Times New Roman"/>
                <a:cs typeface="Times New Roman"/>
                <a:sym typeface="Times New Roman"/>
              </a:rPr>
              <a:t>У разі невиконання затвердженої судом мирової угоди ухвала суду про затвердження мирової угоди може бути подана для її примусового виконання в порядку, передбаченому законодавством для виконання судових рішень (ч. 3 ст. 193).</a:t>
            </a:r>
            <a:endParaRPr sz="1500">
              <a:latin typeface="Times New Roman"/>
              <a:ea typeface="Times New Roman"/>
              <a:cs typeface="Times New Roman"/>
              <a:sym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4"/>
          <p:cNvSpPr txBox="1"/>
          <p:nvPr/>
        </p:nvSpPr>
        <p:spPr>
          <a:xfrm>
            <a:off x="547725" y="798600"/>
            <a:ext cx="4655400" cy="35463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 Підставою виконання примусового виконання мирової угоди є виконавчі документи, стаття 3 Закону України «Про виконавче провадження» від 02.06.2016 р. до них відносить виконавчі листи та наказів, що видаються судами у передбачених законом випадках на підставі судових рішень. </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У випадку невиконання стороною умов мирової угоди виконавчого документа, статтею </a:t>
            </a:r>
            <a:r>
              <a:rPr i="1" lang="ru" sz="1600">
                <a:latin typeface="Times New Roman"/>
                <a:ea typeface="Times New Roman"/>
                <a:cs typeface="Times New Roman"/>
                <a:sym typeface="Times New Roman"/>
              </a:rPr>
              <a:t>75 Закону  «Про виконавче провадження» </a:t>
            </a:r>
            <a:r>
              <a:rPr lang="ru" sz="1600">
                <a:latin typeface="Times New Roman"/>
                <a:ea typeface="Times New Roman"/>
                <a:cs typeface="Times New Roman"/>
                <a:sym typeface="Times New Roman"/>
              </a:rPr>
              <a:t>передбачена   відповідальність за невиконання рішення, що зобов’язує боржника вчинити певні дії, та рішення про поновлення на роботі</a:t>
            </a:r>
            <a:endParaRPr sz="1600">
              <a:latin typeface="Times New Roman"/>
              <a:ea typeface="Times New Roman"/>
              <a:cs typeface="Times New Roman"/>
              <a:sym typeface="Times New Roman"/>
            </a:endParaRPr>
          </a:p>
        </p:txBody>
      </p:sp>
      <p:pic>
        <p:nvPicPr>
          <p:cNvPr id="271" name="Google Shape;271;p44"/>
          <p:cNvPicPr preferRelativeResize="0"/>
          <p:nvPr/>
        </p:nvPicPr>
        <p:blipFill>
          <a:blip r:embed="rId3">
            <a:alphaModFix/>
          </a:blip>
          <a:stretch>
            <a:fillRect/>
          </a:stretch>
        </p:blipFill>
        <p:spPr>
          <a:xfrm>
            <a:off x="5486800" y="1412100"/>
            <a:ext cx="3550000" cy="24455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4. Розгляд господарської справи</a:t>
            </a:r>
            <a:endParaRPr/>
          </a:p>
        </p:txBody>
      </p:sp>
      <p:sp>
        <p:nvSpPr>
          <p:cNvPr id="277" name="Google Shape;277;p45"/>
          <p:cNvSpPr txBox="1"/>
          <p:nvPr/>
        </p:nvSpPr>
        <p:spPr>
          <a:xfrm>
            <a:off x="0" y="1238250"/>
            <a:ext cx="4572000" cy="18870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i="1" lang="ru">
                <a:latin typeface="Times New Roman"/>
                <a:ea typeface="Times New Roman"/>
                <a:cs typeface="Times New Roman"/>
                <a:sym typeface="Times New Roman"/>
              </a:rPr>
              <a:t>Главою 6 (статті 194–200 ГПК) визначені основні завдання стадії провадження – розгляд господарської справи по суті</a:t>
            </a:r>
            <a:r>
              <a:rPr lang="ru">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a:latin typeface="Times New Roman"/>
                <a:ea typeface="Times New Roman"/>
                <a:cs typeface="Times New Roman"/>
                <a:sym typeface="Times New Roman"/>
              </a:rPr>
              <a:t> </a:t>
            </a:r>
            <a:r>
              <a:rPr b="1" lang="ru">
                <a:latin typeface="Times New Roman"/>
                <a:ea typeface="Times New Roman"/>
                <a:cs typeface="Times New Roman"/>
                <a:sym typeface="Times New Roman"/>
              </a:rPr>
              <a:t>Основним завданням</a:t>
            </a:r>
            <a:r>
              <a:rPr lang="ru">
                <a:latin typeface="Times New Roman"/>
                <a:ea typeface="Times New Roman"/>
                <a:cs typeface="Times New Roman"/>
                <a:sym typeface="Times New Roman"/>
              </a:rPr>
              <a:t> </a:t>
            </a:r>
            <a:r>
              <a:rPr b="1" lang="ru">
                <a:latin typeface="Times New Roman"/>
                <a:ea typeface="Times New Roman"/>
                <a:cs typeface="Times New Roman"/>
                <a:sym typeface="Times New Roman"/>
              </a:rPr>
              <a:t>розгляду справи</a:t>
            </a:r>
            <a:r>
              <a:rPr lang="ru">
                <a:latin typeface="Times New Roman"/>
                <a:ea typeface="Times New Roman"/>
                <a:cs typeface="Times New Roman"/>
                <a:sym typeface="Times New Roman"/>
              </a:rPr>
              <a:t> по суті є розгляд та вирішення спору на підставі зібраних у підготовчому провадженні матеріалів, а також розподіл судових витрат (ст. 194 ГПК). </a:t>
            </a:r>
            <a:endParaRPr>
              <a:latin typeface="Times New Roman"/>
              <a:ea typeface="Times New Roman"/>
              <a:cs typeface="Times New Roman"/>
              <a:sym typeface="Times New Roman"/>
            </a:endParaRPr>
          </a:p>
        </p:txBody>
      </p:sp>
      <p:sp>
        <p:nvSpPr>
          <p:cNvPr id="278" name="Google Shape;278;p45"/>
          <p:cNvSpPr txBox="1"/>
          <p:nvPr/>
        </p:nvSpPr>
        <p:spPr>
          <a:xfrm>
            <a:off x="5072100" y="1166800"/>
            <a:ext cx="3760200" cy="38697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a:latin typeface="Times New Roman"/>
                <a:ea typeface="Times New Roman"/>
                <a:cs typeface="Times New Roman"/>
                <a:sym typeface="Times New Roman"/>
              </a:rPr>
              <a:t>Важливим моментом розгляду справи по суті є строки розгляду. </a:t>
            </a:r>
            <a:endParaRPr>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a:latin typeface="Times New Roman"/>
                <a:ea typeface="Times New Roman"/>
                <a:cs typeface="Times New Roman"/>
                <a:sym typeface="Times New Roman"/>
              </a:rPr>
              <a:t>Строки розгляду справи по суті визначає стаття 195 ГПК, згідно частини першої якого суд має розпочати розгляд справи по суті </a:t>
            </a:r>
            <a:r>
              <a:rPr b="1" i="1" lang="ru">
                <a:latin typeface="Times New Roman"/>
                <a:ea typeface="Times New Roman"/>
                <a:cs typeface="Times New Roman"/>
                <a:sym typeface="Times New Roman"/>
              </a:rPr>
              <a:t>не пізніше ніж через шістдесят днів з дня відкриття провадження у справі,</a:t>
            </a:r>
            <a:r>
              <a:rPr lang="ru">
                <a:latin typeface="Times New Roman"/>
                <a:ea typeface="Times New Roman"/>
                <a:cs typeface="Times New Roman"/>
                <a:sym typeface="Times New Roman"/>
              </a:rPr>
              <a:t> а у випадку продовження строку підготовчого провадження – не пізніше наступного дня з дня закінчення такого строку. </a:t>
            </a:r>
            <a:endParaRPr>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a:latin typeface="Times New Roman"/>
                <a:ea typeface="Times New Roman"/>
                <a:cs typeface="Times New Roman"/>
                <a:sym typeface="Times New Roman"/>
              </a:rPr>
              <a:t>Частиною другої статті 195 ГПК встановлено </a:t>
            </a:r>
            <a:r>
              <a:rPr b="1" i="1" lang="ru">
                <a:latin typeface="Times New Roman"/>
                <a:ea typeface="Times New Roman"/>
                <a:cs typeface="Times New Roman"/>
                <a:sym typeface="Times New Roman"/>
              </a:rPr>
              <a:t>загальний строк розгляду справи по суті</a:t>
            </a:r>
            <a:r>
              <a:rPr lang="ru">
                <a:latin typeface="Times New Roman"/>
                <a:ea typeface="Times New Roman"/>
                <a:cs typeface="Times New Roman"/>
                <a:sym typeface="Times New Roman"/>
              </a:rPr>
              <a:t> і відлічується від моменту коли її було розпочато і триває впродовж </a:t>
            </a:r>
            <a:r>
              <a:rPr b="1" lang="ru">
                <a:latin typeface="Times New Roman"/>
                <a:ea typeface="Times New Roman"/>
                <a:cs typeface="Times New Roman"/>
                <a:sym typeface="Times New Roman"/>
              </a:rPr>
              <a:t>тридцяти днів</a:t>
            </a:r>
            <a:r>
              <a:rPr lang="ru">
                <a:latin typeface="Times New Roman"/>
                <a:ea typeface="Times New Roman"/>
                <a:cs typeface="Times New Roman"/>
                <a:sym typeface="Times New Roman"/>
              </a:rPr>
              <a:t>.  </a:t>
            </a:r>
            <a:endParaRPr>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t/>
            </a:r>
            <a:endParaRPr>
              <a:latin typeface="Times New Roman"/>
              <a:ea typeface="Times New Roman"/>
              <a:cs typeface="Times New Roman"/>
              <a:sym typeface="Times New Roman"/>
            </a:endParaRPr>
          </a:p>
        </p:txBody>
      </p:sp>
      <p:pic>
        <p:nvPicPr>
          <p:cNvPr id="279" name="Google Shape;279;p45"/>
          <p:cNvPicPr preferRelativeResize="0"/>
          <p:nvPr/>
        </p:nvPicPr>
        <p:blipFill>
          <a:blip r:embed="rId3">
            <a:alphaModFix/>
          </a:blip>
          <a:stretch>
            <a:fillRect/>
          </a:stretch>
        </p:blipFill>
        <p:spPr>
          <a:xfrm>
            <a:off x="1182638" y="3206200"/>
            <a:ext cx="2206716" cy="17134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46"/>
          <p:cNvSpPr txBox="1"/>
          <p:nvPr/>
        </p:nvSpPr>
        <p:spPr>
          <a:xfrm>
            <a:off x="166700" y="940200"/>
            <a:ext cx="8584500" cy="29799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i="1" lang="ru" sz="1600">
                <a:latin typeface="Times New Roman"/>
                <a:ea typeface="Times New Roman"/>
                <a:cs typeface="Times New Roman"/>
                <a:sym typeface="Times New Roman"/>
              </a:rPr>
              <a:t>Основну форму судового засідання визначає стаття 196 ГПК,</a:t>
            </a:r>
            <a:r>
              <a:rPr lang="ru" sz="1600">
                <a:latin typeface="Times New Roman"/>
                <a:ea typeface="Times New Roman"/>
                <a:cs typeface="Times New Roman"/>
                <a:sym typeface="Times New Roman"/>
              </a:rPr>
              <a:t> відповідно до якого розгляд справи відбувається в судовому засіданні.  Про місце, дату і час судового засідання суд повідомляє учасників справи, кожен із яких має право заявити клопотання про розгляд справи за його відсутності. Якщо таке клопотання заявили всі учасники справи, судовий розгляд справи здійснюється на підставі наявних у суду матеріалів. </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Судове засідання проводиться у спеціально обладнаному приміщенні – залі судових засідань. Окремі процесуальні дії в разі необхідності можуть вчинятися за межами приміщення суду. Під час розгляду справи по суті суд сприяє примиренню сторін. </a:t>
            </a:r>
            <a:r>
              <a:rPr i="1" lang="ru" sz="1600">
                <a:latin typeface="Times New Roman"/>
                <a:ea typeface="Times New Roman"/>
                <a:cs typeface="Times New Roman"/>
                <a:sym typeface="Times New Roman"/>
              </a:rPr>
              <a:t>Окремою формою судового засідання є участь учасників справи у судовому засіданні в режимі відеоконференції</a:t>
            </a:r>
            <a:r>
              <a:rPr lang="ru" sz="1600">
                <a:latin typeface="Times New Roman"/>
                <a:ea typeface="Times New Roman"/>
                <a:cs typeface="Times New Roman"/>
                <a:sym typeface="Times New Roman"/>
              </a:rPr>
              <a:t> (ст. 197 ГПК).</a:t>
            </a:r>
            <a:endParaRPr sz="1600">
              <a:latin typeface="Times New Roman"/>
              <a:ea typeface="Times New Roman"/>
              <a:cs typeface="Times New Roman"/>
              <a:sym typeface="Times New Roman"/>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7"/>
          <p:cNvSpPr txBox="1"/>
          <p:nvPr/>
        </p:nvSpPr>
        <p:spPr>
          <a:xfrm>
            <a:off x="190500" y="657000"/>
            <a:ext cx="8763000" cy="38295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Стаття 198 ГПК визначає </a:t>
            </a:r>
            <a:r>
              <a:rPr b="1" i="1" lang="ru" sz="1600">
                <a:latin typeface="Times New Roman"/>
                <a:ea typeface="Times New Roman"/>
                <a:cs typeface="Times New Roman"/>
                <a:sym typeface="Times New Roman"/>
              </a:rPr>
              <a:t>порядок розгляду справи та роль у судовому засіданні його головуючого. </a:t>
            </a:r>
            <a:endParaRPr b="1" i="1"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Відкриття судового засідання здійснюється у попередньо визначений термін головуючим у судовому засіданні.</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 </a:t>
            </a:r>
            <a:r>
              <a:rPr lang="ru" sz="1600" u="sng">
                <a:latin typeface="Times New Roman"/>
                <a:ea typeface="Times New Roman"/>
                <a:cs typeface="Times New Roman"/>
                <a:sym typeface="Times New Roman"/>
              </a:rPr>
              <a:t>Судовий розгляд у господарській справі складається з ряду послідовних процесуальних дій, кожна з яких виконує свої специфічні завдання і здійснюється відповідно до передбаченої господарським-процесуальним законом процедурою</a:t>
            </a:r>
            <a:r>
              <a:rPr lang="ru"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Згідно частини першої статті 201 ГПК у призначений для розгляду справи час головуючий відкриває судове засідання та оголошує, яка справа розглядатиметься. Секретар судового засідання доповідає суду, хто з учасників судового процесу з’явився в судове засідання, хто з учасників судового процесу братиме участь у судовому засіданні в режимі відеоконференції, чи повідомлено тих учасників судового процесу, хто не з’явився, про дату, час і місце судового засідання в порядку, передбаченому ГПК.</a:t>
            </a:r>
            <a:endParaRPr sz="1600">
              <a:latin typeface="Times New Roman"/>
              <a:ea typeface="Times New Roman"/>
              <a:cs typeface="Times New Roman"/>
              <a:sym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8"/>
          <p:cNvSpPr txBox="1"/>
          <p:nvPr/>
        </p:nvSpPr>
        <p:spPr>
          <a:xfrm>
            <a:off x="250050" y="1081800"/>
            <a:ext cx="8643900" cy="29799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i="1" lang="ru" sz="1600">
                <a:latin typeface="Times New Roman"/>
                <a:ea typeface="Times New Roman"/>
                <a:cs typeface="Times New Roman"/>
                <a:sym typeface="Times New Roman"/>
              </a:rPr>
              <a:t>З оголошення головуючим судового засідання відкритим розпочинається </a:t>
            </a:r>
            <a:r>
              <a:rPr b="1" i="1" lang="ru" sz="1600">
                <a:latin typeface="Times New Roman"/>
                <a:ea typeface="Times New Roman"/>
                <a:cs typeface="Times New Roman"/>
                <a:sym typeface="Times New Roman"/>
              </a:rPr>
              <a:t>розгляд справи по суті</a:t>
            </a:r>
            <a:r>
              <a:rPr b="1" lang="ru" sz="1600">
                <a:latin typeface="Times New Roman"/>
                <a:ea typeface="Times New Roman"/>
                <a:cs typeface="Times New Roman"/>
                <a:sym typeface="Times New Roman"/>
              </a:rPr>
              <a:t>.  </a:t>
            </a:r>
            <a:r>
              <a:rPr lang="ru" sz="1600">
                <a:latin typeface="Times New Roman"/>
                <a:ea typeface="Times New Roman"/>
                <a:cs typeface="Times New Roman"/>
                <a:sym typeface="Times New Roman"/>
              </a:rPr>
              <a:t>Г</a:t>
            </a:r>
            <a:r>
              <a:rPr lang="ru" sz="1600">
                <a:latin typeface="Times New Roman"/>
                <a:ea typeface="Times New Roman"/>
                <a:cs typeface="Times New Roman"/>
                <a:sym typeface="Times New Roman"/>
              </a:rPr>
              <a:t>оловуючий встановлює особи тих, хто бере участь у судовому засіданні, а також перевіряє повноваження представників. Згідно статті 204 ГПК відкриваючи судове засідання головуючий оголошує склад суду, а також прізвища перекладача, спеціаліста, секретаря судового засідання.  Перед початком судового засідання головуючий за клопотанням учасника справи роз’яснює права та обов’язки, крім випадків, коли учасника справи представляє адвокат (ст. 205 ГПК). </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У разі неявки у судове засідання будь-якого учасника справи за умови, що його належним чином повідомлено про дату, час і місце цього засідання, не перешкоджає розгляду справи по суті, крім випадків, визначених статтею 202 ГПК.  </a:t>
            </a:r>
            <a:endParaRPr sz="1600">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9"/>
          <p:cNvSpPr txBox="1"/>
          <p:nvPr/>
        </p:nvSpPr>
        <p:spPr>
          <a:xfrm>
            <a:off x="41700" y="265200"/>
            <a:ext cx="9060600" cy="26304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a:latin typeface="Times New Roman"/>
                <a:ea typeface="Times New Roman"/>
                <a:cs typeface="Times New Roman"/>
                <a:sym typeface="Times New Roman"/>
              </a:rPr>
              <a:t>Порядок </a:t>
            </a:r>
            <a:r>
              <a:rPr b="1" i="1" lang="ru">
                <a:latin typeface="Times New Roman"/>
                <a:ea typeface="Times New Roman"/>
                <a:cs typeface="Times New Roman"/>
                <a:sym typeface="Times New Roman"/>
              </a:rPr>
              <a:t>з’ясування обставин справи та дослідження доказів</a:t>
            </a:r>
            <a:r>
              <a:rPr lang="ru">
                <a:latin typeface="Times New Roman"/>
                <a:ea typeface="Times New Roman"/>
                <a:cs typeface="Times New Roman"/>
                <a:sym typeface="Times New Roman"/>
              </a:rPr>
              <a:t> визначається судом залежно від складності і характеру справи, з урахуванням думки учасників, що беруть участь в справі, яке починається із вступного слова, під яким слід розуміти стисле викладення змісту та підстав вимог та заперечень щодо предмету господарського спору. Порядок з’ясування обставин та дослідження доказів здійснюється у процесуальній послідовності відповідно до вимог господарського процесуального законодавства, умови реалізації яких зобов’язаний забезпечити cуд. </a:t>
            </a:r>
            <a:endParaRPr>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a:latin typeface="Times New Roman"/>
                <a:ea typeface="Times New Roman"/>
                <a:cs typeface="Times New Roman"/>
                <a:sym typeface="Times New Roman"/>
              </a:rPr>
              <a:t> Стаття 208 ГПК визначає порядок вступного слова учасників справи.</a:t>
            </a:r>
            <a:r>
              <a:rPr b="1" i="1" lang="ru">
                <a:latin typeface="Times New Roman"/>
                <a:ea typeface="Times New Roman"/>
                <a:cs typeface="Times New Roman"/>
                <a:sym typeface="Times New Roman"/>
              </a:rPr>
              <a:t> </a:t>
            </a:r>
            <a:r>
              <a:rPr i="1" lang="ru">
                <a:latin typeface="Times New Roman"/>
                <a:ea typeface="Times New Roman"/>
                <a:cs typeface="Times New Roman"/>
                <a:sym typeface="Times New Roman"/>
              </a:rPr>
              <a:t>Порядок з’ясування обставин справи та дослідження доказів здійснюється відповідно до вимог стаття 209 ГПК.  </a:t>
            </a:r>
            <a:endParaRPr i="1">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a:latin typeface="Times New Roman"/>
                <a:ea typeface="Times New Roman"/>
                <a:cs typeface="Times New Roman"/>
                <a:sym typeface="Times New Roman"/>
              </a:rPr>
              <a:t>Суд під час розгляду справи повинен безпосередньо дослідити докази у справі: ознайомитися з письмовими та електронними доказами, висновками експертів, поясненнями учасників справи, викладеними в заявах по суті справи, показаннями свідків, оглянути речові докази (ч. 1 ст. 210).</a:t>
            </a:r>
            <a:endParaRPr>
              <a:latin typeface="Times New Roman"/>
              <a:ea typeface="Times New Roman"/>
              <a:cs typeface="Times New Roman"/>
              <a:sym typeface="Times New Roman"/>
            </a:endParaRPr>
          </a:p>
        </p:txBody>
      </p:sp>
      <p:pic>
        <p:nvPicPr>
          <p:cNvPr id="300" name="Google Shape;300;p49"/>
          <p:cNvPicPr preferRelativeResize="0"/>
          <p:nvPr/>
        </p:nvPicPr>
        <p:blipFill>
          <a:blip r:embed="rId3">
            <a:alphaModFix/>
          </a:blip>
          <a:stretch>
            <a:fillRect/>
          </a:stretch>
        </p:blipFill>
        <p:spPr>
          <a:xfrm>
            <a:off x="5626198" y="2895600"/>
            <a:ext cx="2991526" cy="199072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0"/>
          <p:cNvSpPr txBox="1"/>
          <p:nvPr/>
        </p:nvSpPr>
        <p:spPr>
          <a:xfrm>
            <a:off x="0" y="798600"/>
            <a:ext cx="9144000" cy="35463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Докази, що не були предметом дослідження в судовому засіданні, не можуть бути покладені судом в основу ухваленого судового рішення.</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 Письмові, речові і електронні докази оглядаються у судовому засіданні, за винятком випадків, передбачених ГПК, і пред’являються учасникам справи за їх клопотанням, а в разі необхідності – також свідкам, експертам, спеціалістам. Учасники справи можуть давати свої пояснення з приводу письмових, речових та електронних доказів або протоколів їх огляду, ставити питання експертам. Першою ставить питання особа, за клопотанням якої було викликано експерта. Згідно частини першої статті 211 ГПК допит свідка здійснюється тільки за ухвалою суду у випадках, встановлених ГПК. Кожний свідок допитується окремо.</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Закінчення з’ясування обставин та перевірки їх доказами за </a:t>
            </a:r>
            <a:r>
              <a:rPr i="1" lang="ru" sz="1600">
                <a:latin typeface="Times New Roman"/>
                <a:ea typeface="Times New Roman"/>
                <a:cs typeface="Times New Roman"/>
                <a:sym typeface="Times New Roman"/>
              </a:rPr>
              <a:t>приписами статт</a:t>
            </a:r>
            <a:r>
              <a:rPr i="1" lang="ru" sz="1600">
                <a:latin typeface="Times New Roman"/>
                <a:ea typeface="Times New Roman"/>
                <a:cs typeface="Times New Roman"/>
                <a:sym typeface="Times New Roman"/>
              </a:rPr>
              <a:t>і 217 ГПК фіксується в протоколі судового засідання,</a:t>
            </a:r>
            <a:r>
              <a:rPr lang="ru" sz="1600">
                <a:latin typeface="Times New Roman"/>
                <a:ea typeface="Times New Roman"/>
                <a:cs typeface="Times New Roman"/>
                <a:sym typeface="Times New Roman"/>
              </a:rPr>
              <a:t> після чого суд переходить до судових дебатів.</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t/>
            </a:r>
            <a:endParaRPr i="1" sz="1600">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1"/>
          <p:cNvSpPr txBox="1"/>
          <p:nvPr/>
        </p:nvSpPr>
        <p:spPr>
          <a:xfrm>
            <a:off x="0" y="108050"/>
            <a:ext cx="9084600" cy="26967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Після закінчення стадії з’ясування обставин та дослідження доказів, розпочинається наступна стадія судового процесу – </a:t>
            </a:r>
            <a:r>
              <a:rPr b="1" lang="ru" sz="1600">
                <a:latin typeface="Times New Roman"/>
                <a:ea typeface="Times New Roman"/>
                <a:cs typeface="Times New Roman"/>
                <a:sym typeface="Times New Roman"/>
              </a:rPr>
              <a:t>судові дебати</a:t>
            </a:r>
            <a:r>
              <a:rPr lang="ru" sz="1600">
                <a:latin typeface="Times New Roman"/>
                <a:ea typeface="Times New Roman"/>
                <a:cs typeface="Times New Roman"/>
                <a:sym typeface="Times New Roman"/>
              </a:rPr>
              <a:t>, підсумком яких є ухвалення судового рішення. </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b="1" lang="ru" sz="1600">
                <a:latin typeface="Times New Roman"/>
                <a:ea typeface="Times New Roman"/>
                <a:cs typeface="Times New Roman"/>
                <a:sym typeface="Times New Roman"/>
              </a:rPr>
              <a:t>Судові дебати</a:t>
            </a:r>
            <a:r>
              <a:rPr lang="ru" sz="1600">
                <a:latin typeface="Times New Roman"/>
                <a:ea typeface="Times New Roman"/>
                <a:cs typeface="Times New Roman"/>
                <a:sym typeface="Times New Roman"/>
              </a:rPr>
              <a:t> – це певна частина судового розгляду справи, що складається промов учасників справи, в яких вони аналізують та оцінюють досліджені в суді докази, представляють на розгляд суду свої міркування щодо предмету спору та обґрунтовують свою позицію. </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i="1" lang="ru" sz="1600">
                <a:latin typeface="Times New Roman"/>
                <a:ea typeface="Times New Roman"/>
                <a:cs typeface="Times New Roman"/>
                <a:sym typeface="Times New Roman"/>
              </a:rPr>
              <a:t>Порядок судових дебатів визначає стаття 218 ГПК</a:t>
            </a:r>
            <a:r>
              <a:rPr lang="ru" sz="1600">
                <a:latin typeface="Times New Roman"/>
                <a:ea typeface="Times New Roman"/>
                <a:cs typeface="Times New Roman"/>
                <a:sym typeface="Times New Roman"/>
              </a:rPr>
              <a:t>.  Відповідно до норм цієї статті у судових дебатах виступають з промовами (заключним словом) учасники справи. У цих промовах можна посилатися лише на обставини і докази, досліджені в судовому засіданні. В дебатах учасник виступає самостійно або призначає для виступу одного представника. </a:t>
            </a:r>
            <a:endParaRPr sz="1600">
              <a:latin typeface="Times New Roman"/>
              <a:ea typeface="Times New Roman"/>
              <a:cs typeface="Times New Roman"/>
              <a:sym typeface="Times New Roman"/>
            </a:endParaRPr>
          </a:p>
        </p:txBody>
      </p:sp>
      <p:pic>
        <p:nvPicPr>
          <p:cNvPr id="311" name="Google Shape;311;p51"/>
          <p:cNvPicPr preferRelativeResize="0"/>
          <p:nvPr/>
        </p:nvPicPr>
        <p:blipFill>
          <a:blip r:embed="rId3">
            <a:alphaModFix/>
          </a:blip>
          <a:stretch>
            <a:fillRect/>
          </a:stretch>
        </p:blipFill>
        <p:spPr>
          <a:xfrm>
            <a:off x="2679825" y="2804750"/>
            <a:ext cx="3724950" cy="2085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idx="1" type="body"/>
          </p:nvPr>
        </p:nvSpPr>
        <p:spPr>
          <a:xfrm>
            <a:off x="0" y="261950"/>
            <a:ext cx="6096000" cy="2619300"/>
          </a:xfrm>
          <a:prstGeom prst="rect">
            <a:avLst/>
          </a:prstGeom>
        </p:spPr>
        <p:txBody>
          <a:bodyPr anchorCtr="0" anchor="t" bIns="91425" lIns="91425" spcFirstLastPara="1" rIns="91425" wrap="square" tIns="91425">
            <a:noAutofit/>
          </a:bodyPr>
          <a:lstStyle/>
          <a:p>
            <a:pPr indent="342900" lvl="0" marL="0" rtl="0" algn="just">
              <a:spcBef>
                <a:spcPts val="0"/>
              </a:spcBef>
              <a:spcAft>
                <a:spcPts val="0"/>
              </a:spcAft>
              <a:buNone/>
            </a:pPr>
            <a:r>
              <a:rPr b="1" lang="ru" sz="1500">
                <a:solidFill>
                  <a:srgbClr val="000000"/>
                </a:solidFill>
              </a:rPr>
              <a:t>Види та зміст заяв по суті</a:t>
            </a:r>
            <a:r>
              <a:rPr lang="ru" sz="1500">
                <a:solidFill>
                  <a:srgbClr val="000000"/>
                </a:solidFill>
              </a:rPr>
              <a:t> визначає стаття 161 ГПК. </a:t>
            </a:r>
            <a:endParaRPr sz="1500">
              <a:solidFill>
                <a:srgbClr val="000000"/>
              </a:solidFill>
            </a:endParaRPr>
          </a:p>
          <a:p>
            <a:pPr indent="342900" lvl="0" marL="0" rtl="0" algn="just">
              <a:spcBef>
                <a:spcPts val="1000"/>
              </a:spcBef>
              <a:spcAft>
                <a:spcPts val="0"/>
              </a:spcAft>
              <a:buNone/>
            </a:pPr>
            <a:r>
              <a:rPr lang="ru" sz="1500">
                <a:solidFill>
                  <a:srgbClr val="000000"/>
                </a:solidFill>
              </a:rPr>
              <a:t> Частина друга статті 161 ГПК </a:t>
            </a:r>
            <a:r>
              <a:rPr b="1" lang="ru" sz="1500">
                <a:solidFill>
                  <a:srgbClr val="000000"/>
                </a:solidFill>
              </a:rPr>
              <a:t>процесуальними документами визначає</a:t>
            </a:r>
            <a:r>
              <a:rPr lang="ru" sz="1500">
                <a:solidFill>
                  <a:srgbClr val="000000"/>
                </a:solidFill>
              </a:rPr>
              <a:t>: </a:t>
            </a:r>
            <a:endParaRPr sz="1500">
              <a:solidFill>
                <a:srgbClr val="000000"/>
              </a:solidFill>
            </a:endParaRPr>
          </a:p>
          <a:p>
            <a:pPr indent="342900" lvl="0" marL="0" rtl="0" algn="just">
              <a:spcBef>
                <a:spcPts val="1000"/>
              </a:spcBef>
              <a:spcAft>
                <a:spcPts val="0"/>
              </a:spcAft>
              <a:buNone/>
            </a:pPr>
            <a:r>
              <a:rPr lang="ru" sz="1500">
                <a:solidFill>
                  <a:srgbClr val="000000"/>
                </a:solidFill>
              </a:rPr>
              <a:t>♦  позовну заяву;</a:t>
            </a:r>
            <a:endParaRPr sz="1500">
              <a:solidFill>
                <a:srgbClr val="000000"/>
              </a:solidFill>
            </a:endParaRPr>
          </a:p>
          <a:p>
            <a:pPr indent="342900" lvl="0" marL="0" rtl="0" algn="just">
              <a:spcBef>
                <a:spcPts val="1000"/>
              </a:spcBef>
              <a:spcAft>
                <a:spcPts val="0"/>
              </a:spcAft>
              <a:buNone/>
            </a:pPr>
            <a:r>
              <a:rPr lang="ru" sz="1500">
                <a:solidFill>
                  <a:srgbClr val="000000"/>
                </a:solidFill>
              </a:rPr>
              <a:t>♦  відзив відповідача на позовну заяву; </a:t>
            </a:r>
            <a:endParaRPr sz="1500">
              <a:solidFill>
                <a:srgbClr val="000000"/>
              </a:solidFill>
            </a:endParaRPr>
          </a:p>
          <a:p>
            <a:pPr indent="342900" lvl="0" marL="0" rtl="0" algn="just">
              <a:spcBef>
                <a:spcPts val="1000"/>
              </a:spcBef>
              <a:spcAft>
                <a:spcPts val="0"/>
              </a:spcAft>
              <a:buNone/>
            </a:pPr>
            <a:r>
              <a:rPr lang="ru" sz="1500">
                <a:solidFill>
                  <a:srgbClr val="000000"/>
                </a:solidFill>
              </a:rPr>
              <a:t>♦  відповідь позивача відзив відповідача;</a:t>
            </a:r>
            <a:endParaRPr sz="1500">
              <a:solidFill>
                <a:srgbClr val="000000"/>
              </a:solidFill>
            </a:endParaRPr>
          </a:p>
          <a:p>
            <a:pPr indent="342900" lvl="0" marL="0" rtl="0" algn="just">
              <a:spcBef>
                <a:spcPts val="1000"/>
              </a:spcBef>
              <a:spcAft>
                <a:spcPts val="0"/>
              </a:spcAft>
              <a:buNone/>
            </a:pPr>
            <a:r>
              <a:rPr lang="ru" sz="1500">
                <a:solidFill>
                  <a:srgbClr val="000000"/>
                </a:solidFill>
              </a:rPr>
              <a:t>♦  заперечення відповідача на відзив;</a:t>
            </a:r>
            <a:endParaRPr sz="1500">
              <a:solidFill>
                <a:srgbClr val="000000"/>
              </a:solidFill>
            </a:endParaRPr>
          </a:p>
          <a:p>
            <a:pPr indent="342900" lvl="0" marL="0" rtl="0" algn="just">
              <a:spcBef>
                <a:spcPts val="1000"/>
              </a:spcBef>
              <a:spcAft>
                <a:spcPts val="0"/>
              </a:spcAft>
              <a:buNone/>
            </a:pPr>
            <a:r>
              <a:rPr lang="ru" sz="1500">
                <a:solidFill>
                  <a:srgbClr val="000000"/>
                </a:solidFill>
              </a:rPr>
              <a:t>♦  пояснення третіх осіб у справі щодо предмету спору. </a:t>
            </a:r>
            <a:endParaRPr sz="1500">
              <a:solidFill>
                <a:srgbClr val="000000"/>
              </a:solidFill>
            </a:endParaRPr>
          </a:p>
          <a:p>
            <a:pPr indent="342900" lvl="0" marL="0" rtl="0" algn="just">
              <a:spcBef>
                <a:spcPts val="1000"/>
              </a:spcBef>
              <a:spcAft>
                <a:spcPts val="0"/>
              </a:spcAft>
              <a:buNone/>
            </a:pPr>
            <a:r>
              <a:t/>
            </a:r>
            <a:endParaRPr sz="1500" u="sng">
              <a:solidFill>
                <a:srgbClr val="000000"/>
              </a:solidFill>
            </a:endParaRPr>
          </a:p>
          <a:p>
            <a:pPr indent="342900" lvl="0" marL="0" rtl="0" algn="just">
              <a:spcBef>
                <a:spcPts val="1000"/>
              </a:spcBef>
              <a:spcAft>
                <a:spcPts val="0"/>
              </a:spcAft>
              <a:buNone/>
            </a:pPr>
            <a:r>
              <a:t/>
            </a:r>
            <a:endParaRPr sz="1500" u="sng">
              <a:solidFill>
                <a:srgbClr val="000000"/>
              </a:solidFill>
            </a:endParaRPr>
          </a:p>
          <a:p>
            <a:pPr indent="0" lvl="0" marL="0" rtl="0" algn="l">
              <a:spcBef>
                <a:spcPts val="1000"/>
              </a:spcBef>
              <a:spcAft>
                <a:spcPts val="1000"/>
              </a:spcAft>
              <a:buNone/>
            </a:pPr>
            <a:r>
              <a:t/>
            </a:r>
            <a:endParaRPr sz="1500">
              <a:solidFill>
                <a:srgbClr val="000000"/>
              </a:solidFill>
            </a:endParaRPr>
          </a:p>
        </p:txBody>
      </p:sp>
      <p:sp>
        <p:nvSpPr>
          <p:cNvPr id="77" name="Google Shape;77;p16"/>
          <p:cNvSpPr txBox="1"/>
          <p:nvPr/>
        </p:nvSpPr>
        <p:spPr>
          <a:xfrm>
            <a:off x="2926550" y="3140875"/>
            <a:ext cx="6096000" cy="2008800"/>
          </a:xfrm>
          <a:prstGeom prst="rect">
            <a:avLst/>
          </a:prstGeom>
          <a:noFill/>
          <a:ln>
            <a:noFill/>
          </a:ln>
        </p:spPr>
        <p:txBody>
          <a:bodyPr anchorCtr="0" anchor="t" bIns="91425" lIns="91425" spcFirstLastPara="1" rIns="91425" wrap="square" tIns="91425">
            <a:spAutoFit/>
          </a:bodyPr>
          <a:lstStyle/>
          <a:p>
            <a:pPr indent="457200" lvl="0" marL="0" rtl="0" algn="just">
              <a:lnSpc>
                <a:spcPct val="115000"/>
              </a:lnSpc>
              <a:spcBef>
                <a:spcPts val="0"/>
              </a:spcBef>
              <a:spcAft>
                <a:spcPts val="1000"/>
              </a:spcAft>
              <a:buNone/>
            </a:pPr>
            <a:r>
              <a:rPr lang="ru" sz="1500" u="sng">
                <a:latin typeface="Average"/>
                <a:ea typeface="Average"/>
                <a:cs typeface="Average"/>
                <a:sym typeface="Average"/>
              </a:rPr>
              <a:t>До вказаних процесуальних документів господарське процесуальне законодавство ставить чіткі правові вимоги до їх складання </a:t>
            </a:r>
            <a:r>
              <a:rPr lang="ru" sz="1500">
                <a:latin typeface="Average"/>
                <a:ea typeface="Average"/>
                <a:cs typeface="Average"/>
                <a:sym typeface="Average"/>
              </a:rPr>
              <a:t> Підстави, час та черговість подання заяв по суті справи визначаються ГПК або судом у передбачених ГПК випадках. Подання заяв по суті справи є правом учасників справи. Суд може дозволити учаснику справи подати додаткові пояснення щодо окремого питання, яке виникло при розгляді справи, якщо визнає це необхідним. </a:t>
            </a:r>
            <a:endParaRPr sz="1500">
              <a:latin typeface="Average"/>
              <a:ea typeface="Average"/>
              <a:cs typeface="Average"/>
              <a:sym typeface="Average"/>
            </a:endParaRPr>
          </a:p>
        </p:txBody>
      </p:sp>
      <p:pic>
        <p:nvPicPr>
          <p:cNvPr id="78" name="Google Shape;78;p16"/>
          <p:cNvPicPr preferRelativeResize="0"/>
          <p:nvPr/>
        </p:nvPicPr>
        <p:blipFill>
          <a:blip r:embed="rId3">
            <a:alphaModFix/>
          </a:blip>
          <a:stretch>
            <a:fillRect/>
          </a:stretch>
        </p:blipFill>
        <p:spPr>
          <a:xfrm>
            <a:off x="5667375" y="1057275"/>
            <a:ext cx="3198025" cy="20088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52"/>
          <p:cNvSpPr txBox="1"/>
          <p:nvPr/>
        </p:nvSpPr>
        <p:spPr>
          <a:xfrm>
            <a:off x="0" y="0"/>
            <a:ext cx="9144000" cy="52458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Після судових дебатів суд виходить до нарадчої кімнати (спеціально обладнаного для ухвалення судових рішень приміщення) для </a:t>
            </a:r>
            <a:r>
              <a:rPr b="1" lang="ru" sz="1600">
                <a:latin typeface="Times New Roman"/>
                <a:ea typeface="Times New Roman"/>
                <a:cs typeface="Times New Roman"/>
                <a:sym typeface="Times New Roman"/>
              </a:rPr>
              <a:t>ухвалення рішення</a:t>
            </a:r>
            <a:r>
              <a:rPr lang="ru" sz="1600">
                <a:latin typeface="Times New Roman"/>
                <a:ea typeface="Times New Roman"/>
                <a:cs typeface="Times New Roman"/>
                <a:sym typeface="Times New Roman"/>
              </a:rPr>
              <a:t>, оголосивши орієнтовний час його оголошення (ст. 219 ГПК). </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b="1" lang="ru" sz="1600">
                <a:latin typeface="Times New Roman"/>
                <a:ea typeface="Times New Roman"/>
                <a:cs typeface="Times New Roman"/>
                <a:sym typeface="Times New Roman"/>
              </a:rPr>
              <a:t>Ухвалення судового рішення</a:t>
            </a:r>
            <a:r>
              <a:rPr lang="ru" sz="1600">
                <a:latin typeface="Times New Roman"/>
                <a:ea typeface="Times New Roman"/>
                <a:cs typeface="Times New Roman"/>
                <a:sym typeface="Times New Roman"/>
              </a:rPr>
              <a:t> потребує низку обмежень, пов’язаних із таємницею нарадчої кімнати. Під час ухвалення судового рішення ніхто не має права перебувати в нарадчій кімнаті, крім складу суду, який розглядає справу. </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Під час перебування в нарадчій кімнаті суддя не має права розглядати інші судові справи, а судді не мають права розголошувати хід обговорення та ухвалення рішення у нарадчій кімнаті (ст. 220 ГПК).</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 </a:t>
            </a:r>
            <a:r>
              <a:rPr i="1" lang="ru" sz="1600">
                <a:latin typeface="Times New Roman"/>
                <a:ea typeface="Times New Roman"/>
                <a:cs typeface="Times New Roman"/>
                <a:sym typeface="Times New Roman"/>
              </a:rPr>
              <a:t>За наслідками розгляду господарської справи суд ухвалює </a:t>
            </a:r>
            <a:r>
              <a:rPr b="1" i="1" lang="ru" sz="1600">
                <a:latin typeface="Times New Roman"/>
                <a:ea typeface="Times New Roman"/>
                <a:cs typeface="Times New Roman"/>
                <a:sym typeface="Times New Roman"/>
              </a:rPr>
              <a:t>рішення про судові витрати (ст. 221 ГПК</a:t>
            </a:r>
            <a:r>
              <a:rPr b="1" lang="ru" sz="1600">
                <a:latin typeface="Times New Roman"/>
                <a:ea typeface="Times New Roman"/>
                <a:cs typeface="Times New Roman"/>
                <a:sym typeface="Times New Roman"/>
              </a:rPr>
              <a:t>). </a:t>
            </a:r>
            <a:r>
              <a:rPr lang="ru" sz="1600">
                <a:latin typeface="Times New Roman"/>
                <a:ea typeface="Times New Roman"/>
                <a:cs typeface="Times New Roman"/>
                <a:sym typeface="Times New Roman"/>
              </a:rPr>
              <a:t>Якщо сторона з поважних причин не може до закінчення судових дебатів у справі подати докази, що підтверджують розмір понесених нею судових витрат, суд за заявою такої сторони, поданою до закінчення судових дебатів у справі, може вирішити питання про судові витрати після ухвалення рішення по суті позовних вимог.</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Для вирішення питання про судові витрати суд призначає судове засідання, яке проводиться </a:t>
            </a:r>
            <a:r>
              <a:rPr i="1" lang="ru" sz="1600">
                <a:latin typeface="Times New Roman"/>
                <a:ea typeface="Times New Roman"/>
                <a:cs typeface="Times New Roman"/>
                <a:sym typeface="Times New Roman"/>
              </a:rPr>
              <a:t>не пізніше п’ятнадцяти днів</a:t>
            </a:r>
            <a:r>
              <a:rPr lang="ru" sz="1600">
                <a:latin typeface="Times New Roman"/>
                <a:ea typeface="Times New Roman"/>
                <a:cs typeface="Times New Roman"/>
                <a:sym typeface="Times New Roman"/>
              </a:rPr>
              <a:t> з дня ухвалення рішення по суті позовних вимог (ч. 2 ст. 221).</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 У випадку, визначеному частиною другою цієї статті 221, суд ухвалює </a:t>
            </a:r>
            <a:r>
              <a:rPr i="1" lang="ru" sz="1600">
                <a:latin typeface="Times New Roman"/>
                <a:ea typeface="Times New Roman"/>
                <a:cs typeface="Times New Roman"/>
                <a:sym typeface="Times New Roman"/>
              </a:rPr>
              <a:t>додаткове рішення</a:t>
            </a:r>
            <a:r>
              <a:rPr lang="ru" sz="1600">
                <a:latin typeface="Times New Roman"/>
                <a:ea typeface="Times New Roman"/>
                <a:cs typeface="Times New Roman"/>
                <a:sym typeface="Times New Roman"/>
              </a:rPr>
              <a:t> в порядку, передбаченому статтею 244 ГПК.</a:t>
            </a:r>
            <a:endParaRPr sz="1600">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3"/>
          <p:cNvSpPr txBox="1"/>
          <p:nvPr>
            <p:ph type="title"/>
          </p:nvPr>
        </p:nvSpPr>
        <p:spPr>
          <a:xfrm>
            <a:off x="311700" y="1190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5. Залишення позову без розгляду. Зупинення та закриття провадження</a:t>
            </a:r>
            <a:endParaRPr/>
          </a:p>
        </p:txBody>
      </p:sp>
      <p:sp>
        <p:nvSpPr>
          <p:cNvPr id="322" name="Google Shape;322;p53"/>
          <p:cNvSpPr txBox="1"/>
          <p:nvPr/>
        </p:nvSpPr>
        <p:spPr>
          <a:xfrm>
            <a:off x="648900" y="1119200"/>
            <a:ext cx="7846200" cy="681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0"/>
              </a:spcBef>
              <a:spcAft>
                <a:spcPts val="0"/>
              </a:spcAft>
              <a:buNone/>
            </a:pPr>
            <a:r>
              <a:rPr lang="ru" sz="1500">
                <a:latin typeface="Times New Roman"/>
                <a:ea typeface="Times New Roman"/>
                <a:cs typeface="Times New Roman"/>
                <a:sym typeface="Times New Roman"/>
              </a:rPr>
              <a:t>Залишення позову без розгляду є негативним наслідком подання позову для позивача. </a:t>
            </a:r>
            <a:r>
              <a:rPr b="1" lang="ru" sz="1500">
                <a:latin typeface="Times New Roman"/>
                <a:ea typeface="Times New Roman"/>
                <a:cs typeface="Times New Roman"/>
                <a:sym typeface="Times New Roman"/>
              </a:rPr>
              <a:t>Перелік підстав наведений у статтях</a:t>
            </a:r>
            <a:r>
              <a:rPr lang="ru" sz="1500">
                <a:latin typeface="Times New Roman"/>
                <a:ea typeface="Times New Roman"/>
                <a:cs typeface="Times New Roman"/>
                <a:sym typeface="Times New Roman"/>
              </a:rPr>
              <a:t>: </a:t>
            </a:r>
            <a:endParaRPr sz="1500">
              <a:latin typeface="Times New Roman"/>
              <a:ea typeface="Times New Roman"/>
              <a:cs typeface="Times New Roman"/>
              <a:sym typeface="Times New Roman"/>
            </a:endParaRPr>
          </a:p>
        </p:txBody>
      </p:sp>
      <p:graphicFrame>
        <p:nvGraphicFramePr>
          <p:cNvPr id="323" name="Google Shape;323;p53"/>
          <p:cNvGraphicFramePr/>
          <p:nvPr/>
        </p:nvGraphicFramePr>
        <p:xfrm>
          <a:off x="952500" y="2024050"/>
          <a:ext cx="3000000" cy="3000000"/>
        </p:xfrm>
        <a:graphic>
          <a:graphicData uri="http://schemas.openxmlformats.org/drawingml/2006/table">
            <a:tbl>
              <a:tblPr>
                <a:noFill/>
                <a:tableStyleId>{E2F010F6-F033-4DCA-AC11-63F4ED77070F}</a:tableStyleId>
              </a:tblPr>
              <a:tblGrid>
                <a:gridCol w="7239000"/>
              </a:tblGrid>
              <a:tr h="381000">
                <a:tc>
                  <a:txBody>
                    <a:bodyPr/>
                    <a:lstStyle/>
                    <a:p>
                      <a:pPr indent="0" lvl="0" marL="0" rtl="0" algn="just">
                        <a:lnSpc>
                          <a:spcPct val="115000"/>
                        </a:lnSpc>
                        <a:spcBef>
                          <a:spcPts val="0"/>
                        </a:spcBef>
                        <a:spcAft>
                          <a:spcPts val="0"/>
                        </a:spcAft>
                        <a:buNone/>
                      </a:pPr>
                      <a:r>
                        <a:rPr lang="ru" sz="1500">
                          <a:latin typeface="Times New Roman"/>
                          <a:ea typeface="Times New Roman"/>
                          <a:cs typeface="Times New Roman"/>
                          <a:sym typeface="Times New Roman"/>
                        </a:rPr>
                        <a:t>♦  позовна заява подана з порушенням встановлених вимог (ст. 162);</a:t>
                      </a:r>
                      <a:endParaRPr sz="2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just">
                        <a:lnSpc>
                          <a:spcPct val="115000"/>
                        </a:lnSpc>
                        <a:spcBef>
                          <a:spcPts val="0"/>
                        </a:spcBef>
                        <a:spcAft>
                          <a:spcPts val="0"/>
                        </a:spcAft>
                        <a:buNone/>
                      </a:pPr>
                      <a:r>
                        <a:rPr lang="ru" sz="1500">
                          <a:latin typeface="Times New Roman"/>
                          <a:ea typeface="Times New Roman"/>
                          <a:cs typeface="Times New Roman"/>
                          <a:sym typeface="Times New Roman"/>
                        </a:rPr>
                        <a:t>♦  порушені вимоги при поданні документів, що додаються до позовної заяви (ст. 164);</a:t>
                      </a:r>
                      <a:endParaRPr sz="2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just">
                        <a:lnSpc>
                          <a:spcPct val="115000"/>
                        </a:lnSpc>
                        <a:spcBef>
                          <a:spcPts val="0"/>
                        </a:spcBef>
                        <a:spcAft>
                          <a:spcPts val="0"/>
                        </a:spcAft>
                        <a:buNone/>
                      </a:pPr>
                      <a:r>
                        <a:rPr lang="ru" sz="1500">
                          <a:latin typeface="Times New Roman"/>
                          <a:ea typeface="Times New Roman"/>
                          <a:cs typeface="Times New Roman"/>
                          <a:sym typeface="Times New Roman"/>
                        </a:rPr>
                        <a:t>♦</a:t>
                      </a:r>
                      <a:r>
                        <a:rPr lang="ru" sz="1500">
                          <a:latin typeface="Times New Roman"/>
                          <a:ea typeface="Times New Roman"/>
                          <a:cs typeface="Times New Roman"/>
                          <a:sym typeface="Times New Roman"/>
                        </a:rPr>
                        <a:t>  порушені вимоги при надсиланні копії позовної заяви і доданих до неї документів (ст. 172); </a:t>
                      </a:r>
                      <a:endParaRPr sz="2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just">
                        <a:lnSpc>
                          <a:spcPct val="115000"/>
                        </a:lnSpc>
                        <a:spcBef>
                          <a:spcPts val="0"/>
                        </a:spcBef>
                        <a:spcAft>
                          <a:spcPts val="0"/>
                        </a:spcAft>
                        <a:buNone/>
                      </a:pPr>
                      <a:r>
                        <a:rPr lang="ru" sz="1500">
                          <a:latin typeface="Times New Roman"/>
                          <a:ea typeface="Times New Roman"/>
                          <a:cs typeface="Times New Roman"/>
                          <a:sym typeface="Times New Roman"/>
                        </a:rPr>
                        <a:t>♦  порушено процедуру об’єднання і роз’єднання позовів (ст. 173); </a:t>
                      </a:r>
                      <a:endParaRPr sz="2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81000">
                <a:tc>
                  <a:txBody>
                    <a:bodyPr/>
                    <a:lstStyle/>
                    <a:p>
                      <a:pPr indent="0" lvl="0" marL="0" rtl="0" algn="just">
                        <a:lnSpc>
                          <a:spcPct val="115000"/>
                        </a:lnSpc>
                        <a:spcBef>
                          <a:spcPts val="0"/>
                        </a:spcBef>
                        <a:spcAft>
                          <a:spcPts val="0"/>
                        </a:spcAft>
                        <a:buNone/>
                      </a:pPr>
                      <a:r>
                        <a:rPr lang="ru" sz="1500">
                          <a:latin typeface="Times New Roman"/>
                          <a:ea typeface="Times New Roman"/>
                          <a:cs typeface="Times New Roman"/>
                          <a:sym typeface="Times New Roman"/>
                        </a:rPr>
                        <a:t>♦  підстави залишення позову без розгляду (ст. 226).</a:t>
                      </a:r>
                      <a:endParaRPr sz="20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54"/>
          <p:cNvSpPr txBox="1"/>
          <p:nvPr/>
        </p:nvSpPr>
        <p:spPr>
          <a:xfrm>
            <a:off x="0" y="0"/>
            <a:ext cx="9084600" cy="50436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b="1" lang="ru" sz="1150">
                <a:latin typeface="Times New Roman"/>
                <a:ea typeface="Times New Roman"/>
                <a:cs typeface="Times New Roman"/>
                <a:sym typeface="Times New Roman"/>
              </a:rPr>
              <a:t>Частина перша статті 226 ГПК визначає підстави залишення судом позову без розгляду, якщо</a:t>
            </a:r>
            <a:r>
              <a:rPr lang="ru" sz="1150">
                <a:latin typeface="Times New Roman"/>
                <a:ea typeface="Times New Roman"/>
                <a:cs typeface="Times New Roman"/>
                <a:sym typeface="Times New Roman"/>
              </a:rPr>
              <a:t>: </a:t>
            </a:r>
            <a:endParaRPr sz="115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ru" sz="1150">
                <a:latin typeface="Times New Roman"/>
                <a:ea typeface="Times New Roman"/>
                <a:cs typeface="Times New Roman"/>
                <a:sym typeface="Times New Roman"/>
              </a:rPr>
              <a:t>1)  позов подано особою, яка не має процесуальної дієздатності;</a:t>
            </a:r>
            <a:endParaRPr sz="115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ru" sz="1150">
                <a:latin typeface="Times New Roman"/>
                <a:ea typeface="Times New Roman"/>
                <a:cs typeface="Times New Roman"/>
                <a:sym typeface="Times New Roman"/>
              </a:rPr>
              <a:t>2)  позовну заяву не підписано або підписано особою, яка не має права підписувати її, або особою, посадове становище якої не вказано; </a:t>
            </a:r>
            <a:endParaRPr sz="115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ru" sz="1150">
                <a:latin typeface="Times New Roman"/>
                <a:ea typeface="Times New Roman"/>
                <a:cs typeface="Times New Roman"/>
                <a:sym typeface="Times New Roman"/>
              </a:rPr>
              <a:t>3)  у провадженні цього чи іншого суду є справа із спору між тими самими сторонами, про той самий предмет і з тих самих підстав; </a:t>
            </a:r>
            <a:endParaRPr sz="115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ru" sz="1150">
                <a:latin typeface="Times New Roman"/>
                <a:ea typeface="Times New Roman"/>
                <a:cs typeface="Times New Roman"/>
                <a:sym typeface="Times New Roman"/>
              </a:rPr>
              <a:t>4)  позивач без поважних причин не подав витребувані судом докази, необхідні для вирішення спору, або позивач (його представник) не з’явився у судове засідання або не повідомив про причини неявки, крім випадку, якщо від нього надійшла заява про розгляд справи за його відсутності і його нез’явлення не перешкоджає вирішенню спору;</a:t>
            </a:r>
            <a:endParaRPr sz="115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ru" sz="1150">
                <a:latin typeface="Times New Roman"/>
                <a:ea typeface="Times New Roman"/>
                <a:cs typeface="Times New Roman"/>
                <a:sym typeface="Times New Roman"/>
              </a:rPr>
              <a:t>5)  позивач до початку розгляду справи по суті подав заяву про залишення позову без розгляду;</a:t>
            </a:r>
            <a:endParaRPr sz="115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ru" sz="1150">
                <a:latin typeface="Times New Roman"/>
                <a:ea typeface="Times New Roman"/>
                <a:cs typeface="Times New Roman"/>
                <a:sym typeface="Times New Roman"/>
              </a:rPr>
              <a:t>6)  позивач у визначений судом строк не вніс кошти для забезпечення судових витрат відповідача і відповідач подав заяву про залишення позову без розгляду;</a:t>
            </a:r>
            <a:endParaRPr sz="115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ru" sz="1150">
                <a:latin typeface="Times New Roman"/>
                <a:ea typeface="Times New Roman"/>
                <a:cs typeface="Times New Roman"/>
                <a:sym typeface="Times New Roman"/>
              </a:rPr>
              <a:t>7)  сторони уклали угоду про передачу даного спору на вирішення третейського суду або міжнародного комерційного арбітражу, і від відповідача не пізніше початку розгляду справи по суті, але до подання ним першої заяви щодо суті спору надійшли заперечення проти вирішення спору в господарському суді, якщо тільки суд не визнає, що така угода є недійсною, втратила чинність або не може бути виконана; </a:t>
            </a:r>
            <a:endParaRPr sz="115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ru" sz="1150">
                <a:latin typeface="Times New Roman"/>
                <a:ea typeface="Times New Roman"/>
                <a:cs typeface="Times New Roman"/>
                <a:sym typeface="Times New Roman"/>
              </a:rPr>
              <a:t>8)  провадження у справі відкрито за заявою, поданою без додержання вимог, викладених у статтях 162, 164, 172, 173 ГПК, і позивач не усунув цих недоліків у встановлений судом строк;</a:t>
            </a:r>
            <a:endParaRPr sz="115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ru" sz="1150">
                <a:latin typeface="Times New Roman"/>
                <a:ea typeface="Times New Roman"/>
                <a:cs typeface="Times New Roman"/>
                <a:sym typeface="Times New Roman"/>
              </a:rPr>
              <a:t>9)  дієздатна особа, в інтересах якої у встановлених законом випадках відкрито провадження у справі за заявою іншої особи, не підтримує заявлених вимог і від неї надійшла відповідна заява; </a:t>
            </a:r>
            <a:endParaRPr sz="115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ru" sz="1150">
                <a:latin typeface="Times New Roman"/>
                <a:ea typeface="Times New Roman"/>
                <a:cs typeface="Times New Roman"/>
                <a:sym typeface="Times New Roman"/>
              </a:rPr>
              <a:t>10)  після відкриття провадження судом встановлено, що позивачем подано до цього ж суду інший позов (позови) до цього ж відповідача (відповідачів) з тим самим предметом та з однакових підстав і щодо такого позову (позовів) на час вирішення питання про відкриття провадження у справі, що розглядається, не постановлена ухвала про відкриття або відмову у відкритті провадження у справі, повернення позовної заяви або залишення позову без розгляду; </a:t>
            </a:r>
            <a:endParaRPr sz="1150">
              <a:latin typeface="Times New Roman"/>
              <a:ea typeface="Times New Roman"/>
              <a:cs typeface="Times New Roman"/>
              <a:sym typeface="Times New Roman"/>
            </a:endParaRPr>
          </a:p>
          <a:p>
            <a:pPr indent="0" lvl="0" marL="0" rtl="0" algn="just">
              <a:lnSpc>
                <a:spcPct val="115000"/>
              </a:lnSpc>
              <a:spcBef>
                <a:spcPts val="0"/>
              </a:spcBef>
              <a:spcAft>
                <a:spcPts val="0"/>
              </a:spcAft>
              <a:buNone/>
            </a:pPr>
            <a:r>
              <a:rPr lang="ru" sz="1150">
                <a:latin typeface="Times New Roman"/>
                <a:ea typeface="Times New Roman"/>
                <a:cs typeface="Times New Roman"/>
                <a:sym typeface="Times New Roman"/>
              </a:rPr>
              <a:t>11)  між сторонами укладено угоду про передачу спору на вирішення суду іншої держави, якщо право укласти таку угоду передбачене законом або міжнародним договором України, за винятком випадків, якщо суд визнає, що така угода суперечить закону або міжнародному договору України, є недійсною, втратила чинність або не може бути виконана. </a:t>
            </a:r>
            <a:endParaRPr sz="1150">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p55"/>
          <p:cNvSpPr txBox="1"/>
          <p:nvPr/>
        </p:nvSpPr>
        <p:spPr>
          <a:xfrm>
            <a:off x="595350" y="1789800"/>
            <a:ext cx="7953300" cy="15639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Наведений перелік підстав залишення позову без розгляду має вичерпний характер і поширеному тлумаченню не підлягає. Крім того, в пункті 3.5 </a:t>
            </a:r>
            <a:r>
              <a:rPr i="1" lang="ru" sz="1600">
                <a:latin typeface="Times New Roman"/>
                <a:ea typeface="Times New Roman"/>
                <a:cs typeface="Times New Roman"/>
                <a:sym typeface="Times New Roman"/>
              </a:rPr>
              <a:t>постанови Пленуму ВГСУ «Про деякі питання практики застосування Господарського процесуального кодексу України судами першої інстанції» № 18 від 26.12.2011 р., надаються роз’яснення підстав залишення позову без розгляду</a:t>
            </a:r>
            <a:endParaRPr i="1" sz="1600">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56"/>
          <p:cNvSpPr txBox="1"/>
          <p:nvPr/>
        </p:nvSpPr>
        <p:spPr>
          <a:xfrm>
            <a:off x="0" y="0"/>
            <a:ext cx="9084600" cy="21303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Про залишення позову без розгляду постановляється </a:t>
            </a:r>
            <a:r>
              <a:rPr b="1" lang="ru" sz="1600">
                <a:latin typeface="Times New Roman"/>
                <a:ea typeface="Times New Roman"/>
                <a:cs typeface="Times New Roman"/>
                <a:sym typeface="Times New Roman"/>
              </a:rPr>
              <a:t>ухвала,</a:t>
            </a:r>
            <a:r>
              <a:rPr lang="ru" sz="1600">
                <a:latin typeface="Times New Roman"/>
                <a:ea typeface="Times New Roman"/>
                <a:cs typeface="Times New Roman"/>
                <a:sym typeface="Times New Roman"/>
              </a:rPr>
              <a:t> в якій вирішуються питання про розподіл між сторонами судових витрат, про повернення судового збору з бюджету. Ухвалу про залишення позову без розгляду може бути оскаржено</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Окремі питання залишення позову без розгляду надається в </a:t>
            </a:r>
            <a:r>
              <a:rPr i="1" lang="ru" sz="1600">
                <a:latin typeface="Times New Roman"/>
                <a:ea typeface="Times New Roman"/>
                <a:cs typeface="Times New Roman"/>
                <a:sym typeface="Times New Roman"/>
              </a:rPr>
              <a:t>постанові ВГСУ у справі № 910/11551/16 від 10.01.2017 р.,</a:t>
            </a:r>
            <a:r>
              <a:rPr lang="ru" sz="1600">
                <a:latin typeface="Times New Roman"/>
                <a:ea typeface="Times New Roman"/>
                <a:cs typeface="Times New Roman"/>
                <a:sym typeface="Times New Roman"/>
              </a:rPr>
              <a:t> в якій зазначається, що </a:t>
            </a:r>
            <a:r>
              <a:rPr b="1" lang="ru" sz="1600">
                <a:latin typeface="Times New Roman"/>
                <a:ea typeface="Times New Roman"/>
                <a:cs typeface="Times New Roman"/>
                <a:sym typeface="Times New Roman"/>
              </a:rPr>
              <a:t>залишення позову без розгляду </a:t>
            </a:r>
            <a:r>
              <a:rPr lang="ru" sz="1600">
                <a:latin typeface="Times New Roman"/>
                <a:ea typeface="Times New Roman"/>
                <a:cs typeface="Times New Roman"/>
                <a:sym typeface="Times New Roman"/>
              </a:rPr>
              <a:t>– це форма закінчення розгляду господарським судом справи без прийняття рішення суду в зв'язку з виявленням обставин, які перешкоджають розглядові справи, але можуть бути усунуті в майбутньому</a:t>
            </a:r>
            <a:endParaRPr sz="1600">
              <a:latin typeface="Times New Roman"/>
              <a:ea typeface="Times New Roman"/>
              <a:cs typeface="Times New Roman"/>
              <a:sym typeface="Times New Roman"/>
            </a:endParaRPr>
          </a:p>
        </p:txBody>
      </p:sp>
      <p:pic>
        <p:nvPicPr>
          <p:cNvPr id="339" name="Google Shape;339;p56"/>
          <p:cNvPicPr preferRelativeResize="0"/>
          <p:nvPr/>
        </p:nvPicPr>
        <p:blipFill>
          <a:blip r:embed="rId3">
            <a:alphaModFix/>
          </a:blip>
          <a:stretch>
            <a:fillRect/>
          </a:stretch>
        </p:blipFill>
        <p:spPr>
          <a:xfrm>
            <a:off x="152400" y="2282700"/>
            <a:ext cx="4002875" cy="26300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7"/>
          <p:cNvSpPr txBox="1"/>
          <p:nvPr/>
        </p:nvSpPr>
        <p:spPr>
          <a:xfrm>
            <a:off x="0" y="0"/>
            <a:ext cx="9144000" cy="42522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b="1" lang="ru" sz="1500">
                <a:latin typeface="Times New Roman"/>
                <a:ea typeface="Times New Roman"/>
                <a:cs typeface="Times New Roman"/>
                <a:sym typeface="Times New Roman"/>
              </a:rPr>
              <a:t>За приписами статті 227 ГПК суд зобов’язаний зупинити провадження у справі у випадках</a:t>
            </a:r>
            <a:r>
              <a:rPr lang="ru" sz="1500">
                <a:latin typeface="Times New Roman"/>
                <a:ea typeface="Times New Roman"/>
                <a:cs typeface="Times New Roman"/>
                <a:sym typeface="Times New Roman"/>
              </a:rPr>
              <a:t>: </a:t>
            </a:r>
            <a:endParaRPr sz="15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t/>
            </a:r>
            <a:endParaRPr sz="15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500">
                <a:latin typeface="Times New Roman"/>
                <a:ea typeface="Times New Roman"/>
                <a:cs typeface="Times New Roman"/>
                <a:sym typeface="Times New Roman"/>
              </a:rPr>
              <a:t>1)  смерті або оголошення померлою фізичної особи, яка була стороною у справі або третьою особою з самостійними вимогами щодо предмета спору, якщо спірні правовідносини допускають правонаступництво; </a:t>
            </a:r>
            <a:endParaRPr sz="15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500">
                <a:latin typeface="Times New Roman"/>
                <a:ea typeface="Times New Roman"/>
                <a:cs typeface="Times New Roman"/>
                <a:sym typeface="Times New Roman"/>
              </a:rPr>
              <a:t>2)  необхідності призначення або заміни законного представника учасника справи;</a:t>
            </a:r>
            <a:endParaRPr sz="1500">
              <a:latin typeface="Times New Roman"/>
              <a:ea typeface="Times New Roman"/>
              <a:cs typeface="Times New Roman"/>
              <a:sym typeface="Times New Roman"/>
            </a:endParaRPr>
          </a:p>
          <a:p>
            <a:pPr indent="342900" lvl="0" marL="0" rtl="0" algn="just">
              <a:lnSpc>
                <a:spcPct val="115000"/>
              </a:lnSpc>
              <a:spcBef>
                <a:spcPts val="1000"/>
              </a:spcBef>
              <a:spcAft>
                <a:spcPts val="0"/>
              </a:spcAft>
              <a:buNone/>
            </a:pPr>
            <a:r>
              <a:rPr lang="ru" sz="1500">
                <a:latin typeface="Times New Roman"/>
                <a:ea typeface="Times New Roman"/>
                <a:cs typeface="Times New Roman"/>
                <a:sym typeface="Times New Roman"/>
              </a:rPr>
              <a:t>3) перебування сторони або третьої особи, яка заявляє самостійні вимоги щодо предмета спору, у складі Збройних Сил України або інших утворених відповідно до закону військових формувань, що переведені на воєнний стан або залучені до проведення антитерористичної операції; </a:t>
            </a:r>
            <a:endParaRPr sz="1500">
              <a:latin typeface="Times New Roman"/>
              <a:ea typeface="Times New Roman"/>
              <a:cs typeface="Times New Roman"/>
              <a:sym typeface="Times New Roman"/>
            </a:endParaRPr>
          </a:p>
          <a:p>
            <a:pPr indent="342900" lvl="0" marL="0" rtl="0" algn="just">
              <a:lnSpc>
                <a:spcPct val="115000"/>
              </a:lnSpc>
              <a:spcBef>
                <a:spcPts val="1000"/>
              </a:spcBef>
              <a:spcAft>
                <a:spcPts val="0"/>
              </a:spcAft>
              <a:buNone/>
            </a:pPr>
            <a:r>
              <a:rPr lang="ru" sz="1500">
                <a:latin typeface="Times New Roman"/>
                <a:ea typeface="Times New Roman"/>
                <a:cs typeface="Times New Roman"/>
                <a:sym typeface="Times New Roman"/>
              </a:rPr>
              <a:t>4)  прийняття рішення про врегулювання спору за участю судді;</a:t>
            </a:r>
            <a:endParaRPr sz="1500">
              <a:latin typeface="Times New Roman"/>
              <a:ea typeface="Times New Roman"/>
              <a:cs typeface="Times New Roman"/>
              <a:sym typeface="Times New Roman"/>
            </a:endParaRPr>
          </a:p>
          <a:p>
            <a:pPr indent="342900" lvl="0" marL="0" rtl="0" algn="just">
              <a:lnSpc>
                <a:spcPct val="115000"/>
              </a:lnSpc>
              <a:spcBef>
                <a:spcPts val="1000"/>
              </a:spcBef>
              <a:spcAft>
                <a:spcPts val="1000"/>
              </a:spcAft>
              <a:buNone/>
            </a:pPr>
            <a:r>
              <a:rPr lang="ru" sz="1500">
                <a:latin typeface="Times New Roman"/>
                <a:ea typeface="Times New Roman"/>
                <a:cs typeface="Times New Roman"/>
                <a:sym typeface="Times New Roman"/>
              </a:rPr>
              <a:t>5)  об’єктивної неможливості розгляду цієї справи до вирішення іншої справи, що розглядається в порядку конституційного провадження, адміністративного, цивільного, господарського чи кримінального судочинства, – до набрання законної сили судовим рішенням в іншій справі; суд не може посилатися на об’єктивну неможливість розгляду справи у випадку, коли зібрані докази дозволяють встановити та оцінити обставини (факти), які є предметом судового розгляду.</a:t>
            </a:r>
            <a:endParaRPr sz="1500">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8"/>
          <p:cNvSpPr txBox="1"/>
          <p:nvPr/>
        </p:nvSpPr>
        <p:spPr>
          <a:xfrm>
            <a:off x="0" y="0"/>
            <a:ext cx="9144000" cy="32631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З питань, зазначених у частині першій статті 227 ГПК, суд постановляє </a:t>
            </a:r>
            <a:r>
              <a:rPr b="1" lang="ru" sz="1600">
                <a:latin typeface="Times New Roman"/>
                <a:ea typeface="Times New Roman"/>
                <a:cs typeface="Times New Roman"/>
                <a:sym typeface="Times New Roman"/>
              </a:rPr>
              <a:t>ухвалу</a:t>
            </a:r>
            <a:r>
              <a:rPr lang="ru" sz="1600">
                <a:latin typeface="Times New Roman"/>
                <a:ea typeface="Times New Roman"/>
                <a:cs typeface="Times New Roman"/>
                <a:sym typeface="Times New Roman"/>
              </a:rPr>
              <a:t>. </a:t>
            </a:r>
            <a:r>
              <a:rPr i="1" lang="ru" sz="1600">
                <a:latin typeface="Times New Roman"/>
                <a:ea typeface="Times New Roman"/>
                <a:cs typeface="Times New Roman"/>
                <a:sym typeface="Times New Roman"/>
              </a:rPr>
              <a:t>Зупинення провадження у справі може здійснюватися з інших підстав, визначених статтею 228 ГПК</a:t>
            </a:r>
            <a:r>
              <a:rPr lang="ru" sz="1600">
                <a:latin typeface="Times New Roman"/>
                <a:ea typeface="Times New Roman"/>
                <a:cs typeface="Times New Roman"/>
                <a:sym typeface="Times New Roman"/>
              </a:rPr>
              <a:t>. Суд може за заявою учасника справи, а також з власної ініціативи зупинити провадження у справі у випадках: 1)  перебування учасника справи на альтернативній (невійськовій) службі не за місцем проживання або на строковій військовій службі; 2)  призначення судом експертизи; 3)  направлення судового доручення щодо збирання доказів у порядку, встановленому статтею 84 ГПК; 4)  звернення із судовим дорученням про надання правової допомоги або вручення виклику до суду чи інших документів до іноземного суду або іншого компетентного органу іноземної держави; 5)  надходження заяви про відвід судді; 6)  прийняття ухвали про тимчасове вилучення доказів державним виконавцем для дослідження судом; 7)  перегляду судового рішення у подібних правовідносинах (в іншій справі) у касаційному порядку палатою, об’єднаною палатою, Великою Палатою Верховного Суду.</a:t>
            </a:r>
            <a:endParaRPr sz="1600">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9"/>
          <p:cNvSpPr txBox="1"/>
          <p:nvPr/>
        </p:nvSpPr>
        <p:spPr>
          <a:xfrm>
            <a:off x="0" y="0"/>
            <a:ext cx="9072600" cy="49872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b="1" lang="ru" sz="1300">
                <a:latin typeface="Times New Roman"/>
                <a:ea typeface="Times New Roman"/>
                <a:cs typeface="Times New Roman"/>
                <a:sym typeface="Times New Roman"/>
              </a:rPr>
              <a:t>Закриття провадження у справі</a:t>
            </a:r>
            <a:r>
              <a:rPr lang="ru" sz="1300">
                <a:latin typeface="Times New Roman"/>
                <a:ea typeface="Times New Roman"/>
                <a:cs typeface="Times New Roman"/>
                <a:sym typeface="Times New Roman"/>
              </a:rPr>
              <a:t> є діяльність господарського суду, яке полягає у закритті справи без ухвалення рішення.</a:t>
            </a:r>
            <a:endParaRPr sz="13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b="1" lang="ru" sz="1300">
                <a:latin typeface="Times New Roman"/>
                <a:ea typeface="Times New Roman"/>
                <a:cs typeface="Times New Roman"/>
                <a:sym typeface="Times New Roman"/>
              </a:rPr>
              <a:t>Згідно частини першої статті 231 ГПК господарський суд закриває провадження у справі, якщо</a:t>
            </a:r>
            <a:r>
              <a:rPr lang="ru" sz="1300">
                <a:latin typeface="Times New Roman"/>
                <a:ea typeface="Times New Roman"/>
                <a:cs typeface="Times New Roman"/>
                <a:sym typeface="Times New Roman"/>
              </a:rPr>
              <a:t>:</a:t>
            </a:r>
            <a:endParaRPr sz="13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300">
                <a:latin typeface="Times New Roman"/>
                <a:ea typeface="Times New Roman"/>
                <a:cs typeface="Times New Roman"/>
                <a:sym typeface="Times New Roman"/>
              </a:rPr>
              <a:t>1)  спір не підлягає вирішенню в порядку господарського судочинства; </a:t>
            </a:r>
            <a:endParaRPr sz="13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300">
                <a:latin typeface="Times New Roman"/>
                <a:ea typeface="Times New Roman"/>
                <a:cs typeface="Times New Roman"/>
                <a:sym typeface="Times New Roman"/>
              </a:rPr>
              <a:t>2)  відсутній предмет спору;</a:t>
            </a:r>
            <a:endParaRPr sz="13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300">
                <a:latin typeface="Times New Roman"/>
                <a:ea typeface="Times New Roman"/>
                <a:cs typeface="Times New Roman"/>
                <a:sym typeface="Times New Roman"/>
              </a:rPr>
              <a:t>3)  суд встановить обставини, які є підставою для відмови у відкритті провадження у справі відповідно до пунктів 2, 4, 5 частини першої статті 175 ГПК, а саме:  є таке, що набрало законної сили, рішення чи ухвала суду про закриття провадження у справі між тими самими сторонами, про той самий предмет і з тих самих підстав, або є судовий наказ, що набрав законної сили за тими самими вимогами; є рішення третейського суду, міжнародного комерційного арбітражу, прийняте в межах його компетенції в Україні щодо спору між тими самими сторонами, про той самий предмет і з тих самих підстав, за винятком випадків, коли суд відмовив у видачі виконавчого документа на примусове виконання такого рішення; є рішення суду іноземної держави або міжнародного комерційного арбітражу, визнане в Україні в установленому законом порядку, щодо спору між тими самими сторонами, про той самий предмет і з тих самих підстав (виділено автором), крім випадків, передбачених частиною другою статті 175 ГПК; </a:t>
            </a:r>
            <a:endParaRPr sz="13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300">
                <a:latin typeface="Times New Roman"/>
                <a:ea typeface="Times New Roman"/>
                <a:cs typeface="Times New Roman"/>
                <a:sym typeface="Times New Roman"/>
              </a:rPr>
              <a:t>4)  позивач відмовився від позову і відмову прийнято судом; </a:t>
            </a:r>
            <a:endParaRPr sz="13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300">
                <a:latin typeface="Times New Roman"/>
                <a:ea typeface="Times New Roman"/>
                <a:cs typeface="Times New Roman"/>
                <a:sym typeface="Times New Roman"/>
              </a:rPr>
              <a:t>5)  після відкриття провадження у справі між сторонами укладено угоду про передачу спору на вирішення до міжнародного комерційного арбітражу або третейського суду, якщо тільки суд не визнає, що така угода є недійсною, втратила чинність або не може бути виконана; </a:t>
            </a:r>
            <a:endParaRPr sz="13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300">
                <a:latin typeface="Times New Roman"/>
                <a:ea typeface="Times New Roman"/>
                <a:cs typeface="Times New Roman"/>
                <a:sym typeface="Times New Roman"/>
              </a:rPr>
              <a:t>6)  настала смерть фізичної особи або оголошено її померлою чи припинено юридичну особу, які були однією із сторін у справі, якщо спірні правовідносини не допускають правонаступництва; </a:t>
            </a:r>
            <a:endParaRPr sz="13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300">
                <a:latin typeface="Times New Roman"/>
                <a:ea typeface="Times New Roman"/>
                <a:cs typeface="Times New Roman"/>
                <a:sym typeface="Times New Roman"/>
              </a:rPr>
              <a:t>7)  сторони уклали мирову угоду і вона затверджена судом</a:t>
            </a:r>
            <a:endParaRPr sz="1300">
              <a:latin typeface="Times New Roman"/>
              <a:ea typeface="Times New Roman"/>
              <a:cs typeface="Times New Roman"/>
              <a:sym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60"/>
          <p:cNvSpPr txBox="1"/>
          <p:nvPr/>
        </p:nvSpPr>
        <p:spPr>
          <a:xfrm>
            <a:off x="583400" y="1359750"/>
            <a:ext cx="7869900" cy="12120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sz="1500">
                <a:latin typeface="Times New Roman"/>
                <a:ea typeface="Times New Roman"/>
                <a:cs typeface="Times New Roman"/>
                <a:sym typeface="Times New Roman"/>
              </a:rPr>
              <a:t>У питанні закриття провадження у справі слід керуватися окремими положеннями </a:t>
            </a:r>
            <a:r>
              <a:rPr i="1" lang="ru" sz="1500">
                <a:latin typeface="Times New Roman"/>
                <a:ea typeface="Times New Roman"/>
                <a:cs typeface="Times New Roman"/>
                <a:sym typeface="Times New Roman"/>
              </a:rPr>
              <a:t>Постанови Вищого господарського суду України «Про деякі  питання практики застосування Господарського процесуального кодексу України судами першої» № 18 від 26.12.2011 р.</a:t>
            </a:r>
            <a:r>
              <a:rPr lang="ru" sz="1500">
                <a:latin typeface="Times New Roman"/>
                <a:ea typeface="Times New Roman"/>
                <a:cs typeface="Times New Roman"/>
                <a:sym typeface="Times New Roman"/>
              </a:rPr>
              <a:t>, а також </a:t>
            </a:r>
            <a:r>
              <a:rPr i="1" lang="ru" sz="1500">
                <a:latin typeface="Times New Roman"/>
                <a:ea typeface="Times New Roman"/>
                <a:cs typeface="Times New Roman"/>
                <a:sym typeface="Times New Roman"/>
              </a:rPr>
              <a:t>постановою ВГСУ №№ 9 від 29.05.2013 р. </a:t>
            </a:r>
            <a:endParaRPr i="1" sz="1500">
              <a:latin typeface="Times New Roman"/>
              <a:ea typeface="Times New Roman"/>
              <a:cs typeface="Times New Roman"/>
              <a:sym typeface="Times New Roman"/>
            </a:endParaRPr>
          </a:p>
        </p:txBody>
      </p:sp>
      <p:pic>
        <p:nvPicPr>
          <p:cNvPr id="360" name="Google Shape;360;p60"/>
          <p:cNvPicPr preferRelativeResize="0"/>
          <p:nvPr/>
        </p:nvPicPr>
        <p:blipFill>
          <a:blip r:embed="rId3">
            <a:alphaModFix/>
          </a:blip>
          <a:stretch>
            <a:fillRect/>
          </a:stretch>
        </p:blipFill>
        <p:spPr>
          <a:xfrm>
            <a:off x="2615462" y="2783700"/>
            <a:ext cx="3805775" cy="202645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ru"/>
              <a:t>6. Поняття та види судових рішень</a:t>
            </a:r>
            <a:endParaRPr/>
          </a:p>
        </p:txBody>
      </p:sp>
      <p:sp>
        <p:nvSpPr>
          <p:cNvPr id="366" name="Google Shape;366;p61"/>
          <p:cNvSpPr txBox="1"/>
          <p:nvPr>
            <p:ph idx="1" type="body"/>
          </p:nvPr>
        </p:nvSpPr>
        <p:spPr>
          <a:xfrm>
            <a:off x="0" y="1152475"/>
            <a:ext cx="9144000" cy="883500"/>
          </a:xfrm>
          <a:prstGeom prst="rect">
            <a:avLst/>
          </a:prstGeom>
        </p:spPr>
        <p:txBody>
          <a:bodyPr anchorCtr="0" anchor="t" bIns="91425" lIns="91425" spcFirstLastPara="1" rIns="91425" wrap="square" tIns="91425">
            <a:noAutofit/>
          </a:bodyPr>
          <a:lstStyle/>
          <a:p>
            <a:pPr indent="342900" lvl="0" marL="0" rtl="0" algn="just">
              <a:spcBef>
                <a:spcPts val="0"/>
              </a:spcBef>
              <a:spcAft>
                <a:spcPts val="0"/>
              </a:spcAft>
              <a:buNone/>
            </a:pPr>
            <a:r>
              <a:rPr lang="ru" sz="1400">
                <a:solidFill>
                  <a:srgbClr val="000000"/>
                </a:solidFill>
                <a:latin typeface="Times New Roman"/>
                <a:ea typeface="Times New Roman"/>
                <a:cs typeface="Times New Roman"/>
                <a:sym typeface="Times New Roman"/>
              </a:rPr>
              <a:t>На підставі стаття 129-1 Конституції України, частини першої статті першої статті 233 ГПК судові рішення і постанови ухвалюються іменем України негайно після закінчення судового розгляду і є обов’язковим до виконання. </a:t>
            </a:r>
            <a:endParaRPr sz="1400">
              <a:solidFill>
                <a:srgbClr val="000000"/>
              </a:solidFill>
              <a:latin typeface="Times New Roman"/>
              <a:ea typeface="Times New Roman"/>
              <a:cs typeface="Times New Roman"/>
              <a:sym typeface="Times New Roman"/>
            </a:endParaRPr>
          </a:p>
          <a:p>
            <a:pPr indent="342900" lvl="0" marL="0" rtl="0" algn="just">
              <a:spcBef>
                <a:spcPts val="0"/>
              </a:spcBef>
              <a:spcAft>
                <a:spcPts val="0"/>
              </a:spcAft>
              <a:buNone/>
            </a:pPr>
            <a:r>
              <a:rPr lang="ru" sz="1400">
                <a:solidFill>
                  <a:srgbClr val="000000"/>
                </a:solidFill>
                <a:latin typeface="Times New Roman"/>
                <a:ea typeface="Times New Roman"/>
                <a:cs typeface="Times New Roman"/>
                <a:sym typeface="Times New Roman"/>
              </a:rPr>
              <a:t>ГПК передбачає чотири форми судових рішень.  </a:t>
            </a:r>
            <a:r>
              <a:rPr b="1" lang="ru" sz="1400">
                <a:solidFill>
                  <a:srgbClr val="000000"/>
                </a:solidFill>
                <a:latin typeface="Times New Roman"/>
                <a:ea typeface="Times New Roman"/>
                <a:cs typeface="Times New Roman"/>
                <a:sym typeface="Times New Roman"/>
              </a:rPr>
              <a:t>Згідно частини першої статті 232 ГПК судовими рішеннями є:</a:t>
            </a:r>
            <a:endParaRPr sz="1500"/>
          </a:p>
        </p:txBody>
      </p:sp>
      <p:sp>
        <p:nvSpPr>
          <p:cNvPr id="367" name="Google Shape;367;p61"/>
          <p:cNvSpPr/>
          <p:nvPr/>
        </p:nvSpPr>
        <p:spPr>
          <a:xfrm>
            <a:off x="273850" y="2774150"/>
            <a:ext cx="24288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0" rtl="0" algn="just">
              <a:lnSpc>
                <a:spcPct val="115000"/>
              </a:lnSpc>
              <a:spcBef>
                <a:spcPts val="0"/>
              </a:spcBef>
              <a:spcAft>
                <a:spcPts val="0"/>
              </a:spcAft>
              <a:buNone/>
            </a:pPr>
            <a:r>
              <a:rPr lang="ru" sz="1700">
                <a:latin typeface="Times New Roman"/>
                <a:ea typeface="Times New Roman"/>
                <a:cs typeface="Times New Roman"/>
                <a:sym typeface="Times New Roman"/>
              </a:rPr>
              <a:t> </a:t>
            </a:r>
            <a:r>
              <a:rPr i="1" lang="ru" sz="1700">
                <a:latin typeface="Times New Roman"/>
                <a:ea typeface="Times New Roman"/>
                <a:cs typeface="Times New Roman"/>
                <a:sym typeface="Times New Roman"/>
              </a:rPr>
              <a:t>1)  ухвали; </a:t>
            </a:r>
            <a:endParaRPr i="1" sz="1700">
              <a:latin typeface="Times New Roman"/>
              <a:ea typeface="Times New Roman"/>
              <a:cs typeface="Times New Roman"/>
              <a:sym typeface="Times New Roman"/>
            </a:endParaRPr>
          </a:p>
        </p:txBody>
      </p:sp>
      <p:sp>
        <p:nvSpPr>
          <p:cNvPr id="368" name="Google Shape;368;p61"/>
          <p:cNvSpPr/>
          <p:nvPr/>
        </p:nvSpPr>
        <p:spPr>
          <a:xfrm>
            <a:off x="1938350" y="3819500"/>
            <a:ext cx="24288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0" rtl="0" algn="just">
              <a:lnSpc>
                <a:spcPct val="115000"/>
              </a:lnSpc>
              <a:spcBef>
                <a:spcPts val="0"/>
              </a:spcBef>
              <a:spcAft>
                <a:spcPts val="0"/>
              </a:spcAft>
              <a:buNone/>
            </a:pPr>
            <a:r>
              <a:rPr i="1" lang="ru" sz="1700">
                <a:latin typeface="Times New Roman"/>
                <a:ea typeface="Times New Roman"/>
                <a:cs typeface="Times New Roman"/>
                <a:sym typeface="Times New Roman"/>
              </a:rPr>
              <a:t> 3)  постанови;</a:t>
            </a:r>
            <a:endParaRPr i="1" sz="1700">
              <a:latin typeface="Times New Roman"/>
              <a:ea typeface="Times New Roman"/>
              <a:cs typeface="Times New Roman"/>
              <a:sym typeface="Times New Roman"/>
            </a:endParaRPr>
          </a:p>
        </p:txBody>
      </p:sp>
      <p:sp>
        <p:nvSpPr>
          <p:cNvPr id="369" name="Google Shape;369;p61"/>
          <p:cNvSpPr/>
          <p:nvPr/>
        </p:nvSpPr>
        <p:spPr>
          <a:xfrm>
            <a:off x="6210300" y="3819500"/>
            <a:ext cx="24288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0" rtl="0" algn="just">
              <a:lnSpc>
                <a:spcPct val="115000"/>
              </a:lnSpc>
              <a:spcBef>
                <a:spcPts val="0"/>
              </a:spcBef>
              <a:spcAft>
                <a:spcPts val="0"/>
              </a:spcAft>
              <a:buNone/>
            </a:pPr>
            <a:r>
              <a:rPr i="1" lang="ru" sz="1700">
                <a:latin typeface="Times New Roman"/>
                <a:ea typeface="Times New Roman"/>
                <a:cs typeface="Times New Roman"/>
                <a:sym typeface="Times New Roman"/>
              </a:rPr>
              <a:t> 4)  судові накази</a:t>
            </a:r>
            <a:r>
              <a:rPr lang="ru" sz="1700">
                <a:latin typeface="Times New Roman"/>
                <a:ea typeface="Times New Roman"/>
                <a:cs typeface="Times New Roman"/>
                <a:sym typeface="Times New Roman"/>
              </a:rPr>
              <a:t>. </a:t>
            </a:r>
            <a:endParaRPr sz="1700">
              <a:latin typeface="Times New Roman"/>
              <a:ea typeface="Times New Roman"/>
              <a:cs typeface="Times New Roman"/>
              <a:sym typeface="Times New Roman"/>
            </a:endParaRPr>
          </a:p>
        </p:txBody>
      </p:sp>
      <p:sp>
        <p:nvSpPr>
          <p:cNvPr id="370" name="Google Shape;370;p61"/>
          <p:cNvSpPr/>
          <p:nvPr/>
        </p:nvSpPr>
        <p:spPr>
          <a:xfrm>
            <a:off x="4648200" y="2774150"/>
            <a:ext cx="2428800" cy="57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0" rtl="0" algn="just">
              <a:lnSpc>
                <a:spcPct val="115000"/>
              </a:lnSpc>
              <a:spcBef>
                <a:spcPts val="0"/>
              </a:spcBef>
              <a:spcAft>
                <a:spcPts val="0"/>
              </a:spcAft>
              <a:buNone/>
            </a:pPr>
            <a:r>
              <a:rPr i="1" lang="ru" sz="1700">
                <a:latin typeface="Times New Roman"/>
                <a:ea typeface="Times New Roman"/>
                <a:cs typeface="Times New Roman"/>
                <a:sym typeface="Times New Roman"/>
              </a:rPr>
              <a:t> 2)  рішення;</a:t>
            </a:r>
            <a:endParaRPr i="1" sz="17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0" rtl="0" algn="just">
              <a:spcBef>
                <a:spcPts val="0"/>
              </a:spcBef>
              <a:spcAft>
                <a:spcPts val="0"/>
              </a:spcAft>
              <a:buNone/>
            </a:pPr>
            <a:r>
              <a:rPr lang="ru" sz="2400">
                <a:solidFill>
                  <a:srgbClr val="000000"/>
                </a:solidFill>
                <a:latin typeface="Times New Roman"/>
                <a:ea typeface="Times New Roman"/>
                <a:cs typeface="Times New Roman"/>
                <a:sym typeface="Times New Roman"/>
              </a:rPr>
              <a:t>У </a:t>
            </a:r>
            <a:r>
              <a:rPr b="1" lang="ru" sz="2400">
                <a:solidFill>
                  <a:srgbClr val="000000"/>
                </a:solidFill>
                <a:latin typeface="Times New Roman"/>
                <a:ea typeface="Times New Roman"/>
                <a:cs typeface="Times New Roman"/>
                <a:sym typeface="Times New Roman"/>
              </a:rPr>
              <a:t>позовній заяві</a:t>
            </a:r>
            <a:r>
              <a:rPr lang="ru" sz="2400">
                <a:solidFill>
                  <a:srgbClr val="000000"/>
                </a:solidFill>
                <a:latin typeface="Times New Roman"/>
                <a:ea typeface="Times New Roman"/>
                <a:cs typeface="Times New Roman"/>
                <a:sym typeface="Times New Roman"/>
              </a:rPr>
              <a:t> позивач викладає свої вимоги щодо предмета спору та їх обґрунтування. Позовна заява подається до суду в письмовій формі і підписується позивачем або його представником або іншою особою, якій законом надано право звертатися до суду в інтересах іншої особи. </a:t>
            </a:r>
            <a:endParaRPr sz="2400">
              <a:solidFill>
                <a:srgbClr val="000000"/>
              </a:solidFill>
            </a:endParaRPr>
          </a:p>
          <a:p>
            <a:pPr indent="0" lvl="0" marL="0" rtl="0" algn="l">
              <a:spcBef>
                <a:spcPts val="0"/>
              </a:spcBef>
              <a:spcAft>
                <a:spcPts val="120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62"/>
          <p:cNvSpPr txBox="1"/>
          <p:nvPr/>
        </p:nvSpPr>
        <p:spPr>
          <a:xfrm>
            <a:off x="0" y="0"/>
            <a:ext cx="9144000" cy="46794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Процедурні питання, пов’язані з рухом справи в суді першої інстанції, клопотання та заяви осіб, які беруть участь у справі, питання про відкладення розгляду справи, оголошення перерви, зупинення або закриття провадження у справі, залишення заяви без розгляду, а також в інших випадках, передбачених ГПК, вирішуються судом шляхом постановлення </a:t>
            </a:r>
            <a:r>
              <a:rPr b="1" lang="ru" sz="1600">
                <a:latin typeface="Times New Roman"/>
                <a:ea typeface="Times New Roman"/>
                <a:cs typeface="Times New Roman"/>
                <a:sym typeface="Times New Roman"/>
              </a:rPr>
              <a:t>ухвал.</a:t>
            </a:r>
            <a:r>
              <a:rPr lang="ru"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Розгляд справи по суті судом першої інстанції закінчується ухваленням </a:t>
            </a:r>
            <a:r>
              <a:rPr b="1" lang="ru" sz="1600">
                <a:latin typeface="Times New Roman"/>
                <a:ea typeface="Times New Roman"/>
                <a:cs typeface="Times New Roman"/>
                <a:sym typeface="Times New Roman"/>
              </a:rPr>
              <a:t>рішення суду. </a:t>
            </a:r>
            <a:endParaRPr b="1"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Перегляд судових рішень в апеляційному та касаційному порядку закінчується </a:t>
            </a:r>
            <a:r>
              <a:rPr b="1" lang="ru" sz="1600">
                <a:latin typeface="Times New Roman"/>
                <a:ea typeface="Times New Roman"/>
                <a:cs typeface="Times New Roman"/>
                <a:sym typeface="Times New Roman"/>
              </a:rPr>
              <a:t>прийняттям постанови</a:t>
            </a:r>
            <a:r>
              <a:rPr lang="ru" sz="1600">
                <a:latin typeface="Times New Roman"/>
                <a:ea typeface="Times New Roman"/>
                <a:cs typeface="Times New Roman"/>
                <a:sym typeface="Times New Roman"/>
              </a:rPr>
              <a:t>. </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 З приводу прийняття судових рішень слід ознайомитись із  </a:t>
            </a:r>
            <a:r>
              <a:rPr i="1" lang="ru" sz="1600">
                <a:latin typeface="Times New Roman"/>
                <a:ea typeface="Times New Roman"/>
                <a:cs typeface="Times New Roman"/>
                <a:sym typeface="Times New Roman"/>
              </a:rPr>
              <a:t>Постановою ВГСУ «Судові рішення» №6 від 23. 03. 2012 р.</a:t>
            </a:r>
            <a:endParaRPr i="1"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i="1" lang="ru" sz="1600">
                <a:latin typeface="Times New Roman"/>
                <a:ea typeface="Times New Roman"/>
                <a:cs typeface="Times New Roman"/>
                <a:sym typeface="Times New Roman"/>
              </a:rPr>
              <a:t>Рішення господарського суду має ґрунтуватись на повному з’ясуванні такого: </a:t>
            </a:r>
            <a:endParaRPr i="1"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  чи мали місце обставини, на які посилаються особи, що беруть участь у процесі, та якими доказами вони підтверджуються;</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 ♦  чи не виявлено у процесі розгляду справи інших фактичних обставин, що мають суттєве значення для правильного вирішення спору, і доказів на підтвердження цих обставин;</a:t>
            </a:r>
            <a:endParaRPr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 ♦  яка правова кваліфікація відносин сторін, виходячи з фактів, установлених у процесі розгляду справи, та яка правова норма підлягає застосуванню для вирішення спору. </a:t>
            </a:r>
            <a:endParaRPr sz="1600">
              <a:latin typeface="Times New Roman"/>
              <a:ea typeface="Times New Roman"/>
              <a:cs typeface="Times New Roman"/>
              <a:sym typeface="Times New Roman"/>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63"/>
          <p:cNvSpPr txBox="1"/>
          <p:nvPr/>
        </p:nvSpPr>
        <p:spPr>
          <a:xfrm>
            <a:off x="0" y="0"/>
            <a:ext cx="9144000" cy="17433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lang="ru" sz="1500">
                <a:latin typeface="Times New Roman"/>
                <a:ea typeface="Times New Roman"/>
                <a:cs typeface="Times New Roman"/>
                <a:sym typeface="Times New Roman"/>
              </a:rPr>
              <a:t>Отже, під </a:t>
            </a:r>
            <a:r>
              <a:rPr b="1" lang="ru" sz="1500">
                <a:latin typeface="Times New Roman"/>
                <a:ea typeface="Times New Roman"/>
                <a:cs typeface="Times New Roman"/>
                <a:sym typeface="Times New Roman"/>
              </a:rPr>
              <a:t>судовими рішеннями у господарському судочинстві</a:t>
            </a:r>
            <a:r>
              <a:rPr lang="ru" sz="1500">
                <a:latin typeface="Times New Roman"/>
                <a:ea typeface="Times New Roman"/>
                <a:cs typeface="Times New Roman"/>
                <a:sym typeface="Times New Roman"/>
              </a:rPr>
              <a:t> слід розуміти </a:t>
            </a:r>
            <a:r>
              <a:rPr lang="ru" sz="1500" u="sng">
                <a:latin typeface="Times New Roman"/>
                <a:ea typeface="Times New Roman"/>
                <a:cs typeface="Times New Roman"/>
                <a:sym typeface="Times New Roman"/>
              </a:rPr>
              <a:t>акти суду, які пов’язані із розглядом конкретної господарської справи прийнятої у відповідності з нормами матеріального і процесуального права та фактичними обставинами справи</a:t>
            </a:r>
            <a:r>
              <a:rPr lang="ru" sz="1500">
                <a:latin typeface="Times New Roman"/>
                <a:ea typeface="Times New Roman"/>
                <a:cs typeface="Times New Roman"/>
                <a:sym typeface="Times New Roman"/>
              </a:rPr>
              <a:t>. </a:t>
            </a:r>
            <a:endParaRPr sz="15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i="1" lang="ru" sz="1500">
                <a:latin typeface="Times New Roman"/>
                <a:ea typeface="Times New Roman"/>
                <a:cs typeface="Times New Roman"/>
                <a:sym typeface="Times New Roman"/>
              </a:rPr>
              <a:t>Порядок ухвалення судових рішень визначає стаття 233 ГПК. </a:t>
            </a:r>
            <a:endParaRPr i="1" sz="15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500">
                <a:latin typeface="Times New Roman"/>
                <a:ea typeface="Times New Roman"/>
                <a:cs typeface="Times New Roman"/>
                <a:sym typeface="Times New Roman"/>
              </a:rPr>
              <a:t>Згідно </a:t>
            </a:r>
            <a:r>
              <a:rPr i="1" lang="ru" sz="1500">
                <a:latin typeface="Times New Roman"/>
                <a:ea typeface="Times New Roman"/>
                <a:cs typeface="Times New Roman"/>
                <a:sym typeface="Times New Roman"/>
              </a:rPr>
              <a:t>частини першої статті 234 ГПК</a:t>
            </a:r>
            <a:r>
              <a:rPr lang="ru" sz="1500">
                <a:latin typeface="Times New Roman"/>
                <a:ea typeface="Times New Roman"/>
                <a:cs typeface="Times New Roman"/>
                <a:sym typeface="Times New Roman"/>
              </a:rPr>
              <a:t>, яка визначає </a:t>
            </a:r>
            <a:r>
              <a:rPr b="1" lang="ru" sz="1500">
                <a:latin typeface="Times New Roman"/>
                <a:ea typeface="Times New Roman"/>
                <a:cs typeface="Times New Roman"/>
                <a:sym typeface="Times New Roman"/>
              </a:rPr>
              <a:t>зміст ухвали суду</a:t>
            </a:r>
            <a:r>
              <a:rPr lang="ru" sz="1500">
                <a:latin typeface="Times New Roman"/>
                <a:ea typeface="Times New Roman"/>
                <a:cs typeface="Times New Roman"/>
                <a:sym typeface="Times New Roman"/>
              </a:rPr>
              <a:t>, ухвала що викладається окремим документом і складається з:</a:t>
            </a:r>
            <a:endParaRPr sz="1500">
              <a:latin typeface="Times New Roman"/>
              <a:ea typeface="Times New Roman"/>
              <a:cs typeface="Times New Roman"/>
              <a:sym typeface="Times New Roman"/>
            </a:endParaRPr>
          </a:p>
        </p:txBody>
      </p:sp>
      <p:sp>
        <p:nvSpPr>
          <p:cNvPr id="381" name="Google Shape;381;p63"/>
          <p:cNvSpPr/>
          <p:nvPr/>
        </p:nvSpPr>
        <p:spPr>
          <a:xfrm>
            <a:off x="511975" y="2095500"/>
            <a:ext cx="3262200" cy="952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200">
                <a:latin typeface="Times New Roman"/>
                <a:ea typeface="Times New Roman"/>
                <a:cs typeface="Times New Roman"/>
                <a:sym typeface="Times New Roman"/>
              </a:rPr>
              <a:t>1)  вступної частини із зазначенням:  а)  дати і місця її постановлення; б)  найменування суду, прізвища та ініціалів судді (суддів); в)  імен (найменувань) учасників справи; </a:t>
            </a:r>
            <a:endParaRPr sz="1200">
              <a:latin typeface="Times New Roman"/>
              <a:ea typeface="Times New Roman"/>
              <a:cs typeface="Times New Roman"/>
              <a:sym typeface="Times New Roman"/>
            </a:endParaRPr>
          </a:p>
        </p:txBody>
      </p:sp>
      <p:sp>
        <p:nvSpPr>
          <p:cNvPr id="382" name="Google Shape;382;p63"/>
          <p:cNvSpPr/>
          <p:nvPr/>
        </p:nvSpPr>
        <p:spPr>
          <a:xfrm>
            <a:off x="511975" y="3495675"/>
            <a:ext cx="3262200" cy="952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200">
                <a:latin typeface="Times New Roman"/>
                <a:ea typeface="Times New Roman"/>
                <a:cs typeface="Times New Roman"/>
                <a:sym typeface="Times New Roman"/>
              </a:rPr>
              <a:t>3)  мотивувальної частини із зазначенням мотивів, з яких суд дійшов висновків, і закону, яким керувався суд, постановляючи ухвалу; </a:t>
            </a:r>
            <a:endParaRPr sz="1200">
              <a:latin typeface="Times New Roman"/>
              <a:ea typeface="Times New Roman"/>
              <a:cs typeface="Times New Roman"/>
              <a:sym typeface="Times New Roman"/>
            </a:endParaRPr>
          </a:p>
        </p:txBody>
      </p:sp>
      <p:sp>
        <p:nvSpPr>
          <p:cNvPr id="383" name="Google Shape;383;p63"/>
          <p:cNvSpPr/>
          <p:nvPr/>
        </p:nvSpPr>
        <p:spPr>
          <a:xfrm>
            <a:off x="4648200" y="3495675"/>
            <a:ext cx="3262200" cy="952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200">
                <a:latin typeface="Times New Roman"/>
                <a:ea typeface="Times New Roman"/>
                <a:cs typeface="Times New Roman"/>
                <a:sym typeface="Times New Roman"/>
              </a:rPr>
              <a:t>4)  резолютивної частини із зазначенням: а)  висновків суду; б)  строку і порядку набрання ухвалою законної сили та її оскарження.</a:t>
            </a:r>
            <a:endParaRPr sz="1200">
              <a:latin typeface="Times New Roman"/>
              <a:ea typeface="Times New Roman"/>
              <a:cs typeface="Times New Roman"/>
              <a:sym typeface="Times New Roman"/>
            </a:endParaRPr>
          </a:p>
        </p:txBody>
      </p:sp>
      <p:sp>
        <p:nvSpPr>
          <p:cNvPr id="384" name="Google Shape;384;p63"/>
          <p:cNvSpPr/>
          <p:nvPr/>
        </p:nvSpPr>
        <p:spPr>
          <a:xfrm>
            <a:off x="4648200" y="2095500"/>
            <a:ext cx="3262200" cy="9525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200">
                <a:latin typeface="Times New Roman"/>
                <a:ea typeface="Times New Roman"/>
                <a:cs typeface="Times New Roman"/>
                <a:sym typeface="Times New Roman"/>
              </a:rPr>
              <a:t>2)  описової  частини із зазначенням суті клопотання та імені (найменування) особи, яка його заявила, чи іншого питання, що вирішується ухвалою; </a:t>
            </a:r>
            <a:endParaRPr sz="1200">
              <a:latin typeface="Times New Roman"/>
              <a:ea typeface="Times New Roman"/>
              <a:cs typeface="Times New Roman"/>
              <a:sym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64"/>
          <p:cNvSpPr txBox="1"/>
          <p:nvPr/>
        </p:nvSpPr>
        <p:spPr>
          <a:xfrm>
            <a:off x="0" y="0"/>
            <a:ext cx="9144000" cy="28053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i="1" lang="ru" sz="1500">
                <a:latin typeface="Times New Roman"/>
                <a:ea typeface="Times New Roman"/>
                <a:cs typeface="Times New Roman"/>
                <a:sym typeface="Times New Roman"/>
              </a:rPr>
              <a:t>Порядок набрання ухвали господарського суду законної сили визначається приписами статті 235 ГПК</a:t>
            </a:r>
            <a:endParaRPr i="1" sz="15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500">
                <a:latin typeface="Times New Roman"/>
                <a:ea typeface="Times New Roman"/>
                <a:cs typeface="Times New Roman"/>
                <a:sym typeface="Times New Roman"/>
              </a:rPr>
              <a:t>Згідно частини першої стаття 236 ГПК судове рішення повинно ґрунтуватися на засадах верховенства права, бути законним і обґрунтованим.</a:t>
            </a:r>
            <a:endParaRPr sz="15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b="1" lang="ru" sz="1500">
                <a:latin typeface="Times New Roman"/>
                <a:ea typeface="Times New Roman"/>
                <a:cs typeface="Times New Roman"/>
                <a:sym typeface="Times New Roman"/>
              </a:rPr>
              <a:t> Законним</a:t>
            </a:r>
            <a:r>
              <a:rPr lang="ru" sz="1500">
                <a:latin typeface="Times New Roman"/>
                <a:ea typeface="Times New Roman"/>
                <a:cs typeface="Times New Roman"/>
                <a:sym typeface="Times New Roman"/>
              </a:rPr>
              <a:t> є рішення, ухвалене судом відповідно до норм матеріального права при дотриманні норм процесуального права. Судове рішення має відповідати завданню господарського судочинства, визначеному ГПК. При виборі і застосуванні норми права до спірних правовідносин суд враховує висновки щодо застосування норм права, викладені в постановах Верховного Суду. </a:t>
            </a:r>
            <a:endParaRPr sz="15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b="1" lang="ru" sz="1500">
                <a:latin typeface="Times New Roman"/>
                <a:ea typeface="Times New Roman"/>
                <a:cs typeface="Times New Roman"/>
                <a:sym typeface="Times New Roman"/>
              </a:rPr>
              <a:t>Обґрунтованим</a:t>
            </a:r>
            <a:r>
              <a:rPr lang="ru" sz="1500">
                <a:latin typeface="Times New Roman"/>
                <a:ea typeface="Times New Roman"/>
                <a:cs typeface="Times New Roman"/>
                <a:sym typeface="Times New Roman"/>
              </a:rPr>
              <a:t> є рішення, ухвалене на підставі повно і всебічно з’ясованих обставин, на які сторони посилаються як на підставу своїх вимог і заперечень, підтверджених тими доказами, які були досліджені в судовому засіданні, з наданням оцінки всім аргументам учасників справи.</a:t>
            </a:r>
            <a:endParaRPr sz="1500">
              <a:latin typeface="Times New Roman"/>
              <a:ea typeface="Times New Roman"/>
              <a:cs typeface="Times New Roman"/>
              <a:sym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65"/>
          <p:cNvSpPr txBox="1"/>
          <p:nvPr/>
        </p:nvSpPr>
        <p:spPr>
          <a:xfrm>
            <a:off x="0" y="0"/>
            <a:ext cx="4012500" cy="45129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i="1" lang="ru" sz="1900">
                <a:latin typeface="Times New Roman"/>
                <a:ea typeface="Times New Roman"/>
                <a:cs typeface="Times New Roman"/>
                <a:sym typeface="Times New Roman"/>
              </a:rPr>
              <a:t>Питання, які вирішує суд під час ухвалення рішення суду визначено статтею 237 ГПК.  Визначення порядку і строку виконання рішення суду, забезпечення його виконання, здійснюється згідно статті 239 ГПК.</a:t>
            </a:r>
            <a:endParaRPr i="1" sz="19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b="1" i="1" lang="ru" sz="1900">
                <a:latin typeface="Times New Roman"/>
                <a:ea typeface="Times New Roman"/>
                <a:cs typeface="Times New Roman"/>
                <a:sym typeface="Times New Roman"/>
              </a:rPr>
              <a:t>Порядок вручення судового рішення</a:t>
            </a:r>
            <a:r>
              <a:rPr i="1" lang="ru" sz="1900">
                <a:latin typeface="Times New Roman"/>
                <a:ea typeface="Times New Roman"/>
                <a:cs typeface="Times New Roman"/>
                <a:sym typeface="Times New Roman"/>
              </a:rPr>
              <a:t> визначає стаття 242 ГПК.</a:t>
            </a:r>
            <a:r>
              <a:rPr lang="ru" sz="1900">
                <a:latin typeface="Times New Roman"/>
                <a:ea typeface="Times New Roman"/>
                <a:cs typeface="Times New Roman"/>
                <a:sym typeface="Times New Roman"/>
              </a:rPr>
              <a:t> </a:t>
            </a:r>
            <a:endParaRPr sz="19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900">
                <a:latin typeface="Times New Roman"/>
                <a:ea typeface="Times New Roman"/>
                <a:cs typeface="Times New Roman"/>
                <a:sym typeface="Times New Roman"/>
              </a:rPr>
              <a:t>Особливим видом судового рішення є </a:t>
            </a:r>
            <a:r>
              <a:rPr b="1" lang="ru" sz="1900">
                <a:latin typeface="Times New Roman"/>
                <a:ea typeface="Times New Roman"/>
                <a:cs typeface="Times New Roman"/>
                <a:sym typeface="Times New Roman"/>
              </a:rPr>
              <a:t>окрема ухвала суду</a:t>
            </a:r>
            <a:r>
              <a:rPr lang="ru" sz="1900">
                <a:latin typeface="Times New Roman"/>
                <a:ea typeface="Times New Roman"/>
                <a:cs typeface="Times New Roman"/>
                <a:sym typeface="Times New Roman"/>
              </a:rPr>
              <a:t>. </a:t>
            </a:r>
            <a:endParaRPr sz="19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900">
                <a:latin typeface="Times New Roman"/>
                <a:ea typeface="Times New Roman"/>
                <a:cs typeface="Times New Roman"/>
                <a:sym typeface="Times New Roman"/>
              </a:rPr>
              <a:t>Суб’єктами отримання таких ухвал є: </a:t>
            </a:r>
            <a:endParaRPr sz="1900">
              <a:latin typeface="Times New Roman"/>
              <a:ea typeface="Times New Roman"/>
              <a:cs typeface="Times New Roman"/>
              <a:sym typeface="Times New Roman"/>
            </a:endParaRPr>
          </a:p>
        </p:txBody>
      </p:sp>
      <p:sp>
        <p:nvSpPr>
          <p:cNvPr id="395" name="Google Shape;395;p65"/>
          <p:cNvSpPr/>
          <p:nvPr/>
        </p:nvSpPr>
        <p:spPr>
          <a:xfrm>
            <a:off x="5369725" y="130975"/>
            <a:ext cx="3417000" cy="38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a:latin typeface="Times New Roman"/>
                <a:ea typeface="Times New Roman"/>
                <a:cs typeface="Times New Roman"/>
                <a:sym typeface="Times New Roman"/>
              </a:rPr>
              <a:t>♦  юридичні особи; </a:t>
            </a:r>
            <a:endParaRPr>
              <a:latin typeface="Times New Roman"/>
              <a:ea typeface="Times New Roman"/>
              <a:cs typeface="Times New Roman"/>
              <a:sym typeface="Times New Roman"/>
            </a:endParaRPr>
          </a:p>
        </p:txBody>
      </p:sp>
      <p:sp>
        <p:nvSpPr>
          <p:cNvPr id="396" name="Google Shape;396;p65"/>
          <p:cNvSpPr/>
          <p:nvPr/>
        </p:nvSpPr>
        <p:spPr>
          <a:xfrm>
            <a:off x="5369725" y="1730763"/>
            <a:ext cx="3417000" cy="38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a:latin typeface="Times New Roman"/>
                <a:ea typeface="Times New Roman"/>
                <a:cs typeface="Times New Roman"/>
                <a:sym typeface="Times New Roman"/>
              </a:rPr>
              <a:t>♦  адвокат; </a:t>
            </a:r>
            <a:endParaRPr>
              <a:latin typeface="Times New Roman"/>
              <a:ea typeface="Times New Roman"/>
              <a:cs typeface="Times New Roman"/>
              <a:sym typeface="Times New Roman"/>
            </a:endParaRPr>
          </a:p>
        </p:txBody>
      </p:sp>
      <p:sp>
        <p:nvSpPr>
          <p:cNvPr id="397" name="Google Shape;397;p65"/>
          <p:cNvSpPr/>
          <p:nvPr/>
        </p:nvSpPr>
        <p:spPr>
          <a:xfrm>
            <a:off x="5369725" y="2269913"/>
            <a:ext cx="3417000" cy="38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a:latin typeface="Times New Roman"/>
                <a:ea typeface="Times New Roman"/>
                <a:cs typeface="Times New Roman"/>
                <a:sym typeface="Times New Roman"/>
              </a:rPr>
              <a:t>♦  прокурор; </a:t>
            </a:r>
            <a:endParaRPr>
              <a:latin typeface="Times New Roman"/>
              <a:ea typeface="Times New Roman"/>
              <a:cs typeface="Times New Roman"/>
              <a:sym typeface="Times New Roman"/>
            </a:endParaRPr>
          </a:p>
        </p:txBody>
      </p:sp>
      <p:sp>
        <p:nvSpPr>
          <p:cNvPr id="398" name="Google Shape;398;p65"/>
          <p:cNvSpPr/>
          <p:nvPr/>
        </p:nvSpPr>
        <p:spPr>
          <a:xfrm>
            <a:off x="5369725" y="661300"/>
            <a:ext cx="3417000" cy="38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a:latin typeface="Times New Roman"/>
                <a:ea typeface="Times New Roman"/>
                <a:cs typeface="Times New Roman"/>
                <a:sym typeface="Times New Roman"/>
              </a:rPr>
              <a:t>♦  фізичні особи;</a:t>
            </a:r>
            <a:endParaRPr>
              <a:latin typeface="Times New Roman"/>
              <a:ea typeface="Times New Roman"/>
              <a:cs typeface="Times New Roman"/>
              <a:sym typeface="Times New Roman"/>
            </a:endParaRPr>
          </a:p>
        </p:txBody>
      </p:sp>
      <p:sp>
        <p:nvSpPr>
          <p:cNvPr id="399" name="Google Shape;399;p65"/>
          <p:cNvSpPr/>
          <p:nvPr/>
        </p:nvSpPr>
        <p:spPr>
          <a:xfrm>
            <a:off x="5369725" y="1191625"/>
            <a:ext cx="3417000" cy="38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a:latin typeface="Times New Roman"/>
                <a:ea typeface="Times New Roman"/>
                <a:cs typeface="Times New Roman"/>
                <a:sym typeface="Times New Roman"/>
              </a:rPr>
              <a:t>♦  державні органи їх посадові особи;</a:t>
            </a:r>
            <a:endParaRPr>
              <a:latin typeface="Times New Roman"/>
              <a:ea typeface="Times New Roman"/>
              <a:cs typeface="Times New Roman"/>
              <a:sym typeface="Times New Roman"/>
            </a:endParaRPr>
          </a:p>
        </p:txBody>
      </p:sp>
      <p:sp>
        <p:nvSpPr>
          <p:cNvPr id="400" name="Google Shape;400;p65"/>
          <p:cNvSpPr/>
          <p:nvPr/>
        </p:nvSpPr>
        <p:spPr>
          <a:xfrm>
            <a:off x="5369725" y="2852250"/>
            <a:ext cx="3417000" cy="38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a:latin typeface="Times New Roman"/>
                <a:ea typeface="Times New Roman"/>
                <a:cs typeface="Times New Roman"/>
                <a:sym typeface="Times New Roman"/>
              </a:rPr>
              <a:t>♦  орган досудового розслідування; </a:t>
            </a:r>
            <a:endParaRPr>
              <a:latin typeface="Times New Roman"/>
              <a:ea typeface="Times New Roman"/>
              <a:cs typeface="Times New Roman"/>
              <a:sym typeface="Times New Roman"/>
            </a:endParaRPr>
          </a:p>
        </p:txBody>
      </p:sp>
      <p:sp>
        <p:nvSpPr>
          <p:cNvPr id="401" name="Google Shape;401;p65"/>
          <p:cNvSpPr/>
          <p:nvPr/>
        </p:nvSpPr>
        <p:spPr>
          <a:xfrm>
            <a:off x="5369725" y="3465675"/>
            <a:ext cx="3417000" cy="38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a:latin typeface="Times New Roman"/>
                <a:ea typeface="Times New Roman"/>
                <a:cs typeface="Times New Roman"/>
                <a:sym typeface="Times New Roman"/>
              </a:rPr>
              <a:t>♦  державний виконавець;</a:t>
            </a:r>
            <a:endParaRPr>
              <a:latin typeface="Times New Roman"/>
              <a:ea typeface="Times New Roman"/>
              <a:cs typeface="Times New Roman"/>
              <a:sym typeface="Times New Roman"/>
            </a:endParaRPr>
          </a:p>
        </p:txBody>
      </p:sp>
      <p:sp>
        <p:nvSpPr>
          <p:cNvPr id="402" name="Google Shape;402;p65"/>
          <p:cNvSpPr/>
          <p:nvPr/>
        </p:nvSpPr>
        <p:spPr>
          <a:xfrm>
            <a:off x="5369725" y="4063550"/>
            <a:ext cx="3417000" cy="38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a:latin typeface="Times New Roman"/>
                <a:ea typeface="Times New Roman"/>
                <a:cs typeface="Times New Roman"/>
                <a:sym typeface="Times New Roman"/>
              </a:rPr>
              <a:t>♦  приватний виконавець;</a:t>
            </a:r>
            <a:endParaRPr>
              <a:latin typeface="Times New Roman"/>
              <a:ea typeface="Times New Roman"/>
              <a:cs typeface="Times New Roman"/>
              <a:sym typeface="Times New Roman"/>
            </a:endParaRPr>
          </a:p>
        </p:txBody>
      </p:sp>
      <p:sp>
        <p:nvSpPr>
          <p:cNvPr id="403" name="Google Shape;403;p65"/>
          <p:cNvSpPr/>
          <p:nvPr/>
        </p:nvSpPr>
        <p:spPr>
          <a:xfrm>
            <a:off x="5369725" y="4661425"/>
            <a:ext cx="3417000" cy="3810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a:latin typeface="Times New Roman"/>
                <a:ea typeface="Times New Roman"/>
                <a:cs typeface="Times New Roman"/>
                <a:sym typeface="Times New Roman"/>
              </a:rPr>
              <a:t>♦  свідок; експерт; перекладач. </a:t>
            </a:r>
            <a:endParaRPr>
              <a:latin typeface="Times New Roman"/>
              <a:ea typeface="Times New Roman"/>
              <a:cs typeface="Times New Roman"/>
              <a:sym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66"/>
          <p:cNvSpPr txBox="1"/>
          <p:nvPr/>
        </p:nvSpPr>
        <p:spPr>
          <a:xfrm>
            <a:off x="440550" y="1789800"/>
            <a:ext cx="8262900" cy="1563900"/>
          </a:xfrm>
          <a:prstGeom prst="rect">
            <a:avLst/>
          </a:prstGeom>
          <a:noFill/>
          <a:ln>
            <a:noFill/>
          </a:ln>
        </p:spPr>
        <p:txBody>
          <a:bodyPr anchorCtr="0" anchor="t" bIns="91425" lIns="91425" spcFirstLastPara="1" rIns="91425" wrap="square" tIns="91425">
            <a:spAutoFit/>
          </a:bodyPr>
          <a:lstStyle/>
          <a:p>
            <a:pPr indent="342900" lvl="0" marL="0" rtl="0" algn="just">
              <a:lnSpc>
                <a:spcPct val="115000"/>
              </a:lnSpc>
              <a:spcBef>
                <a:spcPts val="0"/>
              </a:spcBef>
              <a:spcAft>
                <a:spcPts val="0"/>
              </a:spcAft>
              <a:buNone/>
            </a:pPr>
            <a:r>
              <a:rPr i="1" lang="ru" sz="1600">
                <a:latin typeface="Times New Roman"/>
                <a:ea typeface="Times New Roman"/>
                <a:cs typeface="Times New Roman"/>
                <a:sym typeface="Times New Roman"/>
              </a:rPr>
              <a:t>Окрема ухвала виноситься господарським судом за наявності умов, передбачених статтею 246 ГПК. </a:t>
            </a:r>
            <a:endParaRPr i="1" sz="1600">
              <a:latin typeface="Times New Roman"/>
              <a:ea typeface="Times New Roman"/>
              <a:cs typeface="Times New Roman"/>
              <a:sym typeface="Times New Roman"/>
            </a:endParaRPr>
          </a:p>
          <a:p>
            <a:pPr indent="342900" lvl="0" marL="0" rtl="0" algn="just">
              <a:lnSpc>
                <a:spcPct val="115000"/>
              </a:lnSpc>
              <a:spcBef>
                <a:spcPts val="0"/>
              </a:spcBef>
              <a:spcAft>
                <a:spcPts val="0"/>
              </a:spcAft>
              <a:buNone/>
            </a:pPr>
            <a:r>
              <a:rPr lang="ru" sz="1600">
                <a:latin typeface="Times New Roman"/>
                <a:ea typeface="Times New Roman"/>
                <a:cs typeface="Times New Roman"/>
                <a:sym typeface="Times New Roman"/>
              </a:rPr>
              <a:t>На інститут окремих ухвал звертається увага в </a:t>
            </a:r>
            <a:r>
              <a:rPr i="1" lang="ru" sz="1600">
                <a:latin typeface="Times New Roman"/>
                <a:ea typeface="Times New Roman"/>
                <a:cs typeface="Times New Roman"/>
                <a:sym typeface="Times New Roman"/>
              </a:rPr>
              <a:t>постанові Пленуму ВГСУ «Про деякі питання практики застосування Господарського процесуального кодексу України судами першої інстанції» №18 від 26.12.2011 р.</a:t>
            </a:r>
            <a:endParaRPr i="1" sz="16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p:nvPr/>
        </p:nvSpPr>
        <p:spPr>
          <a:xfrm>
            <a:off x="97550" y="1214475"/>
            <a:ext cx="4188600" cy="11934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ru" sz="1000">
                <a:latin typeface="Times New Roman"/>
                <a:ea typeface="Times New Roman"/>
                <a:cs typeface="Times New Roman"/>
                <a:sym typeface="Times New Roman"/>
              </a:rPr>
              <a:t>2) для юридичних осіб — повне найменування, місцезнаходження, поштовий індекс, ідентифікаційний код згідно з ЄДРПОУ; для фізичних осіб — прізвище, ім’я та по батькові, місце проживання або перебування, поштовий індекс, реєстраційний номер облікової картки платника податків або серія та номер паспорта (за наявності), зазначення статусу фізичної особи — підприємця (якщо застосовно); а також відомі номери засобів зв’язку, офіційна поштова та електронна адреси.</a:t>
            </a:r>
            <a:endParaRPr sz="1000">
              <a:latin typeface="Times New Roman"/>
              <a:ea typeface="Times New Roman"/>
              <a:cs typeface="Times New Roman"/>
              <a:sym typeface="Times New Roman"/>
            </a:endParaRPr>
          </a:p>
        </p:txBody>
      </p:sp>
      <p:sp>
        <p:nvSpPr>
          <p:cNvPr id="89" name="Google Shape;89;p18"/>
          <p:cNvSpPr/>
          <p:nvPr/>
        </p:nvSpPr>
        <p:spPr>
          <a:xfrm>
            <a:off x="97550" y="4286250"/>
            <a:ext cx="4188600" cy="726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000">
                <a:latin typeface="Times New Roman"/>
                <a:ea typeface="Times New Roman"/>
                <a:cs typeface="Times New Roman"/>
                <a:sym typeface="Times New Roman"/>
              </a:rPr>
              <a:t>5) виклад обставин, якими позивач обґрунтовує свої вимоги; зазначення доказів, що підтверджують вказані обставини; правові підстави позову; </a:t>
            </a:r>
            <a:endParaRPr sz="1000">
              <a:latin typeface="Times New Roman"/>
              <a:ea typeface="Times New Roman"/>
              <a:cs typeface="Times New Roman"/>
              <a:sym typeface="Times New Roman"/>
            </a:endParaRPr>
          </a:p>
        </p:txBody>
      </p:sp>
      <p:sp>
        <p:nvSpPr>
          <p:cNvPr id="90" name="Google Shape;90;p18"/>
          <p:cNvSpPr/>
          <p:nvPr/>
        </p:nvSpPr>
        <p:spPr>
          <a:xfrm>
            <a:off x="97550" y="404800"/>
            <a:ext cx="4188600" cy="726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000">
                <a:latin typeface="Times New Roman"/>
                <a:ea typeface="Times New Roman"/>
                <a:cs typeface="Times New Roman"/>
                <a:sym typeface="Times New Roman"/>
              </a:rPr>
              <a:t>1) найменування суду першої інстанції, до якого подається заява;</a:t>
            </a:r>
            <a:endParaRPr sz="1000">
              <a:latin typeface="Times New Roman"/>
              <a:ea typeface="Times New Roman"/>
              <a:cs typeface="Times New Roman"/>
              <a:sym typeface="Times New Roman"/>
            </a:endParaRPr>
          </a:p>
        </p:txBody>
      </p:sp>
      <p:sp>
        <p:nvSpPr>
          <p:cNvPr id="91" name="Google Shape;91;p18"/>
          <p:cNvSpPr/>
          <p:nvPr/>
        </p:nvSpPr>
        <p:spPr>
          <a:xfrm>
            <a:off x="4919650" y="4286250"/>
            <a:ext cx="3891000" cy="726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000">
                <a:latin typeface="Times New Roman"/>
                <a:ea typeface="Times New Roman"/>
                <a:cs typeface="Times New Roman"/>
                <a:sym typeface="Times New Roman"/>
              </a:rPr>
              <a:t>10)  підтвердження позивача про те, що ним не подано іншого позову (позовів) до цього самого відповідача (відповідачів) з тим самим предметом та з тих самих підстав.</a:t>
            </a:r>
            <a:endParaRPr sz="1000">
              <a:latin typeface="Times New Roman"/>
              <a:ea typeface="Times New Roman"/>
              <a:cs typeface="Times New Roman"/>
              <a:sym typeface="Times New Roman"/>
            </a:endParaRPr>
          </a:p>
        </p:txBody>
      </p:sp>
      <p:sp>
        <p:nvSpPr>
          <p:cNvPr id="92" name="Google Shape;92;p18"/>
          <p:cNvSpPr/>
          <p:nvPr/>
        </p:nvSpPr>
        <p:spPr>
          <a:xfrm>
            <a:off x="97550" y="2494325"/>
            <a:ext cx="4188600" cy="726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000">
                <a:latin typeface="Times New Roman"/>
                <a:ea typeface="Times New Roman"/>
                <a:cs typeface="Times New Roman"/>
                <a:sym typeface="Times New Roman"/>
              </a:rPr>
              <a:t>3) зазначення ціни позову, якщо позов підлягає грошовій оцінці; обґрунтований розрахунок сум, що стягуються чи оспорюються; </a:t>
            </a:r>
            <a:endParaRPr sz="1000">
              <a:latin typeface="Times New Roman"/>
              <a:ea typeface="Times New Roman"/>
              <a:cs typeface="Times New Roman"/>
              <a:sym typeface="Times New Roman"/>
            </a:endParaRPr>
          </a:p>
        </p:txBody>
      </p:sp>
      <p:sp>
        <p:nvSpPr>
          <p:cNvPr id="93" name="Google Shape;93;p18"/>
          <p:cNvSpPr/>
          <p:nvPr/>
        </p:nvSpPr>
        <p:spPr>
          <a:xfrm>
            <a:off x="97550" y="3320325"/>
            <a:ext cx="4188600" cy="886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000">
                <a:latin typeface="Times New Roman"/>
                <a:ea typeface="Times New Roman"/>
                <a:cs typeface="Times New Roman"/>
                <a:sym typeface="Times New Roman"/>
              </a:rPr>
              <a:t>4) зміст позовних вимог: спосіб (способи) захисту прав або інтересів, передбачений законом чи договором, або інший спосіб (способи) захисту прав та інтересів, який не суперечить закону і який позивач просить суд визначити у рішенні; якщо позов подано до кількох відповідачів – зміст позовних вимог щодо кожного з них; </a:t>
            </a:r>
            <a:endParaRPr sz="1000">
              <a:latin typeface="Times New Roman"/>
              <a:ea typeface="Times New Roman"/>
              <a:cs typeface="Times New Roman"/>
              <a:sym typeface="Times New Roman"/>
            </a:endParaRPr>
          </a:p>
        </p:txBody>
      </p:sp>
      <p:sp>
        <p:nvSpPr>
          <p:cNvPr id="94" name="Google Shape;94;p18"/>
          <p:cNvSpPr/>
          <p:nvPr/>
        </p:nvSpPr>
        <p:spPr>
          <a:xfrm>
            <a:off x="4919650" y="416725"/>
            <a:ext cx="3891000" cy="726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000">
                <a:latin typeface="Times New Roman"/>
                <a:ea typeface="Times New Roman"/>
                <a:cs typeface="Times New Roman"/>
                <a:sym typeface="Times New Roman"/>
              </a:rPr>
              <a:t>6)  відомості про вжиття заходів досудового врегулювання спору – у випадку, якщо законом встановлений обов’язковий досудовий порядок урегулювання спору; </a:t>
            </a:r>
            <a:endParaRPr sz="1000">
              <a:latin typeface="Times New Roman"/>
              <a:ea typeface="Times New Roman"/>
              <a:cs typeface="Times New Roman"/>
              <a:sym typeface="Times New Roman"/>
            </a:endParaRPr>
          </a:p>
        </p:txBody>
      </p:sp>
      <p:sp>
        <p:nvSpPr>
          <p:cNvPr id="95" name="Google Shape;95;p18"/>
          <p:cNvSpPr/>
          <p:nvPr/>
        </p:nvSpPr>
        <p:spPr>
          <a:xfrm>
            <a:off x="4919650" y="3369475"/>
            <a:ext cx="3891000" cy="726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000">
                <a:latin typeface="Times New Roman"/>
                <a:ea typeface="Times New Roman"/>
                <a:cs typeface="Times New Roman"/>
                <a:sym typeface="Times New Roman"/>
              </a:rPr>
              <a:t>9)  попередній (орієнтовний) розрахунок суми судових витрат, які позивач поніс і які очікує понести в зв’язку із розглядом справи; </a:t>
            </a:r>
            <a:endParaRPr sz="1000">
              <a:latin typeface="Times New Roman"/>
              <a:ea typeface="Times New Roman"/>
              <a:cs typeface="Times New Roman"/>
              <a:sym typeface="Times New Roman"/>
            </a:endParaRPr>
          </a:p>
        </p:txBody>
      </p:sp>
      <p:sp>
        <p:nvSpPr>
          <p:cNvPr id="96" name="Google Shape;96;p18"/>
          <p:cNvSpPr/>
          <p:nvPr/>
        </p:nvSpPr>
        <p:spPr>
          <a:xfrm>
            <a:off x="4919650" y="2315775"/>
            <a:ext cx="3891000" cy="8862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000">
                <a:latin typeface="Times New Roman"/>
                <a:ea typeface="Times New Roman"/>
                <a:cs typeface="Times New Roman"/>
                <a:sym typeface="Times New Roman"/>
              </a:rPr>
              <a:t>8)  перелік документів та інших доказів, що додаються до заяви; зазначення доказів, які не можуть бути подані разом із позовною заявою (за наявності); зазначення щодо наявності у позивача або іншої особи оригіналів письмових або електронних доказів, копії яких додано до заяви;</a:t>
            </a:r>
            <a:endParaRPr sz="1000">
              <a:latin typeface="Times New Roman"/>
              <a:ea typeface="Times New Roman"/>
              <a:cs typeface="Times New Roman"/>
              <a:sym typeface="Times New Roman"/>
            </a:endParaRPr>
          </a:p>
        </p:txBody>
      </p:sp>
      <p:sp>
        <p:nvSpPr>
          <p:cNvPr id="97" name="Google Shape;97;p18"/>
          <p:cNvSpPr/>
          <p:nvPr/>
        </p:nvSpPr>
        <p:spPr>
          <a:xfrm>
            <a:off x="4919650" y="1381125"/>
            <a:ext cx="3891000" cy="7263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ru" sz="1000">
                <a:latin typeface="Times New Roman"/>
                <a:ea typeface="Times New Roman"/>
                <a:cs typeface="Times New Roman"/>
                <a:sym typeface="Times New Roman"/>
              </a:rPr>
              <a:t>7)  відомості про вжиття заходів забезпечення доказів або позову до подання позовної заяви, якщо такі здійснювалися;</a:t>
            </a:r>
            <a:endParaRPr sz="1000">
              <a:latin typeface="Times New Roman"/>
              <a:ea typeface="Times New Roman"/>
              <a:cs typeface="Times New Roman"/>
              <a:sym typeface="Times New Roman"/>
            </a:endParaRPr>
          </a:p>
        </p:txBody>
      </p:sp>
      <p:sp>
        <p:nvSpPr>
          <p:cNvPr id="98" name="Google Shape;98;p18"/>
          <p:cNvSpPr txBox="1"/>
          <p:nvPr/>
        </p:nvSpPr>
        <p:spPr>
          <a:xfrm>
            <a:off x="3290825" y="0"/>
            <a:ext cx="30909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ru" sz="1500">
                <a:latin typeface="Times New Roman"/>
                <a:ea typeface="Times New Roman"/>
                <a:cs typeface="Times New Roman"/>
                <a:sym typeface="Times New Roman"/>
              </a:rPr>
              <a:t>Позовна заява повинна містити</a:t>
            </a:r>
            <a:r>
              <a:rPr lang="ru" sz="1500">
                <a:latin typeface="Times New Roman"/>
                <a:ea typeface="Times New Roman"/>
                <a:cs typeface="Times New Roman"/>
                <a:sym typeface="Times New Roman"/>
              </a:rPr>
              <a:t>:</a:t>
            </a:r>
            <a:endParaRPr sz="15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idx="1" type="body"/>
          </p:nvPr>
        </p:nvSpPr>
        <p:spPr>
          <a:xfrm>
            <a:off x="311700" y="1309650"/>
            <a:ext cx="8520600" cy="2524200"/>
          </a:xfrm>
          <a:prstGeom prst="rect">
            <a:avLst/>
          </a:prstGeom>
        </p:spPr>
        <p:txBody>
          <a:bodyPr anchorCtr="0" anchor="t" bIns="91425" lIns="91425" spcFirstLastPara="1" rIns="91425" wrap="square" tIns="91425">
            <a:normAutofit/>
          </a:bodyPr>
          <a:lstStyle/>
          <a:p>
            <a:pPr indent="342900" lvl="0" marL="0" rtl="0" algn="just">
              <a:spcBef>
                <a:spcPts val="0"/>
              </a:spcBef>
              <a:spcAft>
                <a:spcPts val="0"/>
              </a:spcAft>
              <a:buNone/>
            </a:pPr>
            <a:r>
              <a:rPr lang="ru" sz="1900">
                <a:solidFill>
                  <a:srgbClr val="000000"/>
                </a:solidFill>
                <a:latin typeface="Times New Roman"/>
                <a:ea typeface="Times New Roman"/>
                <a:cs typeface="Times New Roman"/>
                <a:sym typeface="Times New Roman"/>
              </a:rPr>
              <a:t>Якщо позовна заява подається особою, звільненою від сплати судового збору відповідно до закону, у ній зазначаються підстави звільнення позивача від сплати судового збору. У разі пред’явлення позову особою, якій законом надано право звертатися до суду в інтересах іншої особи, в заяві повинні бути зазначені підстави такого звернення.</a:t>
            </a:r>
            <a:endParaRPr sz="1900">
              <a:solidFill>
                <a:srgbClr val="000000"/>
              </a:solidFill>
              <a:latin typeface="Times New Roman"/>
              <a:ea typeface="Times New Roman"/>
              <a:cs typeface="Times New Roman"/>
              <a:sym typeface="Times New Roman"/>
            </a:endParaRPr>
          </a:p>
          <a:p>
            <a:pPr indent="342900" lvl="0" marL="0" rtl="0" algn="just">
              <a:spcBef>
                <a:spcPts val="0"/>
              </a:spcBef>
              <a:spcAft>
                <a:spcPts val="0"/>
              </a:spcAft>
              <a:buNone/>
            </a:pPr>
            <a:r>
              <a:rPr lang="ru" sz="1900" u="sng">
                <a:solidFill>
                  <a:srgbClr val="000000"/>
                </a:solidFill>
                <a:latin typeface="Times New Roman"/>
                <a:ea typeface="Times New Roman"/>
                <a:cs typeface="Times New Roman"/>
                <a:sym typeface="Times New Roman"/>
              </a:rPr>
              <a:t>У позовній заяві можуть бути вказані й інші відомості, необхідні для правильного вирішення спору.</a:t>
            </a:r>
            <a:endParaRPr sz="28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idx="1" type="body"/>
          </p:nvPr>
        </p:nvSpPr>
        <p:spPr>
          <a:xfrm>
            <a:off x="311700" y="283325"/>
            <a:ext cx="8520600" cy="1883700"/>
          </a:xfrm>
          <a:prstGeom prst="rect">
            <a:avLst/>
          </a:prstGeom>
        </p:spPr>
        <p:txBody>
          <a:bodyPr anchorCtr="0" anchor="t" bIns="91425" lIns="91425" spcFirstLastPara="1" rIns="91425" wrap="square" tIns="91425">
            <a:noAutofit/>
          </a:bodyPr>
          <a:lstStyle/>
          <a:p>
            <a:pPr indent="342900" lvl="0" marL="0" rtl="0" algn="just">
              <a:lnSpc>
                <a:spcPct val="150000"/>
              </a:lnSpc>
              <a:spcBef>
                <a:spcPts val="0"/>
              </a:spcBef>
              <a:spcAft>
                <a:spcPts val="0"/>
              </a:spcAft>
              <a:buNone/>
            </a:pPr>
            <a:r>
              <a:rPr b="1" lang="ru" sz="1400">
                <a:solidFill>
                  <a:srgbClr val="000000"/>
                </a:solidFill>
                <a:latin typeface="Times New Roman"/>
                <a:ea typeface="Times New Roman"/>
                <a:cs typeface="Times New Roman"/>
                <a:sym typeface="Times New Roman"/>
              </a:rPr>
              <a:t>До позовної заяви додаються документи, які підтверджують:</a:t>
            </a:r>
            <a:endParaRPr b="1" sz="1400">
              <a:solidFill>
                <a:srgbClr val="000000"/>
              </a:solidFill>
              <a:latin typeface="Times New Roman"/>
              <a:ea typeface="Times New Roman"/>
              <a:cs typeface="Times New Roman"/>
              <a:sym typeface="Times New Roman"/>
            </a:endParaRPr>
          </a:p>
          <a:p>
            <a:pPr indent="457200" lvl="0" marL="0" rtl="0" algn="just">
              <a:lnSpc>
                <a:spcPct val="150000"/>
              </a:lnSpc>
              <a:spcBef>
                <a:spcPts val="1000"/>
              </a:spcBef>
              <a:spcAft>
                <a:spcPts val="0"/>
              </a:spcAft>
              <a:buNone/>
            </a:pPr>
            <a:r>
              <a:rPr lang="ru" sz="1400">
                <a:solidFill>
                  <a:srgbClr val="000000"/>
                </a:solidFill>
                <a:latin typeface="Times New Roman"/>
                <a:ea typeface="Times New Roman"/>
                <a:cs typeface="Times New Roman"/>
                <a:sym typeface="Times New Roman"/>
              </a:rPr>
              <a:t>1)  відправлення іншим учасникам справи копії позовної заяви і доданих до неї документів; </a:t>
            </a:r>
            <a:endParaRPr sz="1400">
              <a:solidFill>
                <a:srgbClr val="000000"/>
              </a:solidFill>
              <a:latin typeface="Times New Roman"/>
              <a:ea typeface="Times New Roman"/>
              <a:cs typeface="Times New Roman"/>
              <a:sym typeface="Times New Roman"/>
            </a:endParaRPr>
          </a:p>
          <a:p>
            <a:pPr indent="457200" lvl="0" marL="0" rtl="0" algn="just">
              <a:lnSpc>
                <a:spcPct val="150000"/>
              </a:lnSpc>
              <a:spcBef>
                <a:spcPts val="1000"/>
              </a:spcBef>
              <a:spcAft>
                <a:spcPts val="0"/>
              </a:spcAft>
              <a:buNone/>
            </a:pPr>
            <a:r>
              <a:rPr lang="ru" sz="1400">
                <a:solidFill>
                  <a:srgbClr val="000000"/>
                </a:solidFill>
                <a:latin typeface="Times New Roman"/>
                <a:ea typeface="Times New Roman"/>
                <a:cs typeface="Times New Roman"/>
                <a:sym typeface="Times New Roman"/>
              </a:rPr>
              <a:t>2) сплату судового збору у встановлених порядку і розмірі, або документи, які підтверджують підстави звільнення від сплати судового збору відповідно до закону.</a:t>
            </a:r>
            <a:endParaRPr sz="1400">
              <a:solidFill>
                <a:srgbClr val="000000"/>
              </a:solidFill>
              <a:latin typeface="Times New Roman"/>
              <a:ea typeface="Times New Roman"/>
              <a:cs typeface="Times New Roman"/>
              <a:sym typeface="Times New Roman"/>
            </a:endParaRPr>
          </a:p>
          <a:p>
            <a:pPr indent="0" lvl="0" marL="0" rtl="0" algn="l">
              <a:lnSpc>
                <a:spcPct val="150000"/>
              </a:lnSpc>
              <a:spcBef>
                <a:spcPts val="1000"/>
              </a:spcBef>
              <a:spcAft>
                <a:spcPts val="1000"/>
              </a:spcAft>
              <a:buNone/>
            </a:pPr>
            <a:r>
              <a:t/>
            </a:r>
            <a:endParaRPr sz="1900">
              <a:solidFill>
                <a:srgbClr val="000000"/>
              </a:solidFill>
            </a:endParaRPr>
          </a:p>
        </p:txBody>
      </p:sp>
      <p:grpSp>
        <p:nvGrpSpPr>
          <p:cNvPr id="109" name="Google Shape;109;p20"/>
          <p:cNvGrpSpPr/>
          <p:nvPr/>
        </p:nvGrpSpPr>
        <p:grpSpPr>
          <a:xfrm>
            <a:off x="183000" y="2702706"/>
            <a:ext cx="4388990" cy="2273971"/>
            <a:chOff x="183275" y="2571750"/>
            <a:chExt cx="6284350" cy="1476125"/>
          </a:xfrm>
        </p:grpSpPr>
        <p:sp>
          <p:nvSpPr>
            <p:cNvPr id="110" name="Google Shape;110;p20"/>
            <p:cNvSpPr txBox="1"/>
            <p:nvPr/>
          </p:nvSpPr>
          <p:spPr>
            <a:xfrm>
              <a:off x="183275" y="2571750"/>
              <a:ext cx="6229500" cy="1416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1000"/>
                </a:spcAft>
                <a:buNone/>
              </a:pPr>
              <a:r>
                <a:rPr lang="ru" sz="1500">
                  <a:latin typeface="Times New Roman"/>
                  <a:ea typeface="Times New Roman"/>
                  <a:cs typeface="Times New Roman"/>
                  <a:sym typeface="Times New Roman"/>
                </a:rPr>
                <a:t>Позивач зобов’язаний додати до позовної заяви всі наявні в нього докази, що підтверджують обставини, на яких ґрунтуються позовні вимоги (якщо подаються письмові чи електронні докази позивач може додати до позовної заяви копії відповідних доказів). </a:t>
              </a:r>
              <a:endParaRPr sz="1500">
                <a:latin typeface="Times New Roman"/>
                <a:ea typeface="Times New Roman"/>
                <a:cs typeface="Times New Roman"/>
                <a:sym typeface="Times New Roman"/>
              </a:endParaRPr>
            </a:p>
          </p:txBody>
        </p:sp>
        <p:sp>
          <p:nvSpPr>
            <p:cNvPr id="111" name="Google Shape;111;p20"/>
            <p:cNvSpPr/>
            <p:nvPr/>
          </p:nvSpPr>
          <p:spPr>
            <a:xfrm>
              <a:off x="238125" y="2631275"/>
              <a:ext cx="6229500" cy="14166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Average"/>
                <a:ea typeface="Average"/>
                <a:cs typeface="Average"/>
                <a:sym typeface="Average"/>
              </a:endParaRPr>
            </a:p>
          </p:txBody>
        </p:sp>
      </p:grpSp>
      <p:pic>
        <p:nvPicPr>
          <p:cNvPr id="112" name="Google Shape;112;p20"/>
          <p:cNvPicPr preferRelativeResize="0"/>
          <p:nvPr/>
        </p:nvPicPr>
        <p:blipFill>
          <a:blip r:embed="rId3">
            <a:alphaModFix/>
          </a:blip>
          <a:stretch>
            <a:fillRect/>
          </a:stretch>
        </p:blipFill>
        <p:spPr>
          <a:xfrm>
            <a:off x="4941100" y="2319425"/>
            <a:ext cx="4050500" cy="24687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ru">
                <a:solidFill>
                  <a:srgbClr val="000000"/>
                </a:solidFill>
                <a:latin typeface="Times New Roman"/>
                <a:ea typeface="Times New Roman"/>
                <a:cs typeface="Times New Roman"/>
                <a:sym typeface="Times New Roman"/>
              </a:rPr>
              <a:t>У разі необхідності до позовної заяви додається клопотання про призначення експертизи, витребування доказів тощо. До заяви про визнання акта чи договору недійсним додається також копія (або оригінал) оспорюваного акта чи договору або засвідчений витяг з нього, а у разі відсутності акта чи договору у позивача – клопотання про його витребування. До позовної заяви, підписаної представником позивача, додається довіреність чи інший документ, що підтверджує повноваження представника позивача.</a:t>
            </a:r>
            <a:endParaRPr>
              <a:solidFill>
                <a:srgbClr val="000000"/>
              </a:solidFill>
              <a:latin typeface="Times New Roman"/>
              <a:ea typeface="Times New Roman"/>
              <a:cs typeface="Times New Roman"/>
              <a:sym typeface="Times New Roman"/>
            </a:endParaRPr>
          </a:p>
          <a:p>
            <a:pPr indent="0" lvl="0" marL="0" rtl="0" algn="l">
              <a:spcBef>
                <a:spcPts val="10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