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123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5124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5125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5126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5127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5128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160B957-6FC0-4535-9816-74C94C56FC61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BB5E02-E061-4ACD-96AB-EA1D5921848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30425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A26A36-167D-4655-94B3-567E2607D8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21348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1556BAF-CB10-44E3-9C5E-ABE2D6D6620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2955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E0E43A-CB00-44F5-ADBE-5BA66209343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8962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D788DD-751E-4F78-BB1B-2C78CF2B67F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8811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C1778F-B757-4055-A8F4-72CB8663FA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2206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D79810-08EB-4527-AEBF-6E065256CC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1445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9E95A-738F-47AA-A61D-9836F983F18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82949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049BD-5FB4-49D0-AD04-E2BB7E1F37F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90098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ACE308-5114-4E9B-A3BE-36F023B4B08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12086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E980E5-E96A-4E53-A944-5A9FCBB7801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89072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4099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4100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4101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4102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4103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410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 altLang="ru-RU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 altLang="ru-RU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B54515F4-53CC-4F37-BD2F-A0DB5FBE5A5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uk-UA" altLang="ru-RU" sz="4000" b="1"/>
              <a:t>Маркетинг </a:t>
            </a:r>
            <a:r>
              <a:rPr lang="uk-UA" altLang="ru-RU" sz="4000" b="1" dirty="0"/>
              <a:t>та реклама в мережі </a:t>
            </a:r>
            <a:r>
              <a:rPr lang="uk-UA" altLang="ru-RU" sz="4000" b="1" dirty="0" err="1"/>
              <a:t>Internet</a:t>
            </a:r>
            <a:br>
              <a:rPr lang="ru-RU" altLang="ru-RU" sz="4000" b="1" dirty="0"/>
            </a:br>
            <a:endParaRPr lang="ru-RU" altLang="ru-RU" sz="4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546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altLang="ru-RU"/>
              <a:t>використання Internet як багатоканальної стратегії розподілу.</a:t>
            </a:r>
          </a:p>
          <a:p>
            <a:pPr>
              <a:lnSpc>
                <a:spcPct val="90000"/>
              </a:lnSpc>
            </a:pPr>
            <a:r>
              <a:rPr lang="uk-UA" altLang="ru-RU"/>
              <a:t>використання Internet на етапі післяпродажної підтримки полягає найчастіше у консультуванні клієнтів електронною поштою, надання клієнтам якомога повнішої та оперативнішої інформації про фірму, її товари на корпоративних Web-сайтах, інформуванні постійних клієнтів про нові надходження продукції, її додаткові можливості.</a:t>
            </a:r>
            <a:endParaRPr lang="ru-RU" alt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981075"/>
            <a:ext cx="8229600" cy="1143000"/>
          </a:xfrm>
        </p:spPr>
        <p:txBody>
          <a:bodyPr/>
          <a:lstStyle/>
          <a:p>
            <a:r>
              <a:rPr lang="uk-UA" altLang="ru-RU" sz="3400" b="1"/>
              <a:t>Аналіз якості Internet - представництв комерційних структур із використанням маркетингового підходу</a:t>
            </a:r>
            <a:br>
              <a:rPr lang="ru-RU" altLang="ru-RU" sz="3400" b="1"/>
            </a:br>
            <a:endParaRPr lang="ru-RU" altLang="ru-RU" sz="3400" b="1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20938"/>
            <a:ext cx="8229600" cy="3709987"/>
          </a:xfrm>
        </p:spPr>
        <p:txBody>
          <a:bodyPr/>
          <a:lstStyle/>
          <a:p>
            <a:r>
              <a:rPr lang="uk-UA" altLang="ru-RU"/>
              <a:t>Аналіз якості Internet-представництва комерційної структури проводиться у такій послідовності (рис. 8.1).</a:t>
            </a:r>
            <a:endParaRPr lang="ru-RU" alt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image0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0"/>
            <a:ext cx="759618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3400"/>
              <a:t>Основні принципи та засоби реклами в мережі Internet</a:t>
            </a:r>
            <a:r>
              <a:rPr lang="ru-RU" altLang="ru-RU" sz="3400"/>
              <a:t>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/>
              <a:t>До комплексу маркетингових комунікацій відносять рекламу, стимулювання збуту, прямий маркетинг та зв'язки з громадськістю.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546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uk-UA" altLang="ru-RU" b="1"/>
              <a:t>Internet-реклама </a:t>
            </a:r>
            <a:r>
              <a:rPr lang="uk-UA" altLang="ru-RU"/>
              <a:t>- це форма подання та поширення інформації в мережі Internet про товари та послуги з метою їх популяризації з указаним джерелом фінансування.</a:t>
            </a:r>
          </a:p>
          <a:p>
            <a:pPr>
              <a:buFont typeface="Wingdings" panose="05000000000000000000" pitchFamily="2" charset="2"/>
              <a:buNone/>
            </a:pPr>
            <a:r>
              <a:rPr lang="uk-UA" altLang="ru-RU"/>
              <a:t>Основний принцип дії Internet-реклами полягає у тому, що її центральною ланкою є Web-сайт комерційної структури.</a:t>
            </a:r>
            <a:endParaRPr lang="ru-RU" alt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6112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uk-UA" altLang="ru-RU" sz="2800"/>
              <a:t>До зовнішньої реклами належать:</a:t>
            </a:r>
            <a:endParaRPr lang="uk-UA" altLang="ru-RU" sz="2800" b="1"/>
          </a:p>
          <a:p>
            <a:r>
              <a:rPr lang="uk-UA" altLang="ru-RU" sz="2800"/>
              <a:t>банерна реклама;</a:t>
            </a:r>
            <a:endParaRPr lang="uk-UA" altLang="ru-RU" sz="2800" b="1"/>
          </a:p>
          <a:p>
            <a:r>
              <a:rPr lang="uk-UA" altLang="ru-RU" sz="2800"/>
              <a:t>реєстрація сайта у Web</a:t>
            </a:r>
            <a:r>
              <a:rPr lang="uk-UA" altLang="ru-RU" sz="2800" b="1"/>
              <a:t>-каталогах </a:t>
            </a:r>
            <a:r>
              <a:rPr lang="uk-UA" altLang="ru-RU" sz="2800"/>
              <a:t>та індексація сайтів пошуковими системами;</a:t>
            </a:r>
            <a:endParaRPr lang="uk-UA" altLang="ru-RU" sz="2800" b="1"/>
          </a:p>
          <a:p>
            <a:r>
              <a:rPr lang="uk-UA" altLang="ru-RU" sz="2800"/>
              <a:t>реклама з використанням електронної пошти, а також служб, заснованих на її механізмах -</a:t>
            </a:r>
            <a:r>
              <a:rPr lang="uk-UA" altLang="ru-RU" sz="2800" b="1"/>
              <a:t>списків розсилки та дискусійних листів;</a:t>
            </a:r>
          </a:p>
          <a:p>
            <a:r>
              <a:rPr lang="uk-UA" altLang="ru-RU" sz="2800"/>
              <a:t>реклама з використанням служб телеконференцій та дошок оголошень;</a:t>
            </a:r>
            <a:endParaRPr lang="uk-UA" altLang="ru-RU" sz="2800" b="1"/>
          </a:p>
          <a:p>
            <a:r>
              <a:rPr lang="uk-UA" altLang="ru-RU" sz="2800"/>
              <a:t>партнерські програми.</a:t>
            </a:r>
            <a:endParaRPr lang="ru-RU" altLang="ru-RU" sz="28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sz="2800" b="1"/>
              <a:t>ВИБІР ЗАСОБІВ ШТЕИЧЕТ-РЕКЛАМИ ДЛЯ ДОСЯГАННЯ ОСНОВНОЇ МЕТИ КОМЕРЦІЙНОЇ СТРУКТУРИ</a:t>
            </a:r>
            <a:endParaRPr lang="ru-RU" altLang="ru-RU" sz="2800" b="1"/>
          </a:p>
        </p:txBody>
      </p:sp>
      <p:graphicFrame>
        <p:nvGraphicFramePr>
          <p:cNvPr id="20518" name="Group 38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8229600" cy="528955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513343375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333179536"/>
                    </a:ext>
                  </a:extLst>
                </a:gridCol>
              </a:tblGrid>
              <a:tr h="760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uk-UA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Мета і завдання комерційної</a:t>
                      </a: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uk-UA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</a:rPr>
                        <a:t>структури</a:t>
                      </a: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uk-UA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Засоби Internet - реклами</a:t>
                      </a: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8864678"/>
                  </a:ext>
                </a:extLst>
              </a:tr>
              <a:tr h="762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uk-UA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Формування позитивного іміджу</a:t>
                      </a:r>
                      <a:r>
                        <a:rPr kumimoji="0" lang="uk-UA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</a:rPr>
                        <a:t> фірми</a:t>
                      </a: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uk-UA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банерна реклама, Web-сайт</a:t>
                      </a: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5789392"/>
                  </a:ext>
                </a:extLst>
              </a:tr>
              <a:tr h="760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uk-UA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Надання доступної та оперативної інформації</a:t>
                      </a: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uk-UA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Групи новин, електронна пошта, Web-сайт</a:t>
                      </a: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3680914"/>
                  </a:ext>
                </a:extLst>
              </a:tr>
              <a:tr h="760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uk-UA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Виведення на ринок нового товару або послуги</a:t>
                      </a: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uk-UA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Банерна реклама, групи новин, електронна пошта, Web-сайт</a:t>
                      </a: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1739422"/>
                  </a:ext>
                </a:extLst>
              </a:tr>
              <a:tr h="762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uk-UA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Розширення аудиторії потенційних користувачів</a:t>
                      </a: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uk-UA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Банерна реклама, електронна пошта</a:t>
                      </a: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0058373"/>
                  </a:ext>
                </a:extLst>
              </a:tr>
              <a:tr h="760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uk-UA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 Linotype" panose="02040502050505030304" pitchFamily="18" charset="0"/>
                          <a:cs typeface="Times New Roman" panose="02020603050405020304" pitchFamily="18" charset="0"/>
                        </a:rPr>
                        <a:t>Збільшення обсягів продажу</a:t>
                      </a: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uk-UA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Банерна реклама, Web-сайт</a:t>
                      </a: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828378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3400"/>
              <a:t>Особливості застосування засобів Internet-реклами</a:t>
            </a:r>
            <a:r>
              <a:rPr lang="ru-RU" altLang="ru-RU" sz="3400"/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uk-UA" altLang="ru-RU" sz="2800" b="1"/>
              <a:t>Банерна реклама</a:t>
            </a:r>
            <a:r>
              <a:rPr lang="uk-UA" altLang="ru-RU" sz="2800"/>
              <a:t> - реклама із використанням рекламних модулів у вигляді прямокутного графічного зображення (найчастіше у форматі GIF або JPG) на Web-сторінках. Банер розміщується на Web-сторінці видавця і пов'язується з сайтом рекламодавця гіперпосиланням.</a:t>
            </a:r>
          </a:p>
          <a:p>
            <a:pPr>
              <a:buFont typeface="Wingdings" panose="05000000000000000000" pitchFamily="2" charset="2"/>
              <a:buNone/>
            </a:pPr>
            <a:r>
              <a:rPr lang="uk-UA" altLang="ru-RU" sz="2800"/>
              <a:t>За способом відображення банери можуть бути статичні, анімовані, текстові HTML-блоки, Flash-банери.</a:t>
            </a:r>
            <a:endParaRPr lang="ru-RU" altLang="ru-RU" sz="28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3000"/>
              <a:t>Основні принципи, які дозволяють зробити банерну рекламу максимально ефективною</a:t>
            </a:r>
            <a:endParaRPr lang="ru-RU" altLang="ru-RU" sz="300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/>
              <a:t>простота і стислість;</a:t>
            </a:r>
            <a:endParaRPr lang="uk-UA" altLang="ru-RU" b="1"/>
          </a:p>
          <a:p>
            <a:r>
              <a:rPr lang="uk-UA" altLang="ru-RU"/>
              <a:t>три анімаційні кадри і пауза;</a:t>
            </a:r>
            <a:endParaRPr lang="uk-UA" altLang="ru-RU" b="1"/>
          </a:p>
          <a:p>
            <a:r>
              <a:rPr lang="uk-UA" altLang="ru-RU"/>
              <a:t>прикінцеве розміщення логотипу або назви фірми-рекламодавця.</a:t>
            </a:r>
            <a:endParaRPr lang="ru-RU" alt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6408738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uk-UA" altLang="ru-RU" sz="2800"/>
              <a:t>Існують три основні типи розміщення банерної реклами:</a:t>
            </a:r>
          </a:p>
          <a:p>
            <a:pPr>
              <a:buFont typeface="Wingdings" panose="05000000000000000000" pitchFamily="2" charset="2"/>
              <a:buNone/>
            </a:pPr>
            <a:r>
              <a:rPr lang="uk-UA" altLang="ru-RU" sz="2800"/>
              <a:t>1) Обмін банерами за договором із власником іншого Web-сайта бо сторінки, як правило, з подібною тематикою.</a:t>
            </a:r>
          </a:p>
          <a:p>
            <a:pPr>
              <a:buFont typeface="Wingdings" panose="05000000000000000000" pitchFamily="2" charset="2"/>
              <a:buNone/>
            </a:pPr>
            <a:r>
              <a:rPr lang="uk-UA" altLang="ru-RU" sz="2800"/>
              <a:t>2) Використання спеціальних служб обміну банерами, які дозволяють проводити показ банерів на багатьох сайтах, які є передплатниками таких служб.</a:t>
            </a:r>
          </a:p>
          <a:p>
            <a:pPr>
              <a:buFont typeface="Wingdings" panose="05000000000000000000" pitchFamily="2" charset="2"/>
              <a:buNone/>
            </a:pPr>
            <a:r>
              <a:rPr lang="uk-UA" altLang="ru-RU" sz="2800"/>
              <a:t>3) Використання банерних систем, пошукових серверів, каталогів для демонстрації банерів за визначену плату.</a:t>
            </a:r>
            <a:endParaRPr lang="ru-RU" altLang="ru-RU"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/>
              <a:t>План</a:t>
            </a:r>
            <a:endParaRPr lang="ru-RU" alt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z="2800"/>
              <a:t>1. Особливості сучасного Internet - маркетингу</a:t>
            </a:r>
            <a:endParaRPr lang="ru-RU" altLang="ru-RU" sz="28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z="2800"/>
              <a:t>2. Аналіз якості Internet - представництв комерційних структур із використанням маркетингового підходу</a:t>
            </a:r>
            <a:r>
              <a:rPr lang="ru-RU" altLang="ru-RU" sz="2800"/>
              <a:t>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z="2800"/>
              <a:t>3. Основні принципи та засоби реклами в мережі Internet</a:t>
            </a:r>
            <a:r>
              <a:rPr lang="ru-RU" altLang="ru-RU" sz="2800"/>
              <a:t>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z="2800"/>
              <a:t>4. Особливості застосування засобів Internet-реклами</a:t>
            </a:r>
            <a:r>
              <a:rPr lang="ru-RU" altLang="ru-RU" sz="2800"/>
              <a:t>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z="2800"/>
              <a:t>5. Формування цін на товари і послуги в мережі Internet</a:t>
            </a:r>
            <a:r>
              <a:rPr lang="ru-RU" altLang="ru-RU" sz="2800"/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29600" cy="5903912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uk-UA" altLang="ru-RU" sz="2800"/>
              <a:t>Основними напрямками використання електронної пошти як засобу реклами є:</a:t>
            </a:r>
            <a:endParaRPr lang="uk-UA" altLang="ru-RU" sz="2800" b="1"/>
          </a:p>
          <a:p>
            <a:r>
              <a:rPr lang="uk-UA" altLang="ru-RU" sz="2800"/>
              <a:t>розсилання індивідуальних листів. Цей спосіб є одним з найбільш ефективних, проте водночас одним з найбільш трудомістких методів. Основною проблемою при цьому є збір адрес користувачів, які потенційно цікавляться поширюваною інформацією. Пошук зацікавлених осіб та їх адрес може здійснюватися за тематикою їх Web-сторінок, візитними картками, рекламними матеріалами окремих підприємств тощо;</a:t>
            </a:r>
            <a:endParaRPr lang="uk-UA" altLang="ru-RU" sz="2800" b="1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5102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altLang="ru-RU" sz="2400"/>
              <a:t>використання списків розсилки. Списки розсилки можуть бути відкритими (для широкої аудиторії), закриті (для визначеного кола користувачів), безкоштовні і платні. Найбільш популярними службами списків розсилки є сервери PostMaster Direct Response, CityCat, а програмами, що реалізують розсилання - Listserv та Magordomo;</a:t>
            </a:r>
            <a:endParaRPr lang="uk-UA" altLang="ru-RU" sz="2400" b="1"/>
          </a:p>
          <a:p>
            <a:pPr>
              <a:lnSpc>
                <a:spcPct val="90000"/>
              </a:lnSpc>
            </a:pPr>
            <a:r>
              <a:rPr lang="uk-UA" altLang="ru-RU" sz="2400"/>
              <a:t>дискусійні листи, які створюються з метою обміну інформацією чи обговорення питань визначеної тематики для усіх бажаючих. Перед тим, як лист розсилається користувачам, його перевіряє модератор - особа, що відповідає за відповідність інформації тематиці листа та рівень подачі інформації. </a:t>
            </a:r>
            <a:endParaRPr lang="ru-RU" altLang="ru-RU" sz="24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4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438775"/>
          </a:xfrm>
        </p:spPr>
        <p:txBody>
          <a:bodyPr/>
          <a:lstStyle/>
          <a:p>
            <a:r>
              <a:rPr lang="uk-UA" altLang="ru-RU" sz="2800" b="1"/>
              <a:t>Телеконференції </a:t>
            </a:r>
            <a:r>
              <a:rPr lang="uk-UA" altLang="ru-RU" sz="2800"/>
              <a:t>використовують ієрархічну систему назв, у якій можна знайти конференції, присвячені певній тематиці. Серед них виділяють Usenet-конференції та Web-конференції.</a:t>
            </a:r>
            <a:endParaRPr lang="uk-UA" altLang="ru-RU" sz="2800" b="1"/>
          </a:p>
          <a:p>
            <a:r>
              <a:rPr lang="uk-UA" altLang="ru-RU" sz="2800" b="1"/>
              <a:t>Дошки оголошень </a:t>
            </a:r>
            <a:r>
              <a:rPr lang="uk-UA" altLang="ru-RU" sz="2800"/>
              <a:t>згруповані за тематикою і працюють за принципом газет безкоштовних рекламних оголошень. З метою збільшення ефективності рекламної кампанії рекламні повідомлення доцільно розміщувати на найбільш відвідуваних дошках, серед яких можна назвати bbc.promo.ru.</a:t>
            </a:r>
            <a:endParaRPr lang="ru-RU" altLang="ru-RU" sz="28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3400"/>
              <a:t>Формування цін на товари і послуги в мережі Internet</a:t>
            </a:r>
            <a:r>
              <a:rPr lang="ru-RU" altLang="ru-RU" sz="3400"/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z="2800"/>
              <a:t>Типи стратегій ціноутворення</a:t>
            </a:r>
            <a:r>
              <a:rPr lang="ru-RU" altLang="ru-RU" sz="2800"/>
              <a:t> </a:t>
            </a:r>
          </a:p>
          <a:p>
            <a:pPr>
              <a:lnSpc>
                <a:spcPct val="90000"/>
              </a:lnSpc>
            </a:pPr>
            <a:r>
              <a:rPr lang="uk-UA" altLang="ru-RU" sz="2800" b="1"/>
              <a:t>Ціноутворення проникнення </a:t>
            </a:r>
            <a:r>
              <a:rPr lang="uk-UA" altLang="ru-RU" sz="2800"/>
              <a:t>- при випуску на ринок нового товару чи послуги ціна на нього встановлюється на досить низькому рівні для завоювання запланованої частки ринку.</a:t>
            </a:r>
          </a:p>
          <a:p>
            <a:pPr>
              <a:lnSpc>
                <a:spcPct val="90000"/>
              </a:lnSpc>
            </a:pPr>
            <a:r>
              <a:rPr lang="uk-UA" altLang="ru-RU" sz="2800" b="1"/>
              <a:t>Стратегія "знімання вершків" </a:t>
            </a:r>
            <a:r>
              <a:rPr lang="uk-UA" altLang="ru-RU" sz="2800"/>
              <a:t>- продаж нових товарів по завищених цінах для залучення новаторської частки користувачів. Поступово фірма знижує ціни, залучаючи нові сегменти споживачів.</a:t>
            </a:r>
            <a:endParaRPr lang="ru-RU" altLang="ru-RU" sz="28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61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altLang="ru-RU" sz="2800" b="1"/>
              <a:t>Ціноутворення просування, </a:t>
            </a:r>
            <a:r>
              <a:rPr lang="uk-UA" altLang="ru-RU" sz="2800"/>
              <a:t>яке спрямоване на стимулювання першої покупки або покупок під час розпродажів. У цьому випадку просування може бути чітко спрямоване на певний сегмент споживачів, які в мережі Internet є більш лояльними, ніж традиційні покупці на реальному ринку.</a:t>
            </a:r>
          </a:p>
          <a:p>
            <a:pPr>
              <a:lnSpc>
                <a:spcPct val="90000"/>
              </a:lnSpc>
            </a:pPr>
            <a:r>
              <a:rPr lang="uk-UA" altLang="ru-RU" sz="2800" b="1"/>
              <a:t>Стратегія "цінового лідера", </a:t>
            </a:r>
            <a:r>
              <a:rPr lang="uk-UA" altLang="ru-RU" sz="2800"/>
              <a:t>який встановлює найнижчу ціну на новий товар у певній категорії, поповнюючи свої доходи за рахунок реклами.</a:t>
            </a:r>
          </a:p>
          <a:p>
            <a:pPr>
              <a:lnSpc>
                <a:spcPct val="90000"/>
              </a:lnSpc>
            </a:pPr>
            <a:r>
              <a:rPr lang="uk-UA" altLang="ru-RU" sz="2800" b="1"/>
              <a:t>Сегментоване ціноутворення </a:t>
            </a:r>
            <a:r>
              <a:rPr lang="uk-UA" altLang="ru-RU" sz="2800"/>
              <a:t>передбачає встановлення цін для певного сегмента ринку, певної місцевості або певного товару.</a:t>
            </a:r>
            <a:endParaRPr lang="ru-RU" altLang="ru-RU" sz="28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61198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altLang="ru-RU" sz="2400" b="1"/>
              <a:t>Ціноутворення на комплекти </a:t>
            </a:r>
            <a:r>
              <a:rPr lang="uk-UA" altLang="ru-RU" sz="2400"/>
              <a:t>- визначення єдиної ціни на кілька різних товарів, упакованих разом. Елементи комплекту можуть бути незмінними або продаватися окремо від комплекту.</a:t>
            </a:r>
          </a:p>
          <a:p>
            <a:pPr>
              <a:lnSpc>
                <a:spcPct val="90000"/>
              </a:lnSpc>
            </a:pPr>
            <a:r>
              <a:rPr lang="uk-UA" altLang="ru-RU" sz="2400" b="1"/>
              <a:t>Динамічне ціноутворення </a:t>
            </a:r>
            <a:r>
              <a:rPr lang="uk-UA" altLang="ru-RU" sz="2400"/>
              <a:t>- користувачі мережі Internet одержують нову інформацію про ціни при кожному запиті. Ця інформація може змінюватися залежно від статусу користувача або часу запиту.</a:t>
            </a:r>
          </a:p>
          <a:p>
            <a:pPr>
              <a:lnSpc>
                <a:spcPct val="90000"/>
              </a:lnSpc>
            </a:pPr>
            <a:r>
              <a:rPr lang="uk-UA" altLang="ru-RU" sz="2400" b="1"/>
              <a:t>Договірне ціноутворення, </a:t>
            </a:r>
            <a:r>
              <a:rPr lang="uk-UA" altLang="ru-RU" sz="2400"/>
              <a:t>яке найчастіше застосовується у сегменті В2В. У цьому випадку договірні ціни та аукціонний продаж дають можливість реалізувати залишки товарів за ринковими цінами.</a:t>
            </a:r>
          </a:p>
          <a:p>
            <a:pPr>
              <a:lnSpc>
                <a:spcPct val="90000"/>
              </a:lnSpc>
            </a:pPr>
            <a:r>
              <a:rPr lang="uk-UA" altLang="ru-RU" sz="2400" b="1"/>
              <a:t>Підписка </a:t>
            </a:r>
            <a:r>
              <a:rPr lang="uk-UA" altLang="ru-RU" sz="2400"/>
              <a:t>як метод ціноутворення застосовується для засобів масової інформації або зв'язку. Переважно підписна ціна є фіксованою, а контроль за використанням товару відсутній.</a:t>
            </a:r>
            <a:endParaRPr lang="ru-RU" altLang="ru-RU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3400"/>
              <a:t>Особливості сучасного Internet - маркетингу</a:t>
            </a:r>
            <a:r>
              <a:rPr lang="ru-RU" altLang="ru-RU" sz="3400"/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 b="1"/>
              <a:t>Internet-маркетинг </a:t>
            </a:r>
            <a:r>
              <a:rPr lang="uk-UA" altLang="ru-RU"/>
              <a:t>- це комплекс соціальних та управлінських процесів, які спрямовані на якнайповніше задоволення потреб споживачів у мережі Internet при формуванні пропозиції і системи обміну товарів і послуг за допомогою інформаційних комунікаційних технологій.</a:t>
            </a:r>
            <a:endParaRPr lang="ru-RU" alt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2400"/>
              <a:t>Як маркетинговий канал Internet відрізняється серед інших комунікаційних засобів такими характеристиками, як:</a:t>
            </a:r>
            <a:endParaRPr lang="ru-RU" altLang="ru-RU" sz="24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uk-UA" altLang="ru-RU"/>
              <a:t>1. </a:t>
            </a:r>
            <a:r>
              <a:rPr lang="uk-UA" altLang="ru-RU" b="1"/>
              <a:t>Таргетинг </a:t>
            </a:r>
            <a:r>
              <a:rPr lang="uk-UA" altLang="ru-RU"/>
              <a:t>- демонстрація реклами та надання інформації чітко визначеній аудиторії.</a:t>
            </a:r>
          </a:p>
          <a:p>
            <a:pPr>
              <a:buFont typeface="Wingdings" panose="05000000000000000000" pitchFamily="2" charset="2"/>
              <a:buNone/>
            </a:pPr>
            <a:r>
              <a:rPr lang="uk-UA" altLang="ru-RU"/>
              <a:t>2. </a:t>
            </a:r>
            <a:r>
              <a:rPr lang="uk-UA" altLang="ru-RU" b="1"/>
              <a:t>Трекінг </a:t>
            </a:r>
            <a:r>
              <a:rPr lang="uk-UA" altLang="ru-RU"/>
              <a:t>- можливість аналізу поведінки відвідувачів сайту та врахування його результатів при удосконаленні продукції, самого сайту і маркетингових заходів.</a:t>
            </a:r>
            <a:endParaRPr lang="ru-RU" alt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6112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uk-UA" altLang="ru-RU"/>
              <a:t>3. </a:t>
            </a:r>
            <a:r>
              <a:rPr lang="uk-UA" altLang="ru-RU" b="1"/>
              <a:t>Інтерактивність </a:t>
            </a:r>
            <a:r>
              <a:rPr lang="uk-UA" altLang="ru-RU"/>
              <a:t>- споживач має можливість взаємодіяти з продавцем, попередньо ознайомлюватися з товаром.</a:t>
            </a:r>
          </a:p>
          <a:p>
            <a:pPr>
              <a:buFont typeface="Wingdings" panose="05000000000000000000" pitchFamily="2" charset="2"/>
              <a:buNone/>
            </a:pPr>
            <a:r>
              <a:rPr lang="uk-UA" altLang="ru-RU"/>
              <a:t>4. </a:t>
            </a:r>
            <a:r>
              <a:rPr lang="uk-UA" altLang="ru-RU" b="1"/>
              <a:t>Доступність </a:t>
            </a:r>
            <a:r>
              <a:rPr lang="uk-UA" altLang="ru-RU"/>
              <a:t>та гнучкість - інформація доступна 24 години 365 днів на рік, причому починати, аналізувати або переривати маркетингові дослідження можна практично миттєво).</a:t>
            </a:r>
            <a:endParaRPr lang="ru-RU" alt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546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uk-UA" altLang="ru-RU"/>
              <a:t>5. </a:t>
            </a:r>
            <a:r>
              <a:rPr lang="uk-UA" altLang="ru-RU" b="1"/>
              <a:t>Мультимедійність </a:t>
            </a:r>
            <a:r>
              <a:rPr lang="uk-UA" altLang="ru-RU"/>
              <a:t>- можливість розміщення великої кількості інформації у вигляді графіки, звуку, відео тощо.</a:t>
            </a:r>
          </a:p>
          <a:p>
            <a:pPr>
              <a:buFont typeface="Wingdings" panose="05000000000000000000" pitchFamily="2" charset="2"/>
              <a:buNone/>
            </a:pPr>
            <a:r>
              <a:rPr lang="uk-UA" altLang="ru-RU"/>
              <a:t>6. </a:t>
            </a:r>
            <a:r>
              <a:rPr lang="uk-UA" altLang="ru-RU" b="1"/>
              <a:t>Низька вартість.</a:t>
            </a:r>
            <a:endParaRPr lang="uk-UA" altLang="ru-RU"/>
          </a:p>
          <a:p>
            <a:pPr>
              <a:buFont typeface="Wingdings" panose="05000000000000000000" pitchFamily="2" charset="2"/>
              <a:buNone/>
            </a:pPr>
            <a:r>
              <a:rPr lang="uk-UA" altLang="ru-RU"/>
              <a:t>7. </a:t>
            </a:r>
            <a:r>
              <a:rPr lang="uk-UA" altLang="ru-RU" b="1"/>
              <a:t>Можливість створення віртуальних спілок </a:t>
            </a:r>
            <a:r>
              <a:rPr lang="uk-UA" altLang="ru-RU"/>
              <a:t>за певними інтересами або спрямуванням, яке в перспективі формує цільову аудиторію.</a:t>
            </a:r>
            <a:endParaRPr lang="ru-RU" alt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975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uk-UA" altLang="ru-RU" sz="2800"/>
              <a:t>Концепція маркетингу базується на комплексі 4Р (товар, ціна, збут, просування), який під впливом сучасних інформаційних технологій перетворюється у комплекс 5Р (товар, ціна, збут, просування, процесинг (Web-сайт).</a:t>
            </a:r>
          </a:p>
          <a:p>
            <a:pPr>
              <a:buFont typeface="Wingdings" panose="05000000000000000000" pitchFamily="2" charset="2"/>
              <a:buNone/>
            </a:pPr>
            <a:r>
              <a:rPr lang="uk-UA" altLang="ru-RU" sz="2800"/>
              <a:t>Маркетингові можливості мережі Internet виявляються на різних стадіях виробничого циклу підприємства: вивчення ринку, виробництво товару або надання послуги, реалізація товару або послуги, післяпродажна підтримка.</a:t>
            </a:r>
            <a:endParaRPr lang="ru-RU" altLang="ru-RU"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2800"/>
              <a:t>Основними принципами товарної політики підприємств, які здійснюють бізнес-процеси в мережі Internet, повинні бути:</a:t>
            </a:r>
            <a:endParaRPr lang="ru-RU" altLang="ru-RU" sz="280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r>
              <a:rPr lang="uk-UA" altLang="ru-RU" sz="2800"/>
              <a:t>доцільно постачати на електронний ринок безоплатні товари (послуги) з метою розширення аудиторії потенційних покупців удосконаленого продукту;</a:t>
            </a:r>
          </a:p>
          <a:p>
            <a:r>
              <a:rPr lang="uk-UA" altLang="ru-RU" sz="2800"/>
              <a:t>для формування у перспективі потрібного обсягу попиту на товар або послугу, доцільно пропонувати зацікавленим клієнтам у безоплатне користування їх певну версію;</a:t>
            </a:r>
          </a:p>
          <a:p>
            <a:r>
              <a:rPr lang="uk-UA" altLang="ru-RU" sz="2800"/>
              <a:t>пропонуючи один вид товару або послуги безплатно, інші продавати легше.</a:t>
            </a:r>
            <a:endParaRPr lang="ru-RU" altLang="ru-RU" sz="2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3400"/>
              <a:t>В Internet-маркетингу розглядаються такі види каналів збуту товарів і послуг:</a:t>
            </a:r>
            <a:endParaRPr lang="ru-RU" altLang="ru-RU" sz="340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/>
              <a:t>використання Internet як прямого каналу розподілу (виробник - споживач);</a:t>
            </a:r>
          </a:p>
          <a:p>
            <a:r>
              <a:rPr lang="uk-UA" altLang="ru-RU"/>
              <a:t>використання Internet як непрямого каналу розподілу (виробник - посередник (Internet) - споживач);</a:t>
            </a:r>
          </a:p>
          <a:p>
            <a:r>
              <a:rPr lang="uk-UA" altLang="ru-RU"/>
              <a:t>використання Internet як змішаного каналу розподілу (виробники + посередники - споживач);</a:t>
            </a:r>
            <a:endParaRPr lang="ru-RU" alt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Водяные знаки">
  <a:themeElements>
    <a:clrScheme name="Водяные знак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Водяные знак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Водяные знак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573</TotalTime>
  <Words>1304</Words>
  <Application>Microsoft Office PowerPoint</Application>
  <PresentationFormat>Экран (4:3)</PresentationFormat>
  <Paragraphs>82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Palatino Linotype</vt:lpstr>
      <vt:lpstr>Times New Roman</vt:lpstr>
      <vt:lpstr>Wingdings</vt:lpstr>
      <vt:lpstr>Водяные знаки</vt:lpstr>
      <vt:lpstr>Маркетинг та реклама в мережі Internet </vt:lpstr>
      <vt:lpstr>План</vt:lpstr>
      <vt:lpstr>Особливості сучасного Internet - маркетингу </vt:lpstr>
      <vt:lpstr>Як маркетинговий канал Internet відрізняється серед інших комунікаційних засобів такими характеристиками, як:</vt:lpstr>
      <vt:lpstr>Презентация PowerPoint</vt:lpstr>
      <vt:lpstr>Презентация PowerPoint</vt:lpstr>
      <vt:lpstr>Презентация PowerPoint</vt:lpstr>
      <vt:lpstr>Основними принципами товарної політики підприємств, які здійснюють бізнес-процеси в мережі Internet, повинні бути:</vt:lpstr>
      <vt:lpstr>В Internet-маркетингу розглядаються такі види каналів збуту товарів і послуг:</vt:lpstr>
      <vt:lpstr>Презентация PowerPoint</vt:lpstr>
      <vt:lpstr>Аналіз якості Internet - представництв комерційних структур із використанням маркетингового підходу </vt:lpstr>
      <vt:lpstr>Презентация PowerPoint</vt:lpstr>
      <vt:lpstr>Основні принципи та засоби реклами в мережі Internet </vt:lpstr>
      <vt:lpstr>Презентация PowerPoint</vt:lpstr>
      <vt:lpstr>Презентация PowerPoint</vt:lpstr>
      <vt:lpstr>ВИБІР ЗАСОБІВ ШТЕИЧЕТ-РЕКЛАМИ ДЛЯ ДОСЯГАННЯ ОСНОВНОЇ МЕТИ КОМЕРЦІЙНОЇ СТРУКТУРИ</vt:lpstr>
      <vt:lpstr>Особливості застосування засобів Internet-реклами </vt:lpstr>
      <vt:lpstr>Основні принципи, які дозволяють зробити банерну рекламу максимально ефективною</vt:lpstr>
      <vt:lpstr>Презентация PowerPoint</vt:lpstr>
      <vt:lpstr>Презентация PowerPoint</vt:lpstr>
      <vt:lpstr>Презентация PowerPoint</vt:lpstr>
      <vt:lpstr>Презентация PowerPoint</vt:lpstr>
      <vt:lpstr>Формування цін на товари і послуги в мережі Internet 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8. Маркетинг та реклама в мережі Internet </dc:title>
  <dc:creator>ЏЉ_</dc:creator>
  <cp:lastModifiedBy> </cp:lastModifiedBy>
  <cp:revision>17</cp:revision>
  <dcterms:created xsi:type="dcterms:W3CDTF">2012-10-21T21:47:48Z</dcterms:created>
  <dcterms:modified xsi:type="dcterms:W3CDTF">2020-09-04T12:09:28Z</dcterms:modified>
</cp:coreProperties>
</file>