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6.xml" ContentType="application/vnd.openxmlformats-officedocument.drawingml.chart+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65"/>
  </p:notesMasterIdLst>
  <p:handoutMasterIdLst>
    <p:handoutMasterId r:id="rId66"/>
  </p:handoutMasterIdLst>
  <p:sldIdLst>
    <p:sldId id="327" r:id="rId2"/>
    <p:sldId id="439" r:id="rId3"/>
    <p:sldId id="421" r:id="rId4"/>
    <p:sldId id="409" r:id="rId5"/>
    <p:sldId id="411" r:id="rId6"/>
    <p:sldId id="412" r:id="rId7"/>
    <p:sldId id="413" r:id="rId8"/>
    <p:sldId id="414" r:id="rId9"/>
    <p:sldId id="415" r:id="rId10"/>
    <p:sldId id="416" r:id="rId11"/>
    <p:sldId id="417" r:id="rId12"/>
    <p:sldId id="437" r:id="rId13"/>
    <p:sldId id="433" r:id="rId14"/>
    <p:sldId id="435" r:id="rId15"/>
    <p:sldId id="418" r:id="rId16"/>
    <p:sldId id="420" r:id="rId17"/>
    <p:sldId id="438" r:id="rId18"/>
    <p:sldId id="422" r:id="rId19"/>
    <p:sldId id="398" r:id="rId20"/>
    <p:sldId id="333" r:id="rId21"/>
    <p:sldId id="423" r:id="rId22"/>
    <p:sldId id="406" r:id="rId23"/>
    <p:sldId id="407" r:id="rId24"/>
    <p:sldId id="425" r:id="rId25"/>
    <p:sldId id="426" r:id="rId26"/>
    <p:sldId id="444" r:id="rId27"/>
    <p:sldId id="344" r:id="rId28"/>
    <p:sldId id="347" r:id="rId29"/>
    <p:sldId id="348" r:id="rId30"/>
    <p:sldId id="345" r:id="rId31"/>
    <p:sldId id="349" r:id="rId32"/>
    <p:sldId id="350" r:id="rId33"/>
    <p:sldId id="424" r:id="rId34"/>
    <p:sldId id="351" r:id="rId35"/>
    <p:sldId id="352" r:id="rId36"/>
    <p:sldId id="443" r:id="rId37"/>
    <p:sldId id="354" r:id="rId38"/>
    <p:sldId id="355" r:id="rId39"/>
    <p:sldId id="361" r:id="rId40"/>
    <p:sldId id="363" r:id="rId41"/>
    <p:sldId id="365" r:id="rId42"/>
    <p:sldId id="366" r:id="rId43"/>
    <p:sldId id="367" r:id="rId44"/>
    <p:sldId id="368" r:id="rId45"/>
    <p:sldId id="369" r:id="rId46"/>
    <p:sldId id="445" r:id="rId47"/>
    <p:sldId id="446" r:id="rId48"/>
    <p:sldId id="447" r:id="rId49"/>
    <p:sldId id="448" r:id="rId50"/>
    <p:sldId id="449" r:id="rId51"/>
    <p:sldId id="450" r:id="rId52"/>
    <p:sldId id="451" r:id="rId53"/>
    <p:sldId id="452" r:id="rId54"/>
    <p:sldId id="453" r:id="rId55"/>
    <p:sldId id="454" r:id="rId56"/>
    <p:sldId id="456" r:id="rId57"/>
    <p:sldId id="430" r:id="rId58"/>
    <p:sldId id="455" r:id="rId59"/>
    <p:sldId id="457" r:id="rId60"/>
    <p:sldId id="440" r:id="rId61"/>
    <p:sldId id="441" r:id="rId62"/>
    <p:sldId id="442" r:id="rId63"/>
    <p:sldId id="328" r:id="rId64"/>
  </p:sldIdLst>
  <p:sldSz cx="12192000" cy="6858000"/>
  <p:notesSz cx="7104063" cy="10234613"/>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9" clrIdx="0"/>
  <p:cmAuthor id="1" name="1" initials="1" lastIdx="3" clrIdx="1">
    <p:extLst>
      <p:ext uri="{19B8F6BF-5375-455C-9EA6-DF929625EA0E}">
        <p15:presenceInfo xmlns:p15="http://schemas.microsoft.com/office/powerpoint/2012/main" userId="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00000"/>
    <a:srgbClr val="F8D5CC"/>
    <a:srgbClr val="ECF1F5"/>
    <a:srgbClr val="D2DA7A"/>
    <a:srgbClr val="FFFFFF"/>
    <a:srgbClr val="FCEDEA"/>
    <a:srgbClr val="E5DEDB"/>
    <a:srgbClr val="F2F2F2"/>
    <a:srgbClr val="F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025" autoAdjust="0"/>
    <p:restoredTop sz="76369" autoAdjust="0"/>
  </p:normalViewPr>
  <p:slideViewPr>
    <p:cSldViewPr>
      <p:cViewPr varScale="1">
        <p:scale>
          <a:sx n="51" d="100"/>
          <a:sy n="51" d="100"/>
        </p:scale>
        <p:origin x="280" y="52"/>
      </p:cViewPr>
      <p:guideLst>
        <p:guide orient="horz" pos="2160"/>
        <p:guide pos="3840"/>
      </p:guideLst>
    </p:cSldViewPr>
  </p:slideViewPr>
  <p:outlineViewPr>
    <p:cViewPr>
      <p:scale>
        <a:sx n="33" d="100"/>
        <a:sy n="33" d="100"/>
      </p:scale>
      <p:origin x="0" y="-14772"/>
    </p:cViewPr>
  </p:outlineViewPr>
  <p:notesTextViewPr>
    <p:cViewPr>
      <p:scale>
        <a:sx n="150" d="100"/>
        <a:sy n="150" d="100"/>
      </p:scale>
      <p:origin x="0" y="0"/>
    </p:cViewPr>
  </p:notesTextViewPr>
  <p:notesViewPr>
    <p:cSldViewPr>
      <p:cViewPr varScale="1">
        <p:scale>
          <a:sx n="46" d="100"/>
          <a:sy n="46" d="100"/>
        </p:scale>
        <p:origin x="2764" y="3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54699803149624"/>
          <c:y val="6.5985943244919965E-2"/>
          <c:w val="0.79729010826771651"/>
          <c:h val="0.67466801311865143"/>
        </c:manualLayout>
      </c:layout>
      <c:scatterChart>
        <c:scatterStyle val="smoothMarker"/>
        <c:varyColors val="0"/>
        <c:ser>
          <c:idx val="0"/>
          <c:order val="0"/>
          <c:tx>
            <c:strRef>
              <c:f>Sheet1!$B$1</c:f>
              <c:strCache>
                <c:ptCount val="1"/>
                <c:pt idx="0">
                  <c:v>Series 1</c:v>
                </c:pt>
              </c:strCache>
            </c:strRef>
          </c:tx>
          <c:spPr>
            <a:ln w="34925" cap="rnd">
              <a:solidFill>
                <a:schemeClr val="accent3">
                  <a:lumMod val="50000"/>
                </a:schemeClr>
              </a:solidFill>
              <a:round/>
            </a:ln>
            <a:effectLst/>
          </c:spPr>
          <c:marker>
            <c:symbol val="diamond"/>
            <c:size val="8"/>
            <c:spPr>
              <a:solidFill>
                <a:schemeClr val="accent3">
                  <a:lumMod val="60000"/>
                  <a:lumOff val="40000"/>
                </a:schemeClr>
              </a:solidFill>
              <a:ln w="9525">
                <a:solidFill>
                  <a:schemeClr val="tx1"/>
                </a:solidFill>
              </a:ln>
              <a:effectLst/>
            </c:spPr>
          </c:marker>
          <c:xVal>
            <c:numRef>
              <c:f>Sheet1!$A$2:$A$14</c:f>
              <c:numCache>
                <c:formatCode>General</c:formatCode>
                <c:ptCount val="13"/>
                <c:pt idx="0">
                  <c:v>-3</c:v>
                </c:pt>
                <c:pt idx="1">
                  <c:v>-2.5</c:v>
                </c:pt>
                <c:pt idx="2">
                  <c:v>-2</c:v>
                </c:pt>
                <c:pt idx="3">
                  <c:v>-1.5</c:v>
                </c:pt>
                <c:pt idx="4">
                  <c:v>-1</c:v>
                </c:pt>
                <c:pt idx="5">
                  <c:v>-0.5</c:v>
                </c:pt>
                <c:pt idx="6">
                  <c:v>0</c:v>
                </c:pt>
                <c:pt idx="7">
                  <c:v>0.5</c:v>
                </c:pt>
                <c:pt idx="8">
                  <c:v>1</c:v>
                </c:pt>
                <c:pt idx="9">
                  <c:v>1.5</c:v>
                </c:pt>
                <c:pt idx="10">
                  <c:v>2</c:v>
                </c:pt>
                <c:pt idx="11">
                  <c:v>2.5</c:v>
                </c:pt>
                <c:pt idx="12">
                  <c:v>3</c:v>
                </c:pt>
              </c:numCache>
            </c:numRef>
          </c:xVal>
          <c:yVal>
            <c:numRef>
              <c:f>Sheet1!$B$2:$B$14</c:f>
              <c:numCache>
                <c:formatCode>0%</c:formatCode>
                <c:ptCount val="13"/>
                <c:pt idx="0">
                  <c:v>1</c:v>
                </c:pt>
                <c:pt idx="1">
                  <c:v>0.94000000000000028</c:v>
                </c:pt>
                <c:pt idx="2">
                  <c:v>0.77500000000000036</c:v>
                </c:pt>
                <c:pt idx="3">
                  <c:v>0.51</c:v>
                </c:pt>
                <c:pt idx="4">
                  <c:v>0.28000000000000008</c:v>
                </c:pt>
                <c:pt idx="5">
                  <c:v>0.1</c:v>
                </c:pt>
                <c:pt idx="6">
                  <c:v>0.05</c:v>
                </c:pt>
                <c:pt idx="7">
                  <c:v>0.1</c:v>
                </c:pt>
                <c:pt idx="8">
                  <c:v>0.28000000000000008</c:v>
                </c:pt>
                <c:pt idx="9">
                  <c:v>0.51</c:v>
                </c:pt>
                <c:pt idx="10">
                  <c:v>0.77500000000000036</c:v>
                </c:pt>
                <c:pt idx="11">
                  <c:v>0.94000000000000028</c:v>
                </c:pt>
                <c:pt idx="12">
                  <c:v>1</c:v>
                </c:pt>
              </c:numCache>
            </c:numRef>
          </c:yVal>
          <c:smooth val="1"/>
          <c:extLst>
            <c:ext xmlns:c16="http://schemas.microsoft.com/office/drawing/2014/chart" uri="{C3380CC4-5D6E-409C-BE32-E72D297353CC}">
              <c16:uniqueId val="{00000000-6499-45AE-A751-3C0407532EE9}"/>
            </c:ext>
          </c:extLst>
        </c:ser>
        <c:dLbls>
          <c:showLegendKey val="0"/>
          <c:showVal val="0"/>
          <c:showCatName val="0"/>
          <c:showSerName val="0"/>
          <c:showPercent val="0"/>
          <c:showBubbleSize val="0"/>
        </c:dLbls>
        <c:axId val="76529664"/>
        <c:axId val="76531584"/>
      </c:scatterChart>
      <c:valAx>
        <c:axId val="76529664"/>
        <c:scaling>
          <c:orientation val="minMax"/>
          <c:max val="3"/>
          <c:min val="-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r>
                  <a:rPr lang="lv-LV" sz="1600" b="1" dirty="0"/>
                  <a:t>PMV</a:t>
                </a:r>
                <a:endParaRPr lang="en-GB" sz="1600" b="1" dirty="0"/>
              </a:p>
            </c:rich>
          </c:tx>
          <c:layout>
            <c:manualLayout>
              <c:xMode val="edge"/>
              <c:yMode val="edge"/>
              <c:x val="0.50475337862426051"/>
              <c:y val="0.9334103285424603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ru-UA"/>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ru-UA"/>
          </a:p>
        </c:txPr>
        <c:crossAx val="76531584"/>
        <c:crosses val="autoZero"/>
        <c:crossBetween val="midCat"/>
        <c:majorUnit val="0.5"/>
      </c:valAx>
      <c:valAx>
        <c:axId val="7653158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dk1"/>
                    </a:solidFill>
                    <a:latin typeface="+mn-lt"/>
                    <a:ea typeface="+mn-ea"/>
                    <a:cs typeface="+mn-cs"/>
                  </a:defRPr>
                </a:pPr>
                <a:r>
                  <a:rPr lang="en-US" sz="1600" b="1" dirty="0" err="1"/>
                  <a:t>PPD</a:t>
                </a:r>
                <a:r>
                  <a:rPr lang="lv-LV" sz="1600" b="1" dirty="0"/>
                  <a:t>, %</a:t>
                </a:r>
                <a:endParaRPr lang="en-GB" sz="1600" b="1" dirty="0"/>
              </a:p>
            </c:rich>
          </c:tx>
          <c:layout>
            <c:manualLayout>
              <c:xMode val="edge"/>
              <c:yMode val="edge"/>
              <c:x val="3.8562043693663561E-2"/>
              <c:y val="0.4087640325157046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ru-UA"/>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ru-UA"/>
          </a:p>
        </c:txPr>
        <c:crossAx val="76529664"/>
        <c:crossesAt val="-3"/>
        <c:crossBetween val="midCat"/>
      </c:valAx>
      <c:spPr>
        <a:noFill/>
        <a:ln>
          <a:noFill/>
        </a:ln>
        <a:effectLst/>
      </c:spPr>
    </c:plotArea>
    <c:plotVisOnly val="1"/>
    <c:dispBlanksAs val="gap"/>
    <c:showDLblsOverMax val="0"/>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ru-UA"/>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bg2"/>
              </a:solidFill>
              <a:round/>
            </a:ln>
            <a:effectLst/>
          </c:spPr>
          <c:marker>
            <c:symbol val="triangle"/>
            <c:size val="7"/>
            <c:spPr>
              <a:solidFill>
                <a:srgbClr val="00B050"/>
              </a:solidFill>
              <a:ln w="9525">
                <a:solidFill>
                  <a:schemeClr val="accent1"/>
                </a:solidFill>
              </a:ln>
              <a:effectLst/>
            </c:spPr>
          </c:marker>
          <c:xVal>
            <c:numRef>
              <c:f>Sheet1!$B$23:$B$53</c:f>
              <c:numCache>
                <c:formatCode>General</c:formatCode>
                <c:ptCount val="31"/>
                <c:pt idx="0">
                  <c:v>0</c:v>
                </c:pt>
                <c:pt idx="1">
                  <c:v>1.0000000000000007E-2</c:v>
                </c:pt>
                <c:pt idx="2">
                  <c:v>2.0000000000000014E-2</c:v>
                </c:pt>
                <c:pt idx="3">
                  <c:v>3.0000000000000006E-2</c:v>
                </c:pt>
                <c:pt idx="4">
                  <c:v>4.0000000000000029E-2</c:v>
                </c:pt>
                <c:pt idx="5">
                  <c:v>5.000000000000001E-2</c:v>
                </c:pt>
                <c:pt idx="6">
                  <c:v>6.0000000000000032E-2</c:v>
                </c:pt>
                <c:pt idx="7">
                  <c:v>7.0000000000000034E-2</c:v>
                </c:pt>
                <c:pt idx="8">
                  <c:v>8.0000000000000057E-2</c:v>
                </c:pt>
                <c:pt idx="9">
                  <c:v>9.0000000000000038E-2</c:v>
                </c:pt>
                <c:pt idx="10">
                  <c:v>0.1</c:v>
                </c:pt>
                <c:pt idx="11">
                  <c:v>0.11000000000000001</c:v>
                </c:pt>
                <c:pt idx="12">
                  <c:v>0.12000000000000002</c:v>
                </c:pt>
                <c:pt idx="13">
                  <c:v>0.13</c:v>
                </c:pt>
                <c:pt idx="14">
                  <c:v>0.14000000000000001</c:v>
                </c:pt>
                <c:pt idx="15">
                  <c:v>0.15000000000000008</c:v>
                </c:pt>
                <c:pt idx="16">
                  <c:v>0.16000000000000003</c:v>
                </c:pt>
                <c:pt idx="17">
                  <c:v>0.17</c:v>
                </c:pt>
                <c:pt idx="18">
                  <c:v>0.18000000000000008</c:v>
                </c:pt>
                <c:pt idx="19">
                  <c:v>0.19000000000000003</c:v>
                </c:pt>
                <c:pt idx="20">
                  <c:v>0.2</c:v>
                </c:pt>
                <c:pt idx="21">
                  <c:v>0.21000000000000008</c:v>
                </c:pt>
                <c:pt idx="22">
                  <c:v>0.22000000000000003</c:v>
                </c:pt>
                <c:pt idx="23">
                  <c:v>0.23</c:v>
                </c:pt>
                <c:pt idx="24">
                  <c:v>0.24000000000000007</c:v>
                </c:pt>
                <c:pt idx="25">
                  <c:v>0.25</c:v>
                </c:pt>
                <c:pt idx="26">
                  <c:v>0.26</c:v>
                </c:pt>
                <c:pt idx="27">
                  <c:v>0.27</c:v>
                </c:pt>
                <c:pt idx="28">
                  <c:v>0.28000000000000008</c:v>
                </c:pt>
                <c:pt idx="29">
                  <c:v>0.29000000000000015</c:v>
                </c:pt>
                <c:pt idx="30">
                  <c:v>0.30000000000000016</c:v>
                </c:pt>
              </c:numCache>
            </c:numRef>
          </c:xVal>
          <c:yVal>
            <c:numRef>
              <c:f>Sheet1!$D$23:$D$53</c:f>
              <c:numCache>
                <c:formatCode>0%</c:formatCode>
                <c:ptCount val="31"/>
                <c:pt idx="0">
                  <c:v>0</c:v>
                </c:pt>
                <c:pt idx="1">
                  <c:v>0.2</c:v>
                </c:pt>
                <c:pt idx="2">
                  <c:v>0.33333333333333337</c:v>
                </c:pt>
                <c:pt idx="3">
                  <c:v>0.4285714285714286</c:v>
                </c:pt>
                <c:pt idx="4">
                  <c:v>0.5</c:v>
                </c:pt>
                <c:pt idx="5">
                  <c:v>0.55555555555555569</c:v>
                </c:pt>
                <c:pt idx="6">
                  <c:v>0.60000000000000031</c:v>
                </c:pt>
                <c:pt idx="7">
                  <c:v>0.6363636363636368</c:v>
                </c:pt>
                <c:pt idx="8">
                  <c:v>0.66666666666666674</c:v>
                </c:pt>
                <c:pt idx="9">
                  <c:v>0.69230769230769273</c:v>
                </c:pt>
                <c:pt idx="10">
                  <c:v>0.71428571428571463</c:v>
                </c:pt>
                <c:pt idx="11">
                  <c:v>0.73333333333333361</c:v>
                </c:pt>
                <c:pt idx="12">
                  <c:v>0.75000000000000033</c:v>
                </c:pt>
                <c:pt idx="13">
                  <c:v>0.76470588235294146</c:v>
                </c:pt>
                <c:pt idx="14">
                  <c:v>0.77777777777777801</c:v>
                </c:pt>
                <c:pt idx="15">
                  <c:v>0.78947368421052633</c:v>
                </c:pt>
                <c:pt idx="16">
                  <c:v>0.8</c:v>
                </c:pt>
                <c:pt idx="17">
                  <c:v>0.80952380952380965</c:v>
                </c:pt>
                <c:pt idx="18">
                  <c:v>0.81818181818181845</c:v>
                </c:pt>
                <c:pt idx="19">
                  <c:v>0.82608695652173914</c:v>
                </c:pt>
                <c:pt idx="20">
                  <c:v>0.8333333333333337</c:v>
                </c:pt>
                <c:pt idx="21">
                  <c:v>0.8400000000000003</c:v>
                </c:pt>
                <c:pt idx="22">
                  <c:v>0.8461538461538467</c:v>
                </c:pt>
                <c:pt idx="23">
                  <c:v>0.85185185185185219</c:v>
                </c:pt>
                <c:pt idx="24">
                  <c:v>0.85714285714285754</c:v>
                </c:pt>
                <c:pt idx="25">
                  <c:v>0.86206896551724099</c:v>
                </c:pt>
                <c:pt idx="26">
                  <c:v>0.8666666666666667</c:v>
                </c:pt>
                <c:pt idx="27">
                  <c:v>0.87096774193548387</c:v>
                </c:pt>
                <c:pt idx="28">
                  <c:v>0.87500000000000033</c:v>
                </c:pt>
                <c:pt idx="29">
                  <c:v>0.87878787878787912</c:v>
                </c:pt>
                <c:pt idx="30">
                  <c:v>0.88235294117647067</c:v>
                </c:pt>
              </c:numCache>
            </c:numRef>
          </c:yVal>
          <c:smooth val="0"/>
          <c:extLst>
            <c:ext xmlns:c16="http://schemas.microsoft.com/office/drawing/2014/chart" uri="{C3380CC4-5D6E-409C-BE32-E72D297353CC}">
              <c16:uniqueId val="{00000000-AEFB-4D3A-B2B9-3015CA878711}"/>
            </c:ext>
          </c:extLst>
        </c:ser>
        <c:dLbls>
          <c:showLegendKey val="0"/>
          <c:showVal val="0"/>
          <c:showCatName val="0"/>
          <c:showSerName val="0"/>
          <c:showPercent val="0"/>
          <c:showBubbleSize val="0"/>
        </c:dLbls>
        <c:axId val="75419008"/>
        <c:axId val="76031872"/>
      </c:scatterChart>
      <c:valAx>
        <c:axId val="754190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sz="1400"/>
                </a:pPr>
                <a:r>
                  <a:rPr lang="uk-UA" sz="1400" dirty="0"/>
                  <a:t>Товщина теплоізоляції</a:t>
                </a:r>
                <a:r>
                  <a:rPr lang="en-US" sz="1400" dirty="0"/>
                  <a:t>, </a:t>
                </a:r>
                <a:r>
                  <a:rPr lang="uk-UA" sz="1400" dirty="0"/>
                  <a:t>м</a:t>
                </a:r>
                <a:endParaRPr lang="en-US" sz="1400" dirty="0"/>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UA"/>
          </a:p>
        </c:txPr>
        <c:crossAx val="76031872"/>
        <c:crosses val="autoZero"/>
        <c:crossBetween val="midCat"/>
      </c:valAx>
      <c:valAx>
        <c:axId val="76031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400"/>
                </a:pPr>
                <a:r>
                  <a:rPr lang="uk-UA" sz="1400" dirty="0"/>
                  <a:t>Зменшення тепловтрат</a:t>
                </a:r>
                <a:endParaRPr lang="en-US" sz="1400" dirty="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UA"/>
          </a:p>
        </c:txPr>
        <c:crossAx val="75419008"/>
        <c:crosses val="autoZero"/>
        <c:crossBetween val="midCat"/>
      </c:valAx>
      <c:spPr>
        <a:noFill/>
        <a:ln>
          <a:noFill/>
        </a:ln>
        <a:effectLst/>
      </c:spPr>
    </c:plotArea>
    <c:plotVisOnly val="1"/>
    <c:dispBlanksAs val="gap"/>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ru-UA"/>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3051258647371"/>
          <c:y val="3.3356800935161794E-2"/>
          <c:w val="0.85053285655261268"/>
          <c:h val="0.80827713989910943"/>
        </c:manualLayout>
      </c:layout>
      <c:scatterChart>
        <c:scatterStyle val="lineMarker"/>
        <c:varyColors val="0"/>
        <c:ser>
          <c:idx val="0"/>
          <c:order val="0"/>
          <c:spPr>
            <a:ln w="19050" cap="rnd">
              <a:solidFill>
                <a:schemeClr val="tx2">
                  <a:lumMod val="25000"/>
                </a:schemeClr>
              </a:solidFill>
              <a:round/>
            </a:ln>
            <a:effectLst/>
          </c:spPr>
          <c:marker>
            <c:symbol val="circle"/>
            <c:size val="9"/>
            <c:spPr>
              <a:solidFill>
                <a:srgbClr val="FF0000"/>
              </a:solidFill>
              <a:ln w="9525">
                <a:solidFill>
                  <a:schemeClr val="accent1"/>
                </a:solidFill>
              </a:ln>
              <a:effectLst/>
            </c:spPr>
          </c:marker>
          <c:xVal>
            <c:numRef>
              <c:f>Sheet1!$S$22:$S$51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Sheet1!$T$22:$T$51</c:f>
              <c:numCache>
                <c:formatCode>0.00%</c:formatCode>
                <c:ptCount val="30"/>
                <c:pt idx="0">
                  <c:v>0.2</c:v>
                </c:pt>
                <c:pt idx="1">
                  <c:v>0.13333333333333341</c:v>
                </c:pt>
                <c:pt idx="2">
                  <c:v>9.5238095238095247E-2</c:v>
                </c:pt>
                <c:pt idx="3">
                  <c:v>7.1428571428571411E-2</c:v>
                </c:pt>
                <c:pt idx="4">
                  <c:v>5.5555555555555552E-2</c:v>
                </c:pt>
                <c:pt idx="5">
                  <c:v>4.4444444444444425E-2</c:v>
                </c:pt>
                <c:pt idx="6">
                  <c:v>3.6363636363636376E-2</c:v>
                </c:pt>
                <c:pt idx="7">
                  <c:v>3.0303030303030391E-2</c:v>
                </c:pt>
                <c:pt idx="8">
                  <c:v>2.5641025641025581E-2</c:v>
                </c:pt>
                <c:pt idx="9">
                  <c:v>2.1978021978022007E-2</c:v>
                </c:pt>
                <c:pt idx="10">
                  <c:v>1.9047619047619105E-2</c:v>
                </c:pt>
                <c:pt idx="11">
                  <c:v>1.6666666666666618E-2</c:v>
                </c:pt>
                <c:pt idx="12">
                  <c:v>1.4705882352941124E-2</c:v>
                </c:pt>
                <c:pt idx="13">
                  <c:v>1.3071895424836669E-2</c:v>
                </c:pt>
                <c:pt idx="14">
                  <c:v>1.1695906432748536E-2</c:v>
                </c:pt>
                <c:pt idx="15">
                  <c:v>1.052631578947372E-2</c:v>
                </c:pt>
                <c:pt idx="16">
                  <c:v>9.5238095238095004E-3</c:v>
                </c:pt>
                <c:pt idx="17">
                  <c:v>8.6580086580085921E-3</c:v>
                </c:pt>
                <c:pt idx="18">
                  <c:v>7.9051383399210192E-3</c:v>
                </c:pt>
                <c:pt idx="19">
                  <c:v>7.2463768115942412E-3</c:v>
                </c:pt>
                <c:pt idx="20">
                  <c:v>6.6666666666665986E-3</c:v>
                </c:pt>
                <c:pt idx="21">
                  <c:v>6.153846153846179E-3</c:v>
                </c:pt>
                <c:pt idx="22">
                  <c:v>5.6980056980057148E-3</c:v>
                </c:pt>
                <c:pt idx="23">
                  <c:v>5.2910052910053488E-3</c:v>
                </c:pt>
                <c:pt idx="24">
                  <c:v>4.9261083743841238E-3</c:v>
                </c:pt>
                <c:pt idx="25">
                  <c:v>4.5977011494253714E-3</c:v>
                </c:pt>
                <c:pt idx="26">
                  <c:v>4.3010752688171783E-3</c:v>
                </c:pt>
                <c:pt idx="27">
                  <c:v>4.0322580645161315E-3</c:v>
                </c:pt>
                <c:pt idx="28">
                  <c:v>3.7878787878787862E-3</c:v>
                </c:pt>
                <c:pt idx="29">
                  <c:v>3.5650623885917789E-3</c:v>
                </c:pt>
              </c:numCache>
            </c:numRef>
          </c:yVal>
          <c:smooth val="0"/>
          <c:extLst>
            <c:ext xmlns:c16="http://schemas.microsoft.com/office/drawing/2014/chart" uri="{C3380CC4-5D6E-409C-BE32-E72D297353CC}">
              <c16:uniqueId val="{00000000-9D3D-4C97-B29A-2AC728A6454A}"/>
            </c:ext>
          </c:extLst>
        </c:ser>
        <c:dLbls>
          <c:showLegendKey val="0"/>
          <c:showVal val="0"/>
          <c:showCatName val="0"/>
          <c:showSerName val="0"/>
          <c:showPercent val="0"/>
          <c:showBubbleSize val="0"/>
        </c:dLbls>
        <c:axId val="77300480"/>
        <c:axId val="77302784"/>
      </c:scatterChart>
      <c:valAx>
        <c:axId val="773004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uk-UA" sz="1600" b="1" dirty="0">
                    <a:solidFill>
                      <a:schemeClr val="tx1"/>
                    </a:solidFill>
                  </a:rPr>
                  <a:t>Загальна товщина теплоізоляції</a:t>
                </a:r>
                <a:r>
                  <a:rPr lang="en-US" sz="1600" b="1" dirty="0">
                    <a:solidFill>
                      <a:schemeClr val="tx1"/>
                    </a:solidFill>
                  </a:rPr>
                  <a:t>, </a:t>
                </a:r>
                <a:r>
                  <a:rPr lang="uk-UA" sz="1600" b="1" dirty="0">
                    <a:solidFill>
                      <a:srgbClr val="FF0000"/>
                    </a:solidFill>
                  </a:rPr>
                  <a:t>с</a:t>
                </a:r>
                <a:r>
                  <a:rPr lang="uk-UA" sz="1600" b="1" dirty="0">
                    <a:solidFill>
                      <a:schemeClr val="tx1"/>
                    </a:solidFill>
                  </a:rPr>
                  <a:t>м</a:t>
                </a:r>
                <a:endParaRPr lang="en-US" sz="1600" b="1"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UA"/>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UA"/>
          </a:p>
        </c:txPr>
        <c:crossAx val="77302784"/>
        <c:crosses val="autoZero"/>
        <c:crossBetween val="midCat"/>
      </c:valAx>
      <c:valAx>
        <c:axId val="77302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uk-UA" sz="1600" b="1" dirty="0">
                    <a:solidFill>
                      <a:schemeClr val="tx1"/>
                    </a:solidFill>
                  </a:rPr>
                  <a:t>Зменшення тепловтрат з кожним наступним сантиметром теплоізоляції</a:t>
                </a:r>
                <a:endParaRPr lang="en-US" sz="1600" b="1" dirty="0">
                  <a:solidFill>
                    <a:schemeClr val="tx1"/>
                  </a:solidFill>
                </a:endParaRPr>
              </a:p>
            </c:rich>
          </c:tx>
          <c:layout>
            <c:manualLayout>
              <c:xMode val="edge"/>
              <c:yMode val="edge"/>
              <c:x val="1.0374664252991498E-2"/>
              <c:y val="0.110170528556408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UA"/>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UA"/>
          </a:p>
        </c:txPr>
        <c:crossAx val="77300480"/>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ru-UA"/>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15293952845821"/>
          <c:y val="5.638373387526785E-2"/>
          <c:w val="0.59884167459654247"/>
          <c:h val="0.75975086644076961"/>
        </c:manualLayout>
      </c:layout>
      <c:scatterChart>
        <c:scatterStyle val="smoothMarker"/>
        <c:varyColors val="0"/>
        <c:ser>
          <c:idx val="0"/>
          <c:order val="0"/>
          <c:tx>
            <c:strRef>
              <c:f>Sheet1!$B$1</c:f>
              <c:strCache>
                <c:ptCount val="1"/>
                <c:pt idx="0">
                  <c:v>Y-Values</c:v>
                </c:pt>
              </c:strCache>
            </c:strRef>
          </c:tx>
          <c:spPr>
            <a:ln w="38100">
              <a:solidFill>
                <a:schemeClr val="bg2"/>
              </a:solidFill>
            </a:ln>
          </c:spPr>
          <c:marker>
            <c:symbol val="none"/>
          </c:marker>
          <c:xVal>
            <c:numRef>
              <c:f>Sheet1!$A$2:$A$32</c:f>
              <c:numCache>
                <c:formatCode>General</c:formatCode>
                <c:ptCount val="31"/>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100</c:v>
                </c:pt>
              </c:numCache>
            </c:numRef>
          </c:xVal>
          <c:yVal>
            <c:numRef>
              <c:f>Sheet1!$B$2:$B$32</c:f>
              <c:numCache>
                <c:formatCode>0.0</c:formatCode>
                <c:ptCount val="31"/>
                <c:pt idx="0">
                  <c:v>0</c:v>
                </c:pt>
                <c:pt idx="1">
                  <c:v>0</c:v>
                </c:pt>
                <c:pt idx="2">
                  <c:v>0</c:v>
                </c:pt>
                <c:pt idx="3">
                  <c:v>0</c:v>
                </c:pt>
                <c:pt idx="4">
                  <c:v>0</c:v>
                </c:pt>
                <c:pt idx="5">
                  <c:v>0</c:v>
                </c:pt>
                <c:pt idx="6">
                  <c:v>0</c:v>
                </c:pt>
                <c:pt idx="7">
                  <c:v>0</c:v>
                </c:pt>
                <c:pt idx="8">
                  <c:v>0</c:v>
                </c:pt>
                <c:pt idx="9">
                  <c:v>0</c:v>
                </c:pt>
                <c:pt idx="10">
                  <c:v>0</c:v>
                </c:pt>
                <c:pt idx="11">
                  <c:v>3.5000000000000003E-2</c:v>
                </c:pt>
                <c:pt idx="12">
                  <c:v>7.0000000000000007E-2</c:v>
                </c:pt>
                <c:pt idx="13">
                  <c:v>0.11333333333333334</c:v>
                </c:pt>
                <c:pt idx="14">
                  <c:v>0.15666666666666668</c:v>
                </c:pt>
                <c:pt idx="15">
                  <c:v>0.2</c:v>
                </c:pt>
                <c:pt idx="16">
                  <c:v>0.25988807124661639</c:v>
                </c:pt>
                <c:pt idx="17">
                  <c:v>0.31985348335966163</c:v>
                </c:pt>
                <c:pt idx="18">
                  <c:v>0.3798814655480075</c:v>
                </c:pt>
                <c:pt idx="19">
                  <c:v>0.43994073277400375</c:v>
                </c:pt>
                <c:pt idx="20">
                  <c:v>0.5</c:v>
                </c:pt>
                <c:pt idx="21">
                  <c:v>0.5816666666662661</c:v>
                </c:pt>
                <c:pt idx="22">
                  <c:v>0.66333333333273248</c:v>
                </c:pt>
                <c:pt idx="23">
                  <c:v>0.74499999999939914</c:v>
                </c:pt>
                <c:pt idx="24">
                  <c:v>0.82666666666621602</c:v>
                </c:pt>
                <c:pt idx="25">
                  <c:v>0.90833333333310806</c:v>
                </c:pt>
                <c:pt idx="26">
                  <c:v>0.99</c:v>
                </c:pt>
                <c:pt idx="27">
                  <c:v>1</c:v>
                </c:pt>
                <c:pt idx="28">
                  <c:v>0.85</c:v>
                </c:pt>
                <c:pt idx="29">
                  <c:v>0.7</c:v>
                </c:pt>
                <c:pt idx="30">
                  <c:v>0.55000000000000004</c:v>
                </c:pt>
              </c:numCache>
            </c:numRef>
          </c:yVal>
          <c:smooth val="1"/>
          <c:extLst>
            <c:ext xmlns:c16="http://schemas.microsoft.com/office/drawing/2014/chart" uri="{C3380CC4-5D6E-409C-BE32-E72D297353CC}">
              <c16:uniqueId val="{00000000-ADC1-42D3-B6C5-37EB68CD9CE1}"/>
            </c:ext>
          </c:extLst>
        </c:ser>
        <c:dLbls>
          <c:showLegendKey val="0"/>
          <c:showVal val="0"/>
          <c:showCatName val="0"/>
          <c:showSerName val="0"/>
          <c:showPercent val="0"/>
          <c:showBubbleSize val="0"/>
        </c:dLbls>
        <c:axId val="194286336"/>
        <c:axId val="193689856"/>
      </c:scatterChart>
      <c:valAx>
        <c:axId val="194286336"/>
        <c:scaling>
          <c:orientation val="minMax"/>
          <c:max val="100"/>
          <c:min val="70"/>
        </c:scaling>
        <c:delete val="0"/>
        <c:axPos val="b"/>
        <c:title>
          <c:tx>
            <c:rich>
              <a:bodyPr/>
              <a:lstStyle/>
              <a:p>
                <a:pPr>
                  <a:defRPr sz="1600"/>
                </a:pPr>
                <a:r>
                  <a:rPr lang="uk-UA" sz="1600" dirty="0"/>
                  <a:t>Відносна вологість</a:t>
                </a:r>
                <a:r>
                  <a:rPr lang="en-US" sz="1600" dirty="0"/>
                  <a:t>, %</a:t>
                </a:r>
              </a:p>
            </c:rich>
          </c:tx>
          <c:overlay val="0"/>
        </c:title>
        <c:numFmt formatCode="General" sourceLinked="1"/>
        <c:majorTickMark val="out"/>
        <c:minorTickMark val="none"/>
        <c:tickLblPos val="nextTo"/>
        <c:txPr>
          <a:bodyPr/>
          <a:lstStyle/>
          <a:p>
            <a:pPr>
              <a:defRPr sz="1400"/>
            </a:pPr>
            <a:endParaRPr lang="ru-UA"/>
          </a:p>
        </c:txPr>
        <c:crossAx val="193689856"/>
        <c:crosses val="autoZero"/>
        <c:crossBetween val="midCat"/>
        <c:majorUnit val="10"/>
      </c:valAx>
      <c:valAx>
        <c:axId val="193689856"/>
        <c:scaling>
          <c:orientation val="minMax"/>
          <c:max val="1"/>
          <c:min val="0"/>
        </c:scaling>
        <c:delete val="0"/>
        <c:axPos val="l"/>
        <c:title>
          <c:tx>
            <c:rich>
              <a:bodyPr rot="-5400000" vert="horz"/>
              <a:lstStyle/>
              <a:p>
                <a:pPr>
                  <a:defRPr/>
                </a:pPr>
                <a:r>
                  <a:rPr lang="en-US" dirty="0" err="1"/>
                  <a:t>f</a:t>
                </a:r>
                <a:r>
                  <a:rPr lang="en-US" baseline="-25000" dirty="0" err="1"/>
                  <a:t>RH</a:t>
                </a:r>
                <a:endParaRPr lang="en-US" baseline="-25000" dirty="0"/>
              </a:p>
            </c:rich>
          </c:tx>
          <c:layout>
            <c:manualLayout>
              <c:xMode val="edge"/>
              <c:yMode val="edge"/>
              <c:x val="1.1956702878424139E-2"/>
              <c:y val="0.39398473269051976"/>
            </c:manualLayout>
          </c:layout>
          <c:overlay val="0"/>
        </c:title>
        <c:numFmt formatCode="0.0" sourceLinked="1"/>
        <c:majorTickMark val="out"/>
        <c:minorTickMark val="none"/>
        <c:tickLblPos val="nextTo"/>
        <c:txPr>
          <a:bodyPr/>
          <a:lstStyle/>
          <a:p>
            <a:pPr>
              <a:defRPr sz="1400"/>
            </a:pPr>
            <a:endParaRPr lang="ru-UA"/>
          </a:p>
        </c:txPr>
        <c:crossAx val="194286336"/>
        <c:crosses val="autoZero"/>
        <c:crossBetween val="midCat"/>
      </c:valAx>
      <c:spPr>
        <a:ln w="9525">
          <a:solidFill>
            <a:schemeClr val="bg2"/>
          </a:solidFill>
        </a:ln>
      </c:spPr>
    </c:plotArea>
    <c:plotVisOnly val="1"/>
    <c:dispBlanksAs val="gap"/>
    <c:showDLblsOverMax val="0"/>
  </c:chart>
  <c:txPr>
    <a:bodyPr/>
    <a:lstStyle/>
    <a:p>
      <a:pPr>
        <a:defRPr sz="1800"/>
      </a:pPr>
      <a:endParaRPr lang="ru-UA"/>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15293952845832"/>
          <c:y val="5.638373387526787E-2"/>
          <c:w val="0.59884167459654281"/>
          <c:h val="0.75975086644076983"/>
        </c:manualLayout>
      </c:layout>
      <c:scatterChart>
        <c:scatterStyle val="smoothMarker"/>
        <c:varyColors val="0"/>
        <c:ser>
          <c:idx val="0"/>
          <c:order val="0"/>
          <c:tx>
            <c:strRef>
              <c:f>Sheet1!$B$1</c:f>
              <c:strCache>
                <c:ptCount val="1"/>
                <c:pt idx="0">
                  <c:v>Y-Values</c:v>
                </c:pt>
              </c:strCache>
            </c:strRef>
          </c:tx>
          <c:spPr>
            <a:ln w="38100">
              <a:solidFill>
                <a:srgbClr val="C00000"/>
              </a:solidFill>
            </a:ln>
          </c:spPr>
          <c:marker>
            <c:symbol val="none"/>
          </c:marker>
          <c:xVal>
            <c:numRef>
              <c:f>Sheet1!$A$2:$A$42</c:f>
              <c:numCache>
                <c:formatCode>General</c:formatCode>
                <c:ptCount val="41"/>
                <c:pt idx="0">
                  <c:v>-5</c:v>
                </c:pt>
                <c:pt idx="1">
                  <c:v>-4</c:v>
                </c:pt>
                <c:pt idx="2">
                  <c:v>-3</c:v>
                </c:pt>
                <c:pt idx="3">
                  <c:v>-2</c:v>
                </c:pt>
                <c:pt idx="4">
                  <c:v>-1</c:v>
                </c:pt>
                <c:pt idx="5">
                  <c:v>0</c:v>
                </c:pt>
                <c:pt idx="6">
                  <c:v>1</c:v>
                </c:pt>
                <c:pt idx="7">
                  <c:v>2</c:v>
                </c:pt>
                <c:pt idx="8">
                  <c:v>3</c:v>
                </c:pt>
                <c:pt idx="9">
                  <c:v>4</c:v>
                </c:pt>
                <c:pt idx="10">
                  <c:v>5</c:v>
                </c:pt>
                <c:pt idx="11">
                  <c:v>6</c:v>
                </c:pt>
                <c:pt idx="12">
                  <c:v>7</c:v>
                </c:pt>
                <c:pt idx="13">
                  <c:v>8</c:v>
                </c:pt>
                <c:pt idx="14">
                  <c:v>9</c:v>
                </c:pt>
                <c:pt idx="15">
                  <c:v>10</c:v>
                </c:pt>
                <c:pt idx="16">
                  <c:v>11</c:v>
                </c:pt>
                <c:pt idx="17">
                  <c:v>12</c:v>
                </c:pt>
                <c:pt idx="18">
                  <c:v>13</c:v>
                </c:pt>
                <c:pt idx="19">
                  <c:v>14</c:v>
                </c:pt>
                <c:pt idx="20">
                  <c:v>15</c:v>
                </c:pt>
                <c:pt idx="21">
                  <c:v>16</c:v>
                </c:pt>
                <c:pt idx="22">
                  <c:v>17</c:v>
                </c:pt>
                <c:pt idx="23">
                  <c:v>18</c:v>
                </c:pt>
                <c:pt idx="24">
                  <c:v>19</c:v>
                </c:pt>
                <c:pt idx="25">
                  <c:v>20</c:v>
                </c:pt>
                <c:pt idx="26">
                  <c:v>21</c:v>
                </c:pt>
                <c:pt idx="27">
                  <c:v>22</c:v>
                </c:pt>
                <c:pt idx="28">
                  <c:v>23</c:v>
                </c:pt>
                <c:pt idx="29">
                  <c:v>24</c:v>
                </c:pt>
                <c:pt idx="30">
                  <c:v>25</c:v>
                </c:pt>
                <c:pt idx="31">
                  <c:v>26</c:v>
                </c:pt>
                <c:pt idx="32">
                  <c:v>27</c:v>
                </c:pt>
                <c:pt idx="33">
                  <c:v>28</c:v>
                </c:pt>
                <c:pt idx="34">
                  <c:v>29</c:v>
                </c:pt>
                <c:pt idx="35">
                  <c:v>30</c:v>
                </c:pt>
                <c:pt idx="36">
                  <c:v>31</c:v>
                </c:pt>
                <c:pt idx="37">
                  <c:v>32</c:v>
                </c:pt>
                <c:pt idx="38">
                  <c:v>33</c:v>
                </c:pt>
                <c:pt idx="39">
                  <c:v>34</c:v>
                </c:pt>
                <c:pt idx="40">
                  <c:v>35</c:v>
                </c:pt>
              </c:numCache>
            </c:numRef>
          </c:xVal>
          <c:yVal>
            <c:numRef>
              <c:f>Sheet1!$B$2:$B$42</c:f>
              <c:numCache>
                <c:formatCode>0.0</c:formatCode>
                <c:ptCount val="41"/>
                <c:pt idx="0">
                  <c:v>0</c:v>
                </c:pt>
                <c:pt idx="1">
                  <c:v>8.0000000000000002E-3</c:v>
                </c:pt>
                <c:pt idx="2">
                  <c:v>1.6E-2</c:v>
                </c:pt>
                <c:pt idx="3">
                  <c:v>2.4E-2</c:v>
                </c:pt>
                <c:pt idx="4">
                  <c:v>3.2000000000000001E-2</c:v>
                </c:pt>
                <c:pt idx="5">
                  <c:v>0.04</c:v>
                </c:pt>
                <c:pt idx="6">
                  <c:v>5.5000000000000007E-2</c:v>
                </c:pt>
                <c:pt idx="7">
                  <c:v>7.0000000000000007E-2</c:v>
                </c:pt>
                <c:pt idx="8">
                  <c:v>8.5000000000000006E-2</c:v>
                </c:pt>
                <c:pt idx="9">
                  <c:v>0.1</c:v>
                </c:pt>
                <c:pt idx="10">
                  <c:v>0.115</c:v>
                </c:pt>
                <c:pt idx="11">
                  <c:v>0.14499999999989158</c:v>
                </c:pt>
                <c:pt idx="12">
                  <c:v>0.17499999999985807</c:v>
                </c:pt>
                <c:pt idx="13">
                  <c:v>0.20499999999988516</c:v>
                </c:pt>
                <c:pt idx="14">
                  <c:v>0.23499999999994259</c:v>
                </c:pt>
                <c:pt idx="15">
                  <c:v>0.26500000000000001</c:v>
                </c:pt>
                <c:pt idx="16">
                  <c:v>0.3119999999999426</c:v>
                </c:pt>
                <c:pt idx="17">
                  <c:v>0.35899999999992482</c:v>
                </c:pt>
                <c:pt idx="18">
                  <c:v>0.40599999999993919</c:v>
                </c:pt>
                <c:pt idx="19">
                  <c:v>0.45299999999996959</c:v>
                </c:pt>
                <c:pt idx="20">
                  <c:v>0.5</c:v>
                </c:pt>
                <c:pt idx="21">
                  <c:v>0.55555582461999387</c:v>
                </c:pt>
                <c:pt idx="22">
                  <c:v>0.61111158629086715</c:v>
                </c:pt>
                <c:pt idx="23">
                  <c:v>0.66666726826535627</c:v>
                </c:pt>
                <c:pt idx="24">
                  <c:v>0.72222286507796118</c:v>
                </c:pt>
                <c:pt idx="25">
                  <c:v>0.77777838186457193</c:v>
                </c:pt>
                <c:pt idx="26">
                  <c:v>0.83333383252155646</c:v>
                </c:pt>
                <c:pt idx="27">
                  <c:v>0.88888923705541356</c:v>
                </c:pt>
                <c:pt idx="28">
                  <c:v>0.94444461852770678</c:v>
                </c:pt>
                <c:pt idx="29">
                  <c:v>1</c:v>
                </c:pt>
                <c:pt idx="30">
                  <c:v>0.85006138072731441</c:v>
                </c:pt>
                <c:pt idx="31">
                  <c:v>0.70009207109097349</c:v>
                </c:pt>
                <c:pt idx="32">
                  <c:v>0.55009207109097447</c:v>
                </c:pt>
                <c:pt idx="33">
                  <c:v>0.40006905331823106</c:v>
                </c:pt>
                <c:pt idx="34">
                  <c:v>0.25003452665911552</c:v>
                </c:pt>
                <c:pt idx="35">
                  <c:v>0.11</c:v>
                </c:pt>
                <c:pt idx="36">
                  <c:v>5.1999999999999998E-2</c:v>
                </c:pt>
                <c:pt idx="37">
                  <c:v>5.0000000000000001E-3</c:v>
                </c:pt>
                <c:pt idx="38">
                  <c:v>0</c:v>
                </c:pt>
                <c:pt idx="39">
                  <c:v>0</c:v>
                </c:pt>
                <c:pt idx="40">
                  <c:v>0</c:v>
                </c:pt>
              </c:numCache>
            </c:numRef>
          </c:yVal>
          <c:smooth val="1"/>
          <c:extLst>
            <c:ext xmlns:c16="http://schemas.microsoft.com/office/drawing/2014/chart" uri="{C3380CC4-5D6E-409C-BE32-E72D297353CC}">
              <c16:uniqueId val="{00000000-980E-46F1-8115-E11A7D371CD9}"/>
            </c:ext>
          </c:extLst>
        </c:ser>
        <c:dLbls>
          <c:showLegendKey val="0"/>
          <c:showVal val="0"/>
          <c:showCatName val="0"/>
          <c:showSerName val="0"/>
          <c:showPercent val="0"/>
          <c:showBubbleSize val="0"/>
        </c:dLbls>
        <c:axId val="305052672"/>
        <c:axId val="305077248"/>
      </c:scatterChart>
      <c:valAx>
        <c:axId val="305052672"/>
        <c:scaling>
          <c:orientation val="minMax"/>
          <c:max val="35"/>
          <c:min val="-5"/>
        </c:scaling>
        <c:delete val="0"/>
        <c:axPos val="b"/>
        <c:title>
          <c:tx>
            <c:rich>
              <a:bodyPr/>
              <a:lstStyle/>
              <a:p>
                <a:pPr>
                  <a:defRPr sz="1600"/>
                </a:pPr>
                <a:r>
                  <a:rPr lang="uk-UA" sz="1600" b="1" i="0" baseline="0" dirty="0"/>
                  <a:t>Температура</a:t>
                </a:r>
                <a:r>
                  <a:rPr lang="en-US" sz="1600" b="1" i="0" baseline="0" dirty="0"/>
                  <a:t>, °C</a:t>
                </a:r>
              </a:p>
            </c:rich>
          </c:tx>
          <c:overlay val="0"/>
        </c:title>
        <c:numFmt formatCode="General" sourceLinked="1"/>
        <c:majorTickMark val="out"/>
        <c:minorTickMark val="none"/>
        <c:tickLblPos val="nextTo"/>
        <c:txPr>
          <a:bodyPr/>
          <a:lstStyle/>
          <a:p>
            <a:pPr>
              <a:defRPr sz="1400"/>
            </a:pPr>
            <a:endParaRPr lang="ru-UA"/>
          </a:p>
        </c:txPr>
        <c:crossAx val="305077248"/>
        <c:crosses val="autoZero"/>
        <c:crossBetween val="midCat"/>
        <c:majorUnit val="10"/>
      </c:valAx>
      <c:valAx>
        <c:axId val="305077248"/>
        <c:scaling>
          <c:orientation val="minMax"/>
          <c:max val="1"/>
          <c:min val="0"/>
        </c:scaling>
        <c:delete val="0"/>
        <c:axPos val="l"/>
        <c:title>
          <c:tx>
            <c:rich>
              <a:bodyPr rot="-5400000" vert="horz"/>
              <a:lstStyle/>
              <a:p>
                <a:pPr>
                  <a:defRPr/>
                </a:pPr>
                <a:r>
                  <a:rPr lang="en-US" dirty="0" err="1"/>
                  <a:t>f</a:t>
                </a:r>
                <a:r>
                  <a:rPr lang="en-US" baseline="-25000" dirty="0" err="1"/>
                  <a:t>T</a:t>
                </a:r>
                <a:endParaRPr lang="en-US" baseline="-25000" dirty="0"/>
              </a:p>
            </c:rich>
          </c:tx>
          <c:layout>
            <c:manualLayout>
              <c:xMode val="edge"/>
              <c:yMode val="edge"/>
              <c:x val="1.1956702878424139E-2"/>
              <c:y val="0.39398473269051992"/>
            </c:manualLayout>
          </c:layout>
          <c:overlay val="0"/>
        </c:title>
        <c:numFmt formatCode="0.0" sourceLinked="1"/>
        <c:majorTickMark val="out"/>
        <c:minorTickMark val="none"/>
        <c:tickLblPos val="nextTo"/>
        <c:txPr>
          <a:bodyPr/>
          <a:lstStyle/>
          <a:p>
            <a:pPr>
              <a:defRPr sz="1400"/>
            </a:pPr>
            <a:endParaRPr lang="ru-UA"/>
          </a:p>
        </c:txPr>
        <c:crossAx val="305052672"/>
        <c:crossesAt val="-5"/>
        <c:crossBetween val="midCat"/>
      </c:valAx>
      <c:spPr>
        <a:noFill/>
        <a:ln w="19050">
          <a:solidFill>
            <a:schemeClr val="bg2"/>
          </a:solidFill>
        </a:ln>
      </c:spPr>
    </c:plotArea>
    <c:plotVisOnly val="1"/>
    <c:dispBlanksAs val="gap"/>
    <c:showDLblsOverMax val="0"/>
  </c:chart>
  <c:txPr>
    <a:bodyPr/>
    <a:lstStyle/>
    <a:p>
      <a:pPr>
        <a:defRPr sz="1800"/>
      </a:pPr>
      <a:endParaRPr lang="ru-UA"/>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54763756408021"/>
          <c:y val="6.4456090075305103E-2"/>
          <c:w val="0.78633544685511136"/>
          <c:h val="0.80517045438396817"/>
        </c:manualLayout>
      </c:layout>
      <c:barChart>
        <c:barDir val="col"/>
        <c:grouping val="clustered"/>
        <c:varyColors val="0"/>
        <c:ser>
          <c:idx val="0"/>
          <c:order val="0"/>
          <c:spPr>
            <a:solidFill>
              <a:schemeClr val="accent1"/>
            </a:solidFill>
            <a:ln>
              <a:noFill/>
            </a:ln>
            <a:effectLst/>
          </c:spPr>
          <c:invertIfNegative val="0"/>
          <c:cat>
            <c:strRef>
              <c:f>Sheet1!$A$3:$A$5</c:f>
              <c:strCache>
                <c:ptCount val="3"/>
                <c:pt idx="0">
                  <c:v>Non renovated building</c:v>
                </c:pt>
                <c:pt idx="1">
                  <c:v>Renovated building</c:v>
                </c:pt>
                <c:pt idx="2">
                  <c:v>Passive house</c:v>
                </c:pt>
              </c:strCache>
            </c:strRef>
          </c:cat>
          <c:val>
            <c:numRef>
              <c:f>Sheet1!$B$3:$B$5</c:f>
              <c:numCache>
                <c:formatCode>General</c:formatCode>
                <c:ptCount val="3"/>
                <c:pt idx="0">
                  <c:v>150</c:v>
                </c:pt>
                <c:pt idx="1">
                  <c:v>70</c:v>
                </c:pt>
                <c:pt idx="2">
                  <c:v>15</c:v>
                </c:pt>
              </c:numCache>
            </c:numRef>
          </c:val>
          <c:extLst>
            <c:ext xmlns:c16="http://schemas.microsoft.com/office/drawing/2014/chart" uri="{C3380CC4-5D6E-409C-BE32-E72D297353CC}">
              <c16:uniqueId val="{00000000-4749-4D87-A426-E6FA24F45DFD}"/>
            </c:ext>
          </c:extLst>
        </c:ser>
        <c:dLbls>
          <c:showLegendKey val="0"/>
          <c:showVal val="0"/>
          <c:showCatName val="0"/>
          <c:showSerName val="0"/>
          <c:showPercent val="0"/>
          <c:showBubbleSize val="0"/>
        </c:dLbls>
        <c:gapWidth val="219"/>
        <c:overlap val="-27"/>
        <c:axId val="77596160"/>
        <c:axId val="77617024"/>
      </c:barChart>
      <c:catAx>
        <c:axId val="7759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UA"/>
          </a:p>
        </c:txPr>
        <c:crossAx val="77617024"/>
        <c:crosses val="autoZero"/>
        <c:auto val="1"/>
        <c:lblAlgn val="ctr"/>
        <c:lblOffset val="100"/>
        <c:noMultiLvlLbl val="0"/>
      </c:catAx>
      <c:valAx>
        <c:axId val="77617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uk-UA" sz="1400" dirty="0">
                    <a:solidFill>
                      <a:schemeClr val="tx1"/>
                    </a:solidFill>
                  </a:rPr>
                  <a:t>Питоме споживання опалювальної енергії</a:t>
                </a:r>
                <a:r>
                  <a:rPr lang="en-US" sz="1400" dirty="0">
                    <a:solidFill>
                      <a:schemeClr val="tx1"/>
                    </a:solidFill>
                  </a:rPr>
                  <a:t>, </a:t>
                </a:r>
                <a:r>
                  <a:rPr lang="uk-UA" sz="1400" dirty="0" err="1">
                    <a:solidFill>
                      <a:schemeClr val="tx1"/>
                    </a:solidFill>
                  </a:rPr>
                  <a:t>кВтг</a:t>
                </a:r>
                <a:r>
                  <a:rPr lang="uk-UA" sz="1400" dirty="0">
                    <a:solidFill>
                      <a:schemeClr val="tx1"/>
                    </a:solidFill>
                  </a:rPr>
                  <a:t>/м</a:t>
                </a:r>
                <a:r>
                  <a:rPr lang="en-US" sz="1400" baseline="30000" dirty="0">
                    <a:solidFill>
                      <a:schemeClr val="tx1"/>
                    </a:solidFill>
                  </a:rPr>
                  <a:t>2</a:t>
                </a:r>
                <a:r>
                  <a:rPr lang="en-US" sz="1400" dirty="0">
                    <a:solidFill>
                      <a:schemeClr val="tx1"/>
                    </a:solidFill>
                  </a:rPr>
                  <a:t> </a:t>
                </a:r>
                <a:r>
                  <a:rPr lang="uk-UA" sz="1400" dirty="0">
                    <a:solidFill>
                      <a:schemeClr val="tx1"/>
                    </a:solidFill>
                  </a:rPr>
                  <a:t>на рік</a:t>
                </a:r>
                <a:endParaRPr lang="en-US" sz="1400" dirty="0">
                  <a:solidFill>
                    <a:schemeClr val="tx1"/>
                  </a:solidFill>
                </a:endParaRPr>
              </a:p>
            </c:rich>
          </c:tx>
          <c:layout>
            <c:manualLayout>
              <c:xMode val="edge"/>
              <c:yMode val="edge"/>
              <c:x val="1.0551406986525305E-2"/>
              <c:y val="0.10103385538367715"/>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UA"/>
          </a:p>
        </c:txPr>
        <c:crossAx val="775961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ru-UA"/>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image" Target="../media/image83.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image" Target="../media/image8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3.png"/></Relationships>
</file>

<file path=ppt/drawings/drawing1.xml><?xml version="1.0" encoding="utf-8"?>
<c:userShapes xmlns:c="http://schemas.openxmlformats.org/drawingml/2006/chart">
  <cdr:relSizeAnchor xmlns:cdr="http://schemas.openxmlformats.org/drawingml/2006/chartDrawing">
    <cdr:from>
      <cdr:x>0.09926</cdr:x>
      <cdr:y>0.83475</cdr:y>
    </cdr:from>
    <cdr:to>
      <cdr:x>0.95099</cdr:x>
      <cdr:y>0.90597</cdr:y>
    </cdr:to>
    <cdr:sp macro="" textlink="">
      <cdr:nvSpPr>
        <cdr:cNvPr id="2" name="TextBox 5"/>
        <cdr:cNvSpPr txBox="1"/>
      </cdr:nvSpPr>
      <cdr:spPr>
        <a:xfrm xmlns:a="http://schemas.openxmlformats.org/drawingml/2006/main">
          <a:off x="1080142" y="3607356"/>
          <a:ext cx="9268478" cy="307777"/>
        </a:xfrm>
        <a:prstGeom xmlns:a="http://schemas.openxmlformats.org/drawingml/2006/main" prst="rect">
          <a:avLst/>
        </a:prstGeom>
        <a:gradFill xmlns:a="http://schemas.openxmlformats.org/drawingml/2006/main">
          <a:gsLst>
            <a:gs pos="0">
              <a:schemeClr val="accent1"/>
            </a:gs>
            <a:gs pos="50000">
              <a:schemeClr val="accent1">
                <a:lumMod val="45000"/>
                <a:lumOff val="55000"/>
              </a:schemeClr>
            </a:gs>
            <a:gs pos="50000">
              <a:schemeClr val="accent1">
                <a:lumMod val="45000"/>
                <a:lumOff val="55000"/>
              </a:schemeClr>
            </a:gs>
            <a:gs pos="100000">
              <a:srgbClr val="FF0000"/>
            </a:gs>
          </a:gsLst>
          <a:lin ang="0" scaled="0"/>
        </a:gradFill>
      </cdr:spPr>
      <cdr:txBody>
        <a:bodyPr xmlns:a="http://schemas.openxmlformats.org/drawingml/2006/main" wrap="square" rtlCol="0">
          <a:spAutoFit/>
        </a:bodyPr>
        <a:lstStyle xmlns:a="http://schemas.openxmlformats.org/drawingml/2006/main">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tabLst>
              <a:tab pos="898525" algn="l"/>
              <a:tab pos="2239963" algn="l"/>
              <a:tab pos="4038600" algn="l"/>
              <a:tab pos="5562600" algn="l"/>
              <a:tab pos="7445375" algn="l"/>
              <a:tab pos="8518525" algn="l"/>
            </a:tabLst>
          </a:pPr>
          <a:r>
            <a:rPr lang="uk-UA" sz="1400" b="1" noProof="0" dirty="0"/>
            <a:t>Холодно	Прохолодно	Трохи холодно	Нейтрально	Трохи тепло	Тепло	Жарко</a:t>
          </a:r>
          <a:endParaRPr lang="en-GB" sz="1200" b="1" noProof="0" dirty="0"/>
        </a:p>
      </cdr:txBody>
    </cdr:sp>
  </cdr:relSizeAnchor>
</c:userShapes>
</file>

<file path=ppt/drawings/drawing2.xml><?xml version="1.0" encoding="utf-8"?>
<c:userShapes xmlns:c="http://schemas.openxmlformats.org/drawingml/2006/chart">
  <cdr:relSizeAnchor xmlns:cdr="http://schemas.openxmlformats.org/drawingml/2006/chartDrawing">
    <cdr:from>
      <cdr:x>0.09712</cdr:x>
      <cdr:y>0.27689</cdr:y>
    </cdr:from>
    <cdr:to>
      <cdr:x>0.3443</cdr:x>
      <cdr:y>0.27689</cdr:y>
    </cdr:to>
    <cdr:sp macro="" textlink="">
      <cdr:nvSpPr>
        <cdr:cNvPr id="4" name="Straight Connector 3"/>
        <cdr:cNvSpPr/>
      </cdr:nvSpPr>
      <cdr:spPr>
        <a:xfrm xmlns:a="http://schemas.openxmlformats.org/drawingml/2006/main">
          <a:off x="792087" y="1296144"/>
          <a:ext cx="2016000" cy="0"/>
        </a:xfrm>
        <a:prstGeom xmlns:a="http://schemas.openxmlformats.org/drawingml/2006/main" prst="line">
          <a:avLst/>
        </a:prstGeom>
        <a:ln xmlns:a="http://schemas.openxmlformats.org/drawingml/2006/main" w="3810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0.34433</cdr:x>
      <cdr:y>0.27689</cdr:y>
    </cdr:from>
    <cdr:to>
      <cdr:x>0.34433</cdr:x>
      <cdr:y>0.86804</cdr:y>
    </cdr:to>
    <cdr:sp macro="" textlink="">
      <cdr:nvSpPr>
        <cdr:cNvPr id="7" name="Straight Connector 6"/>
        <cdr:cNvSpPr/>
      </cdr:nvSpPr>
      <cdr:spPr>
        <a:xfrm xmlns:a="http://schemas.openxmlformats.org/drawingml/2006/main">
          <a:off x="2808312" y="1296144"/>
          <a:ext cx="0" cy="2767190"/>
        </a:xfrm>
        <a:prstGeom xmlns:a="http://schemas.openxmlformats.org/drawingml/2006/main" prst="line">
          <a:avLst/>
        </a:prstGeom>
        <a:noFill xmlns:a="http://schemas.openxmlformats.org/drawingml/2006/main"/>
        <a:ln xmlns:a="http://schemas.openxmlformats.org/drawingml/2006/main" w="38100" cap="flat" cmpd="sng" algn="ctr">
          <a:solidFill>
            <a:srgbClr val="C00000"/>
          </a:solidFill>
          <a:prstDash val="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78427" cy="513508"/>
          </a:xfrm>
          <a:prstGeom prst="rect">
            <a:avLst/>
          </a:prstGeom>
        </p:spPr>
        <p:txBody>
          <a:bodyPr vert="horz" lIns="98498" tIns="49250" rIns="98498" bIns="49250" rtlCol="0"/>
          <a:lstStyle>
            <a:lvl1pPr algn="l">
              <a:defRPr sz="1300"/>
            </a:lvl1pPr>
          </a:lstStyle>
          <a:p>
            <a:r>
              <a:rPr lang="en-GB"/>
              <a:t>MODULE 1.3 - General Issues</a:t>
            </a:r>
            <a:endParaRPr lang="lv-LV"/>
          </a:p>
        </p:txBody>
      </p:sp>
      <p:sp>
        <p:nvSpPr>
          <p:cNvPr id="3" name="Date Placeholder 2"/>
          <p:cNvSpPr>
            <a:spLocks noGrp="1"/>
          </p:cNvSpPr>
          <p:nvPr>
            <p:ph type="dt" sz="quarter" idx="1"/>
          </p:nvPr>
        </p:nvSpPr>
        <p:spPr>
          <a:xfrm>
            <a:off x="4023995" y="1"/>
            <a:ext cx="3078427" cy="513508"/>
          </a:xfrm>
          <a:prstGeom prst="rect">
            <a:avLst/>
          </a:prstGeom>
        </p:spPr>
        <p:txBody>
          <a:bodyPr vert="horz" lIns="98498" tIns="49250" rIns="98498" bIns="49250" rtlCol="0"/>
          <a:lstStyle>
            <a:lvl1pPr algn="r">
              <a:defRPr sz="1300"/>
            </a:lvl1pPr>
          </a:lstStyle>
          <a:p>
            <a:fld id="{B4FB2D97-6E54-469E-B6BC-08F3A0434212}" type="datetimeFigureOut">
              <a:rPr lang="lv-LV" smtClean="0"/>
              <a:pPr/>
              <a:t>02.07.2019</a:t>
            </a:fld>
            <a:endParaRPr lang="lv-LV"/>
          </a:p>
        </p:txBody>
      </p:sp>
      <p:sp>
        <p:nvSpPr>
          <p:cNvPr id="4" name="Footer Placeholder 3"/>
          <p:cNvSpPr>
            <a:spLocks noGrp="1"/>
          </p:cNvSpPr>
          <p:nvPr>
            <p:ph type="ftr" sz="quarter" idx="2"/>
          </p:nvPr>
        </p:nvSpPr>
        <p:spPr>
          <a:xfrm>
            <a:off x="3" y="9721110"/>
            <a:ext cx="3078427" cy="513507"/>
          </a:xfrm>
          <a:prstGeom prst="rect">
            <a:avLst/>
          </a:prstGeom>
        </p:spPr>
        <p:txBody>
          <a:bodyPr vert="horz" lIns="98498" tIns="49250" rIns="98498" bIns="49250" rtlCol="0" anchor="b"/>
          <a:lstStyle>
            <a:lvl1pPr algn="l">
              <a:defRPr sz="1300"/>
            </a:lvl1pPr>
          </a:lstStyle>
          <a:p>
            <a:endParaRPr lang="lv-LV"/>
          </a:p>
        </p:txBody>
      </p:sp>
      <p:sp>
        <p:nvSpPr>
          <p:cNvPr id="5" name="Slide Number Placeholder 4"/>
          <p:cNvSpPr>
            <a:spLocks noGrp="1"/>
          </p:cNvSpPr>
          <p:nvPr>
            <p:ph type="sldNum" sz="quarter" idx="3"/>
          </p:nvPr>
        </p:nvSpPr>
        <p:spPr>
          <a:xfrm>
            <a:off x="4023995" y="9721110"/>
            <a:ext cx="3078427" cy="513507"/>
          </a:xfrm>
          <a:prstGeom prst="rect">
            <a:avLst/>
          </a:prstGeom>
        </p:spPr>
        <p:txBody>
          <a:bodyPr vert="horz" lIns="98498" tIns="49250" rIns="98498" bIns="49250" rtlCol="0" anchor="b"/>
          <a:lstStyle>
            <a:lvl1pPr algn="r">
              <a:defRPr sz="1300"/>
            </a:lvl1pPr>
          </a:lstStyle>
          <a:p>
            <a:fld id="{C8FB0C7C-2395-475B-83A6-90349B78B24F}" type="slidenum">
              <a:rPr lang="lv-LV" smtClean="0"/>
              <a:pPr/>
              <a:t>‹#›</a:t>
            </a:fld>
            <a:endParaRPr lang="lv-LV"/>
          </a:p>
        </p:txBody>
      </p:sp>
    </p:spTree>
    <p:extLst>
      <p:ext uri="{BB962C8B-B14F-4D97-AF65-F5344CB8AC3E}">
        <p14:creationId xmlns:p14="http://schemas.microsoft.com/office/powerpoint/2010/main" val="425482138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3" y="2"/>
            <a:ext cx="3078427" cy="511730"/>
          </a:xfrm>
          <a:prstGeom prst="rect">
            <a:avLst/>
          </a:prstGeom>
          <a:noFill/>
          <a:ln w="9525">
            <a:noFill/>
            <a:miter lim="800000"/>
            <a:headEnd/>
            <a:tailEnd/>
          </a:ln>
          <a:effectLst/>
        </p:spPr>
        <p:txBody>
          <a:bodyPr vert="horz" wrap="square" lIns="98498" tIns="49250" rIns="98498" bIns="49250" numCol="1" anchor="t" anchorCtr="0" compatLnSpc="1">
            <a:prstTxWarp prst="textNoShape">
              <a:avLst/>
            </a:prstTxWarp>
          </a:bodyPr>
          <a:lstStyle>
            <a:lvl1pPr>
              <a:defRPr sz="1300" smtClean="0"/>
            </a:lvl1pPr>
          </a:lstStyle>
          <a:p>
            <a:pPr>
              <a:defRPr/>
            </a:pPr>
            <a:r>
              <a:rPr lang="en-GB"/>
              <a:t>MODULE 1.3 - General Issues</a:t>
            </a:r>
            <a:endParaRPr lang="lv-LV"/>
          </a:p>
        </p:txBody>
      </p:sp>
      <p:sp>
        <p:nvSpPr>
          <p:cNvPr id="9219" name="Rectangle 3"/>
          <p:cNvSpPr>
            <a:spLocks noGrp="1" noChangeArrowheads="1"/>
          </p:cNvSpPr>
          <p:nvPr>
            <p:ph type="dt" idx="1"/>
          </p:nvPr>
        </p:nvSpPr>
        <p:spPr bwMode="auto">
          <a:xfrm>
            <a:off x="4023995" y="2"/>
            <a:ext cx="3078427" cy="511730"/>
          </a:xfrm>
          <a:prstGeom prst="rect">
            <a:avLst/>
          </a:prstGeom>
          <a:noFill/>
          <a:ln w="9525">
            <a:noFill/>
            <a:miter lim="800000"/>
            <a:headEnd/>
            <a:tailEnd/>
          </a:ln>
          <a:effectLst/>
        </p:spPr>
        <p:txBody>
          <a:bodyPr vert="horz" wrap="square" lIns="98498" tIns="49250" rIns="98498" bIns="49250" numCol="1" anchor="t" anchorCtr="0" compatLnSpc="1">
            <a:prstTxWarp prst="textNoShape">
              <a:avLst/>
            </a:prstTxWarp>
          </a:bodyPr>
          <a:lstStyle>
            <a:lvl1pPr algn="r">
              <a:defRPr sz="1300" smtClean="0"/>
            </a:lvl1pPr>
          </a:lstStyle>
          <a:p>
            <a:pPr>
              <a:defRPr/>
            </a:pPr>
            <a:endParaRPr lang="lv-LV"/>
          </a:p>
        </p:txBody>
      </p:sp>
      <p:sp>
        <p:nvSpPr>
          <p:cNvPr id="5124" name="Rectangle 4"/>
          <p:cNvSpPr>
            <a:spLocks noGrp="1" noRot="1" noChangeAspect="1" noChangeArrowheads="1" noTextEdit="1"/>
          </p:cNvSpPr>
          <p:nvPr>
            <p:ph type="sldImg" idx="2"/>
          </p:nvPr>
        </p:nvSpPr>
        <p:spPr bwMode="auto">
          <a:xfrm>
            <a:off x="139700" y="766763"/>
            <a:ext cx="6824663" cy="3840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710407" y="4861444"/>
            <a:ext cx="5683250" cy="4605575"/>
          </a:xfrm>
          <a:prstGeom prst="rect">
            <a:avLst/>
          </a:prstGeom>
          <a:noFill/>
          <a:ln w="9525">
            <a:noFill/>
            <a:miter lim="800000"/>
            <a:headEnd/>
            <a:tailEnd/>
          </a:ln>
          <a:effectLst/>
        </p:spPr>
        <p:txBody>
          <a:bodyPr vert="horz" wrap="square" lIns="98498" tIns="49250" rIns="98498" bIns="49250" numCol="1" anchor="t" anchorCtr="0" compatLnSpc="1">
            <a:prstTxWarp prst="textNoShape">
              <a:avLst/>
            </a:prstTxWarp>
          </a:bodyPr>
          <a:lstStyle/>
          <a:p>
            <a:pPr lvl="0"/>
            <a:r>
              <a:rPr lang="lv-LV" noProof="0"/>
              <a:t>Click to edit Master text styles</a:t>
            </a:r>
          </a:p>
          <a:p>
            <a:pPr lvl="1"/>
            <a:r>
              <a:rPr lang="lv-LV" noProof="0"/>
              <a:t>Second level</a:t>
            </a:r>
          </a:p>
          <a:p>
            <a:pPr lvl="2"/>
            <a:r>
              <a:rPr lang="lv-LV" noProof="0"/>
              <a:t>Third level</a:t>
            </a:r>
          </a:p>
          <a:p>
            <a:pPr lvl="3"/>
            <a:r>
              <a:rPr lang="lv-LV" noProof="0"/>
              <a:t>Fourth level</a:t>
            </a:r>
          </a:p>
          <a:p>
            <a:pPr lvl="4"/>
            <a:r>
              <a:rPr lang="lv-LV" noProof="0"/>
              <a:t>Fifth level</a:t>
            </a:r>
          </a:p>
        </p:txBody>
      </p:sp>
      <p:sp>
        <p:nvSpPr>
          <p:cNvPr id="9222" name="Rectangle 6"/>
          <p:cNvSpPr>
            <a:spLocks noGrp="1" noChangeArrowheads="1"/>
          </p:cNvSpPr>
          <p:nvPr>
            <p:ph type="ftr" sz="quarter" idx="4"/>
          </p:nvPr>
        </p:nvSpPr>
        <p:spPr bwMode="auto">
          <a:xfrm>
            <a:off x="3" y="9721109"/>
            <a:ext cx="3078427" cy="511730"/>
          </a:xfrm>
          <a:prstGeom prst="rect">
            <a:avLst/>
          </a:prstGeom>
          <a:noFill/>
          <a:ln w="9525">
            <a:noFill/>
            <a:miter lim="800000"/>
            <a:headEnd/>
            <a:tailEnd/>
          </a:ln>
          <a:effectLst/>
        </p:spPr>
        <p:txBody>
          <a:bodyPr vert="horz" wrap="square" lIns="98498" tIns="49250" rIns="98498" bIns="49250" numCol="1" anchor="b" anchorCtr="0" compatLnSpc="1">
            <a:prstTxWarp prst="textNoShape">
              <a:avLst/>
            </a:prstTxWarp>
          </a:bodyPr>
          <a:lstStyle>
            <a:lvl1pPr>
              <a:defRPr sz="1300" smtClean="0"/>
            </a:lvl1pPr>
          </a:lstStyle>
          <a:p>
            <a:pPr>
              <a:defRPr/>
            </a:pPr>
            <a:endParaRPr lang="lv-LV"/>
          </a:p>
        </p:txBody>
      </p:sp>
      <p:sp>
        <p:nvSpPr>
          <p:cNvPr id="9223" name="Rectangle 7"/>
          <p:cNvSpPr>
            <a:spLocks noGrp="1" noChangeArrowheads="1"/>
          </p:cNvSpPr>
          <p:nvPr>
            <p:ph type="sldNum" sz="quarter" idx="5"/>
          </p:nvPr>
        </p:nvSpPr>
        <p:spPr bwMode="auto">
          <a:xfrm>
            <a:off x="4023995" y="9721109"/>
            <a:ext cx="3078427" cy="511730"/>
          </a:xfrm>
          <a:prstGeom prst="rect">
            <a:avLst/>
          </a:prstGeom>
          <a:noFill/>
          <a:ln w="9525">
            <a:noFill/>
            <a:miter lim="800000"/>
            <a:headEnd/>
            <a:tailEnd/>
          </a:ln>
          <a:effectLst/>
        </p:spPr>
        <p:txBody>
          <a:bodyPr vert="horz" wrap="square" lIns="98498" tIns="49250" rIns="98498" bIns="49250" numCol="1" anchor="b" anchorCtr="0" compatLnSpc="1">
            <a:prstTxWarp prst="textNoShape">
              <a:avLst/>
            </a:prstTxWarp>
          </a:bodyPr>
          <a:lstStyle>
            <a:lvl1pPr algn="r">
              <a:defRPr sz="1300" smtClean="0"/>
            </a:lvl1pPr>
          </a:lstStyle>
          <a:p>
            <a:pPr>
              <a:defRPr/>
            </a:pPr>
            <a:fld id="{D2B85848-249A-4A1F-BD97-096076EA879A}" type="slidenum">
              <a:rPr lang="lv-LV"/>
              <a:pPr>
                <a:defRPr/>
              </a:pPr>
              <a:t>‹#›</a:t>
            </a:fld>
            <a:endParaRPr lang="lv-LV"/>
          </a:p>
        </p:txBody>
      </p:sp>
    </p:spTree>
    <p:extLst>
      <p:ext uri="{BB962C8B-B14F-4D97-AF65-F5344CB8AC3E}">
        <p14:creationId xmlns:p14="http://schemas.microsoft.com/office/powerpoint/2010/main" val="1733845394"/>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6763"/>
            <a:ext cx="6824663" cy="3840162"/>
          </a:xfrm>
        </p:spPr>
      </p:sp>
      <p:sp>
        <p:nvSpPr>
          <p:cNvPr id="3" name="Notizenplatzhalter 2"/>
          <p:cNvSpPr>
            <a:spLocks noGrp="1"/>
          </p:cNvSpPr>
          <p:nvPr>
            <p:ph type="body" idx="1"/>
          </p:nvPr>
        </p:nvSpPr>
        <p:spPr/>
        <p:txBody>
          <a:bodyPr/>
          <a:lstStyle/>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endParaRPr lang="de-DE" dirty="0"/>
          </a:p>
        </p:txBody>
      </p:sp>
      <p:sp>
        <p:nvSpPr>
          <p:cNvPr id="5" name="Header Placeholder 4"/>
          <p:cNvSpPr>
            <a:spLocks noGrp="1"/>
          </p:cNvSpPr>
          <p:nvPr>
            <p:ph type="hdr" sz="quarter" idx="11"/>
          </p:nvPr>
        </p:nvSpPr>
        <p:spPr/>
        <p:txBody>
          <a:bodyPr/>
          <a:lstStyle/>
          <a:p>
            <a:pPr>
              <a:defRPr/>
            </a:pPr>
            <a:r>
              <a:rPr lang="en-GB"/>
              <a:t>MODULE 1.3 - General Issues</a:t>
            </a:r>
            <a:endParaRPr lang="lv-LV"/>
          </a:p>
        </p:txBody>
      </p:sp>
      <p:sp>
        <p:nvSpPr>
          <p:cNvPr id="4" name="Номер слайда 3">
            <a:extLst>
              <a:ext uri="{FF2B5EF4-FFF2-40B4-BE49-F238E27FC236}">
                <a16:creationId xmlns:a16="http://schemas.microsoft.com/office/drawing/2014/main" id="{6FE69AEB-3FD3-4C81-9725-0DF17F98DF79}"/>
              </a:ext>
            </a:extLst>
          </p:cNvPr>
          <p:cNvSpPr>
            <a:spLocks noGrp="1"/>
          </p:cNvSpPr>
          <p:nvPr>
            <p:ph type="sldNum" sz="quarter" idx="5"/>
          </p:nvPr>
        </p:nvSpPr>
        <p:spPr/>
        <p:txBody>
          <a:bodyPr/>
          <a:lstStyle/>
          <a:p>
            <a:pPr>
              <a:defRPr/>
            </a:pPr>
            <a:fld id="{D2B85848-249A-4A1F-BD97-096076EA879A}" type="slidenum">
              <a:rPr lang="lv-LV" smtClean="0"/>
              <a:pPr>
                <a:defRPr/>
              </a:pPr>
              <a:t>1</a:t>
            </a:fld>
            <a:endParaRPr lang="lv-LV"/>
          </a:p>
        </p:txBody>
      </p:sp>
    </p:spTree>
    <p:extLst>
      <p:ext uri="{BB962C8B-B14F-4D97-AF65-F5344CB8AC3E}">
        <p14:creationId xmlns:p14="http://schemas.microsoft.com/office/powerpoint/2010/main" val="1779674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861444"/>
            <a:ext cx="5683250" cy="4936382"/>
          </a:xfrm>
        </p:spPr>
        <p:txBody>
          <a:bodyPr/>
          <a:lstStyle/>
          <a:p>
            <a:r>
              <a:rPr lang="uk-UA" noProof="0" dirty="0"/>
              <a:t>Оперативна температура – температура, яку відчуває</a:t>
            </a:r>
            <a:r>
              <a:rPr lang="uk-UA" baseline="0" noProof="0" dirty="0"/>
              <a:t> людина. </a:t>
            </a:r>
            <a:r>
              <a:rPr lang="uk-UA" noProof="0" dirty="0"/>
              <a:t>Оперативна</a:t>
            </a:r>
            <a:r>
              <a:rPr lang="uk-UA" baseline="0" noProof="0" dirty="0"/>
              <a:t> температура складається з двох елементів</a:t>
            </a:r>
            <a:r>
              <a:rPr lang="lv-LV" baseline="0" noProof="0" dirty="0"/>
              <a:t>:</a:t>
            </a:r>
          </a:p>
          <a:p>
            <a:pPr marL="228600" indent="-228600">
              <a:buFont typeface="+mj-lt"/>
              <a:buAutoNum type="arabicPeriod"/>
            </a:pPr>
            <a:r>
              <a:rPr lang="uk-UA" baseline="0" noProof="0" dirty="0"/>
              <a:t>Температура повітря в приміщенні.</a:t>
            </a:r>
            <a:endParaRPr lang="lv-LV" baseline="0" noProof="0" dirty="0"/>
          </a:p>
          <a:p>
            <a:pPr marL="228600" indent="-228600">
              <a:buFont typeface="+mj-lt"/>
              <a:buAutoNum type="arabicPeriod"/>
            </a:pPr>
            <a:r>
              <a:rPr lang="uk-UA" baseline="0" noProof="0" dirty="0"/>
              <a:t>Радіаційна температура</a:t>
            </a:r>
            <a:r>
              <a:rPr lang="en-GB" baseline="0" noProof="0" dirty="0"/>
              <a:t>.</a:t>
            </a:r>
            <a:endParaRPr lang="lv-LV" baseline="0" noProof="0" dirty="0"/>
          </a:p>
          <a:p>
            <a:pPr marL="0" indent="0">
              <a:buFont typeface="+mj-lt"/>
              <a:buNone/>
            </a:pPr>
            <a:r>
              <a:rPr lang="uk-UA" baseline="0" noProof="0" dirty="0"/>
              <a:t>Температура повітря в приміщенні вимірюється звичайними термометрами; температура </a:t>
            </a:r>
            <a:r>
              <a:rPr lang="uk-UA" b="1" u="sng" baseline="0" noProof="0" dirty="0"/>
              <a:t>випромінювання</a:t>
            </a:r>
            <a:r>
              <a:rPr lang="uk-UA" baseline="0" noProof="0" dirty="0"/>
              <a:t> вимірюється чорним кульовим термометром. Наприклад, якщо ви стоїте взимку перед багаттям, температура повітря надворі може бути </a:t>
            </a:r>
            <a:r>
              <a:rPr lang="en-GB" baseline="0" noProof="0" dirty="0"/>
              <a:t>–</a:t>
            </a:r>
            <a:r>
              <a:rPr lang="lv-LV" baseline="0" noProof="0" dirty="0"/>
              <a:t>2</a:t>
            </a:r>
            <a:r>
              <a:rPr lang="en-GB" baseline="0" noProof="0" dirty="0"/>
              <a:t>0</a:t>
            </a:r>
            <a:r>
              <a:rPr lang="uk-UA" baseline="0" noProof="0" dirty="0"/>
              <a:t> </a:t>
            </a:r>
            <a:r>
              <a:rPr lang="en-GB" baseline="0" noProof="0" dirty="0"/>
              <a:t>°C</a:t>
            </a:r>
            <a:r>
              <a:rPr lang="lv-LV" baseline="0" noProof="0" dirty="0"/>
              <a:t>,</a:t>
            </a:r>
            <a:r>
              <a:rPr lang="en-GB" baseline="0" noProof="0" dirty="0"/>
              <a:t> </a:t>
            </a:r>
            <a:r>
              <a:rPr lang="uk-UA" baseline="0" noProof="0" dirty="0"/>
              <a:t>проте завдяки теплу </a:t>
            </a:r>
            <a:r>
              <a:rPr lang="uk-UA" b="1" u="sng" baseline="0" noProof="0" dirty="0"/>
              <a:t>випромінювання </a:t>
            </a:r>
            <a:r>
              <a:rPr lang="uk-UA" baseline="0" noProof="0" dirty="0"/>
              <a:t>від багаття відчуття і комфорт можуть бути прийнятними. Те саме стосується будівель. У неутеплених будівлях оболонка</a:t>
            </a:r>
            <a:r>
              <a:rPr lang="en-US" baseline="0" noProof="0" dirty="0"/>
              <a:t> </a:t>
            </a:r>
            <a:r>
              <a:rPr lang="uk-UA" baseline="0" noProof="0" dirty="0"/>
              <a:t>будівлі взимку – холодна, через це людина втрачає багато енергії, яка випромінюється і поглинається холодною оболонкою будівлі. У пасивному будинку, оболонка якого належним чином утеплена, ця сама людина випромінюватиме набагато менше енергії </a:t>
            </a:r>
            <a:r>
              <a:rPr lang="uk-UA" b="1" u="sng" baseline="0" noProof="0" dirty="0"/>
              <a:t>випромінювання</a:t>
            </a:r>
            <a:r>
              <a:rPr lang="uk-UA" baseline="0" noProof="0" dirty="0"/>
              <a:t>. Через це, навіть якщо температура повітря в цих двох будівлях є однаковою, «відчуття» будуть різними: тій самій людині буде більш тепло в пасивному будинку.</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endParaRPr lang="en-GB" noProof="0"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7E8F86A4-64BA-4AA6-BFC8-EEF46B61FC91}"/>
              </a:ext>
            </a:extLst>
          </p:cNvPr>
          <p:cNvSpPr>
            <a:spLocks noGrp="1"/>
          </p:cNvSpPr>
          <p:nvPr>
            <p:ph type="sldNum" sz="quarter" idx="5"/>
          </p:nvPr>
        </p:nvSpPr>
        <p:spPr/>
        <p:txBody>
          <a:bodyPr/>
          <a:lstStyle/>
          <a:p>
            <a:pPr>
              <a:defRPr/>
            </a:pPr>
            <a:fld id="{D2B85848-249A-4A1F-BD97-096076EA879A}" type="slidenum">
              <a:rPr lang="lv-LV" smtClean="0"/>
              <a:pPr>
                <a:defRPr/>
              </a:pPr>
              <a:t>10</a:t>
            </a:fld>
            <a:endParaRPr lang="lv-LV"/>
          </a:p>
        </p:txBody>
      </p:sp>
    </p:spTree>
    <p:extLst>
      <p:ext uri="{BB962C8B-B14F-4D97-AF65-F5344CB8AC3E}">
        <p14:creationId xmlns:p14="http://schemas.microsoft.com/office/powerpoint/2010/main" val="1987201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861444"/>
            <a:ext cx="5683250" cy="5080398"/>
          </a:xfrm>
        </p:spPr>
        <p:txBody>
          <a:bodyPr/>
          <a:lstStyle/>
          <a:p>
            <a:r>
              <a:rPr lang="uk-UA" noProof="0" dirty="0"/>
              <a:t>Відносна вологість – показник,</a:t>
            </a:r>
            <a:r>
              <a:rPr lang="uk-UA" baseline="0" noProof="0" dirty="0"/>
              <a:t> який демонструє, скільки водяної пари може міститися в повітрі. Якщо відносна вологість низька, повітря може поглинати більше водяної пари, ніж повітря з високою відносною вологістю.</a:t>
            </a:r>
            <a:endParaRPr lang="uk-UA" noProof="0" dirty="0"/>
          </a:p>
          <a:p>
            <a:r>
              <a:rPr lang="uk-UA" noProof="0" dirty="0"/>
              <a:t>Відносна вологість у будівлях</a:t>
            </a:r>
            <a:r>
              <a:rPr lang="uk-UA" baseline="0" noProof="0" dirty="0"/>
              <a:t> – важливий елемент, який впливає на якість повітря в приміщенні. Загалом, відносна вологість </a:t>
            </a:r>
            <a:r>
              <a:rPr lang="uk-UA" altLang="en-US" sz="1200" kern="1200" noProof="0" dirty="0">
                <a:solidFill>
                  <a:schemeClr val="tx1"/>
                </a:solidFill>
                <a:latin typeface="Arial" charset="0"/>
                <a:ea typeface="+mn-ea"/>
                <a:cs typeface="+mn-cs"/>
              </a:rPr>
              <a:t>повинна перебувати в межах від</a:t>
            </a:r>
            <a:r>
              <a:rPr lang="en-GB" altLang="en-US" sz="1200" kern="1200" noProof="0" dirty="0">
                <a:solidFill>
                  <a:schemeClr val="tx1"/>
                </a:solidFill>
                <a:latin typeface="Arial" charset="0"/>
                <a:ea typeface="+mn-ea"/>
                <a:cs typeface="+mn-cs"/>
              </a:rPr>
              <a:t> 30</a:t>
            </a:r>
            <a:r>
              <a:rPr lang="uk-UA" altLang="en-US" sz="1200" kern="1200" noProof="0" dirty="0">
                <a:solidFill>
                  <a:schemeClr val="tx1"/>
                </a:solidFill>
                <a:latin typeface="Arial" charset="0"/>
                <a:ea typeface="+mn-ea"/>
                <a:cs typeface="+mn-cs"/>
              </a:rPr>
              <a:t> </a:t>
            </a:r>
            <a:r>
              <a:rPr lang="lv-LV" altLang="en-US" sz="1200" kern="1200" noProof="0" dirty="0">
                <a:solidFill>
                  <a:schemeClr val="tx1"/>
                </a:solidFill>
                <a:latin typeface="Arial" charset="0"/>
                <a:ea typeface="+mn-ea"/>
                <a:cs typeface="+mn-cs"/>
              </a:rPr>
              <a:t>%</a:t>
            </a:r>
            <a:r>
              <a:rPr lang="en-GB" altLang="en-US" sz="1200" kern="1200" noProof="0" dirty="0">
                <a:solidFill>
                  <a:schemeClr val="tx1"/>
                </a:solidFill>
                <a:latin typeface="Arial" charset="0"/>
                <a:ea typeface="+mn-ea"/>
                <a:cs typeface="+mn-cs"/>
              </a:rPr>
              <a:t> </a:t>
            </a:r>
            <a:r>
              <a:rPr lang="uk-UA" altLang="en-US" sz="1200" kern="1200" noProof="0" dirty="0">
                <a:solidFill>
                  <a:schemeClr val="tx1"/>
                </a:solidFill>
                <a:latin typeface="Arial" charset="0"/>
                <a:ea typeface="+mn-ea"/>
                <a:cs typeface="+mn-cs"/>
              </a:rPr>
              <a:t>до</a:t>
            </a:r>
            <a:r>
              <a:rPr lang="en-GB" altLang="en-US" sz="1200" kern="1200" noProof="0" dirty="0">
                <a:solidFill>
                  <a:schemeClr val="tx1"/>
                </a:solidFill>
                <a:latin typeface="Arial" charset="0"/>
                <a:ea typeface="+mn-ea"/>
                <a:cs typeface="+mn-cs"/>
              </a:rPr>
              <a:t> 60</a:t>
            </a:r>
            <a:r>
              <a:rPr lang="uk-UA" altLang="en-US" sz="1200" kern="1200" noProof="0" dirty="0">
                <a:solidFill>
                  <a:schemeClr val="tx1"/>
                </a:solidFill>
                <a:latin typeface="Arial" charset="0"/>
                <a:ea typeface="+mn-ea"/>
                <a:cs typeface="+mn-cs"/>
              </a:rPr>
              <a:t> </a:t>
            </a:r>
            <a:r>
              <a:rPr lang="en-GB" altLang="en-US" sz="1200" kern="1200" noProof="0" dirty="0">
                <a:solidFill>
                  <a:schemeClr val="tx1"/>
                </a:solidFill>
                <a:latin typeface="Arial" charset="0"/>
                <a:ea typeface="+mn-ea"/>
                <a:cs typeface="+mn-cs"/>
              </a:rPr>
              <a:t>%</a:t>
            </a:r>
            <a:r>
              <a:rPr lang="uk-UA" altLang="en-US" sz="1200" kern="1200" noProof="0" dirty="0">
                <a:solidFill>
                  <a:schemeClr val="tx1"/>
                </a:solidFill>
                <a:latin typeface="Arial" charset="0"/>
                <a:ea typeface="+mn-ea"/>
                <a:cs typeface="+mn-cs"/>
              </a:rPr>
              <a:t>, але не перевищувати </a:t>
            </a:r>
            <a:r>
              <a:rPr lang="en-GB" baseline="0" noProof="0" dirty="0"/>
              <a:t>70</a:t>
            </a:r>
            <a:r>
              <a:rPr lang="uk-UA" baseline="0" noProof="0" dirty="0"/>
              <a:t> </a:t>
            </a:r>
            <a:r>
              <a:rPr lang="en-GB" baseline="0" noProof="0" dirty="0"/>
              <a:t>%.</a:t>
            </a:r>
          </a:p>
          <a:p>
            <a:endParaRPr lang="en-GB" baseline="0" noProof="0" dirty="0"/>
          </a:p>
          <a:p>
            <a:r>
              <a:rPr lang="uk-UA" baseline="0" noProof="0" dirty="0"/>
              <a:t>Відносна вологість повітря залежить від температури повітря. Дуже часто люди гадають, що відкривання вікон та провітрювання кімнат узимку може призводити до підвищення відносної вологості в приміщенні. Фактично, це не так. Навіть якщо відносна вологість холодного повітря надворі сягає 80 %, повітря, потрапляючи в будинок, нагрівається, і відносна вологість зменшується. Наприклад, якщо температура повітря надворі становить </a:t>
            </a:r>
            <a:r>
              <a:rPr lang="en-GB" baseline="0" noProof="0" dirty="0"/>
              <a:t>–</a:t>
            </a:r>
            <a:r>
              <a:rPr lang="lv-LV" baseline="0" noProof="0" dirty="0"/>
              <a:t>2</a:t>
            </a:r>
            <a:r>
              <a:rPr lang="en-GB" baseline="0" noProof="0" dirty="0"/>
              <a:t>0</a:t>
            </a:r>
            <a:r>
              <a:rPr lang="uk-UA" baseline="0" noProof="0" dirty="0"/>
              <a:t> </a:t>
            </a:r>
            <a:r>
              <a:rPr lang="en-GB" baseline="0" noProof="0" dirty="0"/>
              <a:t>°C</a:t>
            </a:r>
            <a:r>
              <a:rPr lang="lv-LV" baseline="0" noProof="0" dirty="0"/>
              <a:t>,</a:t>
            </a:r>
            <a:r>
              <a:rPr lang="uk-UA" baseline="0" noProof="0" dirty="0"/>
              <a:t> відносна вологість у приміщенні може впасти до </a:t>
            </a:r>
            <a:r>
              <a:rPr lang="en-GB" baseline="0" noProof="0" dirty="0"/>
              <a:t>10–15</a:t>
            </a:r>
            <a:r>
              <a:rPr lang="uk-UA" baseline="0" noProof="0" dirty="0"/>
              <a:t> </a:t>
            </a:r>
            <a:r>
              <a:rPr lang="en-GB" baseline="0" noProof="0" dirty="0"/>
              <a:t>%. </a:t>
            </a:r>
            <a:r>
              <a:rPr lang="uk-UA" baseline="0" noProof="0" dirty="0"/>
              <a:t>Дуже низька відносна вологість </a:t>
            </a:r>
            <a:r>
              <a:rPr lang="en-GB" baseline="0" noProof="0" dirty="0"/>
              <a:t>(&lt;30</a:t>
            </a:r>
            <a:r>
              <a:rPr lang="uk-UA" baseline="0" noProof="0" dirty="0"/>
              <a:t> </a:t>
            </a:r>
            <a:r>
              <a:rPr lang="en-GB" baseline="0" noProof="0" dirty="0"/>
              <a:t>%) </a:t>
            </a:r>
            <a:r>
              <a:rPr lang="uk-UA" baseline="0" noProof="0" dirty="0"/>
              <a:t>може призводити до пересушування слизової оболонки носа та горла; через що люди часто застуджуються й страждають на біль у горлі взимку, а не влітку. Деякі люди більш чутливі до низької відносної вологості, ніж інші. Ці ж люди, як правило, також часто відчувають наслідки сухого повітря під час перельотів, оскільки на польотних висотах температура є дуже низькою, і відносна вологість у літаку може падати аж до 5 </a:t>
            </a:r>
            <a:r>
              <a:rPr lang="en-GB" baseline="0" noProof="0" dirty="0"/>
              <a:t>%.</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endParaRPr lang="en-GB" baseline="0" noProof="0"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5C0B25EC-718C-4269-B5B9-E4834D01F063}"/>
              </a:ext>
            </a:extLst>
          </p:cNvPr>
          <p:cNvSpPr>
            <a:spLocks noGrp="1"/>
          </p:cNvSpPr>
          <p:nvPr>
            <p:ph type="sldNum" sz="quarter" idx="5"/>
          </p:nvPr>
        </p:nvSpPr>
        <p:spPr/>
        <p:txBody>
          <a:bodyPr/>
          <a:lstStyle/>
          <a:p>
            <a:pPr>
              <a:defRPr/>
            </a:pPr>
            <a:fld id="{D2B85848-249A-4A1F-BD97-096076EA879A}" type="slidenum">
              <a:rPr lang="lv-LV" smtClean="0"/>
              <a:pPr>
                <a:defRPr/>
              </a:pPr>
              <a:t>11</a:t>
            </a:fld>
            <a:endParaRPr lang="lv-LV"/>
          </a:p>
        </p:txBody>
      </p:sp>
    </p:spTree>
    <p:extLst>
      <p:ext uri="{BB962C8B-B14F-4D97-AF65-F5344CB8AC3E}">
        <p14:creationId xmlns:p14="http://schemas.microsoft.com/office/powerpoint/2010/main" val="2509963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endParaRPr lang="en-GB"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232639B7-A5CE-490F-A30B-E0854C144578}"/>
              </a:ext>
            </a:extLst>
          </p:cNvPr>
          <p:cNvSpPr>
            <a:spLocks noGrp="1"/>
          </p:cNvSpPr>
          <p:nvPr>
            <p:ph type="sldNum" sz="quarter" idx="5"/>
          </p:nvPr>
        </p:nvSpPr>
        <p:spPr/>
        <p:txBody>
          <a:bodyPr/>
          <a:lstStyle/>
          <a:p>
            <a:pPr>
              <a:defRPr/>
            </a:pPr>
            <a:fld id="{D2B85848-249A-4A1F-BD97-096076EA879A}" type="slidenum">
              <a:rPr lang="lv-LV" smtClean="0"/>
              <a:pPr>
                <a:defRPr/>
              </a:pPr>
              <a:t>12</a:t>
            </a:fld>
            <a:endParaRPr lang="lv-LV"/>
          </a:p>
        </p:txBody>
      </p:sp>
    </p:spTree>
    <p:extLst>
      <p:ext uri="{BB962C8B-B14F-4D97-AF65-F5344CB8AC3E}">
        <p14:creationId xmlns:p14="http://schemas.microsoft.com/office/powerpoint/2010/main" val="1101634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endParaRPr lang="en-GB"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175AA190-68CE-43FC-B7CA-4596C17146DC}"/>
              </a:ext>
            </a:extLst>
          </p:cNvPr>
          <p:cNvSpPr>
            <a:spLocks noGrp="1"/>
          </p:cNvSpPr>
          <p:nvPr>
            <p:ph type="sldNum" sz="quarter" idx="5"/>
          </p:nvPr>
        </p:nvSpPr>
        <p:spPr/>
        <p:txBody>
          <a:bodyPr/>
          <a:lstStyle/>
          <a:p>
            <a:pPr>
              <a:defRPr/>
            </a:pPr>
            <a:fld id="{D2B85848-249A-4A1F-BD97-096076EA879A}" type="slidenum">
              <a:rPr lang="lv-LV" smtClean="0"/>
              <a:pPr>
                <a:defRPr/>
              </a:pPr>
              <a:t>13</a:t>
            </a:fld>
            <a:endParaRPr lang="lv-LV"/>
          </a:p>
        </p:txBody>
      </p:sp>
    </p:spTree>
    <p:extLst>
      <p:ext uri="{BB962C8B-B14F-4D97-AF65-F5344CB8AC3E}">
        <p14:creationId xmlns:p14="http://schemas.microsoft.com/office/powerpoint/2010/main" val="3488666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endParaRPr lang="en-GB"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11D4A92A-FB37-4C3C-AFD1-EBD044ACF12D}"/>
              </a:ext>
            </a:extLst>
          </p:cNvPr>
          <p:cNvSpPr>
            <a:spLocks noGrp="1"/>
          </p:cNvSpPr>
          <p:nvPr>
            <p:ph type="sldNum" sz="quarter" idx="5"/>
          </p:nvPr>
        </p:nvSpPr>
        <p:spPr/>
        <p:txBody>
          <a:bodyPr/>
          <a:lstStyle/>
          <a:p>
            <a:pPr>
              <a:defRPr/>
            </a:pPr>
            <a:fld id="{D2B85848-249A-4A1F-BD97-096076EA879A}" type="slidenum">
              <a:rPr lang="lv-LV" smtClean="0"/>
              <a:pPr>
                <a:defRPr/>
              </a:pPr>
              <a:t>14</a:t>
            </a:fld>
            <a:endParaRPr lang="lv-LV"/>
          </a:p>
        </p:txBody>
      </p:sp>
    </p:spTree>
    <p:extLst>
      <p:ext uri="{BB962C8B-B14F-4D97-AF65-F5344CB8AC3E}">
        <p14:creationId xmlns:p14="http://schemas.microsoft.com/office/powerpoint/2010/main" val="3374612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t>Л</a:t>
            </a:r>
            <a:r>
              <a:rPr lang="uk-UA" baseline="0" dirty="0"/>
              <a:t>юди, які мешкають у будинках, повинні мати повітря належної якості</a:t>
            </a:r>
            <a:r>
              <a:rPr lang="lv-LV" baseline="0" dirty="0"/>
              <a:t>.</a:t>
            </a:r>
            <a:endParaRPr lang="en-GB" baseline="0" dirty="0"/>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endParaRPr lang="lv-LV"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3E2470B2-7688-432A-883C-0CF4CDFE0D84}"/>
              </a:ext>
            </a:extLst>
          </p:cNvPr>
          <p:cNvSpPr>
            <a:spLocks noGrp="1"/>
          </p:cNvSpPr>
          <p:nvPr>
            <p:ph type="sldNum" sz="quarter" idx="5"/>
          </p:nvPr>
        </p:nvSpPr>
        <p:spPr/>
        <p:txBody>
          <a:bodyPr/>
          <a:lstStyle/>
          <a:p>
            <a:pPr>
              <a:defRPr/>
            </a:pPr>
            <a:fld id="{D2B85848-249A-4A1F-BD97-096076EA879A}" type="slidenum">
              <a:rPr lang="lv-LV" smtClean="0"/>
              <a:pPr>
                <a:defRPr/>
              </a:pPr>
              <a:t>15</a:t>
            </a:fld>
            <a:endParaRPr lang="lv-LV"/>
          </a:p>
        </p:txBody>
      </p:sp>
    </p:spTree>
    <p:extLst>
      <p:ext uri="{BB962C8B-B14F-4D97-AF65-F5344CB8AC3E}">
        <p14:creationId xmlns:p14="http://schemas.microsoft.com/office/powerpoint/2010/main" val="1624991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861444"/>
            <a:ext cx="5683250" cy="4864374"/>
          </a:xfrm>
        </p:spPr>
        <p:txBody>
          <a:bodyPr/>
          <a:lstStyle/>
          <a:p>
            <a:r>
              <a:rPr lang="uk-UA" noProof="0" dirty="0"/>
              <a:t>Сам собою вуглекислий</a:t>
            </a:r>
            <a:r>
              <a:rPr lang="uk-UA" baseline="0" noProof="0" dirty="0"/>
              <a:t> газ на тому рівні, який може спостерігатися в приміщенні, людині не шкодить. Вуглекислий газ є індикатором якості повітря. Вищий рівень вуглекислого газу в приміщенні означає, що в ньому перебувають люди. Це, у свою чергу, означає, що в приміщенні наявні інші хімічні речовини, джерелом яких є люди (наприклад, сечовина, запахи тощо).</a:t>
            </a:r>
          </a:p>
          <a:p>
            <a:r>
              <a:rPr lang="uk-UA" baseline="0" noProof="0" dirty="0"/>
              <a:t>Якщо рівень вуглекислого газу зростає до понад </a:t>
            </a:r>
            <a:r>
              <a:rPr lang="en-GB" baseline="0" noProof="0" dirty="0"/>
              <a:t>5000 ppm</a:t>
            </a:r>
            <a:r>
              <a:rPr lang="uk-UA" baseline="0" noProof="0" dirty="0"/>
              <a:t>, він починає впливати на нас безпосереднім чином</a:t>
            </a:r>
            <a:r>
              <a:rPr lang="en-GB" baseline="0" noProof="0" dirty="0"/>
              <a:t>.</a:t>
            </a:r>
          </a:p>
          <a:p>
            <a:r>
              <a:rPr lang="uk-UA" baseline="0" noProof="0" dirty="0"/>
              <a:t>Рівень вуглекислого газу вимірюється в </a:t>
            </a:r>
            <a:r>
              <a:rPr lang="en-GB" baseline="0" noProof="0" dirty="0"/>
              <a:t>ppm – </a:t>
            </a:r>
            <a:r>
              <a:rPr lang="uk-UA" baseline="0" noProof="0" dirty="0"/>
              <a:t>частинках на мільйон.</a:t>
            </a:r>
            <a:r>
              <a:rPr lang="en-GB" baseline="0" noProof="0" dirty="0"/>
              <a:t> 500 ppm </a:t>
            </a:r>
            <a:r>
              <a:rPr lang="uk-UA" baseline="0" noProof="0" dirty="0"/>
              <a:t>дорівнює половині літра вуглекислого газу в 1 м</a:t>
            </a:r>
            <a:r>
              <a:rPr lang="en-GB" baseline="30000" noProof="0" dirty="0"/>
              <a:t>3</a:t>
            </a:r>
            <a:r>
              <a:rPr lang="en-GB" baseline="0" noProof="0" dirty="0"/>
              <a:t> </a:t>
            </a:r>
            <a:r>
              <a:rPr lang="uk-UA" baseline="0" noProof="0" dirty="0"/>
              <a:t>повітря.</a:t>
            </a:r>
          </a:p>
          <a:p>
            <a:r>
              <a:rPr lang="uk-UA" baseline="0" noProof="0" dirty="0"/>
              <a:t>Рекомендований рівень вуглекислого газу в приміщенні – до </a:t>
            </a:r>
            <a:r>
              <a:rPr lang="en-GB" baseline="0" noProof="0" dirty="0"/>
              <a:t>1000 ppm. </a:t>
            </a:r>
            <a:r>
              <a:rPr lang="uk-UA" baseline="0" noProof="0" dirty="0"/>
              <a:t>Допустимий рівень –</a:t>
            </a:r>
            <a:r>
              <a:rPr lang="en-GB" baseline="0" noProof="0" dirty="0"/>
              <a:t> 1600</a:t>
            </a:r>
            <a:r>
              <a:rPr lang="uk-UA" baseline="0" noProof="0" dirty="0"/>
              <a:t> </a:t>
            </a:r>
            <a:r>
              <a:rPr lang="en-GB" baseline="0" noProof="0" dirty="0"/>
              <a:t>ppm. </a:t>
            </a:r>
            <a:r>
              <a:rPr lang="uk-UA" baseline="0" noProof="0" dirty="0"/>
              <a:t>Для підтримання рівня вуглекислого газу в межах </a:t>
            </a:r>
            <a:r>
              <a:rPr lang="en-GB" baseline="0" noProof="0" dirty="0"/>
              <a:t>1000 ppm </a:t>
            </a:r>
            <a:r>
              <a:rPr lang="uk-UA" baseline="0" noProof="0" dirty="0"/>
              <a:t>необхідно забезпечити приблизно </a:t>
            </a:r>
            <a:r>
              <a:rPr lang="en-GB" baseline="0" noProof="0" dirty="0"/>
              <a:t>30 </a:t>
            </a:r>
            <a:r>
              <a:rPr lang="uk-UA" baseline="0" noProof="0" dirty="0"/>
              <a:t>м</a:t>
            </a:r>
            <a:r>
              <a:rPr lang="en-GB" baseline="30000" noProof="0" dirty="0"/>
              <a:t>3</a:t>
            </a:r>
            <a:r>
              <a:rPr lang="en-GB" baseline="0" noProof="0" dirty="0"/>
              <a:t> </a:t>
            </a:r>
            <a:r>
              <a:rPr lang="uk-UA" baseline="0" noProof="0" dirty="0"/>
              <a:t>свіжого повітря на годину для кожної людини.</a:t>
            </a:r>
            <a:r>
              <a:rPr lang="en-GB" baseline="0" noProof="0" dirty="0"/>
              <a:t> </a:t>
            </a:r>
            <a:r>
              <a:rPr lang="uk-UA" baseline="0" noProof="0" dirty="0"/>
              <a:t>Для підтримання рівня в межах</a:t>
            </a:r>
            <a:r>
              <a:rPr lang="en-GB" baseline="0" noProof="0" dirty="0"/>
              <a:t> 1600 ppm </a:t>
            </a:r>
            <a:r>
              <a:rPr lang="uk-UA" baseline="0" noProof="0" dirty="0"/>
              <a:t>необхідно забезпечити приблизно </a:t>
            </a:r>
            <a:r>
              <a:rPr lang="en-GB" baseline="0" noProof="0" dirty="0"/>
              <a:t>15 </a:t>
            </a:r>
            <a:r>
              <a:rPr lang="uk-UA" baseline="0" noProof="0" dirty="0"/>
              <a:t>м</a:t>
            </a:r>
            <a:r>
              <a:rPr lang="en-GB" baseline="30000" noProof="0" dirty="0"/>
              <a:t>3</a:t>
            </a:r>
            <a:r>
              <a:rPr lang="en-GB" baseline="0" noProof="0" dirty="0"/>
              <a:t> </a:t>
            </a:r>
            <a:r>
              <a:rPr lang="uk-UA" baseline="0" noProof="0" dirty="0"/>
              <a:t>свіжого повітря на годину для кожної людини</a:t>
            </a:r>
            <a:r>
              <a:rPr lang="en-GB" baseline="0" noProof="0" dirty="0"/>
              <a:t>.</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endParaRPr lang="en-GB" noProof="0" dirty="0"/>
          </a:p>
        </p:txBody>
      </p:sp>
      <p:sp>
        <p:nvSpPr>
          <p:cNvPr id="4" name="Header Placeholder 3"/>
          <p:cNvSpPr>
            <a:spLocks noGrp="1"/>
          </p:cNvSpPr>
          <p:nvPr>
            <p:ph type="hdr" sz="quarter" idx="10"/>
          </p:nvPr>
        </p:nvSpPr>
        <p:spPr/>
        <p:txBody>
          <a:bodyPr/>
          <a:lstStyle/>
          <a:p>
            <a:pPr>
              <a:defRPr/>
            </a:pPr>
            <a:r>
              <a:rPr lang="en-GB" dirty="0"/>
              <a:t>MODULE 1.3 - General Issues</a:t>
            </a:r>
            <a:endParaRPr lang="lv-LV" dirty="0"/>
          </a:p>
        </p:txBody>
      </p:sp>
      <p:sp>
        <p:nvSpPr>
          <p:cNvPr id="5" name="Номер слайда 4">
            <a:extLst>
              <a:ext uri="{FF2B5EF4-FFF2-40B4-BE49-F238E27FC236}">
                <a16:creationId xmlns:a16="http://schemas.microsoft.com/office/drawing/2014/main" id="{9E372FC7-2E58-4664-BBE1-74F01C167203}"/>
              </a:ext>
            </a:extLst>
          </p:cNvPr>
          <p:cNvSpPr>
            <a:spLocks noGrp="1"/>
          </p:cNvSpPr>
          <p:nvPr>
            <p:ph type="sldNum" sz="quarter" idx="5"/>
          </p:nvPr>
        </p:nvSpPr>
        <p:spPr/>
        <p:txBody>
          <a:bodyPr/>
          <a:lstStyle/>
          <a:p>
            <a:pPr>
              <a:defRPr/>
            </a:pPr>
            <a:fld id="{D2B85848-249A-4A1F-BD97-096076EA879A}" type="slidenum">
              <a:rPr lang="lv-LV" smtClean="0"/>
              <a:pPr>
                <a:defRPr/>
              </a:pPr>
              <a:t>16</a:t>
            </a:fld>
            <a:endParaRPr lang="lv-LV"/>
          </a:p>
        </p:txBody>
      </p:sp>
    </p:spTree>
    <p:extLst>
      <p:ext uri="{BB962C8B-B14F-4D97-AF65-F5344CB8AC3E}">
        <p14:creationId xmlns:p14="http://schemas.microsoft.com/office/powerpoint/2010/main" val="2060140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E124DEF3-E3C4-462D-93FC-EDCF5EDDE803}"/>
              </a:ext>
            </a:extLst>
          </p:cNvPr>
          <p:cNvSpPr>
            <a:spLocks noGrp="1"/>
          </p:cNvSpPr>
          <p:nvPr>
            <p:ph type="sldNum" sz="quarter" idx="5"/>
          </p:nvPr>
        </p:nvSpPr>
        <p:spPr/>
        <p:txBody>
          <a:bodyPr/>
          <a:lstStyle/>
          <a:p>
            <a:pPr>
              <a:defRPr/>
            </a:pPr>
            <a:fld id="{D2B85848-249A-4A1F-BD97-096076EA879A}" type="slidenum">
              <a:rPr lang="lv-LV" smtClean="0"/>
              <a:pPr>
                <a:defRPr/>
              </a:pPr>
              <a:t>17</a:t>
            </a:fld>
            <a:endParaRPr lang="lv-LV"/>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E0237B42-0397-4585-AF62-E489449B3427}"/>
              </a:ext>
            </a:extLst>
          </p:cNvPr>
          <p:cNvSpPr>
            <a:spLocks noGrp="1"/>
          </p:cNvSpPr>
          <p:nvPr>
            <p:ph type="sldNum" sz="quarter" idx="5"/>
          </p:nvPr>
        </p:nvSpPr>
        <p:spPr/>
        <p:txBody>
          <a:bodyPr/>
          <a:lstStyle/>
          <a:p>
            <a:pPr>
              <a:defRPr/>
            </a:pPr>
            <a:fld id="{D2B85848-249A-4A1F-BD97-096076EA879A}" type="slidenum">
              <a:rPr lang="lv-LV" smtClean="0"/>
              <a:pPr>
                <a:defRPr/>
              </a:pPr>
              <a:t>18</a:t>
            </a:fld>
            <a:endParaRPr lang="lv-LV"/>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861444"/>
            <a:ext cx="5683250" cy="4792366"/>
          </a:xfrm>
        </p:spPr>
        <p:txBody>
          <a:bodyPr/>
          <a:lstStyle/>
          <a:p>
            <a:pPr>
              <a:spcBef>
                <a:spcPts val="0"/>
              </a:spcBef>
            </a:pPr>
            <a:r>
              <a:rPr lang="uk-UA" noProof="0" dirty="0"/>
              <a:t>Енергоаудитори повинні дивитися на</a:t>
            </a:r>
            <a:r>
              <a:rPr lang="uk-UA" baseline="0" noProof="0" dirty="0"/>
              <a:t> будівлю як на набір математичних рівнянь! Знаючи фізику, яка лежить в основі теплового та масового енергетичного балансу будівель, значно простіше знаходити правильні заходи та рішення з поліпшення енергоефективності під час модернізації будівель.</a:t>
            </a:r>
            <a:endParaRPr lang="uk-UA" noProof="0" dirty="0"/>
          </a:p>
          <a:p>
            <a:pPr>
              <a:spcBef>
                <a:spcPts val="0"/>
              </a:spcBef>
            </a:pPr>
            <a:r>
              <a:rPr lang="uk-UA" noProof="0" dirty="0"/>
              <a:t>Енергоаудитори, які не розуміють фізику, що лежить в основі цих процесів, навчені лише вводити дані в розрахункову програму, є джерелом серйозних помилок. Розрахункова модель завжди даватиме результат, проте вона зрідка розумітиме якість вхідних даних та припущень. Якщо енергоаудитор введе невірні дані та інформацію, він одержить</a:t>
            </a:r>
            <a:r>
              <a:rPr lang="uk-UA" baseline="0" noProof="0" dirty="0"/>
              <a:t> неправильні результати. Якщо аудитор не розумітиме фізику процесів, він не зможе помітити помилку.</a:t>
            </a:r>
          </a:p>
          <a:p>
            <a:pPr>
              <a:spcBef>
                <a:spcPts val="0"/>
              </a:spcBef>
            </a:pPr>
            <a:endParaRPr lang="en-GB" baseline="0" noProof="0" dirty="0"/>
          </a:p>
          <a:p>
            <a:pPr>
              <a:spcBef>
                <a:spcPts val="0"/>
              </a:spcBef>
            </a:pPr>
            <a:r>
              <a:rPr lang="uk-UA" sz="1200" kern="1200" dirty="0">
                <a:solidFill>
                  <a:schemeClr val="tx1"/>
                </a:solidFill>
                <a:latin typeface="Arial" charset="0"/>
                <a:ea typeface="+mn-ea"/>
                <a:cs typeface="+mn-cs"/>
              </a:rPr>
              <a:t>Оболонка будівлі складається з цокольного приміщення, стін, вікон, дверей та даху. На неї припадають основні енергетичні втрати будівлі.</a:t>
            </a:r>
            <a:r>
              <a:rPr lang="en-US" sz="1200" kern="1200" dirty="0">
                <a:solidFill>
                  <a:schemeClr val="tx1"/>
                </a:solidFill>
                <a:latin typeface="Arial" charset="0"/>
                <a:ea typeface="+mn-ea"/>
                <a:cs typeface="+mn-cs"/>
              </a:rPr>
              <a:t> </a:t>
            </a:r>
            <a:r>
              <a:rPr lang="uk-UA" sz="1200" kern="1200" dirty="0">
                <a:solidFill>
                  <a:schemeClr val="tx1"/>
                </a:solidFill>
                <a:latin typeface="Arial" charset="0"/>
                <a:ea typeface="+mn-ea"/>
                <a:cs typeface="+mn-cs"/>
              </a:rPr>
              <a:t>Решта енергії втрачається через отвори та вентиляційні канали, які дозволяють теплому повітрю виходити, а холодному – заходити в приміщення</a:t>
            </a:r>
            <a:r>
              <a:rPr lang="uk-UA" sz="1200" kern="1200" baseline="0" dirty="0">
                <a:solidFill>
                  <a:schemeClr val="tx1"/>
                </a:solidFill>
                <a:latin typeface="Arial" charset="0"/>
                <a:ea typeface="+mn-ea"/>
                <a:cs typeface="+mn-cs"/>
              </a:rPr>
              <a:t> (або ж спеціально – через вентиляцію, або неконтрольовано – через отвори та тріщини). Ця втрачена енергія має компенсуватися системою опалення. Рівень теплонадходження залежить від:</a:t>
            </a:r>
            <a:endParaRPr lang="uk-UA" sz="1200" kern="1200" dirty="0">
              <a:solidFill>
                <a:schemeClr val="tx1"/>
              </a:solidFill>
              <a:latin typeface="Arial" charset="0"/>
              <a:ea typeface="+mn-ea"/>
              <a:cs typeface="+mn-cs"/>
            </a:endParaRPr>
          </a:p>
          <a:p>
            <a:pPr lvl="0">
              <a:spcBef>
                <a:spcPts val="0"/>
              </a:spcBef>
              <a:buFont typeface="Arial" pitchFamily="34" charset="0"/>
              <a:buChar char="•"/>
            </a:pPr>
            <a:r>
              <a:rPr lang="en-GB" sz="1200" kern="1200" dirty="0">
                <a:solidFill>
                  <a:schemeClr val="tx1"/>
                </a:solidFill>
                <a:latin typeface="Arial" charset="0"/>
                <a:ea typeface="+mn-ea"/>
                <a:cs typeface="+mn-cs"/>
              </a:rPr>
              <a:t> </a:t>
            </a:r>
            <a:r>
              <a:rPr lang="uk-UA" sz="1200" kern="1200" dirty="0">
                <a:solidFill>
                  <a:schemeClr val="tx1"/>
                </a:solidFill>
                <a:latin typeface="Arial" charset="0"/>
                <a:ea typeface="+mn-ea"/>
                <a:cs typeface="+mn-cs"/>
              </a:rPr>
              <a:t>Різниці температур між </a:t>
            </a:r>
            <a:r>
              <a:rPr lang="uk-UA" sz="1200" kern="1200" baseline="0" dirty="0">
                <a:solidFill>
                  <a:schemeClr val="tx1"/>
                </a:solidFill>
                <a:latin typeface="Arial" charset="0"/>
                <a:ea typeface="+mn-ea"/>
                <a:cs typeface="+mn-cs"/>
              </a:rPr>
              <a:t>приміщенням і вулицею</a:t>
            </a:r>
            <a:endParaRPr lang="en-US" sz="1200" kern="1200" dirty="0">
              <a:solidFill>
                <a:schemeClr val="tx1"/>
              </a:solidFill>
              <a:latin typeface="Arial" charset="0"/>
              <a:ea typeface="+mn-ea"/>
              <a:cs typeface="+mn-cs"/>
            </a:endParaRPr>
          </a:p>
          <a:p>
            <a:pPr lvl="0">
              <a:spcBef>
                <a:spcPts val="0"/>
              </a:spcBef>
              <a:buFont typeface="Arial" pitchFamily="34" charset="0"/>
              <a:buChar char="•"/>
            </a:pPr>
            <a:r>
              <a:rPr lang="en-GB" sz="1200" kern="1200" dirty="0">
                <a:solidFill>
                  <a:schemeClr val="tx1"/>
                </a:solidFill>
                <a:latin typeface="Arial" charset="0"/>
                <a:ea typeface="+mn-ea"/>
                <a:cs typeface="+mn-cs"/>
              </a:rPr>
              <a:t> </a:t>
            </a:r>
            <a:r>
              <a:rPr lang="uk-UA" sz="1200" kern="1200" dirty="0">
                <a:solidFill>
                  <a:schemeClr val="tx1"/>
                </a:solidFill>
                <a:latin typeface="Arial" charset="0"/>
                <a:ea typeface="+mn-ea"/>
                <a:cs typeface="+mn-cs"/>
              </a:rPr>
              <a:t>Теплоізоляційних властивостей оболонки будівлі</a:t>
            </a:r>
            <a:endParaRPr lang="en-US" sz="1200" kern="1200" dirty="0">
              <a:solidFill>
                <a:schemeClr val="tx1"/>
              </a:solidFill>
              <a:latin typeface="Arial" charset="0"/>
              <a:ea typeface="+mn-ea"/>
              <a:cs typeface="+mn-cs"/>
            </a:endParaRPr>
          </a:p>
          <a:p>
            <a:pPr lvl="0">
              <a:spcBef>
                <a:spcPts val="0"/>
              </a:spcBef>
              <a:buFont typeface="Arial" pitchFamily="34" charset="0"/>
              <a:buChar char="•"/>
            </a:pPr>
            <a:r>
              <a:rPr lang="en-GB" sz="1200" kern="1200" dirty="0">
                <a:solidFill>
                  <a:schemeClr val="tx1"/>
                </a:solidFill>
                <a:latin typeface="Arial" charset="0"/>
                <a:ea typeface="+mn-ea"/>
                <a:cs typeface="+mn-cs"/>
              </a:rPr>
              <a:t> </a:t>
            </a:r>
            <a:r>
              <a:rPr lang="uk-UA" sz="1200" kern="1200" dirty="0">
                <a:solidFill>
                  <a:schemeClr val="tx1"/>
                </a:solidFill>
                <a:latin typeface="Arial" charset="0"/>
                <a:ea typeface="+mn-ea"/>
                <a:cs typeface="+mn-cs"/>
              </a:rPr>
              <a:t>Кількості</a:t>
            </a:r>
            <a:r>
              <a:rPr lang="uk-UA" sz="1200" kern="1200" baseline="0" dirty="0">
                <a:solidFill>
                  <a:schemeClr val="tx1"/>
                </a:solidFill>
                <a:latin typeface="Arial" charset="0"/>
                <a:ea typeface="+mn-ea"/>
                <a:cs typeface="+mn-cs"/>
              </a:rPr>
              <a:t> свіжого повітря, яке надходить до будівлі через контрольовану вентиляцію або нещільні вікна, двері чи стики в стінах.</a:t>
            </a:r>
            <a:endParaRPr lang="uk-UA" sz="1200" kern="1200" dirty="0">
              <a:solidFill>
                <a:schemeClr val="tx1"/>
              </a:solidFill>
              <a:latin typeface="Arial" charset="0"/>
              <a:ea typeface="+mn-ea"/>
              <a:cs typeface="+mn-cs"/>
            </a:endParaRPr>
          </a:p>
          <a:p>
            <a:pPr algn="just" defTabSz="827284">
              <a:defRPr/>
            </a:pPr>
            <a:endParaRPr lang="lv-LV" dirty="0"/>
          </a:p>
        </p:txBody>
      </p:sp>
      <p:sp>
        <p:nvSpPr>
          <p:cNvPr id="4" name="Header Placeholder 3"/>
          <p:cNvSpPr>
            <a:spLocks noGrp="1"/>
          </p:cNvSpPr>
          <p:nvPr>
            <p:ph type="hdr" sz="quarter" idx="10"/>
          </p:nvPr>
        </p:nvSpPr>
        <p:spPr/>
        <p:txBody>
          <a:bodyPr/>
          <a:lstStyle/>
          <a:p>
            <a:pPr>
              <a:defRPr/>
            </a:pPr>
            <a:r>
              <a:rPr lang="en-GB" dirty="0"/>
              <a:t>MODULE 1.3 - General Issues</a:t>
            </a:r>
            <a:endParaRPr lang="lv-LV" dirty="0"/>
          </a:p>
        </p:txBody>
      </p:sp>
      <p:sp>
        <p:nvSpPr>
          <p:cNvPr id="5" name="Номер слайда 4">
            <a:extLst>
              <a:ext uri="{FF2B5EF4-FFF2-40B4-BE49-F238E27FC236}">
                <a16:creationId xmlns:a16="http://schemas.microsoft.com/office/drawing/2014/main" id="{5E438901-17FB-44E1-B6DE-B106E0E435B5}"/>
              </a:ext>
            </a:extLst>
          </p:cNvPr>
          <p:cNvSpPr>
            <a:spLocks noGrp="1"/>
          </p:cNvSpPr>
          <p:nvPr>
            <p:ph type="sldNum" sz="quarter" idx="5"/>
          </p:nvPr>
        </p:nvSpPr>
        <p:spPr/>
        <p:txBody>
          <a:bodyPr/>
          <a:lstStyle/>
          <a:p>
            <a:pPr>
              <a:defRPr/>
            </a:pPr>
            <a:fld id="{D2B85848-249A-4A1F-BD97-096076EA879A}" type="slidenum">
              <a:rPr lang="lv-LV" smtClean="0"/>
              <a:pPr>
                <a:defRPr/>
              </a:pPr>
              <a:t>19</a:t>
            </a:fld>
            <a:endParaRPr lang="lv-LV"/>
          </a:p>
        </p:txBody>
      </p:sp>
    </p:spTree>
    <p:extLst>
      <p:ext uri="{BB962C8B-B14F-4D97-AF65-F5344CB8AC3E}">
        <p14:creationId xmlns:p14="http://schemas.microsoft.com/office/powerpoint/2010/main" val="187069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endParaRPr lang="de-DE" dirty="0"/>
          </a:p>
          <a:p>
            <a:endParaRPr lang="en-GB"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9126449B-7240-41AF-A0FE-3F8C36565041}"/>
              </a:ext>
            </a:extLst>
          </p:cNvPr>
          <p:cNvSpPr>
            <a:spLocks noGrp="1"/>
          </p:cNvSpPr>
          <p:nvPr>
            <p:ph type="sldNum" sz="quarter" idx="5"/>
          </p:nvPr>
        </p:nvSpPr>
        <p:spPr/>
        <p:txBody>
          <a:bodyPr/>
          <a:lstStyle/>
          <a:p>
            <a:pPr>
              <a:defRPr/>
            </a:pPr>
            <a:fld id="{D2B85848-249A-4A1F-BD97-096076EA879A}" type="slidenum">
              <a:rPr lang="lv-LV" smtClean="0"/>
              <a:pPr>
                <a:defRPr/>
              </a:pPr>
              <a:t>2</a:t>
            </a:fld>
            <a:endParaRPr lang="lv-LV"/>
          </a:p>
        </p:txBody>
      </p:sp>
    </p:spTree>
    <p:extLst>
      <p:ext uri="{BB962C8B-B14F-4D97-AF65-F5344CB8AC3E}">
        <p14:creationId xmlns:p14="http://schemas.microsoft.com/office/powerpoint/2010/main" val="1234712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altLang="lv-LV" noProof="0" dirty="0">
                <a:latin typeface="Arial" panose="020B0604020202020204" pitchFamily="34" charset="0"/>
                <a:ea typeface="ＭＳ Ｐゴシック" panose="020B0600070205080204" pitchFamily="34" charset="-128"/>
                <a:cs typeface="Arial" panose="020B0604020202020204" pitchFamily="34" charset="0"/>
              </a:rPr>
              <a:t>У випадку</a:t>
            </a:r>
            <a:r>
              <a:rPr lang="uk-UA" altLang="lv-LV" baseline="0" noProof="0" dirty="0">
                <a:latin typeface="Arial" panose="020B0604020202020204" pitchFamily="34" charset="0"/>
                <a:ea typeface="ＭＳ Ｐゴシック" panose="020B0600070205080204" pitchFamily="34" charset="-128"/>
                <a:cs typeface="Arial" panose="020B0604020202020204" pitchFamily="34" charset="0"/>
              </a:rPr>
              <a:t> з житловими будинками, люди часто гадають, що чим товстіша стіна, тим менше тепла вона втрачає. Через це товсті цегляні стіни не потрібно утеплювати, оскілки вони є реально «товстими». Фактично, цегляні стіни є одними з найгірших з точки зору теплових характеристик. На цьому слайді зображено стіни, які мають еквівалентні тепловтрати, проте зроблені з різних матеріалів:</a:t>
            </a:r>
            <a:endParaRPr lang="en-GB" altLang="lv-LV" noProof="0" dirty="0">
              <a:latin typeface="Arial" panose="020B0604020202020204" pitchFamily="34" charset="0"/>
              <a:ea typeface="ＭＳ Ｐゴシック" panose="020B0600070205080204" pitchFamily="34" charset="-128"/>
              <a:cs typeface="Arial" panose="020B0604020202020204" pitchFamily="34" charset="0"/>
            </a:endParaRPr>
          </a:p>
          <a:p>
            <a:pPr marL="171450" indent="-171450">
              <a:buFont typeface="Arial" panose="020B0604020202020204" pitchFamily="34" charset="0"/>
              <a:buChar char="•"/>
            </a:pPr>
            <a:r>
              <a:rPr lang="uk-UA" altLang="lv-LV" noProof="0" dirty="0">
                <a:latin typeface="Arial" panose="020B0604020202020204" pitchFamily="34" charset="0"/>
                <a:ea typeface="ＭＳ Ｐゴシック" panose="020B0600070205080204" pitchFamily="34" charset="-128"/>
                <a:cs typeface="Arial" panose="020B0604020202020204" pitchFamily="34" charset="0"/>
              </a:rPr>
              <a:t>Силікатна цегла – </a:t>
            </a:r>
            <a:r>
              <a:rPr lang="en-GB" altLang="lv-LV" noProof="0" dirty="0">
                <a:latin typeface="Arial" panose="020B0604020202020204" pitchFamily="34" charset="0"/>
                <a:ea typeface="ＭＳ Ｐゴシック" panose="020B0600070205080204" pitchFamily="34" charset="-128"/>
                <a:cs typeface="Arial" panose="020B0604020202020204" pitchFamily="34" charset="0"/>
              </a:rPr>
              <a:t>51</a:t>
            </a:r>
            <a:r>
              <a:rPr lang="uk-UA" altLang="lv-LV" noProof="0" dirty="0">
                <a:latin typeface="Arial" panose="020B0604020202020204" pitchFamily="34" charset="0"/>
                <a:ea typeface="ＭＳ Ｐゴシック" panose="020B0600070205080204" pitchFamily="34" charset="-128"/>
                <a:cs typeface="Arial" panose="020B0604020202020204" pitchFamily="34" charset="0"/>
              </a:rPr>
              <a:t> см</a:t>
            </a:r>
            <a:endParaRPr lang="en-GB" altLang="lv-LV" noProof="0" dirty="0">
              <a:latin typeface="Arial" panose="020B0604020202020204" pitchFamily="34" charset="0"/>
              <a:ea typeface="ＭＳ Ｐゴシック" panose="020B0600070205080204" pitchFamily="34" charset="-128"/>
              <a:cs typeface="Arial" panose="020B0604020202020204" pitchFamily="34" charset="0"/>
            </a:endParaRPr>
          </a:p>
          <a:p>
            <a:pPr marL="171450" indent="-171450">
              <a:buFont typeface="Arial" panose="020B0604020202020204" pitchFamily="34" charset="0"/>
              <a:buChar char="•"/>
            </a:pPr>
            <a:r>
              <a:rPr lang="uk-UA" altLang="lv-LV" noProof="0" dirty="0">
                <a:latin typeface="Arial" panose="020B0604020202020204" pitchFamily="34" charset="0"/>
                <a:ea typeface="ＭＳ Ｐゴシック" panose="020B0600070205080204" pitchFamily="34" charset="-128"/>
                <a:cs typeface="Arial" panose="020B0604020202020204" pitchFamily="34" charset="0"/>
              </a:rPr>
              <a:t>Керамзитобетонні панелі</a:t>
            </a:r>
            <a:r>
              <a:rPr lang="en-GB" altLang="lv-LV" noProof="0" dirty="0">
                <a:latin typeface="Arial" panose="020B0604020202020204" pitchFamily="34" charset="0"/>
                <a:ea typeface="ＭＳ Ｐゴシック" panose="020B0600070205080204" pitchFamily="34" charset="-128"/>
                <a:cs typeface="Arial" panose="020B0604020202020204" pitchFamily="34" charset="0"/>
              </a:rPr>
              <a:t> – 23,4 </a:t>
            </a:r>
            <a:r>
              <a:rPr lang="uk-UA" altLang="lv-LV" noProof="0" dirty="0">
                <a:latin typeface="Arial" panose="020B0604020202020204" pitchFamily="34" charset="0"/>
                <a:ea typeface="ＭＳ Ｐゴシック" panose="020B0600070205080204" pitchFamily="34" charset="-128"/>
                <a:cs typeface="Arial" panose="020B0604020202020204" pitchFamily="34" charset="0"/>
              </a:rPr>
              <a:t>см</a:t>
            </a:r>
            <a:endParaRPr lang="en-GB" altLang="lv-LV" noProof="0" dirty="0">
              <a:latin typeface="Arial" panose="020B0604020202020204" pitchFamily="34" charset="0"/>
              <a:ea typeface="ＭＳ Ｐゴシック" panose="020B0600070205080204" pitchFamily="34" charset="-128"/>
              <a:cs typeface="Arial" panose="020B0604020202020204" pitchFamily="34" charset="0"/>
            </a:endParaRPr>
          </a:p>
          <a:p>
            <a:pPr marL="171450" indent="-171450">
              <a:buFont typeface="Arial" panose="020B0604020202020204" pitchFamily="34" charset="0"/>
              <a:buChar char="•"/>
            </a:pPr>
            <a:r>
              <a:rPr lang="uk-UA" altLang="lv-LV" noProof="0" dirty="0">
                <a:latin typeface="Arial" panose="020B0604020202020204" pitchFamily="34" charset="0"/>
                <a:ea typeface="ＭＳ Ｐゴシック" panose="020B0600070205080204" pitchFamily="34" charset="-128"/>
                <a:cs typeface="Arial" panose="020B0604020202020204" pitchFamily="34" charset="0"/>
              </a:rPr>
              <a:t>Газобетонні панелі</a:t>
            </a:r>
            <a:r>
              <a:rPr lang="en-GB" altLang="lv-LV" noProof="0" dirty="0">
                <a:latin typeface="Arial" panose="020B0604020202020204" pitchFamily="34" charset="0"/>
                <a:ea typeface="ＭＳ Ｐゴシック" panose="020B0600070205080204" pitchFamily="34" charset="-128"/>
                <a:cs typeface="Arial" panose="020B0604020202020204" pitchFamily="34" charset="0"/>
              </a:rPr>
              <a:t> – 15,8 </a:t>
            </a:r>
            <a:r>
              <a:rPr lang="uk-UA" altLang="lv-LV" noProof="0" dirty="0">
                <a:latin typeface="Arial" panose="020B0604020202020204" pitchFamily="34" charset="0"/>
                <a:ea typeface="ＭＳ Ｐゴシック" panose="020B0600070205080204" pitchFamily="34" charset="-128"/>
                <a:cs typeface="Arial" panose="020B0604020202020204" pitchFamily="34" charset="0"/>
              </a:rPr>
              <a:t>см</a:t>
            </a:r>
            <a:endParaRPr lang="en-GB" altLang="lv-LV" noProof="0" dirty="0">
              <a:latin typeface="Arial" panose="020B0604020202020204" pitchFamily="34" charset="0"/>
              <a:ea typeface="ＭＳ Ｐゴシック" panose="020B0600070205080204" pitchFamily="34" charset="-128"/>
              <a:cs typeface="Arial" panose="020B0604020202020204" pitchFamily="34" charset="0"/>
            </a:endParaRPr>
          </a:p>
          <a:p>
            <a:pPr marL="171450" indent="-171450">
              <a:buFont typeface="Arial" panose="020B0604020202020204" pitchFamily="34" charset="0"/>
              <a:buChar char="•"/>
            </a:pPr>
            <a:r>
              <a:rPr lang="uk-UA" altLang="lv-LV" noProof="0" dirty="0">
                <a:latin typeface="Arial" panose="020B0604020202020204" pitchFamily="34" charset="0"/>
                <a:ea typeface="ＭＳ Ｐゴシック" panose="020B0600070205080204" pitchFamily="34" charset="-128"/>
                <a:cs typeface="Arial" panose="020B0604020202020204" pitchFamily="34" charset="0"/>
              </a:rPr>
              <a:t>Мінеральна вата / полістирен</a:t>
            </a:r>
            <a:r>
              <a:rPr lang="en-GB" altLang="lv-LV" noProof="0" dirty="0">
                <a:latin typeface="Arial" panose="020B0604020202020204" pitchFamily="34" charset="0"/>
                <a:ea typeface="ＭＳ Ｐゴシック" panose="020B0600070205080204" pitchFamily="34" charset="-128"/>
                <a:cs typeface="Arial" panose="020B0604020202020204" pitchFamily="34" charset="0"/>
              </a:rPr>
              <a:t> – 2,3 </a:t>
            </a:r>
            <a:r>
              <a:rPr lang="uk-UA" altLang="lv-LV" noProof="0" dirty="0">
                <a:latin typeface="Arial" panose="020B0604020202020204" pitchFamily="34" charset="0"/>
                <a:ea typeface="ＭＳ Ｐゴシック" panose="020B0600070205080204" pitchFamily="34" charset="-128"/>
                <a:cs typeface="Arial" panose="020B0604020202020204" pitchFamily="34" charset="0"/>
              </a:rPr>
              <a:t>см</a:t>
            </a:r>
            <a:endParaRPr lang="en-GB" altLang="lv-LV" noProof="0" dirty="0">
              <a:latin typeface="Arial" panose="020B0604020202020204" pitchFamily="34" charset="0"/>
              <a:ea typeface="ＭＳ Ｐゴシック" panose="020B0600070205080204" pitchFamily="34" charset="-128"/>
              <a:cs typeface="Arial" panose="020B0604020202020204" pitchFamily="34" charset="0"/>
            </a:endParaRPr>
          </a:p>
          <a:p>
            <a:pPr marL="171450" indent="-171450">
              <a:buFont typeface="Arial" panose="020B0604020202020204" pitchFamily="34" charset="0"/>
              <a:buNone/>
            </a:pPr>
            <a:r>
              <a:rPr lang="uk-UA" altLang="lv-LV" noProof="0" dirty="0">
                <a:latin typeface="Arial" panose="020B0604020202020204" pitchFamily="34" charset="0"/>
                <a:ea typeface="ＭＳ Ｐゴシック" panose="020B0600070205080204" pitchFamily="34" charset="-128"/>
                <a:cs typeface="Arial" panose="020B0604020202020204" pitchFamily="34" charset="0"/>
              </a:rPr>
              <a:t>Усі ці 4 рішення є еквівалентними за своїми</a:t>
            </a:r>
            <a:r>
              <a:rPr lang="uk-UA" altLang="lv-LV" baseline="0" noProof="0" dirty="0">
                <a:latin typeface="Arial" panose="020B0604020202020204" pitchFamily="34" charset="0"/>
                <a:ea typeface="ＭＳ Ｐゴシック" panose="020B0600070205080204" pitchFamily="34" charset="-128"/>
                <a:cs typeface="Arial" panose="020B0604020202020204" pitchFamily="34" charset="0"/>
              </a:rPr>
              <a:t> тепловтратами</a:t>
            </a:r>
            <a:r>
              <a:rPr lang="uk-UA" altLang="lv-LV" noProof="0" dirty="0">
                <a:latin typeface="Arial" panose="020B0604020202020204" pitchFamily="34" charset="0"/>
                <a:ea typeface="ＭＳ Ｐゴシック" panose="020B0600070205080204" pitchFamily="34" charset="-128"/>
                <a:cs typeface="Arial" panose="020B0604020202020204" pitchFamily="34" charset="0"/>
              </a:rPr>
              <a:t>.</a:t>
            </a:r>
            <a:endParaRPr lang="en-GB" altLang="lv-LV" noProof="0" dirty="0">
              <a:latin typeface="Arial" panose="020B0604020202020204" pitchFamily="34" charset="0"/>
              <a:ea typeface="ＭＳ Ｐゴシック" panose="020B0600070205080204" pitchFamily="34" charset="-128"/>
              <a:cs typeface="Arial" panose="020B0604020202020204" pitchFamily="34" charset="0"/>
            </a:endParaRP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marL="0" indent="0">
              <a:buFont typeface="Arial" panose="020B0604020202020204" pitchFamily="34" charset="0"/>
              <a:buNone/>
            </a:pPr>
            <a:endParaRPr lang="en-GB" altLang="lv-LV" noProof="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Header Placeholder 3">
            <a:extLst>
              <a:ext uri="{FF2B5EF4-FFF2-40B4-BE49-F238E27FC236}">
                <a16:creationId xmlns:a16="http://schemas.microsoft.com/office/drawing/2014/main" id="{1FD17A31-E427-4FE4-90A7-43DA7565FE9E}"/>
              </a:ext>
            </a:extLst>
          </p:cNvPr>
          <p:cNvSpPr txBox="1">
            <a:spLocks/>
          </p:cNvSpPr>
          <p:nvPr/>
        </p:nvSpPr>
        <p:spPr bwMode="auto">
          <a:xfrm>
            <a:off x="3" y="2"/>
            <a:ext cx="3078427" cy="511730"/>
          </a:xfrm>
          <a:prstGeom prst="rect">
            <a:avLst/>
          </a:prstGeom>
          <a:noFill/>
          <a:ln w="9525">
            <a:noFill/>
            <a:miter lim="800000"/>
            <a:headEnd/>
            <a:tailEnd/>
          </a:ln>
          <a:effectLst/>
        </p:spPr>
        <p:txBody>
          <a:bodyPr vert="horz" wrap="square" lIns="98498" tIns="49250" rIns="98498" bIns="49250" numCol="1" anchor="t" anchorCtr="0" compatLnSpc="1">
            <a:prstTxWarp prst="textNoShape">
              <a:avLst/>
            </a:prstTxWarp>
          </a:bodyPr>
          <a:lstStyle>
            <a:defPPr>
              <a:defRPr lang="lv-LV"/>
            </a:defPPr>
            <a:lvl1pPr algn="l" rtl="0" fontAlgn="base">
              <a:spcBef>
                <a:spcPct val="0"/>
              </a:spcBef>
              <a:spcAft>
                <a:spcPct val="0"/>
              </a:spcAft>
              <a:defRPr sz="1300" kern="120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GB"/>
              <a:t>MODULE 1.3 - General Issues</a:t>
            </a:r>
            <a:endParaRPr lang="lv-LV" dirty="0"/>
          </a:p>
        </p:txBody>
      </p:sp>
      <p:sp>
        <p:nvSpPr>
          <p:cNvPr id="5" name="Номер слайда 4">
            <a:extLst>
              <a:ext uri="{FF2B5EF4-FFF2-40B4-BE49-F238E27FC236}">
                <a16:creationId xmlns:a16="http://schemas.microsoft.com/office/drawing/2014/main" id="{78720068-9B5B-4868-8D08-240D42493FBA}"/>
              </a:ext>
            </a:extLst>
          </p:cNvPr>
          <p:cNvSpPr>
            <a:spLocks noGrp="1"/>
          </p:cNvSpPr>
          <p:nvPr>
            <p:ph type="sldNum" sz="quarter" idx="5"/>
          </p:nvPr>
        </p:nvSpPr>
        <p:spPr/>
        <p:txBody>
          <a:bodyPr/>
          <a:lstStyle/>
          <a:p>
            <a:pPr>
              <a:defRPr/>
            </a:pPr>
            <a:fld id="{D2B85848-249A-4A1F-BD97-096076EA879A}" type="slidenum">
              <a:rPr lang="lv-LV" smtClean="0"/>
              <a:pPr>
                <a:defRPr/>
              </a:pPr>
              <a:t>20</a:t>
            </a:fld>
            <a:endParaRPr lang="lv-LV"/>
          </a:p>
        </p:txBody>
      </p:sp>
      <p:sp>
        <p:nvSpPr>
          <p:cNvPr id="6" name="Верхний колонтитул 5">
            <a:extLst>
              <a:ext uri="{FF2B5EF4-FFF2-40B4-BE49-F238E27FC236}">
                <a16:creationId xmlns:a16="http://schemas.microsoft.com/office/drawing/2014/main" id="{242F9F73-0229-4CFC-BE59-BBE1123BE4B1}"/>
              </a:ext>
            </a:extLst>
          </p:cNvPr>
          <p:cNvSpPr>
            <a:spLocks noGrp="1"/>
          </p:cNvSpPr>
          <p:nvPr>
            <p:ph type="hdr" sz="quarter"/>
          </p:nvPr>
        </p:nvSpPr>
        <p:spPr/>
        <p:txBody>
          <a:bodyPr/>
          <a:lstStyle/>
          <a:p>
            <a:pPr>
              <a:defRPr/>
            </a:pPr>
            <a:r>
              <a:rPr lang="en-GB"/>
              <a:t>MODULE 1.3 - General Issues</a:t>
            </a:r>
            <a:endParaRPr lang="lv-LV"/>
          </a:p>
        </p:txBody>
      </p:sp>
    </p:spTree>
    <p:extLst>
      <p:ext uri="{BB962C8B-B14F-4D97-AF65-F5344CB8AC3E}">
        <p14:creationId xmlns:p14="http://schemas.microsoft.com/office/powerpoint/2010/main" val="1080387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053" y="4861956"/>
            <a:ext cx="6253956" cy="5007878"/>
          </a:xfrm>
        </p:spPr>
        <p:txBody>
          <a:bodyPr>
            <a:noAutofit/>
          </a:bodyPr>
          <a:lstStyle/>
          <a:p>
            <a:pPr>
              <a:spcBef>
                <a:spcPts val="0"/>
              </a:spcBef>
            </a:pPr>
            <a:r>
              <a:rPr lang="uk-UA" dirty="0">
                <a:latin typeface="Arial" panose="020B0604020202020204" pitchFamily="34" charset="0"/>
                <a:cs typeface="Arial" panose="020B0604020202020204" pitchFamily="34" charset="0"/>
              </a:rPr>
              <a:t>Теплообмін – фізичний процес, який описує передачу теплової енергії</a:t>
            </a:r>
            <a:r>
              <a:rPr lang="en-US" dirty="0">
                <a:latin typeface="Arial" panose="020B0604020202020204" pitchFamily="34" charset="0"/>
                <a:cs typeface="Arial" panose="020B0604020202020204" pitchFamily="34" charset="0"/>
              </a:rPr>
              <a:t>.</a:t>
            </a:r>
          </a:p>
          <a:p>
            <a:pPr>
              <a:spcBef>
                <a:spcPts val="0"/>
              </a:spcBef>
            </a:pPr>
            <a:endParaRPr lang="en-US" dirty="0">
              <a:latin typeface="Arial" panose="020B0604020202020204" pitchFamily="34" charset="0"/>
              <a:cs typeface="Arial" panose="020B0604020202020204" pitchFamily="34" charset="0"/>
            </a:endParaRPr>
          </a:p>
          <a:p>
            <a:pPr>
              <a:spcBef>
                <a:spcPts val="0"/>
              </a:spcBef>
            </a:pPr>
            <a:r>
              <a:rPr lang="uk-UA" b="1" noProof="0" dirty="0">
                <a:solidFill>
                  <a:schemeClr val="tx1"/>
                </a:solidFill>
                <a:latin typeface="Arial" panose="020B0604020202020204" pitchFamily="34" charset="0"/>
                <a:cs typeface="Arial" panose="020B0604020202020204" pitchFamily="34" charset="0"/>
              </a:rPr>
              <a:t>Провідність</a:t>
            </a:r>
            <a:r>
              <a:rPr lang="en-GB" b="1" noProof="0" dirty="0">
                <a:solidFill>
                  <a:schemeClr val="tx1"/>
                </a:solidFill>
                <a:latin typeface="Arial" panose="020B0604020202020204" pitchFamily="34" charset="0"/>
                <a:cs typeface="Arial" panose="020B0604020202020204" pitchFamily="34" charset="0"/>
              </a:rPr>
              <a:t> </a:t>
            </a:r>
            <a:r>
              <a:rPr lang="uk-UA" noProof="0" dirty="0">
                <a:solidFill>
                  <a:schemeClr val="tx1"/>
                </a:solidFill>
                <a:latin typeface="Arial" panose="020B0604020202020204" pitchFamily="34" charset="0"/>
                <a:cs typeface="Arial" panose="020B0604020202020204" pitchFamily="34" charset="0"/>
              </a:rPr>
              <a:t>–</a:t>
            </a:r>
            <a:r>
              <a:rPr lang="en-GB" noProof="0" dirty="0">
                <a:solidFill>
                  <a:schemeClr val="tx1"/>
                </a:solidFill>
                <a:latin typeface="Arial" panose="020B0604020202020204" pitchFamily="34" charset="0"/>
                <a:cs typeface="Arial" panose="020B0604020202020204" pitchFamily="34" charset="0"/>
              </a:rPr>
              <a:t> </a:t>
            </a:r>
            <a:r>
              <a:rPr lang="uk-UA" noProof="0" dirty="0">
                <a:solidFill>
                  <a:schemeClr val="tx1"/>
                </a:solidFill>
                <a:latin typeface="Arial" panose="020B0604020202020204" pitchFamily="34" charset="0"/>
                <a:cs typeface="Arial" panose="020B0604020202020204" pitchFamily="34" charset="0"/>
              </a:rPr>
              <a:t>передача тепла внаслідок молекулярного руху (коливань)</a:t>
            </a:r>
            <a:r>
              <a:rPr lang="en-GB" noProof="0" dirty="0">
                <a:solidFill>
                  <a:schemeClr val="tx1"/>
                </a:solidFill>
                <a:latin typeface="Arial" panose="020B0604020202020204" pitchFamily="34" charset="0"/>
                <a:cs typeface="Arial" panose="020B0604020202020204" pitchFamily="34" charset="0"/>
              </a:rPr>
              <a:t> </a:t>
            </a:r>
            <a:r>
              <a:rPr lang="uk-UA" noProof="0" dirty="0">
                <a:solidFill>
                  <a:schemeClr val="tx1"/>
                </a:solidFill>
                <a:latin typeface="Arial" panose="020B0604020202020204" pitchFamily="34" charset="0"/>
                <a:cs typeface="Arial" panose="020B0604020202020204" pitchFamily="34" charset="0"/>
              </a:rPr>
              <a:t>в речовині/матеріалі</a:t>
            </a:r>
            <a:r>
              <a:rPr lang="en-GB" noProof="0" dirty="0">
                <a:solidFill>
                  <a:schemeClr val="tx1"/>
                </a:solidFill>
                <a:latin typeface="Arial" panose="020B0604020202020204" pitchFamily="34" charset="0"/>
                <a:cs typeface="Arial" panose="020B0604020202020204" pitchFamily="34" charset="0"/>
              </a:rPr>
              <a:t>.</a:t>
            </a:r>
            <a:r>
              <a:rPr lang="uk-UA" noProof="0" dirty="0">
                <a:solidFill>
                  <a:schemeClr val="tx1"/>
                </a:solidFill>
                <a:latin typeface="Arial" panose="020B0604020202020204" pitchFamily="34" charset="0"/>
                <a:cs typeface="Arial" panose="020B0604020202020204" pitchFamily="34" charset="0"/>
              </a:rPr>
              <a:t> Теплопровідність відбувається в твердих тілах, рідинах і газах. Вона також стосується контактного теплообміну, який відбувається,</a:t>
            </a:r>
            <a:r>
              <a:rPr lang="uk-UA" baseline="0" noProof="0" dirty="0">
                <a:solidFill>
                  <a:schemeClr val="tx1"/>
                </a:solidFill>
                <a:latin typeface="Arial" panose="020B0604020202020204" pitchFamily="34" charset="0"/>
                <a:cs typeface="Arial" panose="020B0604020202020204" pitchFamily="34" charset="0"/>
              </a:rPr>
              <a:t> </a:t>
            </a:r>
            <a:r>
              <a:rPr lang="uk-UA" noProof="0" dirty="0">
                <a:solidFill>
                  <a:schemeClr val="tx1"/>
                </a:solidFill>
                <a:latin typeface="Arial" panose="020B0604020202020204" pitchFamily="34" charset="0"/>
                <a:cs typeface="Arial" panose="020B0604020202020204" pitchFamily="34" charset="0"/>
              </a:rPr>
              <a:t>коли два матеріали з різними температурами прикласти один до одного. Здатність тіла (матеріалу) проводити тепло характеризується коефіцієнтом теплопровідності </a:t>
            </a:r>
            <a:r>
              <a:rPr lang="el-GR" noProof="0" dirty="0">
                <a:solidFill>
                  <a:schemeClr val="tx1"/>
                </a:solidFill>
                <a:latin typeface="Arial" panose="020B0604020202020204" pitchFamily="34" charset="0"/>
                <a:cs typeface="Arial" panose="020B0604020202020204" pitchFamily="34" charset="0"/>
              </a:rPr>
              <a:t>λ</a:t>
            </a:r>
            <a:r>
              <a:rPr lang="en-US" noProof="0" dirty="0">
                <a:solidFill>
                  <a:schemeClr val="tx1"/>
                </a:solidFill>
                <a:latin typeface="Arial" panose="020B0604020202020204" pitchFamily="34" charset="0"/>
                <a:cs typeface="Arial" panose="020B0604020202020204" pitchFamily="34" charset="0"/>
              </a:rPr>
              <a:t> </a:t>
            </a:r>
            <a:r>
              <a:rPr lang="en-GB" noProof="0" dirty="0">
                <a:solidFill>
                  <a:schemeClr val="tx1"/>
                </a:solidFill>
                <a:latin typeface="Arial" panose="020B0604020202020204" pitchFamily="34" charset="0"/>
                <a:cs typeface="Arial" panose="020B0604020202020204" pitchFamily="34" charset="0"/>
              </a:rPr>
              <a:t>[</a:t>
            </a:r>
            <a:r>
              <a:rPr lang="uk-UA" noProof="0" dirty="0">
                <a:solidFill>
                  <a:schemeClr val="tx1"/>
                </a:solidFill>
                <a:latin typeface="Arial" panose="020B0604020202020204" pitchFamily="34" charset="0"/>
                <a:cs typeface="Arial" panose="020B0604020202020204" pitchFamily="34" charset="0"/>
              </a:rPr>
              <a:t>Вт</a:t>
            </a:r>
            <a:r>
              <a:rPr lang="en-GB" noProof="0" dirty="0">
                <a:solidFill>
                  <a:schemeClr val="tx1"/>
                </a:solidFill>
                <a:latin typeface="Arial" panose="020B0604020202020204" pitchFamily="34" charset="0"/>
                <a:cs typeface="Arial" panose="020B0604020202020204" pitchFamily="34" charset="0"/>
              </a:rPr>
              <a:t>/</a:t>
            </a:r>
            <a:r>
              <a:rPr lang="uk-UA" noProof="0" dirty="0" err="1">
                <a:solidFill>
                  <a:schemeClr val="tx1"/>
                </a:solidFill>
                <a:latin typeface="Arial" panose="020B0604020202020204" pitchFamily="34" charset="0"/>
                <a:cs typeface="Arial" panose="020B0604020202020204" pitchFamily="34" charset="0"/>
              </a:rPr>
              <a:t>мК</a:t>
            </a:r>
            <a:r>
              <a:rPr lang="en-GB" noProof="0" dirty="0">
                <a:solidFill>
                  <a:schemeClr val="tx1"/>
                </a:solidFill>
                <a:latin typeface="Arial" panose="020B0604020202020204" pitchFamily="34" charset="0"/>
                <a:cs typeface="Arial" panose="020B0604020202020204" pitchFamily="34" charset="0"/>
              </a:rPr>
              <a:t>].</a:t>
            </a:r>
          </a:p>
          <a:p>
            <a:pPr>
              <a:spcBef>
                <a:spcPts val="0"/>
              </a:spcBef>
            </a:pPr>
            <a:endParaRPr lang="en-GB" noProof="0" dirty="0">
              <a:solidFill>
                <a:schemeClr val="tx1"/>
              </a:solidFill>
              <a:latin typeface="Arial" panose="020B0604020202020204" pitchFamily="34" charset="0"/>
              <a:cs typeface="Arial" panose="020B0604020202020204" pitchFamily="34" charset="0"/>
            </a:endParaRPr>
          </a:p>
          <a:p>
            <a:pPr>
              <a:spcBef>
                <a:spcPts val="0"/>
              </a:spcBef>
            </a:pPr>
            <a:r>
              <a:rPr lang="uk-UA" b="1" i="0" kern="1200" dirty="0">
                <a:solidFill>
                  <a:schemeClr val="tx1"/>
                </a:solidFill>
                <a:latin typeface="Arial" panose="020B0604020202020204" pitchFamily="34" charset="0"/>
                <a:cs typeface="Arial" panose="020B0604020202020204" pitchFamily="34" charset="0"/>
              </a:rPr>
              <a:t>Конвекція</a:t>
            </a:r>
            <a:r>
              <a:rPr lang="uk-UA" b="0" i="0" kern="1200" baseline="0" dirty="0">
                <a:solidFill>
                  <a:schemeClr val="tx1"/>
                </a:solidFill>
                <a:latin typeface="Arial" panose="020B0604020202020204" pitchFamily="34" charset="0"/>
                <a:cs typeface="Arial" panose="020B0604020202020204" pitchFamily="34" charset="0"/>
              </a:rPr>
              <a:t> – передача тепла шляхом переміщення мас рідини (газоподібного повітря або рідиноподібної води). Нагріта рідина переміщується від джерела нагрівання, забираючи енергію. Наприклад, у випадку з радіатором, конвекція з його гарячої поверхні відбувається через те, що повітря, яке контактує з поверхнею, розширюється, стає менш густим і піднімається вгору.</a:t>
            </a:r>
            <a:endParaRPr lang="uk-UA" b="1" i="0" kern="1200" dirty="0">
              <a:solidFill>
                <a:schemeClr val="tx1"/>
              </a:solidFill>
              <a:latin typeface="Arial" panose="020B0604020202020204" pitchFamily="34" charset="0"/>
              <a:cs typeface="Arial" panose="020B0604020202020204" pitchFamily="34" charset="0"/>
            </a:endParaRPr>
          </a:p>
          <a:p>
            <a:pPr>
              <a:spcBef>
                <a:spcPts val="0"/>
              </a:spcBef>
            </a:pPr>
            <a:endParaRPr lang="en-GB" noProof="0" dirty="0">
              <a:solidFill>
                <a:schemeClr val="tx1"/>
              </a:solidFill>
              <a:latin typeface="Arial" panose="020B0604020202020204" pitchFamily="34" charset="0"/>
              <a:cs typeface="Arial" panose="020B0604020202020204" pitchFamily="34" charset="0"/>
            </a:endParaRPr>
          </a:p>
          <a:p>
            <a:pPr>
              <a:spcBef>
                <a:spcPts val="0"/>
              </a:spcBef>
            </a:pPr>
            <a:r>
              <a:rPr lang="uk-UA" dirty="0">
                <a:latin typeface="Arial" panose="020B0604020202020204" pitchFamily="34" charset="0"/>
                <a:cs typeface="Arial" panose="020B0604020202020204" pitchFamily="34" charset="0"/>
              </a:rPr>
              <a:t>Як видно</a:t>
            </a:r>
            <a:r>
              <a:rPr lang="uk-UA" baseline="0" dirty="0">
                <a:latin typeface="Arial" panose="020B0604020202020204" pitchFamily="34" charset="0"/>
                <a:cs typeface="Arial" panose="020B0604020202020204" pitchFamily="34" charset="0"/>
              </a:rPr>
              <a:t> з таблиці на слайді, гази характеризуються найнижчим коефіцієнтом теплопровідності – це означає, що вони є найкращими </a:t>
            </a:r>
            <a:r>
              <a:rPr lang="uk-UA" baseline="0" dirty="0" err="1">
                <a:latin typeface="Arial" panose="020B0604020202020204" pitchFamily="34" charset="0"/>
                <a:cs typeface="Arial" panose="020B0604020202020204" pitchFamily="34" charset="0"/>
              </a:rPr>
              <a:t>теплоізоляторами</a:t>
            </a:r>
            <a:r>
              <a:rPr lang="uk-UA" baseline="0" dirty="0">
                <a:latin typeface="Arial" panose="020B0604020202020204" pitchFamily="34" charset="0"/>
                <a:cs typeface="Arial" panose="020B0604020202020204" pitchFamily="34" charset="0"/>
              </a:rPr>
              <a:t>. Проблема в тому, що гази також є дуже гарними тепловими конвекторами.</a:t>
            </a:r>
            <a:endParaRPr lang="uk-UA" dirty="0">
              <a:latin typeface="Arial" panose="020B0604020202020204" pitchFamily="34" charset="0"/>
              <a:cs typeface="Arial" panose="020B0604020202020204" pitchFamily="34" charset="0"/>
            </a:endParaRPr>
          </a:p>
          <a:p>
            <a:pPr>
              <a:spcBef>
                <a:spcPts val="0"/>
              </a:spcBef>
            </a:pPr>
            <a:r>
              <a:rPr lang="uk-UA" dirty="0">
                <a:latin typeface="Arial" panose="020B0604020202020204" pitchFamily="34" charset="0"/>
                <a:cs typeface="Arial" panose="020B0604020202020204" pitchFamily="34" charset="0"/>
              </a:rPr>
              <a:t>Виготовлення матеріалів, які б втілювали</a:t>
            </a:r>
            <a:r>
              <a:rPr lang="uk-UA" baseline="0" dirty="0">
                <a:latin typeface="Arial" panose="020B0604020202020204" pitchFamily="34" charset="0"/>
                <a:cs typeface="Arial" panose="020B0604020202020204" pitchFamily="34" charset="0"/>
              </a:rPr>
              <a:t> сприятливі властивості газів (низька теплопровідність) і обмежували несприятливі властивості газів (гарна теплова конвекція) – загальна ідея, яка лежить у основі теплоізоляційних матеріалів. Це досягається завдяки використанню пористих матеріалів, які містять дрібні порожнини, заповнені газом.</a:t>
            </a:r>
            <a:endParaRPr lang="lv-LV" baseline="0" dirty="0">
              <a:latin typeface="Arial" panose="020B0604020202020204" pitchFamily="34" charset="0"/>
              <a:cs typeface="Arial" panose="020B0604020202020204" pitchFamily="34" charset="0"/>
            </a:endParaRPr>
          </a:p>
          <a:p>
            <a:pPr>
              <a:spcBef>
                <a:spcPts val="0"/>
              </a:spcBef>
            </a:pPr>
            <a:r>
              <a:rPr lang="uk-UA" baseline="0" noProof="0" dirty="0">
                <a:solidFill>
                  <a:schemeClr val="tx1"/>
                </a:solidFill>
                <a:latin typeface="Arial" panose="020B0604020202020204" pitchFamily="34" charset="0"/>
                <a:cs typeface="Arial" panose="020B0604020202020204" pitchFamily="34" charset="0"/>
              </a:rPr>
              <a:t>Крім того, теплопровідність значно різниться, залежно від матеріалу. Мінеральна вата через теплопровідність втрачає в 10 тисяч разів менше енергії в порівнянні з міддю.</a:t>
            </a:r>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9AC77498-9D95-4B1D-A33C-1B7825A18BCD}"/>
              </a:ext>
            </a:extLst>
          </p:cNvPr>
          <p:cNvSpPr>
            <a:spLocks noGrp="1"/>
          </p:cNvSpPr>
          <p:nvPr>
            <p:ph type="sldNum" sz="quarter" idx="5"/>
          </p:nvPr>
        </p:nvSpPr>
        <p:spPr/>
        <p:txBody>
          <a:bodyPr/>
          <a:lstStyle/>
          <a:p>
            <a:pPr>
              <a:defRPr/>
            </a:pPr>
            <a:fld id="{D2B85848-249A-4A1F-BD97-096076EA879A}" type="slidenum">
              <a:rPr lang="lv-LV" smtClean="0"/>
              <a:pPr>
                <a:defRPr/>
              </a:pPr>
              <a:t>21</a:t>
            </a:fld>
            <a:endParaRPr lang="lv-LV"/>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t>Теплопровідність не є константою для певного матеріалу. На</a:t>
            </a:r>
            <a:r>
              <a:rPr lang="uk-UA" baseline="0" dirty="0"/>
              <a:t> теплопровідність матеріалу впливає багато факторів. Як правило, чим нижча температура, тим менша теплопровідність матеріалу.</a:t>
            </a:r>
            <a:endParaRPr lang="en-US" dirty="0"/>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GB" noProof="0" dirty="0">
              <a:solidFill>
                <a:schemeClr val="tx1"/>
              </a:solidFill>
            </a:endParaRPr>
          </a:p>
          <a:p>
            <a:endParaRPr lang="en-US" dirty="0"/>
          </a:p>
        </p:txBody>
      </p:sp>
      <p:sp>
        <p:nvSpPr>
          <p:cNvPr id="4" name="Номер слайда 3">
            <a:extLst>
              <a:ext uri="{FF2B5EF4-FFF2-40B4-BE49-F238E27FC236}">
                <a16:creationId xmlns:a16="http://schemas.microsoft.com/office/drawing/2014/main" id="{EBF07068-0066-442A-B014-E4247959C878}"/>
              </a:ext>
            </a:extLst>
          </p:cNvPr>
          <p:cNvSpPr>
            <a:spLocks noGrp="1"/>
          </p:cNvSpPr>
          <p:nvPr>
            <p:ph type="sldNum" sz="quarter" idx="5"/>
          </p:nvPr>
        </p:nvSpPr>
        <p:spPr/>
        <p:txBody>
          <a:bodyPr/>
          <a:lstStyle/>
          <a:p>
            <a:pPr>
              <a:defRPr/>
            </a:pPr>
            <a:fld id="{D2B85848-249A-4A1F-BD97-096076EA879A}" type="slidenum">
              <a:rPr lang="lv-LV" smtClean="0"/>
              <a:pPr>
                <a:defRPr/>
              </a:pPr>
              <a:t>22</a:t>
            </a:fld>
            <a:endParaRPr lang="lv-LV"/>
          </a:p>
        </p:txBody>
      </p:sp>
      <p:sp>
        <p:nvSpPr>
          <p:cNvPr id="5" name="Верхний колонтитул 4">
            <a:extLst>
              <a:ext uri="{FF2B5EF4-FFF2-40B4-BE49-F238E27FC236}">
                <a16:creationId xmlns:a16="http://schemas.microsoft.com/office/drawing/2014/main" id="{379A59D1-9AA8-4B94-82D1-56D12DF48CBB}"/>
              </a:ext>
            </a:extLst>
          </p:cNvPr>
          <p:cNvSpPr>
            <a:spLocks noGrp="1"/>
          </p:cNvSpPr>
          <p:nvPr>
            <p:ph type="hdr" sz="quarter"/>
          </p:nvPr>
        </p:nvSpPr>
        <p:spPr/>
        <p:txBody>
          <a:bodyPr/>
          <a:lstStyle/>
          <a:p>
            <a:pPr>
              <a:defRPr/>
            </a:pPr>
            <a:r>
              <a:rPr lang="en-GB"/>
              <a:t>MODULE 1.3 - General Issues</a:t>
            </a:r>
            <a:endParaRPr lang="lv-LV"/>
          </a:p>
        </p:txBody>
      </p:sp>
    </p:spTree>
    <p:extLst>
      <p:ext uri="{BB962C8B-B14F-4D97-AF65-F5344CB8AC3E}">
        <p14:creationId xmlns:p14="http://schemas.microsoft.com/office/powerpoint/2010/main" val="3728413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t>На цьому слайді показано, як вміст вологи впливає на теплопровідність мінеральної</a:t>
            </a:r>
            <a:r>
              <a:rPr lang="uk-UA" baseline="0" dirty="0"/>
              <a:t> вати за різних температур.</a:t>
            </a:r>
            <a:endParaRPr lang="uk-UA" dirty="0"/>
          </a:p>
          <a:p>
            <a:r>
              <a:rPr lang="uk-UA" dirty="0"/>
              <a:t>У випадку з мінеральною ватою, вміст вологи справляє</a:t>
            </a:r>
            <a:r>
              <a:rPr lang="uk-UA" baseline="0" dirty="0"/>
              <a:t> значний вплив на теплопровідність. Це – одна з причин, чому будівельні майданчики необхідно захищати під час модернізації будинків, використовуючи риштовання. Якщо під час утеплення будинку йде дощ, який потрапляє на відкриту мінеральну вату, її теплопровідність може збільшитися у 2–3 рази.</a:t>
            </a:r>
            <a:endParaRPr lang="lv-LV" baseline="0" dirty="0"/>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p:txBody>
      </p:sp>
      <p:sp>
        <p:nvSpPr>
          <p:cNvPr id="4" name="Номер слайда 3">
            <a:extLst>
              <a:ext uri="{FF2B5EF4-FFF2-40B4-BE49-F238E27FC236}">
                <a16:creationId xmlns:a16="http://schemas.microsoft.com/office/drawing/2014/main" id="{90384C15-CFFD-49FD-BA6B-C44B7E13A470}"/>
              </a:ext>
            </a:extLst>
          </p:cNvPr>
          <p:cNvSpPr>
            <a:spLocks noGrp="1"/>
          </p:cNvSpPr>
          <p:nvPr>
            <p:ph type="sldNum" sz="quarter" idx="5"/>
          </p:nvPr>
        </p:nvSpPr>
        <p:spPr/>
        <p:txBody>
          <a:bodyPr/>
          <a:lstStyle/>
          <a:p>
            <a:pPr>
              <a:defRPr/>
            </a:pPr>
            <a:fld id="{D2B85848-249A-4A1F-BD97-096076EA879A}" type="slidenum">
              <a:rPr lang="lv-LV" smtClean="0"/>
              <a:pPr>
                <a:defRPr/>
              </a:pPr>
              <a:t>23</a:t>
            </a:fld>
            <a:endParaRPr lang="lv-LV"/>
          </a:p>
        </p:txBody>
      </p:sp>
      <p:sp>
        <p:nvSpPr>
          <p:cNvPr id="5" name="Верхний колонтитул 4">
            <a:extLst>
              <a:ext uri="{FF2B5EF4-FFF2-40B4-BE49-F238E27FC236}">
                <a16:creationId xmlns:a16="http://schemas.microsoft.com/office/drawing/2014/main" id="{972D4AB9-777F-45F5-AF8C-4451B9E6EC3F}"/>
              </a:ext>
            </a:extLst>
          </p:cNvPr>
          <p:cNvSpPr>
            <a:spLocks noGrp="1"/>
          </p:cNvSpPr>
          <p:nvPr>
            <p:ph type="hdr" sz="quarter"/>
          </p:nvPr>
        </p:nvSpPr>
        <p:spPr/>
        <p:txBody>
          <a:bodyPr/>
          <a:lstStyle/>
          <a:p>
            <a:pPr>
              <a:defRPr/>
            </a:pPr>
            <a:r>
              <a:rPr lang="en-GB"/>
              <a:t>MODULE 1.3 - General Issues</a:t>
            </a:r>
            <a:endParaRPr lang="lv-LV"/>
          </a:p>
        </p:txBody>
      </p:sp>
    </p:spTree>
    <p:extLst>
      <p:ext uri="{BB962C8B-B14F-4D97-AF65-F5344CB8AC3E}">
        <p14:creationId xmlns:p14="http://schemas.microsoft.com/office/powerpoint/2010/main" val="3775089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sz="1200" kern="1200" dirty="0">
                <a:solidFill>
                  <a:schemeClr val="tx1"/>
                </a:solidFill>
                <a:latin typeface="Arial" charset="0"/>
                <a:ea typeface="+mn-ea"/>
                <a:cs typeface="+mn-cs"/>
              </a:rPr>
              <a:t>Значні тепловтрати відбуваються через структуру стін. Поліпшення ізоляції в цьому місці є важливим заходом, який допомагає як заощадити енергію,</a:t>
            </a:r>
            <a:r>
              <a:rPr lang="uk-UA" sz="1200" kern="1200" baseline="0" dirty="0">
                <a:solidFill>
                  <a:schemeClr val="tx1"/>
                </a:solidFill>
                <a:latin typeface="Arial" charset="0"/>
                <a:ea typeface="+mn-ea"/>
                <a:cs typeface="+mn-cs"/>
              </a:rPr>
              <a:t> так і захистити будівлю від подальшого руйнування.</a:t>
            </a:r>
            <a:endParaRPr lang="uk-UA" sz="1200" kern="1200" dirty="0">
              <a:solidFill>
                <a:schemeClr val="tx1"/>
              </a:solidFill>
              <a:latin typeface="Arial" charset="0"/>
              <a:ea typeface="+mn-ea"/>
              <a:cs typeface="+mn-cs"/>
            </a:endParaRPr>
          </a:p>
          <a:p>
            <a:r>
              <a:rPr lang="uk-UA" sz="1200" kern="1200" dirty="0">
                <a:solidFill>
                  <a:schemeClr val="tx1"/>
                </a:solidFill>
                <a:latin typeface="Arial" charset="0"/>
                <a:ea typeface="+mn-ea"/>
                <a:cs typeface="+mn-cs"/>
              </a:rPr>
              <a:t>У будівельних кодексах та нормах містяться вимоги щодо мінімальних параметрів. Загалом, цікаво зрозуміти ідею, яка лежить у основі оптимальної товщини теплоізоляції. Як правило, кожен наступний доданий сантиметр теплоізоляції дає дедалі меншу</a:t>
            </a:r>
            <a:r>
              <a:rPr lang="uk-UA" sz="1200" kern="1200" baseline="0" dirty="0">
                <a:solidFill>
                  <a:schemeClr val="tx1"/>
                </a:solidFill>
                <a:latin typeface="Arial" charset="0"/>
                <a:ea typeface="+mn-ea"/>
                <a:cs typeface="+mn-cs"/>
              </a:rPr>
              <a:t> економію енергії. На цьому слайді наведено приклад розрахунку існуючої стіни з коефіцієнтом теплопровідності </a:t>
            </a:r>
            <a:r>
              <a:rPr lang="uk-UA" sz="1200" kern="1200" dirty="0">
                <a:solidFill>
                  <a:schemeClr val="tx1"/>
                </a:solidFill>
                <a:latin typeface="Arial" charset="0"/>
                <a:ea typeface="+mn-ea"/>
                <a:cs typeface="+mn-cs"/>
              </a:rPr>
              <a:t>на рівні </a:t>
            </a:r>
            <a:r>
              <a:rPr lang="lv-LV" baseline="0" dirty="0"/>
              <a:t>1 </a:t>
            </a:r>
            <a:r>
              <a:rPr lang="uk-UA" baseline="0" dirty="0"/>
              <a:t>Вт</a:t>
            </a:r>
            <a:r>
              <a:rPr lang="lv-LV" baseline="0" dirty="0"/>
              <a:t>/</a:t>
            </a:r>
            <a:r>
              <a:rPr lang="uk-UA" baseline="0" dirty="0"/>
              <a:t>м</a:t>
            </a:r>
            <a:r>
              <a:rPr lang="lv-LV" baseline="30000" dirty="0"/>
              <a:t>2</a:t>
            </a:r>
            <a:r>
              <a:rPr lang="uk-UA" baseline="0" dirty="0"/>
              <a:t>К</a:t>
            </a:r>
            <a:r>
              <a:rPr lang="lv-LV" baseline="0" dirty="0"/>
              <a:t>.</a:t>
            </a:r>
            <a:endParaRPr lang="en-US" baseline="0" dirty="0"/>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7CA5C469-B151-4814-8E04-D5E14ED550F4}"/>
              </a:ext>
            </a:extLst>
          </p:cNvPr>
          <p:cNvSpPr>
            <a:spLocks noGrp="1"/>
          </p:cNvSpPr>
          <p:nvPr>
            <p:ph type="sldNum" sz="quarter" idx="5"/>
          </p:nvPr>
        </p:nvSpPr>
        <p:spPr/>
        <p:txBody>
          <a:bodyPr/>
          <a:lstStyle/>
          <a:p>
            <a:pPr>
              <a:defRPr/>
            </a:pPr>
            <a:fld id="{D2B85848-249A-4A1F-BD97-096076EA879A}" type="slidenum">
              <a:rPr lang="lv-LV" smtClean="0"/>
              <a:pPr>
                <a:defRPr/>
              </a:pPr>
              <a:t>24</a:t>
            </a:fld>
            <a:endParaRPr lang="lv-LV"/>
          </a:p>
        </p:txBody>
      </p:sp>
    </p:spTree>
    <p:extLst>
      <p:ext uri="{BB962C8B-B14F-4D97-AF65-F5344CB8AC3E}">
        <p14:creationId xmlns:p14="http://schemas.microsoft.com/office/powerpoint/2010/main" val="1955125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t>Перший сантиметр теплоізоляції заощаджує близько 20 % від існуючих тепловтрат. Другий сантиметр теплоізоляції – ще </a:t>
            </a:r>
            <a:r>
              <a:rPr lang="lv-LV" baseline="0" dirty="0"/>
              <a:t>13,33</a:t>
            </a:r>
            <a:r>
              <a:rPr lang="uk-UA" baseline="0" dirty="0"/>
              <a:t> </a:t>
            </a:r>
            <a:r>
              <a:rPr lang="lv-LV" baseline="0" dirty="0"/>
              <a:t>%. </a:t>
            </a:r>
            <a:r>
              <a:rPr lang="uk-UA" baseline="0" dirty="0"/>
              <a:t>Третій сантиметр – ще </a:t>
            </a:r>
            <a:r>
              <a:rPr lang="lv-LV" baseline="0" dirty="0"/>
              <a:t>9,52</a:t>
            </a:r>
            <a:r>
              <a:rPr lang="uk-UA" baseline="0" dirty="0"/>
              <a:t> </a:t>
            </a:r>
            <a:r>
              <a:rPr lang="lv-LV" baseline="0" dirty="0"/>
              <a:t>% ……. </a:t>
            </a:r>
            <a:r>
              <a:rPr lang="uk-UA" baseline="0" dirty="0"/>
              <a:t>Десятий сантиметр заощаджує лише </a:t>
            </a:r>
            <a:r>
              <a:rPr lang="lv-LV" baseline="0" dirty="0"/>
              <a:t>2,20</a:t>
            </a:r>
            <a:r>
              <a:rPr lang="uk-UA" baseline="0" dirty="0"/>
              <a:t> </a:t>
            </a:r>
            <a:r>
              <a:rPr lang="lv-LV" baseline="0" dirty="0"/>
              <a:t>%.</a:t>
            </a:r>
            <a:endParaRPr lang="en-US" baseline="0" dirty="0"/>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lv-LV"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222D9737-6DFA-46A3-8FB4-03B41B7EAE81}"/>
              </a:ext>
            </a:extLst>
          </p:cNvPr>
          <p:cNvSpPr>
            <a:spLocks noGrp="1"/>
          </p:cNvSpPr>
          <p:nvPr>
            <p:ph type="sldNum" sz="quarter" idx="5"/>
          </p:nvPr>
        </p:nvSpPr>
        <p:spPr/>
        <p:txBody>
          <a:bodyPr/>
          <a:lstStyle/>
          <a:p>
            <a:pPr>
              <a:defRPr/>
            </a:pPr>
            <a:fld id="{D2B85848-249A-4A1F-BD97-096076EA879A}" type="slidenum">
              <a:rPr lang="lv-LV" smtClean="0"/>
              <a:pPr>
                <a:defRPr/>
              </a:pPr>
              <a:t>25</a:t>
            </a:fld>
            <a:endParaRPr lang="lv-LV"/>
          </a:p>
        </p:txBody>
      </p:sp>
    </p:spTree>
    <p:extLst>
      <p:ext uri="{BB962C8B-B14F-4D97-AF65-F5344CB8AC3E}">
        <p14:creationId xmlns:p14="http://schemas.microsoft.com/office/powerpoint/2010/main" val="3035401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t>Здається,</a:t>
            </a:r>
            <a:r>
              <a:rPr lang="uk-UA" baseline="0" dirty="0"/>
              <a:t> в українському стандарті </a:t>
            </a:r>
            <a:r>
              <a:rPr lang="ru-RU" sz="1200" kern="1200" dirty="0" err="1">
                <a:solidFill>
                  <a:schemeClr val="tx1"/>
                </a:solidFill>
                <a:effectLst/>
                <a:latin typeface="Arial" charset="0"/>
                <a:ea typeface="+mn-ea"/>
                <a:cs typeface="+mn-cs"/>
              </a:rPr>
              <a:t>ДСТУ</a:t>
            </a:r>
            <a:r>
              <a:rPr lang="ru-RU" sz="1200" kern="1200" dirty="0">
                <a:solidFill>
                  <a:schemeClr val="tx1"/>
                </a:solidFill>
                <a:effectLst/>
                <a:latin typeface="Arial" charset="0"/>
                <a:ea typeface="+mn-ea"/>
                <a:cs typeface="+mn-cs"/>
              </a:rPr>
              <a:t> Б А.2.2-12:2015</a:t>
            </a:r>
            <a:r>
              <a:rPr lang="uk-UA" baseline="0" dirty="0"/>
              <a:t> ця формула не враховується </a:t>
            </a:r>
            <a:r>
              <a:rPr lang="lv-LV" baseline="0" dirty="0"/>
              <a:t>[</a:t>
            </a:r>
            <a:r>
              <a:rPr lang="uk-UA" baseline="0" dirty="0"/>
              <a:t>див. формулу (12) в </a:t>
            </a:r>
            <a:r>
              <a:rPr lang="ru-RU" sz="1200" kern="1200" dirty="0" err="1">
                <a:solidFill>
                  <a:schemeClr val="tx1"/>
                </a:solidFill>
                <a:effectLst/>
                <a:latin typeface="Arial" charset="0"/>
                <a:ea typeface="+mn-ea"/>
                <a:cs typeface="+mn-cs"/>
              </a:rPr>
              <a:t>ДСТУ</a:t>
            </a:r>
            <a:r>
              <a:rPr lang="ru-RU" sz="1200" kern="1200" dirty="0">
                <a:solidFill>
                  <a:schemeClr val="tx1"/>
                </a:solidFill>
                <a:effectLst/>
                <a:latin typeface="Arial" charset="0"/>
                <a:ea typeface="+mn-ea"/>
                <a:cs typeface="+mn-cs"/>
              </a:rPr>
              <a:t> Б А.2.2-12:2015</a:t>
            </a:r>
            <a:r>
              <a:rPr lang="lv-LV" baseline="0" dirty="0"/>
              <a:t>].</a:t>
            </a:r>
            <a:endParaRPr lang="en-US" baseline="0" dirty="0"/>
          </a:p>
          <a:p>
            <a:r>
              <a:rPr lang="uk-UA" baseline="0" dirty="0"/>
              <a:t>У модулі 4 цього навчального курсу розглядається алгоритм розрахунку енергобалансу будівлі й практичне застосування такого розрахунку</a:t>
            </a:r>
            <a:r>
              <a:rPr lang="en-US" baseline="0" dirty="0"/>
              <a:t>.</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US" dirty="0"/>
          </a:p>
          <a:p>
            <a:endParaRPr lang="en-US" dirty="0"/>
          </a:p>
          <a:p>
            <a:endParaRPr lang="lv-LV"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74AA9AE7-ED43-41DA-B2F5-08483971F6C5}"/>
              </a:ext>
            </a:extLst>
          </p:cNvPr>
          <p:cNvSpPr>
            <a:spLocks noGrp="1"/>
          </p:cNvSpPr>
          <p:nvPr>
            <p:ph type="sldNum" sz="quarter" idx="5"/>
          </p:nvPr>
        </p:nvSpPr>
        <p:spPr/>
        <p:txBody>
          <a:bodyPr/>
          <a:lstStyle/>
          <a:p>
            <a:pPr>
              <a:defRPr/>
            </a:pPr>
            <a:fld id="{D2B85848-249A-4A1F-BD97-096076EA879A}" type="slidenum">
              <a:rPr lang="lv-LV" smtClean="0"/>
              <a:pPr>
                <a:defRPr/>
              </a:pPr>
              <a:t>26</a:t>
            </a:fld>
            <a:endParaRPr lang="lv-LV"/>
          </a:p>
        </p:txBody>
      </p:sp>
    </p:spTree>
    <p:extLst>
      <p:ext uri="{BB962C8B-B14F-4D97-AF65-F5344CB8AC3E}">
        <p14:creationId xmlns:p14="http://schemas.microsoft.com/office/powerpoint/2010/main" val="3701343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sz="1200" u="none" kern="1200" dirty="0">
                <a:solidFill>
                  <a:schemeClr val="tx1"/>
                </a:solidFill>
                <a:latin typeface="Arial" charset="0"/>
                <a:ea typeface="+mn-ea"/>
                <a:cs typeface="+mn-cs"/>
              </a:rPr>
              <a:t>Тепловий місток (також називається містком холоду, термічним містком)</a:t>
            </a:r>
            <a:r>
              <a:rPr lang="uk-UA" sz="1200" u="none" kern="1200" baseline="0" dirty="0">
                <a:solidFill>
                  <a:schemeClr val="tx1"/>
                </a:solidFill>
                <a:latin typeface="Arial" charset="0"/>
                <a:ea typeface="+mn-ea"/>
                <a:cs typeface="+mn-cs"/>
              </a:rPr>
              <a:t> – це зона або елемент, </a:t>
            </a:r>
            <a:r>
              <a:rPr lang="uk-UA" sz="1200" b="1" u="none" kern="1200" baseline="0" dirty="0">
                <a:solidFill>
                  <a:schemeClr val="tx1"/>
                </a:solidFill>
                <a:latin typeface="Arial" charset="0"/>
                <a:ea typeface="+mn-ea"/>
                <a:cs typeface="+mn-cs"/>
              </a:rPr>
              <a:t>теплопровідність</a:t>
            </a:r>
            <a:r>
              <a:rPr lang="uk-UA" sz="1200" u="none" kern="1200" baseline="0" dirty="0">
                <a:solidFill>
                  <a:schemeClr val="tx1"/>
                </a:solidFill>
                <a:latin typeface="Arial" charset="0"/>
                <a:ea typeface="+mn-ea"/>
                <a:cs typeface="+mn-cs"/>
              </a:rPr>
              <a:t> якого є вищою ніж в оточуючих матеріалах/зонах, що призводить до створення каналу з меншим опором теплопередачі. Теплові містки призводять до зменшення загального теплового опору об’єкта. Цей термін часто обговорюється в контексті теплової оболонки будівлі – теплові містки призводять до теплопередачі між </a:t>
            </a:r>
            <a:r>
              <a:rPr lang="uk-UA" sz="1200" u="none" kern="1200" baseline="0" dirty="0" err="1">
                <a:solidFill>
                  <a:schemeClr val="tx1"/>
                </a:solidFill>
                <a:latin typeface="Arial" charset="0"/>
                <a:ea typeface="+mn-ea"/>
                <a:cs typeface="+mn-cs"/>
              </a:rPr>
              <a:t>кондиціонованим</a:t>
            </a:r>
            <a:r>
              <a:rPr lang="uk-UA" sz="1200" u="none" kern="1200" baseline="0" dirty="0">
                <a:solidFill>
                  <a:schemeClr val="tx1"/>
                </a:solidFill>
                <a:latin typeface="Arial" charset="0"/>
                <a:ea typeface="+mn-ea"/>
                <a:cs typeface="+mn-cs"/>
              </a:rPr>
              <a:t> простором будівлі та атмосферою.</a:t>
            </a:r>
            <a:endParaRPr lang="uk-UA" sz="1200" u="none" kern="1200" dirty="0">
              <a:solidFill>
                <a:schemeClr val="tx1"/>
              </a:solidFill>
              <a:latin typeface="Arial" charset="0"/>
              <a:ea typeface="+mn-ea"/>
              <a:cs typeface="+mn-cs"/>
            </a:endParaRPr>
          </a:p>
          <a:p>
            <a:endParaRPr lang="lv-LV" sz="1200" u="none" kern="1200" dirty="0">
              <a:solidFill>
                <a:schemeClr val="tx1"/>
              </a:solidFill>
              <a:latin typeface="Arial" charset="0"/>
              <a:ea typeface="+mn-ea"/>
              <a:cs typeface="+mn-cs"/>
            </a:endParaRPr>
          </a:p>
          <a:p>
            <a:r>
              <a:rPr lang="uk-UA" sz="1200" u="none" kern="1200" dirty="0">
                <a:solidFill>
                  <a:schemeClr val="tx1"/>
                </a:solidFill>
                <a:latin typeface="Arial" charset="0"/>
                <a:ea typeface="+mn-ea"/>
                <a:cs typeface="+mn-cs"/>
              </a:rPr>
              <a:t>На цьому слайді показано типову ситуацію. Наприклад,</a:t>
            </a:r>
            <a:r>
              <a:rPr lang="uk-UA" sz="1200" u="none" kern="1200" baseline="0" dirty="0">
                <a:solidFill>
                  <a:schemeClr val="tx1"/>
                </a:solidFill>
                <a:latin typeface="Arial" charset="0"/>
                <a:ea typeface="+mn-ea"/>
                <a:cs typeface="+mn-cs"/>
              </a:rPr>
              <a:t> часто частина зовнішніх стін не утеплена через газові труби. Такі місця являють собою тепловий місток. Газові труби слід перемістити, щоб забезпечити рівномірний шар теплоізоляції.</a:t>
            </a:r>
            <a:endParaRPr lang="uk-UA" sz="1200" u="none" kern="1200" dirty="0">
              <a:solidFill>
                <a:schemeClr val="tx1"/>
              </a:solidFill>
              <a:latin typeface="Arial" charset="0"/>
              <a:ea typeface="+mn-ea"/>
              <a:cs typeface="+mn-cs"/>
            </a:endParaRP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lv-LV" sz="1200" u="none" kern="1200" dirty="0">
              <a:solidFill>
                <a:schemeClr val="tx1"/>
              </a:solidFill>
              <a:latin typeface="Arial" charset="0"/>
              <a:ea typeface="+mn-ea"/>
              <a:cs typeface="+mn-cs"/>
            </a:endParaRPr>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EC0DD402-D8A0-488A-A655-9CD6312A5765}"/>
              </a:ext>
            </a:extLst>
          </p:cNvPr>
          <p:cNvSpPr>
            <a:spLocks noGrp="1"/>
          </p:cNvSpPr>
          <p:nvPr>
            <p:ph type="sldNum" sz="quarter" idx="5"/>
          </p:nvPr>
        </p:nvSpPr>
        <p:spPr/>
        <p:txBody>
          <a:bodyPr/>
          <a:lstStyle/>
          <a:p>
            <a:pPr>
              <a:defRPr/>
            </a:pPr>
            <a:fld id="{D2B85848-249A-4A1F-BD97-096076EA879A}" type="slidenum">
              <a:rPr lang="lv-LV" smtClean="0"/>
              <a:pPr>
                <a:defRPr/>
              </a:pPr>
              <a:t>27</a:t>
            </a:fld>
            <a:endParaRPr lang="lv-LV"/>
          </a:p>
        </p:txBody>
      </p:sp>
    </p:spTree>
    <p:extLst>
      <p:ext uri="{BB962C8B-B14F-4D97-AF65-F5344CB8AC3E}">
        <p14:creationId xmlns:p14="http://schemas.microsoft.com/office/powerpoint/2010/main" val="3579183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lv-LV" sz="1200" u="none" kern="1200" dirty="0">
              <a:solidFill>
                <a:schemeClr val="tx1"/>
              </a:solidFill>
              <a:latin typeface="Arial" charset="0"/>
              <a:ea typeface="+mn-ea"/>
              <a:cs typeface="+mn-cs"/>
            </a:endParaRPr>
          </a:p>
          <a:p>
            <a:endParaRPr lang="en-GB" dirty="0"/>
          </a:p>
        </p:txBody>
      </p:sp>
      <p:sp>
        <p:nvSpPr>
          <p:cNvPr id="4" name="Номер слайда 3">
            <a:extLst>
              <a:ext uri="{FF2B5EF4-FFF2-40B4-BE49-F238E27FC236}">
                <a16:creationId xmlns:a16="http://schemas.microsoft.com/office/drawing/2014/main" id="{747C0FA5-B3E8-4680-9E20-0D3033D1B122}"/>
              </a:ext>
            </a:extLst>
          </p:cNvPr>
          <p:cNvSpPr>
            <a:spLocks noGrp="1"/>
          </p:cNvSpPr>
          <p:nvPr>
            <p:ph type="sldNum" sz="quarter" idx="5"/>
          </p:nvPr>
        </p:nvSpPr>
        <p:spPr/>
        <p:txBody>
          <a:bodyPr/>
          <a:lstStyle/>
          <a:p>
            <a:pPr>
              <a:defRPr/>
            </a:pPr>
            <a:fld id="{D2B85848-249A-4A1F-BD97-096076EA879A}" type="slidenum">
              <a:rPr lang="lv-LV" smtClean="0"/>
              <a:pPr>
                <a:defRPr/>
              </a:pPr>
              <a:t>28</a:t>
            </a:fld>
            <a:endParaRPr lang="lv-LV"/>
          </a:p>
        </p:txBody>
      </p:sp>
      <p:sp>
        <p:nvSpPr>
          <p:cNvPr id="5" name="Верхний колонтитул 4">
            <a:extLst>
              <a:ext uri="{FF2B5EF4-FFF2-40B4-BE49-F238E27FC236}">
                <a16:creationId xmlns:a16="http://schemas.microsoft.com/office/drawing/2014/main" id="{38D38872-225B-41F5-A492-71A48DC420CB}"/>
              </a:ext>
            </a:extLst>
          </p:cNvPr>
          <p:cNvSpPr>
            <a:spLocks noGrp="1"/>
          </p:cNvSpPr>
          <p:nvPr>
            <p:ph type="hdr" sz="quarter"/>
          </p:nvPr>
        </p:nvSpPr>
        <p:spPr/>
        <p:txBody>
          <a:bodyPr/>
          <a:lstStyle/>
          <a:p>
            <a:pPr>
              <a:defRPr/>
            </a:pPr>
            <a:r>
              <a:rPr lang="en-GB"/>
              <a:t>MODULE 1.3 - General Issues</a:t>
            </a:r>
            <a:endParaRPr lang="lv-LV"/>
          </a:p>
        </p:txBody>
      </p:sp>
    </p:spTree>
    <p:extLst>
      <p:ext uri="{BB962C8B-B14F-4D97-AF65-F5344CB8AC3E}">
        <p14:creationId xmlns:p14="http://schemas.microsoft.com/office/powerpoint/2010/main" val="3548333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70E1C9E0-62D9-4C31-865E-5DCE72A7E070}"/>
              </a:ext>
            </a:extLst>
          </p:cNvPr>
          <p:cNvSpPr>
            <a:spLocks noGrp="1"/>
          </p:cNvSpPr>
          <p:nvPr>
            <p:ph type="sldNum" sz="quarter" idx="5"/>
          </p:nvPr>
        </p:nvSpPr>
        <p:spPr/>
        <p:txBody>
          <a:bodyPr/>
          <a:lstStyle/>
          <a:p>
            <a:pPr>
              <a:defRPr/>
            </a:pPr>
            <a:fld id="{D2B85848-249A-4A1F-BD97-096076EA879A}" type="slidenum">
              <a:rPr lang="lv-LV" smtClean="0"/>
              <a:pPr>
                <a:defRPr/>
              </a:pPr>
              <a:t>29</a:t>
            </a:fld>
            <a:endParaRPr 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noProof="0" dirty="0"/>
              <a:t>Житлові будинки не будуються,</a:t>
            </a:r>
            <a:r>
              <a:rPr lang="uk-UA" baseline="0" noProof="0" dirty="0"/>
              <a:t> і ніколи не будувалися, для того, щоб споживати енергію: їх призначення – дати людям дах над головою, створити нормальні та комфортні умови проживання. Споживання енергії є побічним наслідком: щоб забезпечити такий комфорт, будинкам потрібна енергія.</a:t>
            </a:r>
          </a:p>
          <a:p>
            <a:r>
              <a:rPr lang="uk-UA" baseline="0" noProof="0" dirty="0"/>
              <a:t>Через це, перша і надзвичайно важлива тема у сфері </a:t>
            </a:r>
            <a:r>
              <a:rPr lang="uk-UA" baseline="0" noProof="0" dirty="0" err="1"/>
              <a:t>енергоаудиту</a:t>
            </a:r>
            <a:r>
              <a:rPr lang="uk-UA" baseline="0" noProof="0" dirty="0"/>
              <a:t> полягає в тому, щоб зрозуміти поняття теплового комфорту, а також яка енергія необхідна для його забезпечення.</a:t>
            </a:r>
            <a:endParaRPr lang="uk-UA" noProof="0" dirty="0"/>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endParaRPr lang="de-DE" dirty="0"/>
          </a:p>
          <a:p>
            <a:endParaRPr lang="en-GB" noProof="0" dirty="0"/>
          </a:p>
          <a:p>
            <a:endParaRPr lang="lv-LV"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C5C899A6-D536-404C-A28E-39828C3AE7FF}"/>
              </a:ext>
            </a:extLst>
          </p:cNvPr>
          <p:cNvSpPr>
            <a:spLocks noGrp="1"/>
          </p:cNvSpPr>
          <p:nvPr>
            <p:ph type="sldNum" sz="quarter" idx="5"/>
          </p:nvPr>
        </p:nvSpPr>
        <p:spPr/>
        <p:txBody>
          <a:bodyPr/>
          <a:lstStyle/>
          <a:p>
            <a:pPr>
              <a:defRPr/>
            </a:pPr>
            <a:fld id="{D2B85848-249A-4A1F-BD97-096076EA879A}" type="slidenum">
              <a:rPr lang="lv-LV" smtClean="0"/>
              <a:pPr>
                <a:defRPr/>
              </a:pPr>
              <a:t>3</a:t>
            </a:fld>
            <a:endParaRPr lang="lv-LV"/>
          </a:p>
        </p:txBody>
      </p:sp>
    </p:spTree>
    <p:extLst>
      <p:ext uri="{BB962C8B-B14F-4D97-AF65-F5344CB8AC3E}">
        <p14:creationId xmlns:p14="http://schemas.microsoft.com/office/powerpoint/2010/main" val="911969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65990263-DEC0-4168-8ED6-D121D6A7B916}"/>
              </a:ext>
            </a:extLst>
          </p:cNvPr>
          <p:cNvSpPr>
            <a:spLocks noGrp="1"/>
          </p:cNvSpPr>
          <p:nvPr>
            <p:ph type="sldNum" sz="quarter" idx="5"/>
          </p:nvPr>
        </p:nvSpPr>
        <p:spPr/>
        <p:txBody>
          <a:bodyPr/>
          <a:lstStyle/>
          <a:p>
            <a:pPr>
              <a:defRPr/>
            </a:pPr>
            <a:fld id="{D2B85848-249A-4A1F-BD97-096076EA879A}" type="slidenum">
              <a:rPr lang="lv-LV" smtClean="0"/>
              <a:pPr>
                <a:defRPr/>
              </a:pPr>
              <a:t>30</a:t>
            </a:fld>
            <a:endParaRPr lang="lv-LV"/>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uk-UA" noProof="0" dirty="0"/>
              <a:t>Математично, теплові містки</a:t>
            </a:r>
            <a:r>
              <a:rPr lang="uk-UA" baseline="0" noProof="0" dirty="0"/>
              <a:t> можуть також давати негативне значення. Це зумовлено тим, що в математичному моделюванні теплові містки являють собою коригування розрахунків коефіцієнтів теплопровідності та зон оболонки будівлі. Насправді, тепловий місток витрачає більше енергії, ніж довколишні елементи оболонки будівлі</a:t>
            </a:r>
            <a:r>
              <a:rPr lang="en-GB" baseline="0" noProof="0" dirty="0"/>
              <a:t>.</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noProof="0" dirty="0"/>
          </a:p>
          <a:p>
            <a:endParaRPr lang="en-GB" noProof="0"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B398AA8E-81DC-4D7D-A5AE-41E0AC7D4366}"/>
              </a:ext>
            </a:extLst>
          </p:cNvPr>
          <p:cNvSpPr>
            <a:spLocks noGrp="1"/>
          </p:cNvSpPr>
          <p:nvPr>
            <p:ph type="sldNum" sz="quarter" idx="5"/>
          </p:nvPr>
        </p:nvSpPr>
        <p:spPr/>
        <p:txBody>
          <a:bodyPr/>
          <a:lstStyle/>
          <a:p>
            <a:pPr>
              <a:defRPr/>
            </a:pPr>
            <a:fld id="{D2B85848-249A-4A1F-BD97-096076EA879A}" type="slidenum">
              <a:rPr lang="lv-LV" smtClean="0"/>
              <a:pPr>
                <a:defRPr/>
              </a:pPr>
              <a:t>31</a:t>
            </a:fld>
            <a:endParaRPr lang="lv-LV"/>
          </a:p>
        </p:txBody>
      </p:sp>
    </p:spTree>
    <p:extLst>
      <p:ext uri="{BB962C8B-B14F-4D97-AF65-F5344CB8AC3E}">
        <p14:creationId xmlns:p14="http://schemas.microsoft.com/office/powerpoint/2010/main" val="1076725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t>Тепловтрати теплового містка розраховуються шляхом моделювання загального обсягу тепловтрат</a:t>
            </a:r>
            <a:r>
              <a:rPr lang="uk-UA" baseline="0" dirty="0"/>
              <a:t> через елемент оболонки будівлі (наприклад, кут будівлі) з відніманням тепловтрат, розрахованих на основі коефіцієнтів теплопровідності та площі стін (теплові потоки, перпендикулярні до елементів оболонки будівлі).</a:t>
            </a:r>
            <a:endParaRPr lang="uk-UA" dirty="0"/>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US" dirty="0"/>
          </a:p>
          <a:p>
            <a:endParaRPr lang="lv-LV"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8335622B-2181-4173-A9CC-0E513F7B6BA1}"/>
              </a:ext>
            </a:extLst>
          </p:cNvPr>
          <p:cNvSpPr>
            <a:spLocks noGrp="1"/>
          </p:cNvSpPr>
          <p:nvPr>
            <p:ph type="sldNum" sz="quarter" idx="5"/>
          </p:nvPr>
        </p:nvSpPr>
        <p:spPr/>
        <p:txBody>
          <a:bodyPr/>
          <a:lstStyle/>
          <a:p>
            <a:pPr>
              <a:defRPr/>
            </a:pPr>
            <a:fld id="{D2B85848-249A-4A1F-BD97-096076EA879A}" type="slidenum">
              <a:rPr lang="lv-LV" smtClean="0"/>
              <a:pPr>
                <a:defRPr/>
              </a:pPr>
              <a:t>32</a:t>
            </a:fld>
            <a:endParaRPr lang="lv-LV"/>
          </a:p>
        </p:txBody>
      </p:sp>
    </p:spTree>
    <p:extLst>
      <p:ext uri="{BB962C8B-B14F-4D97-AF65-F5344CB8AC3E}">
        <p14:creationId xmlns:p14="http://schemas.microsoft.com/office/powerpoint/2010/main" val="2403245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US" dirty="0"/>
          </a:p>
          <a:p>
            <a:endParaRPr lang="lv-LV"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F9927ACD-757A-4B52-80E7-8FC248E44B90}"/>
              </a:ext>
            </a:extLst>
          </p:cNvPr>
          <p:cNvSpPr>
            <a:spLocks noGrp="1"/>
          </p:cNvSpPr>
          <p:nvPr>
            <p:ph type="sldNum" sz="quarter" idx="5"/>
          </p:nvPr>
        </p:nvSpPr>
        <p:spPr/>
        <p:txBody>
          <a:bodyPr/>
          <a:lstStyle/>
          <a:p>
            <a:pPr>
              <a:defRPr/>
            </a:pPr>
            <a:fld id="{D2B85848-249A-4A1F-BD97-096076EA879A}" type="slidenum">
              <a:rPr lang="lv-LV" smtClean="0"/>
              <a:pPr>
                <a:defRPr/>
              </a:pPr>
              <a:t>33</a:t>
            </a:fld>
            <a:endParaRPr lang="lv-LV"/>
          </a:p>
        </p:txBody>
      </p:sp>
    </p:spTree>
    <p:extLst>
      <p:ext uri="{BB962C8B-B14F-4D97-AF65-F5344CB8AC3E}">
        <p14:creationId xmlns:p14="http://schemas.microsoft.com/office/powerpoint/2010/main" val="3374426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307FE76A-C3F2-4C5A-A71A-DA9A5DE3336F}"/>
              </a:ext>
            </a:extLst>
          </p:cNvPr>
          <p:cNvSpPr>
            <a:spLocks noGrp="1"/>
          </p:cNvSpPr>
          <p:nvPr>
            <p:ph type="sldNum" sz="quarter" idx="5"/>
          </p:nvPr>
        </p:nvSpPr>
        <p:spPr/>
        <p:txBody>
          <a:bodyPr/>
          <a:lstStyle/>
          <a:p>
            <a:pPr>
              <a:defRPr/>
            </a:pPr>
            <a:fld id="{D2B85848-249A-4A1F-BD97-096076EA879A}" type="slidenum">
              <a:rPr lang="lv-LV" smtClean="0"/>
              <a:pPr>
                <a:defRPr/>
              </a:pPr>
              <a:t>34</a:t>
            </a:fld>
            <a:endParaRPr lang="lv-LV"/>
          </a:p>
        </p:txBody>
      </p:sp>
    </p:spTree>
    <p:extLst>
      <p:ext uri="{BB962C8B-B14F-4D97-AF65-F5344CB8AC3E}">
        <p14:creationId xmlns:p14="http://schemas.microsoft.com/office/powerpoint/2010/main" val="2098998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Bef>
                <a:spcPct val="20000"/>
              </a:spcBef>
              <a:buFontTx/>
              <a:buNone/>
              <a:defRPr/>
            </a:pPr>
            <a:r>
              <a:rPr lang="uk-UA" sz="1200" kern="0" dirty="0">
                <a:latin typeface="Arial" panose="020B0604020202020204" pitchFamily="34" charset="0"/>
                <a:cs typeface="Arial" panose="020B0604020202020204" pitchFamily="34" charset="0"/>
              </a:rPr>
              <a:t>При визначенні</a:t>
            </a:r>
            <a:r>
              <a:rPr lang="uk-UA" sz="1200" kern="0" baseline="0" dirty="0">
                <a:latin typeface="Arial" panose="020B0604020202020204" pitchFamily="34" charset="0"/>
                <a:cs typeface="Arial" panose="020B0604020202020204" pitchFamily="34" charset="0"/>
              </a:rPr>
              <a:t> граничних умов важливо визначити:</a:t>
            </a:r>
            <a:endParaRPr lang="uk-UA" sz="1200" kern="0" dirty="0">
              <a:latin typeface="Arial" panose="020B0604020202020204" pitchFamily="34" charset="0"/>
              <a:cs typeface="Arial" panose="020B0604020202020204" pitchFamily="34" charset="0"/>
            </a:endParaRPr>
          </a:p>
          <a:p>
            <a:pPr marL="342900" indent="-342900">
              <a:spcBef>
                <a:spcPct val="20000"/>
              </a:spcBef>
              <a:buFontTx/>
              <a:buChar char="•"/>
              <a:defRPr/>
            </a:pPr>
            <a:r>
              <a:rPr lang="uk-UA" sz="1200" kern="0" dirty="0">
                <a:latin typeface="Arial" panose="020B0604020202020204" pitchFamily="34" charset="0"/>
                <a:cs typeface="Arial" panose="020B0604020202020204" pitchFamily="34" charset="0"/>
              </a:rPr>
              <a:t>адіабатичні умови – місця, в яких елемент будівлі продовжується</a:t>
            </a:r>
            <a:endParaRPr lang="en-US" sz="1200" kern="0" dirty="0">
              <a:latin typeface="Arial" panose="020B0604020202020204" pitchFamily="34" charset="0"/>
              <a:cs typeface="Arial" panose="020B0604020202020204" pitchFamily="34" charset="0"/>
            </a:endParaRPr>
          </a:p>
          <a:p>
            <a:pPr marL="342900" indent="-342900">
              <a:spcBef>
                <a:spcPct val="20000"/>
              </a:spcBef>
              <a:buFontTx/>
              <a:buChar char="•"/>
              <a:defRPr/>
            </a:pPr>
            <a:r>
              <a:rPr lang="uk-UA" sz="1200" kern="0" dirty="0">
                <a:latin typeface="Arial" panose="020B0604020202020204" pitchFamily="34" charset="0"/>
                <a:cs typeface="Arial" panose="020B0604020202020204" pitchFamily="34" charset="0"/>
              </a:rPr>
              <a:t>адіабатичну межу </a:t>
            </a:r>
            <a:r>
              <a:rPr lang="en-US" sz="1200" kern="0" dirty="0">
                <a:latin typeface="Arial" panose="020B0604020202020204" pitchFamily="34" charset="0"/>
                <a:cs typeface="Arial" panose="020B0604020202020204" pitchFamily="34" charset="0"/>
              </a:rPr>
              <a:t>– </a:t>
            </a:r>
            <a:r>
              <a:rPr lang="uk-UA" sz="1200" kern="0" dirty="0">
                <a:latin typeface="Arial" panose="020B0604020202020204" pitchFamily="34" charset="0"/>
                <a:cs typeface="Arial" panose="020B0604020202020204" pitchFamily="34" charset="0"/>
              </a:rPr>
              <a:t>межу, через яку тепло не проходить</a:t>
            </a:r>
            <a:endParaRPr lang="en-US" sz="1200" kern="0" dirty="0">
              <a:latin typeface="Arial" panose="020B0604020202020204" pitchFamily="34" charset="0"/>
              <a:cs typeface="Arial" panose="020B0604020202020204" pitchFamily="34" charset="0"/>
            </a:endParaRP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57ABABF7-5229-4E58-91B4-0F02309BA59D}"/>
              </a:ext>
            </a:extLst>
          </p:cNvPr>
          <p:cNvSpPr>
            <a:spLocks noGrp="1"/>
          </p:cNvSpPr>
          <p:nvPr>
            <p:ph type="sldNum" sz="quarter" idx="5"/>
          </p:nvPr>
        </p:nvSpPr>
        <p:spPr/>
        <p:txBody>
          <a:bodyPr/>
          <a:lstStyle/>
          <a:p>
            <a:pPr>
              <a:defRPr/>
            </a:pPr>
            <a:fld id="{D2B85848-249A-4A1F-BD97-096076EA879A}" type="slidenum">
              <a:rPr lang="lv-LV" smtClean="0"/>
              <a:pPr>
                <a:defRPr/>
              </a:pPr>
              <a:t>35</a:t>
            </a:fld>
            <a:endParaRPr lang="lv-LV"/>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532226BC-37EF-46F6-9141-592EA5EF5D04}"/>
              </a:ext>
            </a:extLst>
          </p:cNvPr>
          <p:cNvSpPr>
            <a:spLocks noGrp="1"/>
          </p:cNvSpPr>
          <p:nvPr>
            <p:ph type="sldNum" sz="quarter" idx="5"/>
          </p:nvPr>
        </p:nvSpPr>
        <p:spPr/>
        <p:txBody>
          <a:bodyPr/>
          <a:lstStyle/>
          <a:p>
            <a:pPr>
              <a:defRPr/>
            </a:pPr>
            <a:fld id="{D2B85848-249A-4A1F-BD97-096076EA879A}" type="slidenum">
              <a:rPr lang="lv-LV" smtClean="0"/>
              <a:pPr>
                <a:defRPr/>
              </a:pPr>
              <a:t>36</a:t>
            </a:fld>
            <a:endParaRPr lang="lv-LV"/>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noProof="0" dirty="0"/>
              <a:t>При модернізації вікон</a:t>
            </a:r>
            <a:r>
              <a:rPr lang="uk-UA" baseline="0" noProof="0" dirty="0"/>
              <a:t> коефіцієнт теплопровідності зменшується, через що значення </a:t>
            </a:r>
            <a:r>
              <a:rPr lang="el-GR" dirty="0">
                <a:effectLst>
                  <a:outerShdw blurRad="38100" dist="38100" dir="2700000" algn="tl">
                    <a:srgbClr val="C0C0C0"/>
                  </a:outerShdw>
                </a:effectLst>
                <a:latin typeface="Lucida Sans Unicode" pitchFamily="34" charset="0"/>
                <a:cs typeface="Lucida Sans Unicode" pitchFamily="34" charset="0"/>
              </a:rPr>
              <a:t>ψ</a:t>
            </a:r>
            <a:r>
              <a:rPr lang="uk-UA" noProof="0" dirty="0"/>
              <a:t> збільшується</a:t>
            </a:r>
            <a:r>
              <a:rPr lang="en-US" noProof="0" dirty="0"/>
              <a:t> –</a:t>
            </a:r>
            <a:r>
              <a:rPr lang="uk-UA" noProof="0" dirty="0"/>
              <a:t> це означає, що під час модернізації</a:t>
            </a:r>
            <a:r>
              <a:rPr lang="uk-UA" baseline="0" noProof="0" dirty="0"/>
              <a:t> необхідно приділяти увагу тепловим місткам. Частково утепліть раму. Це дозволить зменшити значення</a:t>
            </a:r>
            <a:r>
              <a:rPr lang="en-US" noProof="0" dirty="0"/>
              <a:t> </a:t>
            </a:r>
            <a:r>
              <a:rPr lang="el-GR" dirty="0">
                <a:effectLst>
                  <a:outerShdw blurRad="38100" dist="38100" dir="2700000" algn="tl">
                    <a:srgbClr val="C0C0C0"/>
                  </a:outerShdw>
                </a:effectLst>
                <a:latin typeface="Lucida Sans Unicode" pitchFamily="34" charset="0"/>
                <a:cs typeface="Lucida Sans Unicode" pitchFamily="34" charset="0"/>
              </a:rPr>
              <a:t>ψ</a:t>
            </a:r>
            <a:r>
              <a:rPr lang="uk-UA" noProof="0" dirty="0"/>
              <a:t> й</a:t>
            </a:r>
            <a:r>
              <a:rPr lang="uk-UA" baseline="0" noProof="0" dirty="0"/>
              <a:t> значно мінімізувати ризик утворення конденсату довкола вікон.</a:t>
            </a:r>
            <a:endParaRPr lang="uk-UA" noProof="0" dirty="0"/>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GB" baseline="0" noProof="0" dirty="0"/>
          </a:p>
          <a:p>
            <a:endParaRPr lang="en-GB" noProof="0"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CDE4AB06-6F5E-4E62-812A-25EDC0BB01CE}"/>
              </a:ext>
            </a:extLst>
          </p:cNvPr>
          <p:cNvSpPr>
            <a:spLocks noGrp="1"/>
          </p:cNvSpPr>
          <p:nvPr>
            <p:ph type="sldNum" sz="quarter" idx="5"/>
          </p:nvPr>
        </p:nvSpPr>
        <p:spPr/>
        <p:txBody>
          <a:bodyPr/>
          <a:lstStyle/>
          <a:p>
            <a:pPr>
              <a:defRPr/>
            </a:pPr>
            <a:fld id="{D2B85848-249A-4A1F-BD97-096076EA879A}" type="slidenum">
              <a:rPr lang="lv-LV" smtClean="0"/>
              <a:pPr>
                <a:defRPr/>
              </a:pPr>
              <a:t>37</a:t>
            </a:fld>
            <a:endParaRPr lang="lv-LV"/>
          </a:p>
        </p:txBody>
      </p:sp>
    </p:spTree>
    <p:extLst>
      <p:ext uri="{BB962C8B-B14F-4D97-AF65-F5344CB8AC3E}">
        <p14:creationId xmlns:p14="http://schemas.microsoft.com/office/powerpoint/2010/main" val="2479947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US" dirty="0"/>
          </a:p>
          <a:p>
            <a:endParaRPr lang="en-US" dirty="0"/>
          </a:p>
          <a:p>
            <a:endParaRPr lang="en-GB"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EAF73381-E72A-4407-BB03-2E3CE1362FF7}"/>
              </a:ext>
            </a:extLst>
          </p:cNvPr>
          <p:cNvSpPr>
            <a:spLocks noGrp="1"/>
          </p:cNvSpPr>
          <p:nvPr>
            <p:ph type="sldNum" sz="quarter" idx="5"/>
          </p:nvPr>
        </p:nvSpPr>
        <p:spPr/>
        <p:txBody>
          <a:bodyPr/>
          <a:lstStyle/>
          <a:p>
            <a:pPr>
              <a:defRPr/>
            </a:pPr>
            <a:fld id="{D2B85848-249A-4A1F-BD97-096076EA879A}" type="slidenum">
              <a:rPr lang="lv-LV" smtClean="0"/>
              <a:pPr>
                <a:defRPr/>
              </a:pPr>
              <a:t>38</a:t>
            </a:fld>
            <a:endParaRPr lang="lv-LV"/>
          </a:p>
        </p:txBody>
      </p:sp>
    </p:spTree>
    <p:extLst>
      <p:ext uri="{BB962C8B-B14F-4D97-AF65-F5344CB8AC3E}">
        <p14:creationId xmlns:p14="http://schemas.microsoft.com/office/powerpoint/2010/main" val="19294851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EED28298-6F2F-4EED-83AE-8EBF90A8FA71}"/>
              </a:ext>
            </a:extLst>
          </p:cNvPr>
          <p:cNvSpPr>
            <a:spLocks noGrp="1"/>
          </p:cNvSpPr>
          <p:nvPr>
            <p:ph type="sldNum" sz="quarter" idx="5"/>
          </p:nvPr>
        </p:nvSpPr>
        <p:spPr/>
        <p:txBody>
          <a:bodyPr/>
          <a:lstStyle/>
          <a:p>
            <a:pPr>
              <a:defRPr/>
            </a:pPr>
            <a:fld id="{D2B85848-249A-4A1F-BD97-096076EA879A}" type="slidenum">
              <a:rPr lang="lv-LV" smtClean="0"/>
              <a:pPr>
                <a:defRPr/>
              </a:pPr>
              <a:t>39</a:t>
            </a:fld>
            <a:endParaRPr lang="lv-L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uk-UA" dirty="0"/>
              <a:t>Температуру повітря в приміщенні легко вимірювати, контролювати й підтримувати на рівні </a:t>
            </a:r>
            <a:r>
              <a:rPr lang="lv-LV" baseline="0" dirty="0"/>
              <a:t>18</a:t>
            </a:r>
            <a:r>
              <a:rPr lang="uk-UA" baseline="0" dirty="0"/>
              <a:t> </a:t>
            </a:r>
            <a:r>
              <a:rPr lang="lv-LV" baseline="0" dirty="0"/>
              <a:t>°C.</a:t>
            </a:r>
            <a:r>
              <a:rPr lang="uk-UA" baseline="0" dirty="0"/>
              <a:t> Водночас, відповідь на запитання щодо теплового комфорту є набагато складнішою й суб’єктивнішою</a:t>
            </a:r>
            <a:r>
              <a:rPr lang="en-GB" baseline="0" dirty="0"/>
              <a:t>.</a:t>
            </a:r>
            <a:endParaRPr lang="lv-LV" dirty="0"/>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endParaRPr lang="lv-LV"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68E4A382-D1FE-45C8-8879-234D450C8312}"/>
              </a:ext>
            </a:extLst>
          </p:cNvPr>
          <p:cNvSpPr>
            <a:spLocks noGrp="1"/>
          </p:cNvSpPr>
          <p:nvPr>
            <p:ph type="sldNum" sz="quarter" idx="5"/>
          </p:nvPr>
        </p:nvSpPr>
        <p:spPr/>
        <p:txBody>
          <a:bodyPr/>
          <a:lstStyle/>
          <a:p>
            <a:pPr>
              <a:defRPr/>
            </a:pPr>
            <a:fld id="{D2B85848-249A-4A1F-BD97-096076EA879A}" type="slidenum">
              <a:rPr lang="lv-LV" smtClean="0"/>
              <a:pPr>
                <a:defRPr/>
              </a:pPr>
              <a:t>4</a:t>
            </a:fld>
            <a:endParaRPr lang="lv-LV"/>
          </a:p>
        </p:txBody>
      </p:sp>
    </p:spTree>
    <p:extLst>
      <p:ext uri="{BB962C8B-B14F-4D97-AF65-F5344CB8AC3E}">
        <p14:creationId xmlns:p14="http://schemas.microsoft.com/office/powerpoint/2010/main" val="20541299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US" dirty="0"/>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C0B98D0B-AF62-4AB9-8C88-4A11BA283209}"/>
              </a:ext>
            </a:extLst>
          </p:cNvPr>
          <p:cNvSpPr>
            <a:spLocks noGrp="1"/>
          </p:cNvSpPr>
          <p:nvPr>
            <p:ph type="sldNum" sz="quarter" idx="5"/>
          </p:nvPr>
        </p:nvSpPr>
        <p:spPr/>
        <p:txBody>
          <a:bodyPr/>
          <a:lstStyle/>
          <a:p>
            <a:pPr>
              <a:defRPr/>
            </a:pPr>
            <a:fld id="{D2B85848-249A-4A1F-BD97-096076EA879A}" type="slidenum">
              <a:rPr lang="lv-LV" smtClean="0"/>
              <a:pPr>
                <a:defRPr/>
              </a:pPr>
              <a:t>40</a:t>
            </a:fld>
            <a:endParaRPr lang="lv-LV"/>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US" dirty="0"/>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48939907-0972-41AD-B22F-A08AFDA3E00B}"/>
              </a:ext>
            </a:extLst>
          </p:cNvPr>
          <p:cNvSpPr>
            <a:spLocks noGrp="1"/>
          </p:cNvSpPr>
          <p:nvPr>
            <p:ph type="sldNum" sz="quarter" idx="5"/>
          </p:nvPr>
        </p:nvSpPr>
        <p:spPr/>
        <p:txBody>
          <a:bodyPr/>
          <a:lstStyle/>
          <a:p>
            <a:pPr>
              <a:defRPr/>
            </a:pPr>
            <a:fld id="{D2B85848-249A-4A1F-BD97-096076EA879A}" type="slidenum">
              <a:rPr lang="lv-LV" smtClean="0"/>
              <a:pPr>
                <a:defRPr/>
              </a:pPr>
              <a:t>41</a:t>
            </a:fld>
            <a:endParaRPr lang="lv-LV"/>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US" dirty="0"/>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7D40AB98-33D4-4CEE-A1B6-DF21E4CA0873}"/>
              </a:ext>
            </a:extLst>
          </p:cNvPr>
          <p:cNvSpPr>
            <a:spLocks noGrp="1"/>
          </p:cNvSpPr>
          <p:nvPr>
            <p:ph type="sldNum" sz="quarter" idx="5"/>
          </p:nvPr>
        </p:nvSpPr>
        <p:spPr/>
        <p:txBody>
          <a:bodyPr/>
          <a:lstStyle/>
          <a:p>
            <a:pPr>
              <a:defRPr/>
            </a:pPr>
            <a:fld id="{D2B85848-249A-4A1F-BD97-096076EA879A}" type="slidenum">
              <a:rPr lang="lv-LV" smtClean="0"/>
              <a:pPr>
                <a:defRPr/>
              </a:pPr>
              <a:t>42</a:t>
            </a:fld>
            <a:endParaRPr lang="lv-LV"/>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US" dirty="0"/>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0FFDDB2D-D215-4FFD-B24E-E410955B0E30}"/>
              </a:ext>
            </a:extLst>
          </p:cNvPr>
          <p:cNvSpPr>
            <a:spLocks noGrp="1"/>
          </p:cNvSpPr>
          <p:nvPr>
            <p:ph type="sldNum" sz="quarter" idx="5"/>
          </p:nvPr>
        </p:nvSpPr>
        <p:spPr/>
        <p:txBody>
          <a:bodyPr/>
          <a:lstStyle/>
          <a:p>
            <a:pPr>
              <a:defRPr/>
            </a:pPr>
            <a:fld id="{D2B85848-249A-4A1F-BD97-096076EA879A}" type="slidenum">
              <a:rPr lang="lv-LV" smtClean="0"/>
              <a:pPr>
                <a:defRPr/>
              </a:pPr>
              <a:t>43</a:t>
            </a:fld>
            <a:endParaRPr lang="lv-LV"/>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US" dirty="0"/>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8C48AB2A-038E-4852-B2F0-ED08E8CC437B}"/>
              </a:ext>
            </a:extLst>
          </p:cNvPr>
          <p:cNvSpPr>
            <a:spLocks noGrp="1"/>
          </p:cNvSpPr>
          <p:nvPr>
            <p:ph type="sldNum" sz="quarter" idx="5"/>
          </p:nvPr>
        </p:nvSpPr>
        <p:spPr/>
        <p:txBody>
          <a:bodyPr/>
          <a:lstStyle/>
          <a:p>
            <a:pPr>
              <a:defRPr/>
            </a:pPr>
            <a:fld id="{D2B85848-249A-4A1F-BD97-096076EA879A}" type="slidenum">
              <a:rPr lang="lv-LV" smtClean="0"/>
              <a:pPr>
                <a:defRPr/>
              </a:pPr>
              <a:t>44</a:t>
            </a:fld>
            <a:endParaRPr lang="lv-LV"/>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US" dirty="0"/>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F908D903-EC6B-4C72-8C18-728504D16CCC}"/>
              </a:ext>
            </a:extLst>
          </p:cNvPr>
          <p:cNvSpPr>
            <a:spLocks noGrp="1"/>
          </p:cNvSpPr>
          <p:nvPr>
            <p:ph type="sldNum" sz="quarter" idx="5"/>
          </p:nvPr>
        </p:nvSpPr>
        <p:spPr/>
        <p:txBody>
          <a:bodyPr/>
          <a:lstStyle/>
          <a:p>
            <a:pPr>
              <a:defRPr/>
            </a:pPr>
            <a:fld id="{D2B85848-249A-4A1F-BD97-096076EA879A}" type="slidenum">
              <a:rPr lang="lv-LV" smtClean="0"/>
              <a:pPr>
                <a:defRPr/>
              </a:pPr>
              <a:t>45</a:t>
            </a:fld>
            <a:endParaRPr lang="lv-LV"/>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uk-UA" sz="1200" kern="1200" dirty="0">
                <a:solidFill>
                  <a:schemeClr val="tx1"/>
                </a:solidFill>
                <a:latin typeface="Arial" charset="0"/>
                <a:ea typeface="+mn-ea"/>
                <a:cs typeface="+mn-cs"/>
              </a:rPr>
              <a:t>Заходи з модернізації можна приблизно поділити</a:t>
            </a:r>
            <a:r>
              <a:rPr lang="uk-UA" sz="1200" kern="1200" baseline="0" dirty="0">
                <a:solidFill>
                  <a:schemeClr val="tx1"/>
                </a:solidFill>
                <a:latin typeface="Arial" charset="0"/>
                <a:ea typeface="+mn-ea"/>
                <a:cs typeface="+mn-cs"/>
              </a:rPr>
              <a:t> на такі категорії:</a:t>
            </a:r>
            <a:endParaRPr lang="uk-UA" sz="1200" kern="1200" dirty="0">
              <a:solidFill>
                <a:schemeClr val="tx1"/>
              </a:solidFill>
              <a:latin typeface="Arial" charset="0"/>
              <a:ea typeface="+mn-ea"/>
              <a:cs typeface="+mn-cs"/>
            </a:endParaRPr>
          </a:p>
          <a:p>
            <a:pPr marL="228600" lvl="0" indent="-228600">
              <a:buFont typeface="Wingdings" pitchFamily="2" charset="2"/>
              <a:buChar char="Ø"/>
            </a:pPr>
            <a:r>
              <a:rPr lang="uk-UA" sz="1200" kern="1200" dirty="0">
                <a:solidFill>
                  <a:schemeClr val="tx1"/>
                </a:solidFill>
                <a:latin typeface="Arial" charset="0"/>
                <a:ea typeface="+mn-ea"/>
                <a:cs typeface="+mn-cs"/>
              </a:rPr>
              <a:t>Запобігання тепловтратам через структуру будівлі</a:t>
            </a:r>
            <a:r>
              <a:rPr lang="en-GB" sz="1200" kern="1200" dirty="0">
                <a:solidFill>
                  <a:schemeClr val="tx1"/>
                </a:solidFill>
                <a:latin typeface="Arial" charset="0"/>
                <a:ea typeface="+mn-ea"/>
                <a:cs typeface="+mn-cs"/>
              </a:rPr>
              <a:t>:</a:t>
            </a:r>
          </a:p>
          <a:p>
            <a:pPr lvl="0">
              <a:buFont typeface="Arial" pitchFamily="34" charset="0"/>
              <a:buChar char="•"/>
            </a:pPr>
            <a:r>
              <a:rPr lang="en-GB" sz="1200" kern="1200" dirty="0">
                <a:solidFill>
                  <a:schemeClr val="tx1"/>
                </a:solidFill>
                <a:latin typeface="Arial" charset="0"/>
                <a:ea typeface="+mn-ea"/>
                <a:cs typeface="+mn-cs"/>
              </a:rPr>
              <a:t> </a:t>
            </a:r>
            <a:r>
              <a:rPr lang="uk-UA" sz="1200" kern="1200" dirty="0">
                <a:solidFill>
                  <a:schemeClr val="tx1"/>
                </a:solidFill>
                <a:latin typeface="Arial" charset="0"/>
                <a:ea typeface="+mn-ea"/>
                <a:cs typeface="+mn-cs"/>
              </a:rPr>
              <a:t>нанесення додаткового шару</a:t>
            </a:r>
            <a:r>
              <a:rPr lang="uk-UA" sz="1200" kern="1200" baseline="0" dirty="0">
                <a:solidFill>
                  <a:schemeClr val="tx1"/>
                </a:solidFill>
                <a:latin typeface="Arial" charset="0"/>
                <a:ea typeface="+mn-ea"/>
                <a:cs typeface="+mn-cs"/>
              </a:rPr>
              <a:t> ізоляційного матеріалу на зовнішні стіни</a:t>
            </a:r>
            <a:r>
              <a:rPr lang="en-GB" sz="1200" kern="1200" dirty="0">
                <a:solidFill>
                  <a:schemeClr val="tx1"/>
                </a:solidFill>
                <a:latin typeface="Arial" charset="0"/>
                <a:ea typeface="+mn-ea"/>
                <a:cs typeface="+mn-cs"/>
              </a:rPr>
              <a:t>;</a:t>
            </a:r>
          </a:p>
          <a:p>
            <a:pPr lvl="0">
              <a:buFont typeface="Arial" pitchFamily="34" charset="0"/>
              <a:buChar char="•"/>
            </a:pPr>
            <a:r>
              <a:rPr lang="en-GB" sz="1200" kern="1200" dirty="0">
                <a:solidFill>
                  <a:schemeClr val="tx1"/>
                </a:solidFill>
                <a:latin typeface="Arial" charset="0"/>
                <a:ea typeface="+mn-ea"/>
                <a:cs typeface="+mn-cs"/>
              </a:rPr>
              <a:t> </a:t>
            </a:r>
            <a:r>
              <a:rPr lang="uk-UA" sz="1200" kern="1200" dirty="0">
                <a:solidFill>
                  <a:schemeClr val="tx1"/>
                </a:solidFill>
                <a:latin typeface="Arial" charset="0"/>
                <a:ea typeface="+mn-ea"/>
                <a:cs typeface="+mn-cs"/>
              </a:rPr>
              <a:t>заміна вікон і вхідних дверей</a:t>
            </a:r>
            <a:r>
              <a:rPr lang="en-GB" sz="1200" kern="1200" dirty="0">
                <a:solidFill>
                  <a:schemeClr val="tx1"/>
                </a:solidFill>
                <a:latin typeface="Arial" charset="0"/>
                <a:ea typeface="+mn-ea"/>
                <a:cs typeface="+mn-cs"/>
              </a:rPr>
              <a:t>;</a:t>
            </a:r>
          </a:p>
          <a:p>
            <a:pPr lvl="0">
              <a:buFont typeface="Arial" pitchFamily="34" charset="0"/>
              <a:buChar char="•"/>
            </a:pPr>
            <a:r>
              <a:rPr lang="en-GB" sz="1200" kern="1200" dirty="0">
                <a:solidFill>
                  <a:schemeClr val="tx1"/>
                </a:solidFill>
                <a:latin typeface="Arial" charset="0"/>
                <a:ea typeface="+mn-ea"/>
                <a:cs typeface="+mn-cs"/>
              </a:rPr>
              <a:t> </a:t>
            </a:r>
            <a:r>
              <a:rPr lang="uk-UA" sz="1200" kern="1200" dirty="0">
                <a:solidFill>
                  <a:schemeClr val="tx1"/>
                </a:solidFill>
                <a:latin typeface="Arial" charset="0"/>
                <a:ea typeface="+mn-ea"/>
                <a:cs typeface="+mn-cs"/>
              </a:rPr>
              <a:t>ізоляція горищного та підвального перекриття.</a:t>
            </a:r>
            <a:endParaRPr lang="en-GB" sz="1200" kern="1200" dirty="0">
              <a:solidFill>
                <a:schemeClr val="tx1"/>
              </a:solidFill>
              <a:latin typeface="Arial" charset="0"/>
              <a:ea typeface="+mn-ea"/>
              <a:cs typeface="+mn-cs"/>
            </a:endParaRPr>
          </a:p>
          <a:p>
            <a:pPr marL="228600" lvl="0" indent="-228600">
              <a:buFont typeface="Wingdings" pitchFamily="2" charset="2"/>
              <a:buChar char="Ø"/>
            </a:pPr>
            <a:r>
              <a:rPr lang="uk-UA" sz="1200" kern="1200" dirty="0">
                <a:solidFill>
                  <a:schemeClr val="tx1"/>
                </a:solidFill>
                <a:latin typeface="Arial" charset="0"/>
                <a:ea typeface="+mn-ea"/>
                <a:cs typeface="+mn-cs"/>
              </a:rPr>
              <a:t>Запобігання втратам у системах опалення та гарячого водопостачання в </a:t>
            </a:r>
            <a:r>
              <a:rPr lang="uk-UA" sz="1200" kern="1200" dirty="0" err="1">
                <a:solidFill>
                  <a:schemeClr val="tx1"/>
                </a:solidFill>
                <a:latin typeface="Arial" charset="0"/>
                <a:ea typeface="+mn-ea"/>
                <a:cs typeface="+mn-cs"/>
              </a:rPr>
              <a:t>некондиціонованих</a:t>
            </a:r>
            <a:r>
              <a:rPr lang="uk-UA" sz="1200" kern="1200" baseline="0" dirty="0">
                <a:solidFill>
                  <a:schemeClr val="tx1"/>
                </a:solidFill>
                <a:latin typeface="Arial" charset="0"/>
                <a:ea typeface="+mn-ea"/>
                <a:cs typeface="+mn-cs"/>
              </a:rPr>
              <a:t> зонах будівлі</a:t>
            </a:r>
            <a:r>
              <a:rPr lang="en-GB" sz="1200" kern="1200" dirty="0">
                <a:solidFill>
                  <a:schemeClr val="tx1"/>
                </a:solidFill>
                <a:latin typeface="Arial" charset="0"/>
                <a:ea typeface="+mn-ea"/>
                <a:cs typeface="+mn-cs"/>
              </a:rPr>
              <a:t>:</a:t>
            </a:r>
            <a:endParaRPr lang="en-US" sz="1200" kern="1200" dirty="0">
              <a:solidFill>
                <a:schemeClr val="tx1"/>
              </a:solidFill>
              <a:latin typeface="Arial" charset="0"/>
              <a:ea typeface="+mn-ea"/>
              <a:cs typeface="+mn-cs"/>
            </a:endParaRPr>
          </a:p>
          <a:p>
            <a:pPr lvl="0">
              <a:buFont typeface="Arial" pitchFamily="34" charset="0"/>
              <a:buChar char="•"/>
            </a:pPr>
            <a:r>
              <a:rPr lang="en-GB" sz="1200" kern="1200" dirty="0">
                <a:solidFill>
                  <a:schemeClr val="tx1"/>
                </a:solidFill>
                <a:latin typeface="Arial" charset="0"/>
                <a:ea typeface="+mn-ea"/>
                <a:cs typeface="+mn-cs"/>
              </a:rPr>
              <a:t> </a:t>
            </a:r>
            <a:r>
              <a:rPr lang="uk-UA" sz="1200" kern="1200" dirty="0">
                <a:solidFill>
                  <a:schemeClr val="tx1"/>
                </a:solidFill>
                <a:latin typeface="Arial" charset="0"/>
                <a:ea typeface="+mn-ea"/>
                <a:cs typeface="+mn-cs"/>
              </a:rPr>
              <a:t>ізоляція та зменшення довжини і розміру</a:t>
            </a:r>
            <a:r>
              <a:rPr lang="uk-UA" sz="1200" kern="1200" baseline="0" dirty="0">
                <a:solidFill>
                  <a:schemeClr val="tx1"/>
                </a:solidFill>
                <a:latin typeface="Arial" charset="0"/>
                <a:ea typeface="+mn-ea"/>
                <a:cs typeface="+mn-cs"/>
              </a:rPr>
              <a:t> теплової мережі</a:t>
            </a:r>
            <a:r>
              <a:rPr lang="en-GB" sz="1200" kern="1200" dirty="0">
                <a:solidFill>
                  <a:schemeClr val="tx1"/>
                </a:solidFill>
                <a:latin typeface="Arial" charset="0"/>
                <a:ea typeface="+mn-ea"/>
                <a:cs typeface="+mn-cs"/>
              </a:rPr>
              <a:t>;</a:t>
            </a:r>
          </a:p>
          <a:p>
            <a:pPr lvl="0">
              <a:buFont typeface="Arial" pitchFamily="34" charset="0"/>
              <a:buChar char="•"/>
            </a:pPr>
            <a:r>
              <a:rPr lang="en-GB" sz="1200" kern="1200" dirty="0">
                <a:solidFill>
                  <a:schemeClr val="tx1"/>
                </a:solidFill>
                <a:latin typeface="Arial" charset="0"/>
                <a:ea typeface="+mn-ea"/>
                <a:cs typeface="+mn-cs"/>
              </a:rPr>
              <a:t> </a:t>
            </a:r>
            <a:r>
              <a:rPr lang="uk-UA" sz="1200" kern="1200" dirty="0">
                <a:solidFill>
                  <a:schemeClr val="tx1"/>
                </a:solidFill>
                <a:latin typeface="Arial" charset="0"/>
                <a:ea typeface="+mn-ea"/>
                <a:cs typeface="+mn-cs"/>
              </a:rPr>
              <a:t>заміна існуючих систем новими більш ефективними системами</a:t>
            </a:r>
            <a:r>
              <a:rPr lang="en-GB" sz="1200" kern="1200" dirty="0">
                <a:solidFill>
                  <a:schemeClr val="tx1"/>
                </a:solidFill>
                <a:latin typeface="Arial" charset="0"/>
                <a:ea typeface="+mn-ea"/>
                <a:cs typeface="+mn-cs"/>
              </a:rPr>
              <a:t>.</a:t>
            </a:r>
            <a:endParaRPr lang="en-US" sz="1200" kern="1200" dirty="0">
              <a:solidFill>
                <a:schemeClr val="tx1"/>
              </a:solidFill>
              <a:latin typeface="Arial" charset="0"/>
              <a:ea typeface="+mn-ea"/>
              <a:cs typeface="+mn-cs"/>
            </a:endParaRPr>
          </a:p>
          <a:p>
            <a:pPr lvl="0">
              <a:buFont typeface="Wingdings" pitchFamily="2" charset="2"/>
              <a:buChar char="Ø"/>
            </a:pPr>
            <a:r>
              <a:rPr lang="en-GB" sz="1200" kern="1200" dirty="0">
                <a:solidFill>
                  <a:schemeClr val="tx1"/>
                </a:solidFill>
                <a:latin typeface="Arial" charset="0"/>
                <a:ea typeface="+mn-ea"/>
                <a:cs typeface="+mn-cs"/>
              </a:rPr>
              <a:t> </a:t>
            </a:r>
            <a:r>
              <a:rPr lang="uk-UA" sz="1200" kern="1200" dirty="0">
                <a:solidFill>
                  <a:schemeClr val="tx1"/>
                </a:solidFill>
                <a:latin typeface="Arial" charset="0"/>
                <a:ea typeface="+mn-ea"/>
                <a:cs typeface="+mn-cs"/>
              </a:rPr>
              <a:t>Запобігання перегріву помешкань</a:t>
            </a:r>
            <a:r>
              <a:rPr lang="en-GB" sz="1200" kern="1200" dirty="0">
                <a:solidFill>
                  <a:schemeClr val="tx1"/>
                </a:solidFill>
                <a:latin typeface="Arial" charset="0"/>
                <a:ea typeface="+mn-ea"/>
                <a:cs typeface="+mn-cs"/>
              </a:rPr>
              <a:t>.</a:t>
            </a:r>
            <a:r>
              <a:rPr lang="uk-UA" sz="1200" kern="1200" dirty="0">
                <a:solidFill>
                  <a:schemeClr val="tx1"/>
                </a:solidFill>
                <a:latin typeface="Arial" charset="0"/>
                <a:ea typeface="+mn-ea"/>
                <a:cs typeface="+mn-cs"/>
              </a:rPr>
              <a:t> На даний час тепло постачається без жодного коригування на теплонадходження. Через це мешканці часто відкривають вікна,</a:t>
            </a:r>
            <a:r>
              <a:rPr lang="uk-UA" sz="1200" kern="1200" baseline="0" dirty="0">
                <a:solidFill>
                  <a:schemeClr val="tx1"/>
                </a:solidFill>
                <a:latin typeface="Arial" charset="0"/>
                <a:ea typeface="+mn-ea"/>
                <a:cs typeface="+mn-cs"/>
              </a:rPr>
              <a:t> щоб випустити надлишкове тепло. Нижчезазначені заходи дозволять не лише заощадити енергію, а й поліпшити загальний клімат у приміщенні</a:t>
            </a:r>
            <a:r>
              <a:rPr lang="en-GB" sz="1200" kern="1200" dirty="0">
                <a:solidFill>
                  <a:schemeClr val="tx1"/>
                </a:solidFill>
                <a:latin typeface="Arial" charset="0"/>
                <a:ea typeface="+mn-ea"/>
                <a:cs typeface="+mn-cs"/>
              </a:rPr>
              <a:t>:</a:t>
            </a:r>
            <a:endParaRPr lang="en-US" sz="1200" kern="1200" dirty="0">
              <a:solidFill>
                <a:schemeClr val="tx1"/>
              </a:solidFill>
              <a:latin typeface="Arial" charset="0"/>
              <a:ea typeface="+mn-ea"/>
              <a:cs typeface="+mn-cs"/>
            </a:endParaRPr>
          </a:p>
          <a:p>
            <a:pPr lvl="0">
              <a:buFont typeface="Arial" pitchFamily="34" charset="0"/>
              <a:buChar char="•"/>
            </a:pPr>
            <a:r>
              <a:rPr lang="en-GB" sz="1200" kern="1200" dirty="0">
                <a:solidFill>
                  <a:schemeClr val="tx1"/>
                </a:solidFill>
                <a:latin typeface="Arial" charset="0"/>
                <a:ea typeface="+mn-ea"/>
                <a:cs typeface="+mn-cs"/>
              </a:rPr>
              <a:t> </a:t>
            </a:r>
            <a:r>
              <a:rPr lang="uk-UA" sz="1200" kern="1200" dirty="0">
                <a:solidFill>
                  <a:schemeClr val="tx1"/>
                </a:solidFill>
                <a:latin typeface="Arial" charset="0"/>
                <a:ea typeface="+mn-ea"/>
                <a:cs typeface="+mn-cs"/>
              </a:rPr>
              <a:t>встановлення термостатичних клапанів на всіх радіаторах</a:t>
            </a:r>
            <a:r>
              <a:rPr lang="en-GB" sz="1200" kern="1200" dirty="0">
                <a:solidFill>
                  <a:schemeClr val="tx1"/>
                </a:solidFill>
                <a:latin typeface="Arial" charset="0"/>
                <a:ea typeface="+mn-ea"/>
                <a:cs typeface="+mn-cs"/>
              </a:rPr>
              <a:t>;</a:t>
            </a:r>
            <a:endParaRPr lang="en-US" sz="1200" kern="1200" dirty="0">
              <a:solidFill>
                <a:schemeClr val="tx1"/>
              </a:solidFill>
              <a:latin typeface="Arial" charset="0"/>
              <a:ea typeface="+mn-ea"/>
              <a:cs typeface="+mn-cs"/>
            </a:endParaRPr>
          </a:p>
          <a:p>
            <a:pPr lvl="0">
              <a:buFont typeface="Arial" pitchFamily="34" charset="0"/>
              <a:buChar char="•"/>
            </a:pPr>
            <a:r>
              <a:rPr lang="en-GB" sz="1200" kern="1200" dirty="0">
                <a:solidFill>
                  <a:schemeClr val="tx1"/>
                </a:solidFill>
                <a:latin typeface="Arial" charset="0"/>
                <a:ea typeface="+mn-ea"/>
                <a:cs typeface="+mn-cs"/>
              </a:rPr>
              <a:t> </a:t>
            </a:r>
            <a:r>
              <a:rPr lang="uk-UA" sz="1200" kern="1200" dirty="0">
                <a:solidFill>
                  <a:schemeClr val="tx1"/>
                </a:solidFill>
                <a:latin typeface="Arial" charset="0"/>
                <a:ea typeface="+mn-ea"/>
                <a:cs typeface="+mn-cs"/>
              </a:rPr>
              <a:t>встановлення системи контролю температури в приміщенні</a:t>
            </a:r>
            <a:r>
              <a:rPr lang="uk-UA" sz="1200" kern="1200" baseline="0" dirty="0">
                <a:solidFill>
                  <a:schemeClr val="tx1"/>
                </a:solidFill>
                <a:latin typeface="Arial" charset="0"/>
                <a:ea typeface="+mn-ea"/>
                <a:cs typeface="+mn-cs"/>
              </a:rPr>
              <a:t> для коригування теплопостачання на основі реального попиту</a:t>
            </a:r>
            <a:r>
              <a:rPr lang="en-GB" sz="1200" kern="1200" dirty="0">
                <a:solidFill>
                  <a:schemeClr val="tx1"/>
                </a:solidFill>
                <a:latin typeface="Arial" charset="0"/>
                <a:ea typeface="+mn-ea"/>
                <a:cs typeface="+mn-cs"/>
              </a:rPr>
              <a:t>.</a:t>
            </a:r>
            <a:endParaRPr lang="en-US" sz="1200" kern="1200" dirty="0">
              <a:solidFill>
                <a:schemeClr val="tx1"/>
              </a:solidFill>
              <a:latin typeface="Arial" charset="0"/>
              <a:ea typeface="+mn-ea"/>
              <a:cs typeface="+mn-cs"/>
            </a:endParaRPr>
          </a:p>
          <a:p>
            <a:pPr>
              <a:buFont typeface="Wingdings" pitchFamily="2" charset="2"/>
              <a:buChar char="Ø"/>
            </a:pPr>
            <a:r>
              <a:rPr lang="en-GB" sz="1200" kern="1200" dirty="0">
                <a:solidFill>
                  <a:schemeClr val="tx1"/>
                </a:solidFill>
                <a:latin typeface="Arial" charset="0"/>
                <a:ea typeface="+mn-ea"/>
                <a:cs typeface="+mn-cs"/>
              </a:rPr>
              <a:t> </a:t>
            </a:r>
            <a:r>
              <a:rPr lang="uk-UA" sz="1200" kern="1200" dirty="0">
                <a:solidFill>
                  <a:schemeClr val="tx1"/>
                </a:solidFill>
                <a:latin typeface="Arial" charset="0"/>
                <a:ea typeface="+mn-ea"/>
                <a:cs typeface="+mn-cs"/>
              </a:rPr>
              <a:t>Запобігання втратам через вентиляційну</a:t>
            </a:r>
            <a:r>
              <a:rPr lang="uk-UA" sz="1200" kern="1200" baseline="0" dirty="0">
                <a:solidFill>
                  <a:schemeClr val="tx1"/>
                </a:solidFill>
                <a:latin typeface="Arial" charset="0"/>
                <a:ea typeface="+mn-ea"/>
                <a:cs typeface="+mn-cs"/>
              </a:rPr>
              <a:t> систему. Вентиляція будівлі забезпечує надходження свіжого повітря й видалення сторонніх речовин з метою створення здорового клімату в приміщенні. У більшості багатоквартирних будинків вентиляція забезпечується природним шляхом і ніяк не контролюється. Це – головне джерело енерговтрат.</a:t>
            </a:r>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5A0D4128-7143-4006-9F1C-A317C4C8A764}"/>
              </a:ext>
            </a:extLst>
          </p:cNvPr>
          <p:cNvSpPr>
            <a:spLocks noGrp="1"/>
          </p:cNvSpPr>
          <p:nvPr>
            <p:ph type="sldNum" sz="quarter" idx="5"/>
          </p:nvPr>
        </p:nvSpPr>
        <p:spPr/>
        <p:txBody>
          <a:bodyPr/>
          <a:lstStyle/>
          <a:p>
            <a:pPr>
              <a:defRPr/>
            </a:pPr>
            <a:fld id="{D2B85848-249A-4A1F-BD97-096076EA879A}" type="slidenum">
              <a:rPr lang="lv-LV" smtClean="0"/>
              <a:pPr>
                <a:defRPr/>
              </a:pPr>
              <a:t>46</a:t>
            </a:fld>
            <a:endParaRPr lang="lv-LV"/>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uk-UA" sz="1200" kern="1200" dirty="0">
                <a:solidFill>
                  <a:schemeClr val="tx1"/>
                </a:solidFill>
                <a:latin typeface="Arial" charset="0"/>
                <a:ea typeface="+mn-ea"/>
                <a:cs typeface="+mn-cs"/>
              </a:rPr>
              <a:t>Монтаж теплоізоляції на похилому даху або технічному горищі (дах</a:t>
            </a:r>
            <a:r>
              <a:rPr lang="uk-UA" sz="1200" kern="1200" baseline="0" dirty="0">
                <a:solidFill>
                  <a:schemeClr val="tx1"/>
                </a:solidFill>
                <a:latin typeface="Arial" charset="0"/>
                <a:ea typeface="+mn-ea"/>
                <a:cs typeface="+mn-cs"/>
              </a:rPr>
              <a:t> з холодним перекриттям) – один з найбільш економічно ефективних заходів підвищення енергоефективності структури будівлі. Нещільні ізоляційні матеріали (такі як мінеральна вата або целюлозне волокно) – найпростіші варіанти. У випадку з технічним горищем, призначеним для ходьби, ефективним, проте дорожчим, рішенням буде використання теплоізоляційних панелей високої щільності, захищених бетонними плитами. Утеплення плаского даху з теплим перекриттям (теплого даху) в будівлях без технічного горища є дорожчим ніж у випадку з холодним дахом; цей захід підходить для неутепленого даху або випадків заміни покрівлі.</a:t>
            </a:r>
            <a:endParaRPr lang="uk-UA" sz="1200" kern="1200" dirty="0">
              <a:solidFill>
                <a:schemeClr val="tx1"/>
              </a:solidFill>
              <a:latin typeface="Arial" charset="0"/>
              <a:ea typeface="+mn-ea"/>
              <a:cs typeface="+mn-cs"/>
            </a:endParaRPr>
          </a:p>
          <a:p>
            <a:r>
              <a:rPr lang="uk-UA" sz="1200" kern="1200" dirty="0">
                <a:solidFill>
                  <a:schemeClr val="tx1"/>
                </a:solidFill>
                <a:latin typeface="Arial" charset="0"/>
                <a:ea typeface="+mn-ea"/>
                <a:cs typeface="+mn-cs"/>
              </a:rPr>
              <a:t>Перш ніж упроваджувати цей захід підвищення</a:t>
            </a:r>
            <a:r>
              <a:rPr lang="uk-UA" sz="1200" kern="1200" baseline="0" dirty="0">
                <a:solidFill>
                  <a:schemeClr val="tx1"/>
                </a:solidFill>
                <a:latin typeface="Arial" charset="0"/>
                <a:ea typeface="+mn-ea"/>
                <a:cs typeface="+mn-cs"/>
              </a:rPr>
              <a:t> енергоефективності важливо переконатися в тому, що дах перебуває в належному технічному стані. В усіх випадках монтаж теплоізоляції має бути ретельно продуманим і спланованим, щоб уникнути проблем, пов’язаних з тепловими містками (особливо між </a:t>
            </a:r>
            <a:r>
              <a:rPr lang="uk-UA" sz="1200" kern="1200" baseline="0" dirty="0" err="1">
                <a:solidFill>
                  <a:schemeClr val="tx1"/>
                </a:solidFill>
                <a:latin typeface="Arial" charset="0"/>
                <a:ea typeface="+mn-ea"/>
                <a:cs typeface="+mn-cs"/>
              </a:rPr>
              <a:t>стійками</a:t>
            </a:r>
            <a:r>
              <a:rPr lang="uk-UA" sz="1200" kern="1200" baseline="0" dirty="0">
                <a:solidFill>
                  <a:schemeClr val="tx1"/>
                </a:solidFill>
                <a:latin typeface="Arial" charset="0"/>
                <a:ea typeface="+mn-ea"/>
                <a:cs typeface="+mn-cs"/>
              </a:rPr>
              <a:t> каркасу стіни та горищними плитами). У випадку з холодним дахом, важливо, щоб горищна зона провітрювалася для запобігання утворенню конденсату. (Посібник з глибокої модернізації багатоквартирних житлових будинків на основі контрактів на підвищення енергоефективності,</a:t>
            </a:r>
            <a:r>
              <a:rPr lang="en-US" dirty="0"/>
              <a:t> www.sharex.lv)</a:t>
            </a:r>
            <a:r>
              <a:rPr lang="uk-UA" dirty="0"/>
              <a:t>.</a:t>
            </a:r>
            <a:endParaRPr lang="en-US" sz="1200" kern="1200" dirty="0">
              <a:solidFill>
                <a:schemeClr val="tx1"/>
              </a:solidFill>
              <a:latin typeface="Arial" charset="0"/>
              <a:ea typeface="+mn-ea"/>
              <a:cs typeface="+mn-cs"/>
            </a:endParaRP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8F229B81-D199-43B1-8710-44818E2D499F}"/>
              </a:ext>
            </a:extLst>
          </p:cNvPr>
          <p:cNvSpPr>
            <a:spLocks noGrp="1"/>
          </p:cNvSpPr>
          <p:nvPr>
            <p:ph type="sldNum" sz="quarter" idx="5"/>
          </p:nvPr>
        </p:nvSpPr>
        <p:spPr/>
        <p:txBody>
          <a:bodyPr/>
          <a:lstStyle/>
          <a:p>
            <a:pPr>
              <a:defRPr/>
            </a:pPr>
            <a:fld id="{D2B85848-249A-4A1F-BD97-096076EA879A}" type="slidenum">
              <a:rPr lang="lv-LV" smtClean="0"/>
              <a:pPr>
                <a:defRPr/>
              </a:pPr>
              <a:t>47</a:t>
            </a:fld>
            <a:endParaRPr lang="lv-LV"/>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just"/>
            <a:r>
              <a:rPr lang="uk-UA" sz="1200" kern="1200" dirty="0">
                <a:solidFill>
                  <a:schemeClr val="tx1"/>
                </a:solidFill>
                <a:latin typeface="Arial" charset="0"/>
                <a:ea typeface="+mn-ea"/>
                <a:cs typeface="+mn-cs"/>
              </a:rPr>
              <a:t>Значні </a:t>
            </a:r>
            <a:r>
              <a:rPr lang="uk-UA" sz="1200" kern="1200" dirty="0" err="1">
                <a:solidFill>
                  <a:schemeClr val="tx1"/>
                </a:solidFill>
                <a:latin typeface="Arial" charset="0"/>
                <a:ea typeface="+mn-ea"/>
                <a:cs typeface="+mn-cs"/>
              </a:rPr>
              <a:t>енерговтрати</a:t>
            </a:r>
            <a:r>
              <a:rPr lang="uk-UA" sz="1200" kern="1200" baseline="0" dirty="0">
                <a:solidFill>
                  <a:schemeClr val="tx1"/>
                </a:solidFill>
                <a:latin typeface="Arial" charset="0"/>
                <a:ea typeface="+mn-ea"/>
                <a:cs typeface="+mn-cs"/>
              </a:rPr>
              <a:t> відбуваються через структуру стін. Поліпшення коефіцієнта теплопровідності елемента структури будівлі є важливим заходом,</a:t>
            </a:r>
            <a:r>
              <a:rPr lang="uk-UA" sz="1200" kern="1200" dirty="0">
                <a:solidFill>
                  <a:schemeClr val="tx1"/>
                </a:solidFill>
                <a:latin typeface="Arial" charset="0"/>
                <a:ea typeface="+mn-ea"/>
                <a:cs typeface="+mn-cs"/>
              </a:rPr>
              <a:t> який допомагає як заощадити енергію,</a:t>
            </a:r>
            <a:r>
              <a:rPr lang="uk-UA" sz="1200" kern="1200" baseline="0" dirty="0">
                <a:solidFill>
                  <a:schemeClr val="tx1"/>
                </a:solidFill>
                <a:latin typeface="Arial" charset="0"/>
                <a:ea typeface="+mn-ea"/>
                <a:cs typeface="+mn-cs"/>
              </a:rPr>
              <a:t> так і захистити будівлю від подальшого руйнування. Перший крок полягає в підготовці зовнішніх стін – основи. Перед монтажем теплоізоляції важливо переконатися в тому, що основа відповідає необхідним вимогам щодо герметичності та механічної міцності; оцінюється необхідність штукатурення, механічного зміцнення, наприклад, з використанням </a:t>
            </a:r>
            <a:r>
              <a:rPr lang="uk-UA" sz="1200" kern="1200" baseline="0" dirty="0" err="1">
                <a:solidFill>
                  <a:schemeClr val="tx1"/>
                </a:solidFill>
                <a:latin typeface="Arial" charset="0"/>
                <a:ea typeface="+mn-ea"/>
                <a:cs typeface="+mn-cs"/>
              </a:rPr>
              <a:t>армувального</a:t>
            </a:r>
            <a:r>
              <a:rPr lang="uk-UA" sz="1200" kern="1200" baseline="0" dirty="0">
                <a:solidFill>
                  <a:schemeClr val="tx1"/>
                </a:solidFill>
                <a:latin typeface="Arial" charset="0"/>
                <a:ea typeface="+mn-ea"/>
                <a:cs typeface="+mn-cs"/>
              </a:rPr>
              <a:t> каркасу (залежно від основи: необхідність використання герметичних мембран, видалення нещільно прилягаючої плитки, проведення спеціальної інспекції будівлі).</a:t>
            </a:r>
          </a:p>
          <a:p>
            <a:pPr algn="just"/>
            <a:r>
              <a:rPr lang="uk-UA" sz="1200" kern="1200" baseline="0" dirty="0">
                <a:solidFill>
                  <a:schemeClr val="tx1"/>
                </a:solidFill>
                <a:latin typeface="Arial" charset="0"/>
                <a:ea typeface="+mn-ea"/>
                <a:cs typeface="+mn-cs"/>
              </a:rPr>
              <a:t>Для теплоізоляції зовнішніх стін найчастіше використовуються два методи:</a:t>
            </a:r>
            <a:endParaRPr lang="uk-UA" sz="1200" kern="1200" dirty="0">
              <a:solidFill>
                <a:schemeClr val="tx1"/>
              </a:solidFill>
              <a:latin typeface="Arial" charset="0"/>
              <a:ea typeface="+mn-ea"/>
              <a:cs typeface="+mn-cs"/>
            </a:endParaRPr>
          </a:p>
          <a:p>
            <a:pPr marL="228600" indent="-228600" algn="just">
              <a:buFont typeface="+mj-lt"/>
              <a:buAutoNum type="arabicPeriod"/>
            </a:pPr>
            <a:r>
              <a:rPr lang="uk-UA" sz="1200" kern="1200" dirty="0">
                <a:solidFill>
                  <a:schemeClr val="tx1"/>
                </a:solidFill>
                <a:latin typeface="Arial" charset="0"/>
                <a:ea typeface="+mn-ea"/>
                <a:cs typeface="+mn-cs"/>
              </a:rPr>
              <a:t>Зовнішня теплоізоляційна багатошарова система – один із найпоширеніших методів теплоізоляції суцільних зовнішніх стін; він передбачає використання теплоізоляційних плит,</a:t>
            </a:r>
            <a:r>
              <a:rPr lang="uk-UA" sz="1200" kern="1200" baseline="0" dirty="0">
                <a:solidFill>
                  <a:schemeClr val="tx1"/>
                </a:solidFill>
                <a:latin typeface="Arial" charset="0"/>
                <a:ea typeface="+mn-ea"/>
                <a:cs typeface="+mn-cs"/>
              </a:rPr>
              <a:t> які кріпляться до</a:t>
            </a:r>
            <a:r>
              <a:rPr lang="uk-UA" sz="1200" kern="1200" dirty="0">
                <a:solidFill>
                  <a:schemeClr val="tx1"/>
                </a:solidFill>
                <a:latin typeface="Arial" charset="0"/>
                <a:ea typeface="+mn-ea"/>
                <a:cs typeface="+mn-cs"/>
              </a:rPr>
              <a:t> зовнішньої структурі будівлі й покриваються спеціальним облицювальним шаром. Важливе значення має кінцевий облицювальний шар, який повинен бути стійким до атмосферного впливу (дощ, мороз,</a:t>
            </a:r>
            <a:r>
              <a:rPr lang="uk-UA" sz="1200" kern="1200" baseline="0" dirty="0">
                <a:solidFill>
                  <a:schemeClr val="tx1"/>
                </a:solidFill>
                <a:latin typeface="Arial" charset="0"/>
                <a:ea typeface="+mn-ea"/>
                <a:cs typeface="+mn-cs"/>
              </a:rPr>
              <a:t> зміни температури, ультрафіолетове випромінювання).</a:t>
            </a:r>
            <a:endParaRPr lang="uk-UA" sz="1200" kern="1200" dirty="0">
              <a:solidFill>
                <a:schemeClr val="tx1"/>
              </a:solidFill>
              <a:latin typeface="Arial" charset="0"/>
              <a:ea typeface="+mn-ea"/>
              <a:cs typeface="+mn-cs"/>
            </a:endParaRPr>
          </a:p>
          <a:p>
            <a:pPr marL="228600" indent="-228600" algn="just">
              <a:buFont typeface="+mj-lt"/>
              <a:buAutoNum type="arabicPeriod"/>
            </a:pPr>
            <a:r>
              <a:rPr lang="uk-UA" sz="1200" kern="1200" dirty="0">
                <a:solidFill>
                  <a:schemeClr val="tx1"/>
                </a:solidFill>
                <a:latin typeface="Arial" charset="0"/>
                <a:ea typeface="+mn-ea"/>
                <a:cs typeface="+mn-cs"/>
              </a:rPr>
              <a:t>Вентильований фасад – високоефективне рішення,</a:t>
            </a:r>
            <a:r>
              <a:rPr lang="uk-UA" sz="1200" kern="1200" baseline="0" dirty="0">
                <a:solidFill>
                  <a:schemeClr val="tx1"/>
                </a:solidFill>
                <a:latin typeface="Arial" charset="0"/>
                <a:ea typeface="+mn-ea"/>
                <a:cs typeface="+mn-cs"/>
              </a:rPr>
              <a:t> в якому використовуються механічні анкерні елементи. Теплоізоляційні плити кріпляться до</a:t>
            </a:r>
            <a:r>
              <a:rPr lang="uk-UA" sz="1200" kern="1200" dirty="0">
                <a:solidFill>
                  <a:schemeClr val="tx1"/>
                </a:solidFill>
                <a:latin typeface="Arial" charset="0"/>
                <a:ea typeface="+mn-ea"/>
                <a:cs typeface="+mn-cs"/>
              </a:rPr>
              <a:t> зовнішньої структурі будівлі й захищаються фасадними панелями, які механічно кріпляться до</a:t>
            </a:r>
            <a:r>
              <a:rPr lang="uk-UA" sz="1200" kern="1200" baseline="0" dirty="0">
                <a:solidFill>
                  <a:schemeClr val="tx1"/>
                </a:solidFill>
                <a:latin typeface="Arial" charset="0"/>
                <a:ea typeface="+mn-ea"/>
                <a:cs typeface="+mn-cs"/>
              </a:rPr>
              <a:t> анкерної системи. Між фасадними панелями та теплоізоляцією наявний повітряний прошарок, призначений для відведення надмірної вологи.</a:t>
            </a:r>
            <a:endParaRPr lang="en-US" sz="1200" kern="1200" dirty="0">
              <a:solidFill>
                <a:schemeClr val="tx1"/>
              </a:solidFill>
              <a:latin typeface="Arial" charset="0"/>
              <a:ea typeface="+mn-ea"/>
              <a:cs typeface="+mn-cs"/>
            </a:endParaRPr>
          </a:p>
          <a:p>
            <a:pPr algn="just" defTabSz="827284">
              <a:defRPr/>
            </a:pPr>
            <a:r>
              <a:rPr lang="en-GB" noProof="0" dirty="0"/>
              <a:t>__________________________________________</a:t>
            </a:r>
            <a:r>
              <a:rPr lang="uk-UA" noProof="0" dirty="0"/>
              <a:t>____</a:t>
            </a:r>
            <a:r>
              <a:rPr lang="en-GB" noProof="0" dirty="0"/>
              <a:t>_______________________</a:t>
            </a:r>
          </a:p>
          <a:p>
            <a:pPr lvl="0" algn="just" defTabSz="827284">
              <a:defRPr/>
            </a:pPr>
            <a:r>
              <a:rPr lang="en-GB" dirty="0">
                <a:solidFill>
                  <a:srgbClr val="000000"/>
                </a:solidFill>
              </a:rPr>
              <a:t>__________________________________________</a:t>
            </a:r>
            <a:r>
              <a:rPr lang="uk-UA" dirty="0">
                <a:solidFill>
                  <a:srgbClr val="000000"/>
                </a:solidFill>
              </a:rPr>
              <a:t>____</a:t>
            </a:r>
            <a:r>
              <a:rPr lang="en-GB" dirty="0">
                <a:solidFill>
                  <a:srgbClr val="000000"/>
                </a:solidFill>
              </a:rPr>
              <a:t>_______________________</a:t>
            </a:r>
          </a:p>
          <a:p>
            <a:pPr lvl="0" algn="just" defTabSz="827284">
              <a:defRPr/>
            </a:pPr>
            <a:r>
              <a:rPr lang="en-GB" dirty="0">
                <a:solidFill>
                  <a:srgbClr val="000000"/>
                </a:solidFill>
              </a:rPr>
              <a:t>__________________________________________</a:t>
            </a:r>
            <a:r>
              <a:rPr lang="uk-UA" dirty="0">
                <a:solidFill>
                  <a:srgbClr val="000000"/>
                </a:solidFill>
              </a:rPr>
              <a:t>____</a:t>
            </a:r>
            <a:r>
              <a:rPr lang="en-GB" dirty="0">
                <a:solidFill>
                  <a:srgbClr val="000000"/>
                </a:solidFill>
              </a:rPr>
              <a:t>_______________________</a:t>
            </a:r>
          </a:p>
          <a:p>
            <a:pPr lvl="0" algn="just" defTabSz="827284">
              <a:defRPr/>
            </a:pPr>
            <a:r>
              <a:rPr lang="en-GB" dirty="0">
                <a:solidFill>
                  <a:srgbClr val="000000"/>
                </a:solidFill>
              </a:rPr>
              <a:t>__________________________________________</a:t>
            </a:r>
            <a:r>
              <a:rPr lang="uk-UA" dirty="0">
                <a:solidFill>
                  <a:srgbClr val="000000"/>
                </a:solidFill>
              </a:rPr>
              <a:t>____</a:t>
            </a:r>
            <a:r>
              <a:rPr lang="en-GB" dirty="0">
                <a:solidFill>
                  <a:srgbClr val="000000"/>
                </a:solidFill>
              </a:rPr>
              <a:t>_______________________</a:t>
            </a:r>
          </a:p>
          <a:p>
            <a:pPr lvl="0" algn="just" defTabSz="827284">
              <a:defRPr/>
            </a:pPr>
            <a:r>
              <a:rPr lang="en-GB" dirty="0">
                <a:solidFill>
                  <a:srgbClr val="000000"/>
                </a:solidFill>
              </a:rPr>
              <a:t>__________________________________________</a:t>
            </a:r>
            <a:r>
              <a:rPr lang="uk-UA" dirty="0">
                <a:solidFill>
                  <a:srgbClr val="000000"/>
                </a:solidFill>
              </a:rPr>
              <a:t>____</a:t>
            </a:r>
            <a:r>
              <a:rPr lang="en-GB" dirty="0">
                <a:solidFill>
                  <a:srgbClr val="000000"/>
                </a:solidFill>
              </a:rPr>
              <a:t>_______________________</a:t>
            </a:r>
          </a:p>
          <a:p>
            <a:pPr lvl="0" algn="just" defTabSz="827284">
              <a:defRPr/>
            </a:pPr>
            <a:r>
              <a:rPr lang="en-GB" dirty="0">
                <a:solidFill>
                  <a:srgbClr val="000000"/>
                </a:solidFill>
              </a:rPr>
              <a:t>__________________________________________</a:t>
            </a:r>
            <a:r>
              <a:rPr lang="uk-UA" dirty="0">
                <a:solidFill>
                  <a:srgbClr val="000000"/>
                </a:solidFill>
              </a:rPr>
              <a:t>____</a:t>
            </a:r>
            <a:r>
              <a:rPr lang="en-GB" dirty="0">
                <a:solidFill>
                  <a:srgbClr val="000000"/>
                </a:solidFill>
              </a:rPr>
              <a:t>_______________________</a:t>
            </a:r>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1C7E8A8E-F6E0-45D8-894E-99C514343521}"/>
              </a:ext>
            </a:extLst>
          </p:cNvPr>
          <p:cNvSpPr>
            <a:spLocks noGrp="1"/>
          </p:cNvSpPr>
          <p:nvPr>
            <p:ph type="sldNum" sz="quarter" idx="5"/>
          </p:nvPr>
        </p:nvSpPr>
        <p:spPr/>
        <p:txBody>
          <a:bodyPr/>
          <a:lstStyle/>
          <a:p>
            <a:pPr>
              <a:defRPr/>
            </a:pPr>
            <a:fld id="{D2B85848-249A-4A1F-BD97-096076EA879A}" type="slidenum">
              <a:rPr lang="lv-LV" smtClean="0"/>
              <a:pPr>
                <a:defRPr/>
              </a:pPr>
              <a:t>48</a:t>
            </a:fld>
            <a:endParaRPr lang="lv-LV"/>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uk-UA" sz="1200" kern="1200" dirty="0">
                <a:solidFill>
                  <a:schemeClr val="tx1"/>
                </a:solidFill>
                <a:latin typeface="Arial" charset="0"/>
                <a:ea typeface="+mn-ea"/>
                <a:cs typeface="+mn-cs"/>
              </a:rPr>
              <a:t>Хоча економія енергії від теплоізоляції фундаменту та цокольної стіни є меншою ніж від теплоізоляції наземних стін (з однаковими коефіцієнтами теплопровідності),</a:t>
            </a:r>
            <a:r>
              <a:rPr lang="uk-UA" sz="1200" kern="1200" baseline="0" dirty="0">
                <a:solidFill>
                  <a:schemeClr val="tx1"/>
                </a:solidFill>
                <a:latin typeface="Arial" charset="0"/>
                <a:ea typeface="+mn-ea"/>
                <a:cs typeface="+mn-cs"/>
              </a:rPr>
              <a:t> утеплення неутепленого фундаменту (цоколю) будівлі також має важливе значення; зокрема через те, що цей енергоощадний захід виконується паралельно із заходами з гідроізоляції фундаменту. Після земельних робіт довкола будівлі, стіни фундаменту очищаються і, в разі потреби, лагодяться. Перед монтажем теплоізоляції проводяться відповідні гідроізоляційні роботи. Якщо підвал опалюється, стіна утеплюється на всю глибину, в інших випадках, як правило, достатньо глибини 50–80 см.</a:t>
            </a:r>
            <a:endParaRPr lang="uk-UA" sz="1200" kern="1200" dirty="0">
              <a:solidFill>
                <a:schemeClr val="tx1"/>
              </a:solidFill>
              <a:latin typeface="Arial" charset="0"/>
              <a:ea typeface="+mn-ea"/>
              <a:cs typeface="+mn-cs"/>
            </a:endParaRP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US" sz="1200" kern="1200" dirty="0">
              <a:solidFill>
                <a:schemeClr val="tx1"/>
              </a:solidFill>
              <a:latin typeface="Arial" charset="0"/>
              <a:ea typeface="+mn-ea"/>
              <a:cs typeface="+mn-cs"/>
            </a:endParaRPr>
          </a:p>
          <a:p>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080F41C8-180E-45DA-AF3E-24E6CFF5F33D}"/>
              </a:ext>
            </a:extLst>
          </p:cNvPr>
          <p:cNvSpPr>
            <a:spLocks noGrp="1"/>
          </p:cNvSpPr>
          <p:nvPr>
            <p:ph type="sldNum" sz="quarter" idx="5"/>
          </p:nvPr>
        </p:nvSpPr>
        <p:spPr/>
        <p:txBody>
          <a:bodyPr/>
          <a:lstStyle/>
          <a:p>
            <a:pPr>
              <a:defRPr/>
            </a:pPr>
            <a:fld id="{D2B85848-249A-4A1F-BD97-096076EA879A}" type="slidenum">
              <a:rPr lang="lv-LV" smtClean="0"/>
              <a:pPr>
                <a:defRPr/>
              </a:pPr>
              <a:t>49</a:t>
            </a:fld>
            <a:endParaRPr 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noProof="0" dirty="0"/>
              <a:t>На цьому графіку показано, як оцінюється тепловий клімат у приміщенні:</a:t>
            </a:r>
          </a:p>
          <a:p>
            <a:pPr marL="228600" indent="-228600">
              <a:buAutoNum type="arabicPeriod"/>
            </a:pPr>
            <a:r>
              <a:rPr lang="uk-UA" baseline="0" noProof="0" dirty="0"/>
              <a:t>На основі опитування мешканців. Загальне запитання: як вони почуваються у своєму помешканні? Збираються такі відповіді: холодно, прохолодно, трохи холодно, нейтрально, трохи тепло, тепло або жарко.</a:t>
            </a:r>
          </a:p>
          <a:p>
            <a:pPr marL="228600" indent="-228600">
              <a:buAutoNum type="arabicPeriod"/>
            </a:pPr>
            <a:r>
              <a:rPr lang="uk-UA" baseline="0" noProof="0" dirty="0"/>
              <a:t>На основі індексу комфортності: кількість мешканців, які незадоволені тепловим кліматом у приміщенні.</a:t>
            </a:r>
            <a:endParaRPr lang="en-GB" baseline="0" noProof="0" dirty="0"/>
          </a:p>
          <a:p>
            <a:pPr marL="0" indent="0">
              <a:buNone/>
            </a:pPr>
            <a:r>
              <a:rPr lang="uk-UA" baseline="0" noProof="0" dirty="0"/>
              <a:t>Загалом, найменша кількість незадоволених мешканців становить близько 5 %. Це означає, що, незалежно від того, наскільки гарно систему опалення (або кондиціонування) відрегульовано, оптимізовано і налаштовано на бажану температуру, завжди будуть 5 % респондентів, які повністю незадоволені тепловим кліматом у приміщенні.</a:t>
            </a:r>
          </a:p>
          <a:p>
            <a:pPr marL="0" indent="0">
              <a:buNone/>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marL="0" indent="0">
              <a:buNone/>
            </a:pPr>
            <a:endParaRPr lang="en-GB" noProof="0"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A4B35FBA-0C42-473D-ADEC-E54138E9464C}"/>
              </a:ext>
            </a:extLst>
          </p:cNvPr>
          <p:cNvSpPr>
            <a:spLocks noGrp="1"/>
          </p:cNvSpPr>
          <p:nvPr>
            <p:ph type="sldNum" sz="quarter" idx="5"/>
          </p:nvPr>
        </p:nvSpPr>
        <p:spPr/>
        <p:txBody>
          <a:bodyPr/>
          <a:lstStyle/>
          <a:p>
            <a:pPr>
              <a:defRPr/>
            </a:pPr>
            <a:fld id="{D2B85848-249A-4A1F-BD97-096076EA879A}" type="slidenum">
              <a:rPr lang="lv-LV" smtClean="0"/>
              <a:pPr>
                <a:defRPr/>
              </a:pPr>
              <a:t>5</a:t>
            </a:fld>
            <a:endParaRPr lang="lv-LV"/>
          </a:p>
        </p:txBody>
      </p:sp>
    </p:spTree>
    <p:extLst>
      <p:ext uri="{BB962C8B-B14F-4D97-AF65-F5344CB8AC3E}">
        <p14:creationId xmlns:p14="http://schemas.microsoft.com/office/powerpoint/2010/main" val="31362978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uk-UA" sz="1200" kern="1200" dirty="0">
                <a:solidFill>
                  <a:schemeClr val="tx1"/>
                </a:solidFill>
                <a:latin typeface="Arial" charset="0"/>
                <a:ea typeface="+mn-ea"/>
                <a:cs typeface="+mn-cs"/>
              </a:rPr>
              <a:t>Заміна дверей та вікон – важливі заходи, які вимагають особливої уваги та нагляду на етапі монтажу. Необхідно забезпечити ефективну повітряну герметичність підвіконь, одвірків та віконних рам.</a:t>
            </a:r>
          </a:p>
          <a:p>
            <a:r>
              <a:rPr lang="uk-UA" sz="1200" kern="1200" dirty="0">
                <a:solidFill>
                  <a:schemeClr val="tx1"/>
                </a:solidFill>
                <a:latin typeface="Arial" charset="0"/>
                <a:ea typeface="+mn-ea"/>
                <a:cs typeface="+mn-cs"/>
              </a:rPr>
              <a:t>Ефективність цих заходів залежить від:</a:t>
            </a:r>
          </a:p>
          <a:p>
            <a:pPr marL="228600" indent="-228600">
              <a:buFont typeface="+mj-lt"/>
              <a:buAutoNum type="arabicPeriod"/>
            </a:pPr>
            <a:r>
              <a:rPr lang="uk-UA" sz="1200" kern="1200" baseline="0" dirty="0">
                <a:solidFill>
                  <a:schemeClr val="tx1"/>
                </a:solidFill>
                <a:latin typeface="Arial" charset="0"/>
                <a:ea typeface="+mn-ea"/>
                <a:cs typeface="+mn-cs"/>
              </a:rPr>
              <a:t>Кількості скляних панелей (подвійний або потрійний склопакет).</a:t>
            </a:r>
            <a:endParaRPr lang="en-US" sz="1200" kern="1200" dirty="0">
              <a:solidFill>
                <a:schemeClr val="tx1"/>
              </a:solidFill>
              <a:latin typeface="Arial" charset="0"/>
              <a:ea typeface="+mn-ea"/>
              <a:cs typeface="+mn-cs"/>
            </a:endParaRPr>
          </a:p>
          <a:p>
            <a:pPr marL="228600" indent="-228600">
              <a:buFont typeface="+mj-lt"/>
              <a:buAutoNum type="arabicPeriod"/>
            </a:pPr>
            <a:r>
              <a:rPr lang="uk-UA" sz="1200" kern="1200" dirty="0">
                <a:solidFill>
                  <a:schemeClr val="tx1"/>
                </a:solidFill>
                <a:latin typeface="Arial" charset="0"/>
                <a:ea typeface="+mn-ea"/>
                <a:cs typeface="+mn-cs"/>
              </a:rPr>
              <a:t>Параметрів скла та рами,</a:t>
            </a:r>
            <a:r>
              <a:rPr lang="uk-UA" sz="1200" kern="1200" baseline="0" dirty="0">
                <a:solidFill>
                  <a:schemeClr val="tx1"/>
                </a:solidFill>
                <a:latin typeface="Arial" charset="0"/>
                <a:ea typeface="+mn-ea"/>
                <a:cs typeface="+mn-cs"/>
              </a:rPr>
              <a:t> що використовуються.</a:t>
            </a:r>
            <a:endParaRPr lang="en-US" sz="1200" kern="1200" dirty="0">
              <a:solidFill>
                <a:schemeClr val="tx1"/>
              </a:solidFill>
              <a:latin typeface="Arial" charset="0"/>
              <a:ea typeface="+mn-ea"/>
              <a:cs typeface="+mn-cs"/>
            </a:endParaRPr>
          </a:p>
          <a:p>
            <a:pPr marL="228600" indent="-228600">
              <a:buFont typeface="+mj-lt"/>
              <a:buAutoNum type="arabicPeriod"/>
            </a:pPr>
            <a:r>
              <a:rPr lang="uk-UA" sz="1200" kern="1200" dirty="0">
                <a:solidFill>
                  <a:schemeClr val="tx1"/>
                </a:solidFill>
                <a:latin typeface="Arial" charset="0"/>
                <a:ea typeface="+mn-ea"/>
                <a:cs typeface="+mn-cs"/>
              </a:rPr>
              <a:t>Технології монтажу.</a:t>
            </a:r>
            <a:endParaRPr lang="en-US" sz="1200" kern="1200" dirty="0">
              <a:solidFill>
                <a:schemeClr val="tx1"/>
              </a:solidFill>
              <a:latin typeface="Arial" charset="0"/>
              <a:ea typeface="+mn-ea"/>
              <a:cs typeface="+mn-cs"/>
            </a:endParaRPr>
          </a:p>
          <a:p>
            <a:r>
              <a:rPr lang="uk-UA" dirty="0"/>
              <a:t>Перші два чинники визначають загальний коефіцієнт теплопровідності вікна/дверей. Третій впливає на показники</a:t>
            </a:r>
            <a:r>
              <a:rPr lang="uk-UA" baseline="0" dirty="0"/>
              <a:t> теплового містка та повітряної інфільтрації.</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E8C6608A-3FC1-4107-8A9F-BE8760D491B1}"/>
              </a:ext>
            </a:extLst>
          </p:cNvPr>
          <p:cNvSpPr>
            <a:spLocks noGrp="1"/>
          </p:cNvSpPr>
          <p:nvPr>
            <p:ph type="sldNum" sz="quarter" idx="5"/>
          </p:nvPr>
        </p:nvSpPr>
        <p:spPr/>
        <p:txBody>
          <a:bodyPr/>
          <a:lstStyle/>
          <a:p>
            <a:pPr>
              <a:defRPr/>
            </a:pPr>
            <a:fld id="{D2B85848-249A-4A1F-BD97-096076EA879A}" type="slidenum">
              <a:rPr lang="lv-LV" smtClean="0"/>
              <a:pPr>
                <a:defRPr/>
              </a:pPr>
              <a:t>50</a:t>
            </a:fld>
            <a:endParaRPr lang="lv-LV"/>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uk-UA" sz="1200" kern="1200" dirty="0">
                <a:solidFill>
                  <a:schemeClr val="tx1"/>
                </a:solidFill>
                <a:latin typeface="Arial" charset="0"/>
                <a:ea typeface="+mn-ea"/>
                <a:cs typeface="+mn-cs"/>
              </a:rPr>
              <a:t>Теплоізоляція цокольного перекриття особливо актуальна для холодних неопалюваних цокольних поверхів. Для проведення цього заходу дуже важливо спорожнити підвал, щоб забезпечити безперешкодний монтаж теплоізоляційних плит на стелі</a:t>
            </a:r>
            <a:r>
              <a:rPr lang="uk-UA" sz="1200" kern="1200" baseline="0" dirty="0">
                <a:solidFill>
                  <a:schemeClr val="tx1"/>
                </a:solidFill>
                <a:latin typeface="Arial" charset="0"/>
                <a:ea typeface="+mn-ea"/>
                <a:cs typeface="+mn-cs"/>
              </a:rPr>
              <a:t> підвалу. Крім того, монтажу теплоізоляції не повинні заважати електричні кабелі, точки освітлення та труби – їх необхідно або ж перемістити, або належним чином вмонтувати в ізоляційний шар.</a:t>
            </a:r>
            <a:endParaRPr lang="uk-UA" sz="1200" kern="1200" dirty="0">
              <a:solidFill>
                <a:schemeClr val="tx1"/>
              </a:solidFill>
              <a:latin typeface="Arial" charset="0"/>
              <a:ea typeface="+mn-ea"/>
              <a:cs typeface="+mn-cs"/>
            </a:endParaRPr>
          </a:p>
          <a:p>
            <a:r>
              <a:rPr lang="uk-UA" sz="1200" kern="1200" dirty="0">
                <a:solidFill>
                  <a:schemeClr val="tx1"/>
                </a:solidFill>
                <a:latin typeface="Arial" charset="0"/>
                <a:ea typeface="+mn-ea"/>
                <a:cs typeface="+mn-cs"/>
              </a:rPr>
              <a:t>Для цього заходу найчастіше</a:t>
            </a:r>
            <a:r>
              <a:rPr lang="uk-UA" sz="1200" kern="1200" baseline="0" dirty="0">
                <a:solidFill>
                  <a:schemeClr val="tx1"/>
                </a:solidFill>
                <a:latin typeface="Arial" charset="0"/>
                <a:ea typeface="+mn-ea"/>
                <a:cs typeface="+mn-cs"/>
              </a:rPr>
              <a:t> використовується багатошарова система – теплоізоляційні плити закріплюються на стелі цокольного поверху і покриваються основним шаром, зміцненим </a:t>
            </a:r>
            <a:r>
              <a:rPr lang="uk-UA" sz="1200" kern="1200" baseline="0" dirty="0" err="1">
                <a:solidFill>
                  <a:schemeClr val="tx1"/>
                </a:solidFill>
                <a:latin typeface="Arial" charset="0"/>
                <a:ea typeface="+mn-ea"/>
                <a:cs typeface="+mn-cs"/>
              </a:rPr>
              <a:t>скловолоконною</a:t>
            </a:r>
            <a:r>
              <a:rPr lang="uk-UA" sz="1200" kern="1200" baseline="0" dirty="0">
                <a:solidFill>
                  <a:schemeClr val="tx1"/>
                </a:solidFill>
                <a:latin typeface="Arial" charset="0"/>
                <a:ea typeface="+mn-ea"/>
                <a:cs typeface="+mn-cs"/>
              </a:rPr>
              <a:t> </a:t>
            </a:r>
            <a:r>
              <a:rPr lang="uk-UA" sz="1200" kern="1200" baseline="0" dirty="0" err="1">
                <a:solidFill>
                  <a:schemeClr val="tx1"/>
                </a:solidFill>
                <a:latin typeface="Arial" charset="0"/>
                <a:ea typeface="+mn-ea"/>
                <a:cs typeface="+mn-cs"/>
              </a:rPr>
              <a:t>армувальною</a:t>
            </a:r>
            <a:r>
              <a:rPr lang="uk-UA" sz="1200" kern="1200" baseline="0" dirty="0">
                <a:solidFill>
                  <a:schemeClr val="tx1"/>
                </a:solidFill>
                <a:latin typeface="Arial" charset="0"/>
                <a:ea typeface="+mn-ea"/>
                <a:cs typeface="+mn-cs"/>
              </a:rPr>
              <a:t> сіткою. При виборі ізоляційного матеріалу слід дотримуватися норм пожежної безпеки.</a:t>
            </a:r>
            <a:endParaRPr lang="uk-UA" sz="1200" kern="1200" dirty="0">
              <a:solidFill>
                <a:schemeClr val="tx1"/>
              </a:solidFill>
              <a:latin typeface="Arial" charset="0"/>
              <a:ea typeface="+mn-ea"/>
              <a:cs typeface="+mn-cs"/>
            </a:endParaRP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9D5B51AD-3F34-4356-94FF-FCD9D5D66787}"/>
              </a:ext>
            </a:extLst>
          </p:cNvPr>
          <p:cNvSpPr>
            <a:spLocks noGrp="1"/>
          </p:cNvSpPr>
          <p:nvPr>
            <p:ph type="sldNum" sz="quarter" idx="5"/>
          </p:nvPr>
        </p:nvSpPr>
        <p:spPr/>
        <p:txBody>
          <a:bodyPr/>
          <a:lstStyle/>
          <a:p>
            <a:pPr>
              <a:defRPr/>
            </a:pPr>
            <a:fld id="{D2B85848-249A-4A1F-BD97-096076EA879A}" type="slidenum">
              <a:rPr lang="lv-LV" smtClean="0"/>
              <a:pPr>
                <a:defRPr/>
              </a:pPr>
              <a:t>51</a:t>
            </a:fld>
            <a:endParaRPr lang="lv-LV"/>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uk-UA" sz="1200" kern="1200" dirty="0">
                <a:solidFill>
                  <a:schemeClr val="tx1"/>
                </a:solidFill>
                <a:latin typeface="Arial" charset="0"/>
                <a:ea typeface="+mn-ea"/>
                <a:cs typeface="+mn-cs"/>
              </a:rPr>
              <a:t>У більшості існуючих</a:t>
            </a:r>
            <a:r>
              <a:rPr lang="uk-UA" sz="1200" kern="1200" baseline="0" dirty="0">
                <a:solidFill>
                  <a:schemeClr val="tx1"/>
                </a:solidFill>
                <a:latin typeface="Arial" charset="0"/>
                <a:ea typeface="+mn-ea"/>
                <a:cs typeface="+mn-cs"/>
              </a:rPr>
              <a:t> багатоквартирних будинків в Україні встановлено однотрубні системи опалення без обхідних систем (низький рівень контролю). У більшості випадків вони є застарілими й потребують серйозної модернізації. Для модернізації цих систем використовують два основні методи:</a:t>
            </a:r>
            <a:endParaRPr lang="uk-UA" sz="1200" kern="1200" dirty="0">
              <a:solidFill>
                <a:schemeClr val="tx1"/>
              </a:solidFill>
              <a:latin typeface="Arial" charset="0"/>
              <a:ea typeface="+mn-ea"/>
              <a:cs typeface="+mn-cs"/>
            </a:endParaRPr>
          </a:p>
          <a:p>
            <a:pPr marL="228600" indent="-228600">
              <a:buFont typeface="+mj-lt"/>
              <a:buAutoNum type="arabicPeriod"/>
            </a:pPr>
            <a:r>
              <a:rPr lang="uk-UA" sz="1200" kern="1200" dirty="0">
                <a:solidFill>
                  <a:schemeClr val="tx1"/>
                </a:solidFill>
                <a:latin typeface="Arial" charset="0"/>
                <a:ea typeface="+mn-ea"/>
                <a:cs typeface="+mn-cs"/>
              </a:rPr>
              <a:t>Модернізація системи опалення з використанням існуючої конфігурації</a:t>
            </a:r>
            <a:r>
              <a:rPr lang="uk-UA" sz="1200" kern="1200" baseline="0" dirty="0">
                <a:solidFill>
                  <a:schemeClr val="tx1"/>
                </a:solidFill>
                <a:latin typeface="Arial" charset="0"/>
                <a:ea typeface="+mn-ea"/>
                <a:cs typeface="+mn-cs"/>
              </a:rPr>
              <a:t> труб</a:t>
            </a:r>
            <a:r>
              <a:rPr lang="uk-UA" sz="1200" kern="1200" dirty="0">
                <a:solidFill>
                  <a:schemeClr val="tx1"/>
                </a:solidFill>
                <a:latin typeface="Arial" charset="0"/>
                <a:ea typeface="+mn-ea"/>
                <a:cs typeface="+mn-cs"/>
              </a:rPr>
              <a:t>.</a:t>
            </a:r>
            <a:r>
              <a:rPr lang="en-US" sz="1200" kern="1200" dirty="0">
                <a:solidFill>
                  <a:schemeClr val="tx1"/>
                </a:solidFill>
                <a:latin typeface="Arial" charset="0"/>
                <a:ea typeface="+mn-ea"/>
                <a:cs typeface="+mn-cs"/>
              </a:rPr>
              <a:t> </a:t>
            </a:r>
          </a:p>
          <a:p>
            <a:pPr marL="228600" indent="-228600">
              <a:buFont typeface="+mj-lt"/>
              <a:buAutoNum type="arabicPeriod"/>
            </a:pPr>
            <a:r>
              <a:rPr lang="uk-UA" sz="1200" kern="1200" dirty="0">
                <a:solidFill>
                  <a:schemeClr val="tx1"/>
                </a:solidFill>
                <a:latin typeface="Arial" charset="0"/>
                <a:ea typeface="+mn-ea"/>
                <a:cs typeface="+mn-cs"/>
              </a:rPr>
              <a:t>Встановлення двотрубних</a:t>
            </a:r>
            <a:r>
              <a:rPr lang="uk-UA" sz="1200" kern="1200" baseline="0" dirty="0">
                <a:solidFill>
                  <a:schemeClr val="tx1"/>
                </a:solidFill>
                <a:latin typeface="Arial" charset="0"/>
                <a:ea typeface="+mn-ea"/>
                <a:cs typeface="+mn-cs"/>
              </a:rPr>
              <a:t> систем</a:t>
            </a:r>
            <a:r>
              <a:rPr lang="uk-UA" sz="1200" kern="1200" dirty="0">
                <a:solidFill>
                  <a:schemeClr val="tx1"/>
                </a:solidFill>
                <a:latin typeface="Arial" charset="0"/>
                <a:ea typeface="+mn-ea"/>
                <a:cs typeface="+mn-cs"/>
              </a:rPr>
              <a:t>.</a:t>
            </a:r>
            <a:endParaRPr lang="en-US" sz="1200" kern="1200" dirty="0">
              <a:solidFill>
                <a:schemeClr val="tx1"/>
              </a:solidFill>
              <a:latin typeface="Arial" charset="0"/>
              <a:ea typeface="+mn-ea"/>
              <a:cs typeface="+mn-cs"/>
            </a:endParaRPr>
          </a:p>
          <a:p>
            <a:endParaRPr lang="en-US" sz="1200" kern="1200" dirty="0">
              <a:solidFill>
                <a:schemeClr val="tx1"/>
              </a:solidFill>
              <a:latin typeface="Arial" charset="0"/>
              <a:ea typeface="+mn-ea"/>
              <a:cs typeface="+mn-cs"/>
            </a:endParaRPr>
          </a:p>
          <a:p>
            <a:r>
              <a:rPr lang="uk-UA" sz="1200" kern="1200" dirty="0">
                <a:solidFill>
                  <a:schemeClr val="tx1"/>
                </a:solidFill>
                <a:latin typeface="Arial" charset="0"/>
                <a:ea typeface="+mn-ea"/>
                <a:cs typeface="+mn-cs"/>
              </a:rPr>
              <a:t>Незалежно від конфігурації системи, під час модернізації системи опалення всі головні розподільчі труби на</a:t>
            </a:r>
            <a:r>
              <a:rPr lang="uk-UA" sz="1200" kern="1200" baseline="0" dirty="0">
                <a:solidFill>
                  <a:schemeClr val="tx1"/>
                </a:solidFill>
                <a:latin typeface="Arial" charset="0"/>
                <a:ea typeface="+mn-ea"/>
                <a:cs typeface="+mn-cs"/>
              </a:rPr>
              <a:t> цокольному поверсі та технічному горищі </a:t>
            </a:r>
            <a:r>
              <a:rPr lang="uk-UA" sz="1200" kern="1200" baseline="0" dirty="0" err="1">
                <a:solidFill>
                  <a:schemeClr val="tx1"/>
                </a:solidFill>
                <a:latin typeface="Arial" charset="0"/>
                <a:ea typeface="+mn-ea"/>
                <a:cs typeface="+mn-cs"/>
              </a:rPr>
              <a:t>ізолюються</a:t>
            </a:r>
            <a:r>
              <a:rPr lang="uk-UA" sz="1200" kern="1200" baseline="0" dirty="0">
                <a:solidFill>
                  <a:schemeClr val="tx1"/>
                </a:solidFill>
                <a:latin typeface="Arial" charset="0"/>
                <a:ea typeface="+mn-ea"/>
                <a:cs typeface="+mn-cs"/>
              </a:rPr>
              <a:t> з використанням спеціалізованих рішень. Крім того, повинно передбачатися встановлення термостатичних радіаторних клапанів і відповідних балансувальних клапанів для рівномірного розподілу температури в будівлі.</a:t>
            </a:r>
          </a:p>
          <a:p>
            <a:r>
              <a:rPr lang="uk-UA" sz="1200" kern="1200" baseline="0" dirty="0">
                <a:solidFill>
                  <a:schemeClr val="tx1"/>
                </a:solidFill>
                <a:latin typeface="Arial" charset="0"/>
                <a:ea typeface="+mn-ea"/>
                <a:cs typeface="+mn-cs"/>
              </a:rPr>
              <a:t>Більш докладно системи опалювання розглядаються в модулі 2 цього навчального курсу.</a:t>
            </a:r>
            <a:endParaRPr lang="uk-UA" sz="1200" kern="1200" dirty="0">
              <a:solidFill>
                <a:schemeClr val="tx1"/>
              </a:solidFill>
              <a:latin typeface="Arial" charset="0"/>
              <a:ea typeface="+mn-ea"/>
              <a:cs typeface="+mn-cs"/>
            </a:endParaRP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BF97186E-8F4D-46D3-B83A-724627B248C5}"/>
              </a:ext>
            </a:extLst>
          </p:cNvPr>
          <p:cNvSpPr>
            <a:spLocks noGrp="1"/>
          </p:cNvSpPr>
          <p:nvPr>
            <p:ph type="sldNum" sz="quarter" idx="5"/>
          </p:nvPr>
        </p:nvSpPr>
        <p:spPr/>
        <p:txBody>
          <a:bodyPr/>
          <a:lstStyle/>
          <a:p>
            <a:pPr>
              <a:defRPr/>
            </a:pPr>
            <a:fld id="{D2B85848-249A-4A1F-BD97-096076EA879A}" type="slidenum">
              <a:rPr lang="lv-LV" smtClean="0"/>
              <a:pPr>
                <a:defRPr/>
              </a:pPr>
              <a:t>52</a:t>
            </a:fld>
            <a:endParaRPr lang="lv-LV"/>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uk-UA" sz="1200" kern="1200" dirty="0">
                <a:solidFill>
                  <a:schemeClr val="tx1"/>
                </a:solidFill>
                <a:latin typeface="Arial" charset="0"/>
                <a:ea typeface="+mn-ea"/>
                <a:cs typeface="+mn-cs"/>
              </a:rPr>
              <a:t>У багатоквартирних</a:t>
            </a:r>
            <a:r>
              <a:rPr lang="uk-UA" sz="1200" kern="1200" baseline="0" dirty="0">
                <a:solidFill>
                  <a:schemeClr val="tx1"/>
                </a:solidFill>
                <a:latin typeface="Arial" charset="0"/>
                <a:ea typeface="+mn-ea"/>
                <a:cs typeface="+mn-cs"/>
              </a:rPr>
              <a:t> будинках, обладнаних централізованими системами гарячого водопостачання, дуже часто циркуляційний контур цих систем також використовується для обігріву ванних кімнат через </a:t>
            </a:r>
            <a:r>
              <a:rPr lang="uk-UA" sz="1200" kern="1200" baseline="0" dirty="0" err="1">
                <a:solidFill>
                  <a:schemeClr val="tx1"/>
                </a:solidFill>
                <a:latin typeface="Arial" charset="0"/>
                <a:ea typeface="+mn-ea"/>
                <a:cs typeface="+mn-cs"/>
              </a:rPr>
              <a:t>рушникосушарки</a:t>
            </a:r>
            <a:r>
              <a:rPr lang="uk-UA" sz="1200" kern="1200" baseline="0" dirty="0">
                <a:solidFill>
                  <a:schemeClr val="tx1"/>
                </a:solidFill>
                <a:latin typeface="Arial" charset="0"/>
                <a:ea typeface="+mn-ea"/>
                <a:cs typeface="+mn-cs"/>
              </a:rPr>
              <a:t>. Ці системи часто перебувають у поганому технічному стані й характеризуються значними тепловтратами.</a:t>
            </a:r>
            <a:endParaRPr lang="uk-UA" sz="1200" kern="1200" dirty="0">
              <a:solidFill>
                <a:schemeClr val="tx1"/>
              </a:solidFill>
              <a:latin typeface="Arial" charset="0"/>
              <a:ea typeface="+mn-ea"/>
              <a:cs typeface="+mn-cs"/>
            </a:endParaRPr>
          </a:p>
          <a:p>
            <a:r>
              <a:rPr lang="uk-UA" sz="1200" kern="1200" dirty="0">
                <a:solidFill>
                  <a:schemeClr val="tx1"/>
                </a:solidFill>
                <a:latin typeface="Arial" charset="0"/>
                <a:ea typeface="+mn-ea"/>
                <a:cs typeface="+mn-cs"/>
              </a:rPr>
              <a:t>Модернізація цих систем може відбуватися згідно з двома стратегіями:</a:t>
            </a:r>
          </a:p>
          <a:p>
            <a:pPr marL="228600" indent="-228600">
              <a:buFont typeface="+mj-lt"/>
              <a:buAutoNum type="arabicPeriod"/>
            </a:pPr>
            <a:r>
              <a:rPr lang="uk-UA" sz="1200" kern="1200" dirty="0">
                <a:solidFill>
                  <a:schemeClr val="tx1"/>
                </a:solidFill>
                <a:latin typeface="Arial" charset="0"/>
                <a:ea typeface="+mn-ea"/>
                <a:cs typeface="+mn-cs"/>
              </a:rPr>
              <a:t>Існуюча система демонтується. </a:t>
            </a:r>
            <a:r>
              <a:rPr lang="uk-UA" sz="1200" kern="1200" dirty="0" err="1">
                <a:solidFill>
                  <a:schemeClr val="tx1"/>
                </a:solidFill>
                <a:latin typeface="Arial" charset="0"/>
                <a:ea typeface="+mn-ea"/>
                <a:cs typeface="+mn-cs"/>
              </a:rPr>
              <a:t>Рушникосушарки</a:t>
            </a:r>
            <a:r>
              <a:rPr lang="uk-UA" sz="1200" kern="1200" dirty="0">
                <a:solidFill>
                  <a:schemeClr val="tx1"/>
                </a:solidFill>
                <a:latin typeface="Arial" charset="0"/>
                <a:ea typeface="+mn-ea"/>
                <a:cs typeface="+mn-cs"/>
              </a:rPr>
              <a:t> </a:t>
            </a:r>
            <a:r>
              <a:rPr lang="uk-UA" sz="1200" kern="1200" dirty="0" err="1">
                <a:solidFill>
                  <a:schemeClr val="tx1"/>
                </a:solidFill>
                <a:latin typeface="Arial" charset="0"/>
                <a:ea typeface="+mn-ea"/>
                <a:cs typeface="+mn-cs"/>
              </a:rPr>
              <a:t>під’єднуються</a:t>
            </a:r>
            <a:r>
              <a:rPr lang="uk-UA" sz="1200" kern="1200" dirty="0">
                <a:solidFill>
                  <a:schemeClr val="tx1"/>
                </a:solidFill>
                <a:latin typeface="Arial" charset="0"/>
                <a:ea typeface="+mn-ea"/>
                <a:cs typeface="+mn-cs"/>
              </a:rPr>
              <a:t> до системи опалення,</a:t>
            </a:r>
            <a:r>
              <a:rPr lang="uk-UA" sz="1200" kern="1200" baseline="0" dirty="0">
                <a:solidFill>
                  <a:schemeClr val="tx1"/>
                </a:solidFill>
                <a:latin typeface="Arial" charset="0"/>
                <a:ea typeface="+mn-ea"/>
                <a:cs typeface="+mn-cs"/>
              </a:rPr>
              <a:t> встановлюється нова система гарячого водопостачання. У новій системі використовуються труби мінімального діаметру й мінімальна протяжність циркуляційного контуру. Мета цих заходів – мінімізувати </a:t>
            </a:r>
            <a:r>
              <a:rPr lang="uk-UA" sz="1200" kern="1200" baseline="0" dirty="0" err="1">
                <a:solidFill>
                  <a:schemeClr val="tx1"/>
                </a:solidFill>
                <a:latin typeface="Arial" charset="0"/>
                <a:ea typeface="+mn-ea"/>
                <a:cs typeface="+mn-cs"/>
              </a:rPr>
              <a:t>енерговтрати</a:t>
            </a:r>
            <a:r>
              <a:rPr lang="uk-UA" sz="1200" kern="1200" baseline="0" dirty="0">
                <a:solidFill>
                  <a:schemeClr val="tx1"/>
                </a:solidFill>
                <a:latin typeface="Arial" charset="0"/>
                <a:ea typeface="+mn-ea"/>
                <a:cs typeface="+mn-cs"/>
              </a:rPr>
              <a:t>.</a:t>
            </a:r>
            <a:endParaRPr lang="uk-UA" sz="1200" kern="1200" dirty="0">
              <a:solidFill>
                <a:schemeClr val="tx1"/>
              </a:solidFill>
              <a:latin typeface="Arial" charset="0"/>
              <a:ea typeface="+mn-ea"/>
              <a:cs typeface="+mn-cs"/>
            </a:endParaRPr>
          </a:p>
          <a:p>
            <a:pPr marL="228600" indent="-228600">
              <a:buFont typeface="+mj-lt"/>
              <a:buAutoNum type="arabicPeriod"/>
            </a:pPr>
            <a:r>
              <a:rPr lang="uk-UA" sz="1200" kern="1200" dirty="0">
                <a:solidFill>
                  <a:schemeClr val="tx1"/>
                </a:solidFill>
                <a:latin typeface="Arial" charset="0"/>
                <a:ea typeface="+mn-ea"/>
                <a:cs typeface="+mn-cs"/>
              </a:rPr>
              <a:t>Існуюча система модернізується:</a:t>
            </a:r>
            <a:r>
              <a:rPr lang="uk-UA" sz="1200" kern="1200" baseline="0" dirty="0">
                <a:solidFill>
                  <a:schemeClr val="tx1"/>
                </a:solidFill>
                <a:latin typeface="Arial" charset="0"/>
                <a:ea typeface="+mn-ea"/>
                <a:cs typeface="+mn-cs"/>
              </a:rPr>
              <a:t> замінюються всі розподільчі труби, проте існуюча конфігурація системи зберігається.</a:t>
            </a:r>
            <a:endParaRPr lang="en-US" sz="1200" kern="1200" dirty="0">
              <a:solidFill>
                <a:schemeClr val="tx1"/>
              </a:solidFill>
              <a:latin typeface="Arial" charset="0"/>
              <a:ea typeface="+mn-ea"/>
              <a:cs typeface="+mn-cs"/>
            </a:endParaRP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pPr marL="228600" indent="-228600">
              <a:buFont typeface="+mj-lt"/>
              <a:buNone/>
            </a:pPr>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02C89E11-2566-4FB1-B6A4-F491D9345300}"/>
              </a:ext>
            </a:extLst>
          </p:cNvPr>
          <p:cNvSpPr>
            <a:spLocks noGrp="1"/>
          </p:cNvSpPr>
          <p:nvPr>
            <p:ph type="sldNum" sz="quarter" idx="5"/>
          </p:nvPr>
        </p:nvSpPr>
        <p:spPr/>
        <p:txBody>
          <a:bodyPr/>
          <a:lstStyle/>
          <a:p>
            <a:pPr>
              <a:defRPr/>
            </a:pPr>
            <a:fld id="{D2B85848-249A-4A1F-BD97-096076EA879A}" type="slidenum">
              <a:rPr lang="lv-LV" smtClean="0"/>
              <a:pPr>
                <a:defRPr/>
              </a:pPr>
              <a:t>53</a:t>
            </a:fld>
            <a:endParaRPr lang="lv-LV"/>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pPr>
            <a:r>
              <a:rPr lang="uk-UA" kern="1200" dirty="0">
                <a:solidFill>
                  <a:schemeClr val="tx1"/>
                </a:solidFill>
                <a:latin typeface="Arial" charset="0"/>
                <a:ea typeface="+mn-ea"/>
                <a:cs typeface="+mn-cs"/>
              </a:rPr>
              <a:t>Вентиляційні системи забезпечують</a:t>
            </a:r>
            <a:r>
              <a:rPr lang="uk-UA" kern="1200" baseline="0" dirty="0">
                <a:solidFill>
                  <a:schemeClr val="tx1"/>
                </a:solidFill>
                <a:latin typeface="Arial" charset="0"/>
                <a:ea typeface="+mn-ea"/>
                <a:cs typeface="+mn-cs"/>
              </a:rPr>
              <a:t> постачання свіжого повітря в приміщення й видалення забрудненого повітря із приміщення. Вентиляційні системи широко різняться за своїм розміром та функціями. Вентиляційна система має важливе значення, оскільки гарна вентиляція дозволяє уникнути проблем зі здоров’ям, конденсації вологи та виникнення плісняви.</a:t>
            </a:r>
            <a:endParaRPr lang="uk-UA" kern="1200" dirty="0">
              <a:solidFill>
                <a:schemeClr val="tx1"/>
              </a:solidFill>
              <a:latin typeface="Arial" charset="0"/>
              <a:ea typeface="+mn-ea"/>
              <a:cs typeface="+mn-cs"/>
            </a:endParaRPr>
          </a:p>
          <a:p>
            <a:pPr algn="just">
              <a:spcBef>
                <a:spcPts val="0"/>
              </a:spcBef>
            </a:pPr>
            <a:r>
              <a:rPr lang="uk-UA" kern="1200" dirty="0">
                <a:solidFill>
                  <a:schemeClr val="tx1"/>
                </a:solidFill>
                <a:latin typeface="Arial" charset="0"/>
                <a:ea typeface="+mn-ea"/>
                <a:cs typeface="+mn-cs"/>
              </a:rPr>
              <a:t>Будова та специфікації вентиляційної системи в будівлі значно впливають на енергоспоживання. В деяких випадках найкращим</a:t>
            </a:r>
            <a:r>
              <a:rPr lang="uk-UA" kern="1200" baseline="0" dirty="0">
                <a:solidFill>
                  <a:schemeClr val="tx1"/>
                </a:solidFill>
                <a:latin typeface="Arial" charset="0"/>
                <a:ea typeface="+mn-ea"/>
                <a:cs typeface="+mn-cs"/>
              </a:rPr>
              <a:t> рішенням є</a:t>
            </a:r>
            <a:r>
              <a:rPr lang="uk-UA" kern="1200" dirty="0">
                <a:solidFill>
                  <a:schemeClr val="tx1"/>
                </a:solidFill>
                <a:latin typeface="Arial" charset="0"/>
                <a:ea typeface="+mn-ea"/>
                <a:cs typeface="+mn-cs"/>
              </a:rPr>
              <a:t> природна вентиляція,</a:t>
            </a:r>
            <a:r>
              <a:rPr lang="uk-UA" kern="1200" baseline="0" dirty="0">
                <a:solidFill>
                  <a:schemeClr val="tx1"/>
                </a:solidFill>
                <a:latin typeface="Arial" charset="0"/>
                <a:ea typeface="+mn-ea"/>
                <a:cs typeface="+mn-cs"/>
              </a:rPr>
              <a:t> тоді як у інших доцільно використовувати механічну вентиляцію з рекуперацією тепла. Це залежить від типу, призначення та інтенсивності використання будівлі. Рішення щодо конкретної системи приймається фахівцями з вентиляційних систем під час </a:t>
            </a:r>
            <a:r>
              <a:rPr lang="uk-UA" kern="1200" baseline="0" dirty="0" err="1">
                <a:solidFill>
                  <a:schemeClr val="tx1"/>
                </a:solidFill>
                <a:latin typeface="Arial" charset="0"/>
                <a:ea typeface="+mn-ea"/>
                <a:cs typeface="+mn-cs"/>
              </a:rPr>
              <a:t>енергоаудиту</a:t>
            </a:r>
            <a:r>
              <a:rPr lang="uk-UA" kern="1200" baseline="0" dirty="0">
                <a:solidFill>
                  <a:schemeClr val="tx1"/>
                </a:solidFill>
                <a:latin typeface="Arial" charset="0"/>
                <a:ea typeface="+mn-ea"/>
                <a:cs typeface="+mn-cs"/>
              </a:rPr>
              <a:t> та на етапі проектування; зокрема розглядаються такі варіанти</a:t>
            </a:r>
            <a:r>
              <a:rPr lang="en-US" kern="1200" dirty="0">
                <a:solidFill>
                  <a:schemeClr val="tx1"/>
                </a:solidFill>
                <a:latin typeface="Arial" charset="0"/>
                <a:ea typeface="+mn-ea"/>
                <a:cs typeface="+mn-cs"/>
              </a:rPr>
              <a:t>:</a:t>
            </a:r>
          </a:p>
          <a:p>
            <a:pPr marL="228600" indent="-228600" algn="just">
              <a:spcBef>
                <a:spcPts val="0"/>
              </a:spcBef>
              <a:buFont typeface="+mj-lt"/>
              <a:buAutoNum type="arabicPeriod"/>
            </a:pPr>
            <a:r>
              <a:rPr lang="uk-UA" kern="1200" dirty="0">
                <a:solidFill>
                  <a:schemeClr val="tx1"/>
                </a:solidFill>
                <a:latin typeface="Arial" charset="0"/>
                <a:ea typeface="+mn-ea"/>
                <a:cs typeface="+mn-cs"/>
              </a:rPr>
              <a:t>Природна вентиляційна система.</a:t>
            </a:r>
            <a:endParaRPr lang="en-US" kern="1200" dirty="0">
              <a:solidFill>
                <a:schemeClr val="tx1"/>
              </a:solidFill>
              <a:latin typeface="Arial" charset="0"/>
              <a:ea typeface="+mn-ea"/>
              <a:cs typeface="+mn-cs"/>
            </a:endParaRPr>
          </a:p>
          <a:p>
            <a:pPr marL="228600" indent="-228600" algn="just">
              <a:spcBef>
                <a:spcPts val="0"/>
              </a:spcBef>
              <a:buFont typeface="+mj-lt"/>
              <a:buAutoNum type="arabicPeriod"/>
            </a:pPr>
            <a:r>
              <a:rPr lang="uk-UA" b="0" kern="1200" dirty="0">
                <a:solidFill>
                  <a:schemeClr val="tx1"/>
                </a:solidFill>
                <a:latin typeface="Arial" charset="0"/>
                <a:ea typeface="+mn-ea"/>
                <a:cs typeface="+mn-cs"/>
              </a:rPr>
              <a:t>Механічна</a:t>
            </a:r>
            <a:r>
              <a:rPr lang="uk-UA" b="0" kern="1200" baseline="0" dirty="0">
                <a:solidFill>
                  <a:schemeClr val="tx1"/>
                </a:solidFill>
                <a:latin typeface="Arial" charset="0"/>
                <a:ea typeface="+mn-ea"/>
                <a:cs typeface="+mn-cs"/>
              </a:rPr>
              <a:t> витяжна вентиляційна система</a:t>
            </a:r>
            <a:r>
              <a:rPr lang="uk-UA" b="0" kern="1200" dirty="0">
                <a:solidFill>
                  <a:schemeClr val="tx1"/>
                </a:solidFill>
                <a:latin typeface="Arial" charset="0"/>
                <a:ea typeface="+mn-ea"/>
                <a:cs typeface="+mn-cs"/>
              </a:rPr>
              <a:t>.</a:t>
            </a:r>
            <a:endParaRPr lang="en-US" b="0" kern="1200" dirty="0">
              <a:solidFill>
                <a:schemeClr val="tx1"/>
              </a:solidFill>
              <a:latin typeface="Arial" charset="0"/>
              <a:ea typeface="+mn-ea"/>
              <a:cs typeface="+mn-cs"/>
            </a:endParaRPr>
          </a:p>
          <a:p>
            <a:pPr marL="228600" marR="0" indent="-228600" algn="just" defTabSz="914400" rtl="0" eaLnBrk="0" fontAlgn="base" latinLnBrk="0" hangingPunct="0">
              <a:spcBef>
                <a:spcPts val="0"/>
              </a:spcBef>
              <a:spcAft>
                <a:spcPct val="0"/>
              </a:spcAft>
              <a:buClrTx/>
              <a:buSzTx/>
              <a:buFont typeface="+mj-lt"/>
              <a:buAutoNum type="arabicPeriod"/>
              <a:tabLst/>
              <a:defRPr/>
            </a:pPr>
            <a:r>
              <a:rPr lang="uk-UA" b="0" dirty="0"/>
              <a:t>Централізована механічна вентиляційна система з рекуперацією тепла (див. наступний слайд).</a:t>
            </a:r>
            <a:endParaRPr lang="en-US" b="0" kern="1200" dirty="0">
              <a:solidFill>
                <a:schemeClr val="tx1"/>
              </a:solidFill>
              <a:latin typeface="Arial" charset="0"/>
              <a:ea typeface="+mn-ea"/>
              <a:cs typeface="+mn-cs"/>
            </a:endParaRPr>
          </a:p>
          <a:p>
            <a:pPr marL="228600" indent="-228600" algn="just">
              <a:spcBef>
                <a:spcPts val="0"/>
              </a:spcBef>
              <a:buFont typeface="+mj-lt"/>
              <a:buAutoNum type="arabicPeriod"/>
            </a:pPr>
            <a:r>
              <a:rPr lang="uk-UA" b="0" dirty="0"/>
              <a:t>Децентралізована гібридна вентиляційна система з рекуперацією тепла</a:t>
            </a:r>
            <a:r>
              <a:rPr lang="en-US" kern="1200" dirty="0">
                <a:solidFill>
                  <a:schemeClr val="tx1"/>
                </a:solidFill>
                <a:latin typeface="Arial" charset="0"/>
                <a:ea typeface="+mn-ea"/>
                <a:cs typeface="+mn-cs"/>
              </a:rPr>
              <a:t> (</a:t>
            </a:r>
            <a:r>
              <a:rPr lang="uk-UA" b="0" dirty="0"/>
              <a:t>див. наступний слайд</a:t>
            </a:r>
            <a:r>
              <a:rPr lang="en-US" kern="1200" dirty="0">
                <a:solidFill>
                  <a:schemeClr val="tx1"/>
                </a:solidFill>
                <a:latin typeface="Arial" charset="0"/>
                <a:ea typeface="+mn-ea"/>
                <a:cs typeface="+mn-cs"/>
              </a:rPr>
              <a:t>)</a:t>
            </a:r>
            <a:r>
              <a:rPr lang="uk-UA" kern="1200" dirty="0">
                <a:solidFill>
                  <a:schemeClr val="tx1"/>
                </a:solidFill>
                <a:latin typeface="Arial" charset="0"/>
                <a:ea typeface="+mn-ea"/>
                <a:cs typeface="+mn-cs"/>
              </a:rPr>
              <a:t>.</a:t>
            </a:r>
            <a:endParaRPr lang="en-US" kern="1200" dirty="0">
              <a:solidFill>
                <a:schemeClr val="tx1"/>
              </a:solidFill>
              <a:latin typeface="Arial" charset="0"/>
              <a:ea typeface="+mn-ea"/>
              <a:cs typeface="+mn-cs"/>
            </a:endParaRPr>
          </a:p>
          <a:p>
            <a:pPr marL="0" marR="0" indent="0" algn="just" defTabSz="914400" rtl="0" eaLnBrk="0" fontAlgn="base" latinLnBrk="0" hangingPunct="0">
              <a:spcBef>
                <a:spcPts val="0"/>
              </a:spcBef>
              <a:spcAft>
                <a:spcPct val="0"/>
              </a:spcAft>
              <a:buClrTx/>
              <a:buSzTx/>
              <a:buFontTx/>
              <a:buNone/>
              <a:tabLst/>
              <a:defRPr/>
            </a:pPr>
            <a:r>
              <a:rPr lang="uk-UA" dirty="0"/>
              <a:t>Більш докладно вентиляційні</a:t>
            </a:r>
            <a:r>
              <a:rPr lang="uk-UA" baseline="0" dirty="0"/>
              <a:t> системи розглядаються в модулі 2 цього навчального курсу</a:t>
            </a:r>
            <a:r>
              <a:rPr lang="en-US" dirty="0"/>
              <a:t>.</a:t>
            </a:r>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C62798AF-2DC2-4C49-9842-D591A942B802}"/>
              </a:ext>
            </a:extLst>
          </p:cNvPr>
          <p:cNvSpPr>
            <a:spLocks noGrp="1"/>
          </p:cNvSpPr>
          <p:nvPr>
            <p:ph type="sldNum" sz="quarter" idx="5"/>
          </p:nvPr>
        </p:nvSpPr>
        <p:spPr/>
        <p:txBody>
          <a:bodyPr/>
          <a:lstStyle/>
          <a:p>
            <a:pPr>
              <a:defRPr/>
            </a:pPr>
            <a:fld id="{D2B85848-249A-4A1F-BD97-096076EA879A}" type="slidenum">
              <a:rPr lang="lv-LV" smtClean="0"/>
              <a:pPr>
                <a:defRPr/>
              </a:pPr>
              <a:t>54</a:t>
            </a:fld>
            <a:endParaRPr lang="lv-LV"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CFBAAC08-B897-4E16-B9B4-09B40DB08851}"/>
              </a:ext>
            </a:extLst>
          </p:cNvPr>
          <p:cNvSpPr>
            <a:spLocks noGrp="1"/>
          </p:cNvSpPr>
          <p:nvPr>
            <p:ph type="sldNum" sz="quarter" idx="5"/>
          </p:nvPr>
        </p:nvSpPr>
        <p:spPr/>
        <p:txBody>
          <a:bodyPr/>
          <a:lstStyle/>
          <a:p>
            <a:pPr>
              <a:defRPr/>
            </a:pPr>
            <a:fld id="{D2B85848-249A-4A1F-BD97-096076EA879A}" type="slidenum">
              <a:rPr lang="lv-LV" smtClean="0"/>
              <a:pPr>
                <a:defRPr/>
              </a:pPr>
              <a:t>55</a:t>
            </a:fld>
            <a:endParaRPr lang="lv-LV"/>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27284">
              <a:defRPr/>
            </a:pPr>
            <a:r>
              <a:rPr lang="uk-UA" noProof="0" dirty="0"/>
              <a:t>Енергоаудитор, пропонуючи заходи підвищення енергоефективності, повинен враховувати взаємозв’язок між усіма пропонованими заходами. Загалом,</a:t>
            </a:r>
            <a:r>
              <a:rPr lang="uk-UA" baseline="0" noProof="0" dirty="0"/>
              <a:t> переваги кожного заходу не просто підсумовуються разом. Комплексний підхід до модернізації будівель є запорукою досягнення очікуваних результатів та переваг.</a:t>
            </a:r>
            <a:endParaRPr lang="uk-UA" noProof="0" dirty="0"/>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B3AB5C34-34C5-46D0-AB68-15053ABE5DB7}"/>
              </a:ext>
            </a:extLst>
          </p:cNvPr>
          <p:cNvSpPr>
            <a:spLocks noGrp="1"/>
          </p:cNvSpPr>
          <p:nvPr>
            <p:ph type="sldNum" sz="quarter" idx="5"/>
          </p:nvPr>
        </p:nvSpPr>
        <p:spPr/>
        <p:txBody>
          <a:bodyPr/>
          <a:lstStyle/>
          <a:p>
            <a:pPr>
              <a:defRPr/>
            </a:pPr>
            <a:fld id="{D2B85848-249A-4A1F-BD97-096076EA879A}" type="slidenum">
              <a:rPr lang="lv-LV" smtClean="0"/>
              <a:pPr>
                <a:defRPr/>
              </a:pPr>
              <a:t>56</a:t>
            </a:fld>
            <a:endParaRPr lang="lv-LV"/>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just" defTabSz="827284" rtl="0" eaLnBrk="0" fontAlgn="base" latinLnBrk="0" hangingPunct="0">
              <a:lnSpc>
                <a:spcPct val="120000"/>
              </a:lnSpc>
              <a:spcBef>
                <a:spcPts val="0"/>
              </a:spcBef>
              <a:spcAft>
                <a:spcPct val="0"/>
              </a:spcAft>
              <a:buClrTx/>
              <a:buSzTx/>
              <a:buFontTx/>
              <a:buNone/>
              <a:tabLst/>
              <a:defRPr/>
            </a:pPr>
            <a:r>
              <a:rPr lang="uk-UA" altLang="en-US" sz="1300" noProof="0" dirty="0">
                <a:ea typeface="ＭＳ Ｐゴシック" panose="020B0600070205080204" pitchFamily="34" charset="-128"/>
                <a:cs typeface="ＭＳ Ｐゴシック" panose="020B0600070205080204" pitchFamily="34" charset="-128"/>
              </a:rPr>
              <a:t>Часто мешканці багатоквартирних</a:t>
            </a:r>
            <a:r>
              <a:rPr lang="uk-UA" altLang="en-US" sz="1300" baseline="0" noProof="0" dirty="0">
                <a:ea typeface="ＭＳ Ｐゴシック" panose="020B0600070205080204" pitchFamily="34" charset="-128"/>
                <a:cs typeface="ＭＳ Ｐゴシック" panose="020B0600070205080204" pitchFamily="34" charset="-128"/>
              </a:rPr>
              <a:t> будинків побоюються, що після модернізації будинку на стінах та інших елементах оболонки будинку почне рости пліснява. На жаль, це мало місце в деяких проектах, у яких цей аспект докладно не враховувався на етапі проектування.</a:t>
            </a:r>
            <a:endParaRPr lang="uk-UA" altLang="en-US" sz="1300" noProof="0" dirty="0">
              <a:ea typeface="ＭＳ Ｐゴシック" panose="020B0600070205080204" pitchFamily="34" charset="-128"/>
              <a:cs typeface="ＭＳ Ｐゴシック" panose="020B0600070205080204" pitchFamily="34" charset="-128"/>
            </a:endParaRPr>
          </a:p>
          <a:p>
            <a:pPr marL="0" marR="0" indent="0" algn="just" defTabSz="827284" rtl="0" eaLnBrk="0" fontAlgn="base" latinLnBrk="0" hangingPunct="0">
              <a:lnSpc>
                <a:spcPct val="120000"/>
              </a:lnSpc>
              <a:spcBef>
                <a:spcPts val="0"/>
              </a:spcBef>
              <a:spcAft>
                <a:spcPct val="0"/>
              </a:spcAft>
              <a:buClrTx/>
              <a:buSzTx/>
              <a:buFontTx/>
              <a:buNone/>
              <a:tabLst/>
              <a:defRPr/>
            </a:pPr>
            <a:endParaRPr lang="en-GB" sz="1300" baseline="0" noProof="0" dirty="0">
              <a:ea typeface="ＭＳ Ｐゴシック" panose="020B0600070205080204" pitchFamily="34" charset="-128"/>
            </a:endParaRPr>
          </a:p>
          <a:p>
            <a:pPr marL="0" marR="0" indent="0" algn="just" defTabSz="827284" rtl="0" eaLnBrk="0" fontAlgn="base" latinLnBrk="0" hangingPunct="0">
              <a:lnSpc>
                <a:spcPct val="120000"/>
              </a:lnSpc>
              <a:spcBef>
                <a:spcPts val="0"/>
              </a:spcBef>
              <a:spcAft>
                <a:spcPct val="0"/>
              </a:spcAft>
              <a:buClrTx/>
              <a:buSzTx/>
              <a:buFontTx/>
              <a:buNone/>
              <a:tabLst/>
              <a:defRPr/>
            </a:pPr>
            <a:r>
              <a:rPr lang="uk-UA" sz="1300" baseline="0" noProof="0" dirty="0">
                <a:ea typeface="ＭＳ Ｐゴシック" panose="020B0600070205080204" pitchFamily="34" charset="-128"/>
              </a:rPr>
              <a:t>Загалом, для виникнення плісняві потрібні</a:t>
            </a:r>
            <a:r>
              <a:rPr lang="en-GB" sz="1300" baseline="0" noProof="0" dirty="0">
                <a:ea typeface="ＭＳ Ｐゴシック" panose="020B0600070205080204" pitchFamily="34" charset="-128"/>
              </a:rPr>
              <a:t>:</a:t>
            </a:r>
          </a:p>
          <a:p>
            <a:pPr marL="228600" marR="0" indent="-228600" algn="just" defTabSz="827284" rtl="0" eaLnBrk="0" fontAlgn="base" latinLnBrk="0" hangingPunct="0">
              <a:lnSpc>
                <a:spcPct val="120000"/>
              </a:lnSpc>
              <a:spcBef>
                <a:spcPts val="0"/>
              </a:spcBef>
              <a:spcAft>
                <a:spcPct val="0"/>
              </a:spcAft>
              <a:buClrTx/>
              <a:buSzTx/>
              <a:buFont typeface="+mj-lt"/>
              <a:buAutoNum type="arabicPeriod"/>
              <a:tabLst/>
              <a:defRPr/>
            </a:pPr>
            <a:r>
              <a:rPr lang="uk-UA" sz="1300" baseline="0" noProof="0" dirty="0">
                <a:ea typeface="ＭＳ Ｐゴシック" panose="020B0600070205080204" pitchFamily="34" charset="-128"/>
              </a:rPr>
              <a:t>Спори, які загалом присутні в будівлях.</a:t>
            </a:r>
          </a:p>
          <a:p>
            <a:pPr marL="228600" marR="0" indent="-228600" algn="just" defTabSz="827284" rtl="0" eaLnBrk="0" fontAlgn="base" latinLnBrk="0" hangingPunct="0">
              <a:lnSpc>
                <a:spcPct val="120000"/>
              </a:lnSpc>
              <a:spcBef>
                <a:spcPts val="0"/>
              </a:spcBef>
              <a:spcAft>
                <a:spcPct val="0"/>
              </a:spcAft>
              <a:buClrTx/>
              <a:buSzTx/>
              <a:buFont typeface="+mj-lt"/>
              <a:buAutoNum type="arabicPeriod"/>
              <a:tabLst/>
              <a:defRPr/>
            </a:pPr>
            <a:r>
              <a:rPr lang="uk-UA" sz="1300" baseline="0" noProof="0" dirty="0">
                <a:ea typeface="ＭＳ Ｐゴシック" panose="020B0600070205080204" pitchFamily="34" charset="-128"/>
              </a:rPr>
              <a:t>Їжа; пліснява загалом живиться будь-чим, що має органічну основу (включаючи фарби).</a:t>
            </a:r>
            <a:endParaRPr lang="en-GB" sz="1300" baseline="0" noProof="0" dirty="0">
              <a:ea typeface="ＭＳ Ｐゴシック" panose="020B0600070205080204" pitchFamily="34" charset="-128"/>
            </a:endParaRPr>
          </a:p>
          <a:p>
            <a:pPr marL="228600" marR="0" indent="-228600" algn="just" defTabSz="827284" rtl="0" eaLnBrk="0" fontAlgn="base" latinLnBrk="0" hangingPunct="0">
              <a:lnSpc>
                <a:spcPct val="120000"/>
              </a:lnSpc>
              <a:spcBef>
                <a:spcPts val="0"/>
              </a:spcBef>
              <a:spcAft>
                <a:spcPct val="0"/>
              </a:spcAft>
              <a:buClrTx/>
              <a:buSzTx/>
              <a:buFont typeface="+mj-lt"/>
              <a:buAutoNum type="arabicPeriod"/>
              <a:tabLst/>
              <a:defRPr/>
            </a:pPr>
            <a:r>
              <a:rPr lang="uk-UA" sz="1300" baseline="0" noProof="0" dirty="0">
                <a:ea typeface="ＭＳ Ｐゴシック" panose="020B0600070205080204" pitchFamily="34" charset="-128"/>
              </a:rPr>
              <a:t>Вода; наприклад, у формі вологого повітря. Вологість повітря може збільшитися після модернізації будівлі.</a:t>
            </a:r>
            <a:endParaRPr lang="en-GB" sz="1300" baseline="0" noProof="0" dirty="0">
              <a:ea typeface="ＭＳ Ｐゴシック" panose="020B0600070205080204" pitchFamily="34" charset="-128"/>
            </a:endParaRPr>
          </a:p>
          <a:p>
            <a:pPr marL="228600" marR="0" indent="-228600" algn="just" defTabSz="827284" rtl="0" eaLnBrk="0" fontAlgn="base" latinLnBrk="0" hangingPunct="0">
              <a:lnSpc>
                <a:spcPct val="120000"/>
              </a:lnSpc>
              <a:spcBef>
                <a:spcPts val="0"/>
              </a:spcBef>
              <a:spcAft>
                <a:spcPct val="0"/>
              </a:spcAft>
              <a:buClrTx/>
              <a:buSzTx/>
              <a:buFont typeface="+mj-lt"/>
              <a:buAutoNum type="arabicPeriod"/>
              <a:tabLst/>
              <a:defRPr/>
            </a:pPr>
            <a:r>
              <a:rPr lang="uk-UA" sz="1300" noProof="0" dirty="0"/>
              <a:t>Тепло, виражене у формі довколишньої температури – вища температура може сприяти росту плісняви. Температура повітря в приміщенні може зрости після модернізації</a:t>
            </a:r>
            <a:r>
              <a:rPr lang="uk-UA" sz="1300" baseline="0" noProof="0" dirty="0"/>
              <a:t> будівлі, особливо, якщо будівля недостатньо опалювалася до модернізації.</a:t>
            </a:r>
            <a:r>
              <a:rPr lang="en-GB" sz="1300" noProof="0" dirty="0"/>
              <a:t> </a:t>
            </a:r>
          </a:p>
          <a:p>
            <a:pPr algn="just" defTabSz="827284">
              <a:lnSpc>
                <a:spcPct val="120000"/>
              </a:lnSpc>
              <a:spcBef>
                <a:spcPts val="0"/>
              </a:spcBef>
              <a:defRPr/>
            </a:pPr>
            <a:r>
              <a:rPr lang="en-GB" sz="1300" noProof="0" dirty="0"/>
              <a:t>_________________________________________________________________</a:t>
            </a:r>
          </a:p>
          <a:p>
            <a:pPr algn="just" defTabSz="827284">
              <a:lnSpc>
                <a:spcPct val="120000"/>
              </a:lnSpc>
              <a:spcBef>
                <a:spcPts val="0"/>
              </a:spcBef>
              <a:defRPr/>
            </a:pPr>
            <a:r>
              <a:rPr lang="en-GB" sz="1300" noProof="0" dirty="0"/>
              <a:t>_________________________________________________________________</a:t>
            </a:r>
          </a:p>
          <a:p>
            <a:pPr algn="just" defTabSz="827284">
              <a:lnSpc>
                <a:spcPct val="120000"/>
              </a:lnSpc>
              <a:spcBef>
                <a:spcPts val="0"/>
              </a:spcBef>
              <a:defRPr/>
            </a:pPr>
            <a:r>
              <a:rPr lang="en-GB" sz="1300" noProof="0" dirty="0"/>
              <a:t>_________________________________________________________________</a:t>
            </a:r>
          </a:p>
          <a:p>
            <a:pPr algn="just" defTabSz="827284">
              <a:lnSpc>
                <a:spcPct val="120000"/>
              </a:lnSpc>
              <a:spcBef>
                <a:spcPts val="0"/>
              </a:spcBef>
              <a:defRPr/>
            </a:pPr>
            <a:r>
              <a:rPr lang="en-GB" sz="1300" noProof="0" dirty="0"/>
              <a:t>_________________________________________________________________</a:t>
            </a:r>
            <a:endParaRPr lang="en-US" sz="1300" dirty="0"/>
          </a:p>
          <a:p>
            <a:pPr algn="just" defTabSz="827284">
              <a:lnSpc>
                <a:spcPct val="120000"/>
              </a:lnSpc>
              <a:spcBef>
                <a:spcPts val="0"/>
              </a:spcBef>
              <a:defRPr/>
            </a:pPr>
            <a:r>
              <a:rPr lang="en-GB" sz="1300" noProof="0" dirty="0"/>
              <a:t>_________________________________________________________________</a:t>
            </a:r>
          </a:p>
          <a:p>
            <a:pPr algn="just" defTabSz="827284">
              <a:lnSpc>
                <a:spcPct val="120000"/>
              </a:lnSpc>
              <a:spcBef>
                <a:spcPts val="0"/>
              </a:spcBef>
              <a:defRPr/>
            </a:pPr>
            <a:r>
              <a:rPr lang="en-GB" sz="1300" noProof="0" dirty="0"/>
              <a:t>_________________________________________________________________</a:t>
            </a:r>
          </a:p>
          <a:p>
            <a:pPr algn="just" defTabSz="827284">
              <a:lnSpc>
                <a:spcPct val="120000"/>
              </a:lnSpc>
              <a:spcBef>
                <a:spcPts val="0"/>
              </a:spcBef>
              <a:defRPr/>
            </a:pPr>
            <a:r>
              <a:rPr lang="en-GB" sz="1300" noProof="0" dirty="0"/>
              <a:t>_________________________________________________________________</a:t>
            </a:r>
          </a:p>
          <a:p>
            <a:pPr algn="just" defTabSz="827284">
              <a:lnSpc>
                <a:spcPct val="120000"/>
              </a:lnSpc>
              <a:spcBef>
                <a:spcPts val="0"/>
              </a:spcBef>
              <a:defRPr/>
            </a:pPr>
            <a:r>
              <a:rPr lang="en-GB" sz="1300" noProof="0" dirty="0"/>
              <a:t>_________________________________________________________________</a:t>
            </a:r>
          </a:p>
          <a:p>
            <a:pPr algn="just" defTabSz="827284">
              <a:lnSpc>
                <a:spcPct val="120000"/>
              </a:lnSpc>
              <a:spcBef>
                <a:spcPts val="0"/>
              </a:spcBef>
              <a:defRPr/>
            </a:pPr>
            <a:r>
              <a:rPr lang="en-GB" sz="1300" noProof="0" dirty="0"/>
              <a:t>_________________________________________________________________</a:t>
            </a:r>
            <a:endParaRPr lang="en-US" sz="1300" dirty="0"/>
          </a:p>
          <a:p>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819674CE-5345-478B-939F-90968C512211}"/>
              </a:ext>
            </a:extLst>
          </p:cNvPr>
          <p:cNvSpPr>
            <a:spLocks noGrp="1"/>
          </p:cNvSpPr>
          <p:nvPr>
            <p:ph type="sldNum" sz="quarter" idx="5"/>
          </p:nvPr>
        </p:nvSpPr>
        <p:spPr/>
        <p:txBody>
          <a:bodyPr/>
          <a:lstStyle/>
          <a:p>
            <a:pPr>
              <a:defRPr/>
            </a:pPr>
            <a:fld id="{D2B85848-249A-4A1F-BD97-096076EA879A}" type="slidenum">
              <a:rPr lang="lv-LV" smtClean="0"/>
              <a:pPr>
                <a:defRPr/>
              </a:pPr>
              <a:t>57</a:t>
            </a:fld>
            <a:endParaRPr lang="lv-LV"/>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sz="1200" b="0" i="0" kern="1200" dirty="0">
                <a:solidFill>
                  <a:schemeClr val="tx1"/>
                </a:solidFill>
                <a:latin typeface="Arial" charset="0"/>
                <a:ea typeface="+mn-ea"/>
                <a:cs typeface="+mn-cs"/>
              </a:rPr>
              <a:t>На цьому слайді показано приклад росту плісняви як функції відносної вологості та температури.</a:t>
            </a:r>
          </a:p>
          <a:p>
            <a:r>
              <a:rPr lang="uk-UA" sz="1200" b="0" i="0" kern="1200" dirty="0">
                <a:solidFill>
                  <a:schemeClr val="tx1"/>
                </a:solidFill>
                <a:latin typeface="Arial" charset="0"/>
                <a:ea typeface="+mn-ea"/>
                <a:cs typeface="+mn-cs"/>
              </a:rPr>
              <a:t>Існує одна конкретна ситуація, за якої ризик росту</a:t>
            </a:r>
            <a:r>
              <a:rPr lang="uk-UA" sz="1200" b="0" i="0" kern="1200" baseline="0" dirty="0">
                <a:solidFill>
                  <a:schemeClr val="tx1"/>
                </a:solidFill>
                <a:latin typeface="Arial" charset="0"/>
                <a:ea typeface="+mn-ea"/>
                <a:cs typeface="+mn-cs"/>
              </a:rPr>
              <a:t> плісняви збільшується після модернізації будівлі: це трапляється тоді, коли в елементах оболонки будівлі після модернізації значно збільшується рівень вологості, або коли вони навіть просякнуті вологою. Це, наприклад, трапляється, коли мінеральна вата зазнає впливу дощу. Якщо елемент оболонки будівлі сухий, ризик росту плісняви зменшується.</a:t>
            </a:r>
            <a:endParaRPr lang="en-GB" noProof="0" dirty="0"/>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p>
          <a:p>
            <a:pPr algn="just" defTabSz="827284">
              <a:defRPr/>
            </a:pPr>
            <a:r>
              <a:rPr lang="en-GB" noProof="0" dirty="0"/>
              <a:t>_________________________________________________________________</a:t>
            </a:r>
            <a:endParaRPr lang="en-US" dirty="0"/>
          </a:p>
          <a:p>
            <a:endParaRPr lang="en-GB" noProof="0"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CFBCC88B-CE76-4955-B663-1151F98C7262}"/>
              </a:ext>
            </a:extLst>
          </p:cNvPr>
          <p:cNvSpPr>
            <a:spLocks noGrp="1"/>
          </p:cNvSpPr>
          <p:nvPr>
            <p:ph type="sldNum" sz="quarter" idx="5"/>
          </p:nvPr>
        </p:nvSpPr>
        <p:spPr/>
        <p:txBody>
          <a:bodyPr/>
          <a:lstStyle/>
          <a:p>
            <a:pPr>
              <a:defRPr/>
            </a:pPr>
            <a:fld id="{D2B85848-249A-4A1F-BD97-096076EA879A}" type="slidenum">
              <a:rPr lang="lv-LV" smtClean="0"/>
              <a:pPr>
                <a:defRPr/>
              </a:pPr>
              <a:t>58</a:t>
            </a:fld>
            <a:endParaRPr lang="lv-LV"/>
          </a:p>
        </p:txBody>
      </p:sp>
    </p:spTree>
    <p:extLst>
      <p:ext uri="{BB962C8B-B14F-4D97-AF65-F5344CB8AC3E}">
        <p14:creationId xmlns:p14="http://schemas.microsoft.com/office/powerpoint/2010/main" val="11346818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861444"/>
            <a:ext cx="5683250" cy="4936382"/>
          </a:xfrm>
        </p:spPr>
        <p:txBody>
          <a:bodyPr>
            <a:noAutofit/>
          </a:bodyPr>
          <a:lstStyle/>
          <a:p>
            <a:r>
              <a:rPr lang="uk-UA" dirty="0"/>
              <a:t>У процесі модернізації</a:t>
            </a:r>
            <a:r>
              <a:rPr lang="uk-UA" baseline="0" dirty="0"/>
              <a:t> будівлі виділяють три головні фази:</a:t>
            </a:r>
            <a:endParaRPr lang="uk-UA" dirty="0"/>
          </a:p>
          <a:p>
            <a:pPr marL="228600" indent="-228600">
              <a:buFont typeface="+mj-lt"/>
              <a:buAutoNum type="arabicPeriod"/>
            </a:pPr>
            <a:r>
              <a:rPr lang="uk-UA" baseline="0" dirty="0"/>
              <a:t>Фаза проектування.</a:t>
            </a:r>
            <a:endParaRPr lang="en-US" baseline="0" dirty="0"/>
          </a:p>
          <a:p>
            <a:pPr marL="228600" indent="-228600">
              <a:buFont typeface="+mj-lt"/>
              <a:buAutoNum type="arabicPeriod"/>
            </a:pPr>
            <a:r>
              <a:rPr lang="uk-UA" baseline="0" dirty="0"/>
              <a:t>Фаза будівництва та монтажу.</a:t>
            </a:r>
            <a:endParaRPr lang="en-US" baseline="0" dirty="0"/>
          </a:p>
          <a:p>
            <a:pPr marL="228600" indent="-228600">
              <a:buFont typeface="+mj-lt"/>
              <a:buAutoNum type="arabicPeriod"/>
            </a:pPr>
            <a:r>
              <a:rPr lang="uk-UA" baseline="0" dirty="0"/>
              <a:t>Фаза експлуатації.</a:t>
            </a:r>
            <a:endParaRPr lang="en-US" baseline="0" dirty="0"/>
          </a:p>
          <a:p>
            <a:pPr marL="228600" indent="-228600">
              <a:buFont typeface="+mj-lt"/>
              <a:buNone/>
            </a:pPr>
            <a:endParaRPr lang="en-US" baseline="0" dirty="0"/>
          </a:p>
          <a:p>
            <a:pPr marL="0" indent="0">
              <a:buFont typeface="+mj-lt"/>
              <a:buNone/>
            </a:pPr>
            <a:r>
              <a:rPr lang="uk-UA" baseline="0" dirty="0"/>
              <a:t>Тривалість кожної з цих фаз різниться, залежно від проекту. Загалом, досвід минулих проектів свідчить про таку тривалість:</a:t>
            </a:r>
          </a:p>
          <a:p>
            <a:pPr marL="228600" indent="-228600">
              <a:buFont typeface="+mj-lt"/>
              <a:buAutoNum type="arabicPeriod"/>
            </a:pPr>
            <a:r>
              <a:rPr lang="uk-UA" baseline="0" dirty="0"/>
              <a:t>Фаза проектування</a:t>
            </a:r>
            <a:r>
              <a:rPr lang="en-US" baseline="0" dirty="0"/>
              <a:t>.</a:t>
            </a:r>
            <a:r>
              <a:rPr lang="uk-UA" baseline="0" dirty="0"/>
              <a:t> Ця фаза,</a:t>
            </a:r>
            <a:r>
              <a:rPr lang="en-US" baseline="0" dirty="0"/>
              <a:t> </a:t>
            </a:r>
            <a:r>
              <a:rPr lang="uk-UA" baseline="0" dirty="0"/>
              <a:t>від моменту виникнення першої ідеї, коли мешканців будівлі інформують та переконують в необхідності проекту модернізації, до закупівлі будівельних та монтажних робіт, триває від 8 до 24 місяців. Найбільш </a:t>
            </a:r>
            <a:r>
              <a:rPr lang="uk-UA" baseline="0" dirty="0" err="1"/>
              <a:t>часозатратне</a:t>
            </a:r>
            <a:r>
              <a:rPr lang="uk-UA" baseline="0" dirty="0"/>
              <a:t> завдання пов’язано з проблемою досягнення згоди між усіма власниками житла.</a:t>
            </a:r>
          </a:p>
          <a:p>
            <a:pPr marL="228600" indent="-228600">
              <a:buFont typeface="+mj-lt"/>
              <a:buAutoNum type="arabicPeriod"/>
            </a:pPr>
            <a:r>
              <a:rPr lang="uk-UA" baseline="0" dirty="0"/>
              <a:t>Фаза будівництва та монтажу</a:t>
            </a:r>
            <a:r>
              <a:rPr lang="en-US" baseline="0" dirty="0"/>
              <a:t>. </a:t>
            </a:r>
            <a:r>
              <a:rPr lang="uk-UA" baseline="0" dirty="0"/>
              <a:t>У цьому випадку тривалість фази значною мірою залежить від розміру та складності проекту, а також інженерної мережі, що модернізується, і як правило, становить від 6 до 9 місяців.</a:t>
            </a:r>
            <a:endParaRPr lang="en-US" baseline="0" dirty="0"/>
          </a:p>
          <a:p>
            <a:pPr marL="228600" indent="-228600">
              <a:buFont typeface="+mj-lt"/>
              <a:buAutoNum type="arabicPeriod"/>
            </a:pPr>
            <a:r>
              <a:rPr lang="uk-UA" baseline="0" dirty="0"/>
              <a:t>Фаза експлуатації</a:t>
            </a:r>
            <a:r>
              <a:rPr lang="en-US" baseline="0" dirty="0"/>
              <a:t>. </a:t>
            </a:r>
            <a:r>
              <a:rPr lang="uk-UA" baseline="0" dirty="0"/>
              <a:t>У випадку з багатоквартирним будинком, який проходить комплексну модернізацію, виконання всіх планованих завдань з технічного обслуговування для більшості із реалізованих заходів з підвищення енергоефективності триває протягом наступних </a:t>
            </a:r>
            <a:r>
              <a:rPr lang="en-US" baseline="0" dirty="0"/>
              <a:t>20–30 </a:t>
            </a:r>
            <a:r>
              <a:rPr lang="uk-UA" baseline="0" dirty="0"/>
              <a:t>років.</a:t>
            </a:r>
            <a:endParaRPr lang="en-US" baseline="0" dirty="0"/>
          </a:p>
          <a:p>
            <a:pPr marL="228600" indent="-228600">
              <a:buFont typeface="+mj-lt"/>
              <a:buNone/>
            </a:pPr>
            <a:endParaRPr lang="en-US" kern="1200" dirty="0">
              <a:solidFill>
                <a:schemeClr val="tx1"/>
              </a:solidFill>
              <a:latin typeface="Arial" charset="0"/>
              <a:ea typeface="+mn-ea"/>
              <a:cs typeface="+mn-cs"/>
            </a:endParaRPr>
          </a:p>
          <a:p>
            <a:pPr marL="0" indent="0">
              <a:buFont typeface="+mj-lt"/>
              <a:buNone/>
            </a:pPr>
            <a:r>
              <a:rPr lang="uk-UA" kern="1200" dirty="0">
                <a:solidFill>
                  <a:schemeClr val="tx1"/>
                </a:solidFill>
                <a:latin typeface="Arial" charset="0"/>
                <a:ea typeface="+mn-ea"/>
                <a:cs typeface="+mn-cs"/>
              </a:rPr>
              <a:t>Загальні</a:t>
            </a:r>
            <a:r>
              <a:rPr lang="uk-UA" kern="1200" baseline="0" dirty="0">
                <a:solidFill>
                  <a:schemeClr val="tx1"/>
                </a:solidFill>
                <a:latin typeface="Arial" charset="0"/>
                <a:ea typeface="+mn-ea"/>
                <a:cs typeface="+mn-cs"/>
              </a:rPr>
              <a:t> питання щодо шляхів фінансування розглядаються </a:t>
            </a:r>
            <a:r>
              <a:rPr lang="uk-UA" kern="1200" dirty="0">
                <a:solidFill>
                  <a:schemeClr val="tx1"/>
                </a:solidFill>
                <a:latin typeface="Arial" charset="0"/>
                <a:ea typeface="+mn-ea"/>
                <a:cs typeface="+mn-cs"/>
              </a:rPr>
              <a:t>в модулі </a:t>
            </a:r>
            <a:r>
              <a:rPr lang="en-US" kern="1200" dirty="0">
                <a:solidFill>
                  <a:schemeClr val="tx1"/>
                </a:solidFill>
                <a:latin typeface="Arial" charset="0"/>
                <a:ea typeface="+mn-ea"/>
                <a:cs typeface="+mn-cs"/>
              </a:rPr>
              <a:t>1.1, </a:t>
            </a:r>
            <a:r>
              <a:rPr lang="uk-UA" kern="1200" dirty="0">
                <a:solidFill>
                  <a:schemeClr val="tx1"/>
                </a:solidFill>
                <a:latin typeface="Arial" charset="0"/>
                <a:ea typeface="+mn-ea"/>
                <a:cs typeface="+mn-cs"/>
              </a:rPr>
              <a:t>а конкретні</a:t>
            </a:r>
            <a:r>
              <a:rPr lang="uk-UA" kern="1200" baseline="0" dirty="0">
                <a:solidFill>
                  <a:schemeClr val="tx1"/>
                </a:solidFill>
                <a:latin typeface="Arial" charset="0"/>
                <a:ea typeface="+mn-ea"/>
                <a:cs typeface="+mn-cs"/>
              </a:rPr>
              <a:t> питання функціонування Фонду енергоефективності – в модулі </a:t>
            </a:r>
            <a:r>
              <a:rPr lang="en-US" kern="1200" dirty="0">
                <a:solidFill>
                  <a:schemeClr val="tx1"/>
                </a:solidFill>
                <a:latin typeface="Arial" charset="0"/>
                <a:ea typeface="+mn-ea"/>
                <a:cs typeface="+mn-cs"/>
              </a:rPr>
              <a:t>6</a:t>
            </a:r>
            <a:r>
              <a:rPr lang="uk-UA" kern="1200" dirty="0">
                <a:solidFill>
                  <a:schemeClr val="tx1"/>
                </a:solidFill>
                <a:latin typeface="Arial" charset="0"/>
                <a:ea typeface="+mn-ea"/>
                <a:cs typeface="+mn-cs"/>
              </a:rPr>
              <a:t>.</a:t>
            </a:r>
            <a:endParaRPr lang="en-US" kern="1200" dirty="0">
              <a:solidFill>
                <a:schemeClr val="tx1"/>
              </a:solidFill>
              <a:latin typeface="Arial" charset="0"/>
              <a:ea typeface="+mn-ea"/>
              <a:cs typeface="+mn-cs"/>
            </a:endParaRPr>
          </a:p>
          <a:p>
            <a:pPr algn="just" defTabSz="827284">
              <a:defRPr/>
            </a:pPr>
            <a:endParaRPr lang="en-US"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37B76E37-2BD6-447F-9E8F-C223ABA1699D}"/>
              </a:ext>
            </a:extLst>
          </p:cNvPr>
          <p:cNvSpPr>
            <a:spLocks noGrp="1"/>
          </p:cNvSpPr>
          <p:nvPr>
            <p:ph type="sldNum" sz="quarter" idx="5"/>
          </p:nvPr>
        </p:nvSpPr>
        <p:spPr/>
        <p:txBody>
          <a:bodyPr/>
          <a:lstStyle/>
          <a:p>
            <a:pPr>
              <a:defRPr/>
            </a:pPr>
            <a:fld id="{D2B85848-249A-4A1F-BD97-096076EA879A}" type="slidenum">
              <a:rPr lang="lv-LV" smtClean="0"/>
              <a:pPr>
                <a:defRPr/>
              </a:pPr>
              <a:t>59</a:t>
            </a:fld>
            <a:endParaRPr lang="lv-L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noProof="0" dirty="0"/>
              <a:t>На тепловий комфорт впливає багато параметрів. Два з них є</a:t>
            </a:r>
            <a:r>
              <a:rPr lang="uk-UA" baseline="0" noProof="0" dirty="0"/>
              <a:t> так званими людськими чинниками:</a:t>
            </a:r>
            <a:endParaRPr lang="uk-UA" noProof="0" dirty="0"/>
          </a:p>
          <a:p>
            <a:pPr marL="171450" indent="-171450">
              <a:buFont typeface="Arial" panose="020B0604020202020204" pitchFamily="34" charset="0"/>
              <a:buChar char="•"/>
            </a:pPr>
            <a:r>
              <a:rPr lang="uk-UA" baseline="0" noProof="0" dirty="0"/>
              <a:t>метаболізм (фізична активність людини);</a:t>
            </a:r>
            <a:endParaRPr lang="en-GB" baseline="0" noProof="0" dirty="0"/>
          </a:p>
          <a:p>
            <a:pPr marL="171450" indent="-171450">
              <a:buFont typeface="Arial" panose="020B0604020202020204" pitchFamily="34" charset="0"/>
              <a:buChar char="•"/>
            </a:pPr>
            <a:r>
              <a:rPr lang="uk-UA" baseline="0" noProof="0" dirty="0"/>
              <a:t>одяг (який одяг носять люди</a:t>
            </a:r>
            <a:r>
              <a:rPr lang="en-GB" baseline="0" noProof="0" dirty="0"/>
              <a:t>)</a:t>
            </a:r>
            <a:r>
              <a:rPr lang="uk-UA" baseline="0" noProof="0" dirty="0"/>
              <a:t>.</a:t>
            </a:r>
            <a:endParaRPr lang="en-GB" baseline="0" noProof="0" dirty="0"/>
          </a:p>
          <a:p>
            <a:endParaRPr lang="en-GB" baseline="0" noProof="0" dirty="0"/>
          </a:p>
          <a:p>
            <a:r>
              <a:rPr lang="uk-UA" baseline="0" noProof="0" dirty="0"/>
              <a:t>На тепловий комфорт та відчуття в приміщенні впливають багато чинників, пов’язаних з повітрям. Найважливішими для теплового комфорту є: температура, вологість, рух повітря</a:t>
            </a:r>
            <a:r>
              <a:rPr lang="en-GB" baseline="0" noProof="0" dirty="0"/>
              <a:t>.</a:t>
            </a:r>
            <a:endParaRPr lang="lv-LV" baseline="0" noProof="0" dirty="0"/>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endParaRPr lang="en-GB" noProof="0"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14148143-21BC-463D-AFB8-46EF4EFCA96A}"/>
              </a:ext>
            </a:extLst>
          </p:cNvPr>
          <p:cNvSpPr>
            <a:spLocks noGrp="1"/>
          </p:cNvSpPr>
          <p:nvPr>
            <p:ph type="sldNum" sz="quarter" idx="5"/>
          </p:nvPr>
        </p:nvSpPr>
        <p:spPr/>
        <p:txBody>
          <a:bodyPr/>
          <a:lstStyle/>
          <a:p>
            <a:pPr>
              <a:defRPr/>
            </a:pPr>
            <a:fld id="{D2B85848-249A-4A1F-BD97-096076EA879A}" type="slidenum">
              <a:rPr lang="lv-LV" smtClean="0"/>
              <a:pPr>
                <a:defRPr/>
              </a:pPr>
              <a:t>6</a:t>
            </a:fld>
            <a:endParaRPr lang="lv-LV"/>
          </a:p>
        </p:txBody>
      </p:sp>
    </p:spTree>
    <p:extLst>
      <p:ext uri="{BB962C8B-B14F-4D97-AF65-F5344CB8AC3E}">
        <p14:creationId xmlns:p14="http://schemas.microsoft.com/office/powerpoint/2010/main" val="1596746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861444"/>
            <a:ext cx="5683250" cy="5008390"/>
          </a:xfrm>
        </p:spPr>
        <p:txBody>
          <a:bodyPr/>
          <a:lstStyle/>
          <a:p>
            <a:r>
              <a:rPr lang="uk-UA" noProof="0" dirty="0"/>
              <a:t>Енергоспоживання можна розглядати в абсолютних і питомих одиницях вимірювання.</a:t>
            </a:r>
          </a:p>
          <a:p>
            <a:r>
              <a:rPr lang="uk-UA" noProof="0" dirty="0"/>
              <a:t>Абсолютне енергоспоживання показує загальну кількість енергії, тоді як питоме енергоспоживання – споживання енергії відносно</a:t>
            </a:r>
            <a:r>
              <a:rPr lang="uk-UA" baseline="0" noProof="0" dirty="0"/>
              <a:t> певного показника</a:t>
            </a:r>
            <a:r>
              <a:rPr lang="uk-UA" noProof="0" dirty="0"/>
              <a:t>.</a:t>
            </a:r>
            <a:endParaRPr lang="en-GB" baseline="0" noProof="0" dirty="0"/>
          </a:p>
          <a:p>
            <a:endParaRPr lang="uk-UA" baseline="0" noProof="0" dirty="0"/>
          </a:p>
          <a:p>
            <a:r>
              <a:rPr lang="uk-UA" noProof="0" dirty="0"/>
              <a:t>Абсолютне енергоспоживання не може використовуватися для порівняння двох різних будівель; цей</a:t>
            </a:r>
            <a:r>
              <a:rPr lang="uk-UA" baseline="0" noProof="0" dirty="0"/>
              <a:t> показник більшою мірою використовується для економічного аналізу. П</a:t>
            </a:r>
            <a:r>
              <a:rPr lang="uk-UA" noProof="0" dirty="0"/>
              <a:t>итоме енергоспоживання використовується для порівняння різних будівель і одержання розуміння щодо рівня енергоефективності будівлі. У сертифікатах енергоефективності, як правило, зазначаються різні класи</a:t>
            </a:r>
            <a:r>
              <a:rPr lang="uk-UA" baseline="0" noProof="0" dirty="0"/>
              <a:t> енергоефективності, які описують рівень енергоспоживання в будівлі. Ці класи енергоефективності будівель, як правило, виражаються в кВт*г</a:t>
            </a:r>
            <a:r>
              <a:rPr lang="en-GB" baseline="0" noProof="0" dirty="0"/>
              <a:t>/</a:t>
            </a:r>
            <a:r>
              <a:rPr lang="uk-UA" baseline="0" noProof="0" dirty="0"/>
              <a:t>м</a:t>
            </a:r>
            <a:r>
              <a:rPr lang="en-GB" baseline="0" noProof="0" dirty="0">
                <a:latin typeface="Calibri"/>
              </a:rPr>
              <a:t>²</a:t>
            </a:r>
            <a:r>
              <a:rPr lang="en-GB" baseline="0" noProof="0" dirty="0"/>
              <a:t> </a:t>
            </a:r>
            <a:r>
              <a:rPr lang="uk-UA" baseline="0" noProof="0" dirty="0"/>
              <a:t>на рік</a:t>
            </a:r>
            <a:r>
              <a:rPr lang="en-GB" baseline="0" noProof="0" dirty="0"/>
              <a:t>.</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endParaRPr lang="en-GB" noProof="0"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0B3CED5A-5465-40BA-AEF7-555F5B18B6D0}"/>
              </a:ext>
            </a:extLst>
          </p:cNvPr>
          <p:cNvSpPr>
            <a:spLocks noGrp="1"/>
          </p:cNvSpPr>
          <p:nvPr>
            <p:ph type="sldNum" sz="quarter" idx="5"/>
          </p:nvPr>
        </p:nvSpPr>
        <p:spPr/>
        <p:txBody>
          <a:bodyPr/>
          <a:lstStyle/>
          <a:p>
            <a:pPr>
              <a:defRPr/>
            </a:pPr>
            <a:fld id="{D2B85848-249A-4A1F-BD97-096076EA879A}" type="slidenum">
              <a:rPr lang="lv-LV" smtClean="0"/>
              <a:pPr>
                <a:defRPr/>
              </a:pPr>
              <a:t>60</a:t>
            </a:fld>
            <a:endParaRPr lang="lv-LV"/>
          </a:p>
        </p:txBody>
      </p:sp>
    </p:spTree>
    <p:extLst>
      <p:ext uri="{BB962C8B-B14F-4D97-AF65-F5344CB8AC3E}">
        <p14:creationId xmlns:p14="http://schemas.microsoft.com/office/powerpoint/2010/main" val="1264042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7695" y="4861444"/>
            <a:ext cx="5976664" cy="5152406"/>
          </a:xfrm>
        </p:spPr>
        <p:txBody>
          <a:bodyPr/>
          <a:lstStyle/>
          <a:p>
            <a:pPr>
              <a:spcBef>
                <a:spcPts val="0"/>
              </a:spcBef>
            </a:pPr>
            <a:r>
              <a:rPr lang="uk-UA" noProof="0" dirty="0"/>
              <a:t>Порівняйте два будинки і скажіть, який з них має менше питоме енергоспоживання</a:t>
            </a:r>
            <a:r>
              <a:rPr lang="en-GB" baseline="0" noProof="0" dirty="0"/>
              <a:t>:</a:t>
            </a:r>
          </a:p>
          <a:p>
            <a:pPr>
              <a:spcBef>
                <a:spcPts val="0"/>
              </a:spcBef>
              <a:buFont typeface="Arial" pitchFamily="34" charset="0"/>
              <a:buChar char="•"/>
            </a:pPr>
            <a:r>
              <a:rPr lang="en-GB" baseline="0" noProof="0" dirty="0"/>
              <a:t> </a:t>
            </a:r>
            <a:r>
              <a:rPr lang="uk-UA" baseline="0" noProof="0" dirty="0"/>
              <a:t>Перший будинок </a:t>
            </a:r>
            <a:r>
              <a:rPr lang="en-GB" baseline="0" noProof="0" dirty="0"/>
              <a:t>(1500 </a:t>
            </a:r>
            <a:r>
              <a:rPr lang="uk-UA" baseline="0" noProof="0" dirty="0"/>
              <a:t>м</a:t>
            </a:r>
            <a:r>
              <a:rPr lang="en-GB" baseline="30000" noProof="0" dirty="0"/>
              <a:t>2</a:t>
            </a:r>
            <a:r>
              <a:rPr lang="en-GB" baseline="0" noProof="0" dirty="0"/>
              <a:t>) – 146 </a:t>
            </a:r>
            <a:r>
              <a:rPr lang="uk-UA" baseline="0" noProof="0" dirty="0"/>
              <a:t>кВт*г</a:t>
            </a:r>
            <a:r>
              <a:rPr lang="en-GB" baseline="0" noProof="0" dirty="0"/>
              <a:t>/</a:t>
            </a:r>
            <a:r>
              <a:rPr lang="uk-UA" baseline="0" noProof="0" dirty="0"/>
              <a:t>м</a:t>
            </a:r>
            <a:r>
              <a:rPr lang="en-GB" baseline="30000" noProof="0" dirty="0"/>
              <a:t>2</a:t>
            </a:r>
            <a:r>
              <a:rPr lang="en-GB" baseline="0" noProof="0" dirty="0"/>
              <a:t> </a:t>
            </a:r>
            <a:r>
              <a:rPr lang="uk-UA" baseline="0" noProof="0" dirty="0"/>
              <a:t>на рік</a:t>
            </a:r>
            <a:endParaRPr lang="en-GB" baseline="0" noProof="0" dirty="0"/>
          </a:p>
          <a:p>
            <a:pPr>
              <a:spcBef>
                <a:spcPts val="0"/>
              </a:spcBef>
              <a:buFont typeface="Arial" pitchFamily="34" charset="0"/>
              <a:buChar char="•"/>
            </a:pPr>
            <a:r>
              <a:rPr lang="en-GB" baseline="0" noProof="0" dirty="0"/>
              <a:t> </a:t>
            </a:r>
            <a:r>
              <a:rPr lang="uk-UA" baseline="0" noProof="0" dirty="0"/>
              <a:t>Другий будинок </a:t>
            </a:r>
            <a:r>
              <a:rPr lang="en-GB" baseline="0" noProof="0" dirty="0"/>
              <a:t>(4700 </a:t>
            </a:r>
            <a:r>
              <a:rPr lang="uk-UA" baseline="0" noProof="0" dirty="0"/>
              <a:t>м</a:t>
            </a:r>
            <a:r>
              <a:rPr lang="en-GB" baseline="30000" noProof="0" dirty="0"/>
              <a:t>2</a:t>
            </a:r>
            <a:r>
              <a:rPr lang="en-GB" baseline="0" noProof="0" dirty="0"/>
              <a:t>) – 128 </a:t>
            </a:r>
            <a:r>
              <a:rPr lang="uk-UA" baseline="0" noProof="0" dirty="0"/>
              <a:t>кВт*г</a:t>
            </a:r>
            <a:r>
              <a:rPr lang="en-GB" baseline="0" noProof="0" dirty="0"/>
              <a:t>/</a:t>
            </a:r>
            <a:r>
              <a:rPr lang="uk-UA" baseline="0" noProof="0" dirty="0"/>
              <a:t>м</a:t>
            </a:r>
            <a:r>
              <a:rPr lang="en-GB" baseline="30000" noProof="0" dirty="0"/>
              <a:t>2</a:t>
            </a:r>
            <a:r>
              <a:rPr lang="en-GB" baseline="0" noProof="0" dirty="0"/>
              <a:t> </a:t>
            </a:r>
            <a:r>
              <a:rPr lang="uk-UA" baseline="0" noProof="0" dirty="0"/>
              <a:t>на рік</a:t>
            </a:r>
            <a:endParaRPr lang="en-GB" baseline="0" noProof="0" dirty="0"/>
          </a:p>
          <a:p>
            <a:pPr>
              <a:spcBef>
                <a:spcPts val="0"/>
              </a:spcBef>
            </a:pPr>
            <a:endParaRPr lang="en-GB" baseline="0" noProof="0" dirty="0"/>
          </a:p>
          <a:p>
            <a:pPr>
              <a:spcBef>
                <a:spcPts val="0"/>
              </a:spcBef>
            </a:pPr>
            <a:r>
              <a:rPr lang="uk-UA" baseline="0" noProof="0" dirty="0"/>
              <a:t>Перший будинок має нижче абсолютне енергоспоживання, а більший будинок – нижче питоме енергоспоживання</a:t>
            </a:r>
            <a:r>
              <a:rPr lang="en-GB" baseline="0" noProof="0" dirty="0"/>
              <a:t>.</a:t>
            </a:r>
          </a:p>
          <a:p>
            <a:pPr>
              <a:spcBef>
                <a:spcPts val="0"/>
              </a:spcBef>
            </a:pPr>
            <a:endParaRPr lang="en-GB" baseline="0" noProof="0" dirty="0"/>
          </a:p>
          <a:p>
            <a:pPr>
              <a:spcBef>
                <a:spcPts val="0"/>
              </a:spcBef>
            </a:pPr>
            <a:r>
              <a:rPr lang="uk-UA" baseline="0" noProof="0" dirty="0"/>
              <a:t>Далі, для того, щоб зрозуміти рівень енергоефективності будинку, також дуже важливо зрозуміти й знати його призначення. Якщо ці два будинки виконують однакову функцію, наприклад, дають дах над головою однаковій кількості мешканців, тоді перший будинок можна вважати більш енергоефективним. Це ніби порівнювати пральну машину класу А+++ із завантаженням 7 кг, яка використовується для прання однієї сорочки, з пральною машиною класу В із завантаженням 4 кг, яка використовується з тією ж метою. Для прання однієї сорочки пральна машина класу В використає менше енергії.</a:t>
            </a:r>
          </a:p>
          <a:p>
            <a:pPr>
              <a:spcBef>
                <a:spcPts val="0"/>
              </a:spcBef>
            </a:pPr>
            <a:endParaRPr lang="en-GB" baseline="0" noProof="0" dirty="0"/>
          </a:p>
          <a:p>
            <a:pPr>
              <a:spcBef>
                <a:spcPts val="0"/>
              </a:spcBef>
            </a:pPr>
            <a:r>
              <a:rPr lang="uk-UA" baseline="0" noProof="0" dirty="0"/>
              <a:t>Через це для проведення порівнянь важливо використовувати конкретний критерій. Повертаючись до прикладу з пральною машиною, можливим критерієм буде «кВт*г на одну сорочку». Якщо судити за цим критерієм, пральна машина класу В виявиться більш ефективною. Те саме стосується будівель. Якщо два будинки, показані на слайді, є лікарняними закладами на 50 ліжок кожний, тоді перший буде більш ефективним через те, що споживає </a:t>
            </a:r>
            <a:r>
              <a:rPr lang="en-GB" baseline="0" noProof="0" dirty="0"/>
              <a:t>4</a:t>
            </a:r>
            <a:r>
              <a:rPr lang="uk-UA" baseline="0" noProof="0" dirty="0"/>
              <a:t>,</a:t>
            </a:r>
            <a:r>
              <a:rPr lang="en-GB" baseline="0" noProof="0" dirty="0"/>
              <a:t>38</a:t>
            </a:r>
            <a:r>
              <a:rPr lang="uk-UA" baseline="0" noProof="0" dirty="0"/>
              <a:t> </a:t>
            </a:r>
            <a:r>
              <a:rPr lang="uk-UA" baseline="0" noProof="0" dirty="0" err="1"/>
              <a:t>МВт</a:t>
            </a:r>
            <a:r>
              <a:rPr lang="uk-UA" baseline="0" noProof="0" dirty="0"/>
              <a:t>*г/ліжко, тоді як другий – 12,4 </a:t>
            </a:r>
            <a:r>
              <a:rPr lang="uk-UA" baseline="0" noProof="0" dirty="0" err="1"/>
              <a:t>МВт</a:t>
            </a:r>
            <a:r>
              <a:rPr lang="uk-UA" baseline="0" noProof="0" dirty="0"/>
              <a:t>*г/ліжко.</a:t>
            </a:r>
          </a:p>
          <a:p>
            <a:pPr>
              <a:spcBef>
                <a:spcPts val="0"/>
              </a:spcBef>
            </a:pPr>
            <a:r>
              <a:rPr lang="uk-UA" baseline="0" noProof="0" dirty="0"/>
              <a:t>Отже, дуже важливо обрати правильний критерій для вимірювання питомого енергоспоживання. У випадку з багатоквартирними будинками, як критерій питомого енергоспоживання зазвичай використовують м</a:t>
            </a:r>
            <a:r>
              <a:rPr lang="en-GB" baseline="30000" noProof="0" dirty="0"/>
              <a:t>2</a:t>
            </a:r>
            <a:r>
              <a:rPr lang="uk-UA" baseline="0" noProof="0" dirty="0"/>
              <a:t>.</a:t>
            </a:r>
            <a:endParaRPr lang="en-GB" baseline="0" noProof="0" dirty="0"/>
          </a:p>
          <a:p>
            <a:endParaRPr lang="en-GB" noProof="0"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AAB99FFD-ECE5-4471-94C4-BCB1C7AD828A}"/>
              </a:ext>
            </a:extLst>
          </p:cNvPr>
          <p:cNvSpPr>
            <a:spLocks noGrp="1"/>
          </p:cNvSpPr>
          <p:nvPr>
            <p:ph type="sldNum" sz="quarter" idx="5"/>
          </p:nvPr>
        </p:nvSpPr>
        <p:spPr/>
        <p:txBody>
          <a:bodyPr/>
          <a:lstStyle/>
          <a:p>
            <a:pPr>
              <a:defRPr/>
            </a:pPr>
            <a:fld id="{D2B85848-249A-4A1F-BD97-096076EA879A}" type="slidenum">
              <a:rPr lang="lv-LV" smtClean="0"/>
              <a:pPr>
                <a:defRPr/>
              </a:pPr>
              <a:t>61</a:t>
            </a:fld>
            <a:endParaRPr lang="lv-LV"/>
          </a:p>
        </p:txBody>
      </p:sp>
    </p:spTree>
    <p:extLst>
      <p:ext uri="{BB962C8B-B14F-4D97-AF65-F5344CB8AC3E}">
        <p14:creationId xmlns:p14="http://schemas.microsoft.com/office/powerpoint/2010/main" val="34105395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noProof="0" dirty="0"/>
              <a:t>Стандартні показники використовуються,</a:t>
            </a:r>
            <a:r>
              <a:rPr lang="uk-UA" baseline="0" noProof="0" dirty="0"/>
              <a:t> щоб зрозуміти, енергоефективна будівля чи ні. Стандартні показники, як правило, виражаються в одиницях питомого енергоспоживання. Стандартний показник означає певний обсяг питомого енергоспоживання. Наприклад, якщо на опалення вашої будівлі витрачається менше </a:t>
            </a:r>
            <a:r>
              <a:rPr lang="en-GB" baseline="0" noProof="0" dirty="0"/>
              <a:t>70 </a:t>
            </a:r>
            <a:r>
              <a:rPr lang="uk-UA" baseline="0" noProof="0" dirty="0"/>
              <a:t>кВт*г/м</a:t>
            </a:r>
            <a:r>
              <a:rPr lang="en-GB" baseline="30000" noProof="0" dirty="0"/>
              <a:t>2 </a:t>
            </a:r>
            <a:r>
              <a:rPr lang="uk-UA" baseline="0" noProof="0" dirty="0"/>
              <a:t>на рік, можна стверджувати, що, найімовірніше, утеплювати таку будівлю економічно невигідно.</a:t>
            </a:r>
            <a:endParaRPr lang="en-GB" baseline="0" noProof="0" dirty="0"/>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endParaRPr lang="en-GB" noProof="0"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CF75EDC1-69E4-4E68-8EE7-FF30E37A7DC1}"/>
              </a:ext>
            </a:extLst>
          </p:cNvPr>
          <p:cNvSpPr>
            <a:spLocks noGrp="1"/>
          </p:cNvSpPr>
          <p:nvPr>
            <p:ph type="sldNum" sz="quarter" idx="5"/>
          </p:nvPr>
        </p:nvSpPr>
        <p:spPr/>
        <p:txBody>
          <a:bodyPr/>
          <a:lstStyle/>
          <a:p>
            <a:pPr>
              <a:defRPr/>
            </a:pPr>
            <a:fld id="{D2B85848-249A-4A1F-BD97-096076EA879A}" type="slidenum">
              <a:rPr lang="lv-LV" smtClean="0"/>
              <a:pPr>
                <a:defRPr/>
              </a:pPr>
              <a:t>62</a:t>
            </a:fld>
            <a:endParaRPr lang="lv-LV"/>
          </a:p>
        </p:txBody>
      </p:sp>
    </p:spTree>
    <p:extLst>
      <p:ext uri="{BB962C8B-B14F-4D97-AF65-F5344CB8AC3E}">
        <p14:creationId xmlns:p14="http://schemas.microsoft.com/office/powerpoint/2010/main" val="2851579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1"/>
          </p:nvPr>
        </p:nvSpPr>
        <p:spPr/>
        <p:txBody>
          <a:bodyPr/>
          <a:lstStyle/>
          <a:p>
            <a:pPr>
              <a:defRPr/>
            </a:pPr>
            <a:r>
              <a:rPr lang="en-GB"/>
              <a:t>MODULE 1.3 - General Issues</a:t>
            </a:r>
            <a:endParaRPr lang="lv-LV"/>
          </a:p>
        </p:txBody>
      </p:sp>
      <p:sp>
        <p:nvSpPr>
          <p:cNvPr id="4" name="Номер слайда 3">
            <a:extLst>
              <a:ext uri="{FF2B5EF4-FFF2-40B4-BE49-F238E27FC236}">
                <a16:creationId xmlns:a16="http://schemas.microsoft.com/office/drawing/2014/main" id="{8E203C95-AA81-4D89-BB0C-260B1FA8DBC6}"/>
              </a:ext>
            </a:extLst>
          </p:cNvPr>
          <p:cNvSpPr>
            <a:spLocks noGrp="1"/>
          </p:cNvSpPr>
          <p:nvPr>
            <p:ph type="sldNum" sz="quarter" idx="5"/>
          </p:nvPr>
        </p:nvSpPr>
        <p:spPr/>
        <p:txBody>
          <a:bodyPr/>
          <a:lstStyle/>
          <a:p>
            <a:pPr>
              <a:defRPr/>
            </a:pPr>
            <a:fld id="{D2B85848-249A-4A1F-BD97-096076EA879A}" type="slidenum">
              <a:rPr lang="lv-LV" smtClean="0"/>
              <a:pPr>
                <a:defRPr/>
              </a:pPr>
              <a:t>63</a:t>
            </a:fld>
            <a:endParaRPr lang="lv-LV"/>
          </a:p>
        </p:txBody>
      </p:sp>
    </p:spTree>
    <p:extLst>
      <p:ext uri="{BB962C8B-B14F-4D97-AF65-F5344CB8AC3E}">
        <p14:creationId xmlns:p14="http://schemas.microsoft.com/office/powerpoint/2010/main" val="3399521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uk-UA" noProof="0" dirty="0"/>
              <a:t>Одиниця</a:t>
            </a:r>
            <a:r>
              <a:rPr lang="uk-UA" baseline="0" noProof="0" dirty="0"/>
              <a:t> вимірювання метаболізму – «мет»; 1 мет </a:t>
            </a:r>
            <a:r>
              <a:rPr lang="uk-UA" altLang="lv-LV" sz="1200" dirty="0">
                <a:ea typeface="ＭＳ Ｐゴシック" panose="020B0600070205080204" pitchFamily="34" charset="-128"/>
                <a:cs typeface="ＭＳ Ｐゴシック" panose="020B0600070205080204" pitchFamily="34" charset="-128"/>
              </a:rPr>
              <a:t>дорівнює рівню метаболізму людини, яка сидить. Тепло, яке виділяє людина, вимірюється у ватах. Протягом коротких проміжків часу тепловіддача людини може сягати навіть 1 кВт. Чим ви активніші, тим холодніша </a:t>
            </a:r>
            <a:r>
              <a:rPr lang="uk-UA" altLang="lv-LV" sz="1200" baseline="0" dirty="0">
                <a:ea typeface="ＭＳ Ｐゴシック" panose="020B0600070205080204" pitchFamily="34" charset="-128"/>
                <a:cs typeface="ＭＳ Ｐゴシック" panose="020B0600070205080204" pitchFamily="34" charset="-128"/>
              </a:rPr>
              <a:t>кімнатна температура вам потрібна, щоб </a:t>
            </a:r>
            <a:r>
              <a:rPr lang="uk-UA" altLang="lv-LV" sz="1200" i="1" baseline="0" dirty="0">
                <a:ea typeface="ＭＳ Ｐゴシック" panose="020B0600070205080204" pitchFamily="34" charset="-128"/>
                <a:cs typeface="ＭＳ Ｐゴシック" panose="020B0600070205080204" pitchFamily="34" charset="-128"/>
              </a:rPr>
              <a:t>«почуватися комфортно».</a:t>
            </a:r>
            <a:endParaRPr lang="en-GB" altLang="lv-LV" sz="1200" i="1" dirty="0">
              <a:ea typeface="ＭＳ Ｐゴシック" panose="020B0600070205080204" pitchFamily="34" charset="-128"/>
              <a:cs typeface="ＭＳ Ｐゴシック" panose="020B0600070205080204" pitchFamily="34" charset="-128"/>
            </a:endParaRP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endParaRPr lang="en-GB" noProof="0"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151942BC-5F37-4671-93F8-B940B1DBBCAA}"/>
              </a:ext>
            </a:extLst>
          </p:cNvPr>
          <p:cNvSpPr>
            <a:spLocks noGrp="1"/>
          </p:cNvSpPr>
          <p:nvPr>
            <p:ph type="sldNum" sz="quarter" idx="5"/>
          </p:nvPr>
        </p:nvSpPr>
        <p:spPr/>
        <p:txBody>
          <a:bodyPr/>
          <a:lstStyle/>
          <a:p>
            <a:pPr>
              <a:defRPr/>
            </a:pPr>
            <a:fld id="{D2B85848-249A-4A1F-BD97-096076EA879A}" type="slidenum">
              <a:rPr lang="lv-LV" smtClean="0"/>
              <a:pPr>
                <a:defRPr/>
              </a:pPr>
              <a:t>7</a:t>
            </a:fld>
            <a:endParaRPr lang="lv-LV"/>
          </a:p>
        </p:txBody>
      </p:sp>
    </p:spTree>
    <p:extLst>
      <p:ext uri="{BB962C8B-B14F-4D97-AF65-F5344CB8AC3E}">
        <p14:creationId xmlns:p14="http://schemas.microsoft.com/office/powerpoint/2010/main" val="1025091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noProof="0" dirty="0"/>
              <a:t>Товщина вашого одягу вимірюється в «</a:t>
            </a:r>
            <a:r>
              <a:rPr lang="uk-UA" noProof="0" dirty="0" err="1"/>
              <a:t>кло</a:t>
            </a:r>
            <a:r>
              <a:rPr lang="uk-UA" noProof="0" dirty="0"/>
              <a:t>»;</a:t>
            </a:r>
            <a:r>
              <a:rPr lang="uk-UA" baseline="0" noProof="0" dirty="0"/>
              <a:t> 1 </a:t>
            </a:r>
            <a:r>
              <a:rPr lang="uk-UA" baseline="0" noProof="0" dirty="0" err="1"/>
              <a:t>кло</a:t>
            </a:r>
            <a:r>
              <a:rPr lang="uk-UA" baseline="0" noProof="0" dirty="0"/>
              <a:t> дорівнює одягу, який носять у приміщенні під час опалювального сезону.</a:t>
            </a:r>
          </a:p>
          <a:p>
            <a:r>
              <a:rPr lang="uk-UA" baseline="0" noProof="0" dirty="0"/>
              <a:t>Чим товщий у вас одяг, тим холодніша температура повітря в приміщенні вам необхідна.</a:t>
            </a:r>
            <a:endParaRPr lang="uk-UA" noProof="0" dirty="0"/>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endParaRPr lang="en-GB" noProof="0"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BAAA66AC-5DEA-4F5C-B320-8109E22109FA}"/>
              </a:ext>
            </a:extLst>
          </p:cNvPr>
          <p:cNvSpPr>
            <a:spLocks noGrp="1"/>
          </p:cNvSpPr>
          <p:nvPr>
            <p:ph type="sldNum" sz="quarter" idx="5"/>
          </p:nvPr>
        </p:nvSpPr>
        <p:spPr/>
        <p:txBody>
          <a:bodyPr/>
          <a:lstStyle/>
          <a:p>
            <a:pPr>
              <a:defRPr/>
            </a:pPr>
            <a:fld id="{D2B85848-249A-4A1F-BD97-096076EA879A}" type="slidenum">
              <a:rPr lang="lv-LV" smtClean="0"/>
              <a:pPr>
                <a:defRPr/>
              </a:pPr>
              <a:t>8</a:t>
            </a:fld>
            <a:endParaRPr lang="lv-LV"/>
          </a:p>
        </p:txBody>
      </p:sp>
    </p:spTree>
    <p:extLst>
      <p:ext uri="{BB962C8B-B14F-4D97-AF65-F5344CB8AC3E}">
        <p14:creationId xmlns:p14="http://schemas.microsoft.com/office/powerpoint/2010/main" val="1617664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noProof="0" dirty="0"/>
              <a:t>На основі таких показників,</a:t>
            </a:r>
            <a:r>
              <a:rPr lang="uk-UA" baseline="0" noProof="0" dirty="0"/>
              <a:t> як </a:t>
            </a:r>
            <a:r>
              <a:rPr lang="lv-LV" noProof="0" dirty="0"/>
              <a:t>«</a:t>
            </a:r>
            <a:r>
              <a:rPr lang="uk-UA" noProof="0" dirty="0"/>
              <a:t>мет</a:t>
            </a:r>
            <a:r>
              <a:rPr lang="lv-LV" noProof="0" dirty="0"/>
              <a:t>»</a:t>
            </a:r>
            <a:r>
              <a:rPr lang="en-GB" noProof="0" dirty="0"/>
              <a:t>, </a:t>
            </a:r>
            <a:r>
              <a:rPr lang="lv-LV" noProof="0" dirty="0"/>
              <a:t>«</a:t>
            </a:r>
            <a:r>
              <a:rPr lang="uk-UA" noProof="0" dirty="0" err="1"/>
              <a:t>кло</a:t>
            </a:r>
            <a:r>
              <a:rPr lang="lv-LV" noProof="0" dirty="0"/>
              <a:t>»,</a:t>
            </a:r>
            <a:r>
              <a:rPr lang="lv-LV" baseline="0" noProof="0" dirty="0"/>
              <a:t> </a:t>
            </a:r>
            <a:r>
              <a:rPr lang="lv-LV" noProof="0" dirty="0"/>
              <a:t>«PPD» </a:t>
            </a:r>
            <a:r>
              <a:rPr lang="uk-UA" noProof="0" dirty="0"/>
              <a:t>та</a:t>
            </a:r>
            <a:r>
              <a:rPr lang="lv-LV" noProof="0" dirty="0"/>
              <a:t> «PMV»</a:t>
            </a:r>
            <a:r>
              <a:rPr lang="uk-UA" noProof="0" dirty="0"/>
              <a:t>, представлених на попередніх слайдах, можна розрахувати оптимальну температуру повітря в</a:t>
            </a:r>
            <a:r>
              <a:rPr lang="uk-UA" baseline="0" noProof="0" dirty="0"/>
              <a:t> приміщенні</a:t>
            </a:r>
            <a:r>
              <a:rPr lang="en-GB" baseline="0" noProof="0" dirty="0"/>
              <a:t>.</a:t>
            </a:r>
            <a:r>
              <a:rPr lang="uk-UA" baseline="0" noProof="0" dirty="0"/>
              <a:t> Така температура являє собою найнижчий показник</a:t>
            </a:r>
            <a:r>
              <a:rPr lang="en-GB" baseline="0" noProof="0" dirty="0"/>
              <a:t> </a:t>
            </a:r>
            <a:r>
              <a:rPr lang="en-GB" baseline="0" noProof="0" dirty="0" err="1"/>
              <a:t>PPD</a:t>
            </a:r>
            <a:r>
              <a:rPr lang="en-GB" baseline="0" noProof="0" dirty="0"/>
              <a:t> (</a:t>
            </a:r>
            <a:r>
              <a:rPr lang="uk-UA" baseline="0" noProof="0" dirty="0"/>
              <a:t>прогнозований відсоток незадоволених людей</a:t>
            </a:r>
            <a:r>
              <a:rPr lang="en-GB" baseline="0" noProof="0" dirty="0"/>
              <a:t>).</a:t>
            </a:r>
          </a:p>
          <a:p>
            <a:r>
              <a:rPr lang="uk-UA" baseline="0" noProof="0" dirty="0"/>
              <a:t>Для житлових будинків, оптимальна мінімальна температура для класу І становить </a:t>
            </a:r>
            <a:r>
              <a:rPr lang="en-GB" baseline="0" noProof="0" dirty="0"/>
              <a:t>21 </a:t>
            </a:r>
            <a:r>
              <a:rPr lang="lv-LV" baseline="0" dirty="0"/>
              <a:t>°</a:t>
            </a:r>
            <a:r>
              <a:rPr lang="en-GB" baseline="0" noProof="0" dirty="0"/>
              <a:t>C</a:t>
            </a:r>
            <a:r>
              <a:rPr lang="lv-LV" baseline="0" noProof="0" dirty="0"/>
              <a:t> </a:t>
            </a:r>
            <a:r>
              <a:rPr lang="uk-UA" baseline="0" noProof="0" dirty="0"/>
              <a:t>згідно зі стандартом </a:t>
            </a:r>
            <a:r>
              <a:rPr lang="lv-LV" baseline="0" noProof="0" dirty="0"/>
              <a:t>EN 15251</a:t>
            </a:r>
            <a:r>
              <a:rPr lang="en-GB" baseline="0" noProof="0" dirty="0"/>
              <a:t>.</a:t>
            </a:r>
            <a:endParaRPr lang="lv-LV" baseline="0" noProof="0" dirty="0"/>
          </a:p>
          <a:p>
            <a:r>
              <a:rPr lang="uk-UA" baseline="0" noProof="0" dirty="0"/>
              <a:t>Будь ласка, зауважте, що це – оперативна температура, яка фактично відрізняється від </a:t>
            </a:r>
            <a:r>
              <a:rPr lang="uk-UA" noProof="0" dirty="0"/>
              <a:t>температури повітря в </a:t>
            </a:r>
            <a:r>
              <a:rPr lang="uk-UA" baseline="0" noProof="0" dirty="0"/>
              <a:t>приміщенні, виміряної за допомогою термометра. Концепція оперативної температури пояснюється на наступному слайді.</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pPr algn="just" defTabSz="827284">
              <a:defRPr/>
            </a:pPr>
            <a:r>
              <a:rPr lang="lv-LV" dirty="0"/>
              <a:t>_________________________________________________________________</a:t>
            </a:r>
          </a:p>
          <a:p>
            <a:endParaRPr lang="en-GB" noProof="0" dirty="0"/>
          </a:p>
        </p:txBody>
      </p:sp>
      <p:sp>
        <p:nvSpPr>
          <p:cNvPr id="4" name="Header Placeholder 3"/>
          <p:cNvSpPr>
            <a:spLocks noGrp="1"/>
          </p:cNvSpPr>
          <p:nvPr>
            <p:ph type="hdr" sz="quarter" idx="10"/>
          </p:nvPr>
        </p:nvSpPr>
        <p:spPr/>
        <p:txBody>
          <a:bodyPr/>
          <a:lstStyle/>
          <a:p>
            <a:pPr>
              <a:defRPr/>
            </a:pPr>
            <a:r>
              <a:rPr lang="en-GB"/>
              <a:t>MODULE 1.3 - General Issues</a:t>
            </a:r>
            <a:endParaRPr lang="lv-LV"/>
          </a:p>
        </p:txBody>
      </p:sp>
      <p:sp>
        <p:nvSpPr>
          <p:cNvPr id="5" name="Номер слайда 4">
            <a:extLst>
              <a:ext uri="{FF2B5EF4-FFF2-40B4-BE49-F238E27FC236}">
                <a16:creationId xmlns:a16="http://schemas.microsoft.com/office/drawing/2014/main" id="{44C76391-112F-4443-AEC8-74A1E8FBBD8B}"/>
              </a:ext>
            </a:extLst>
          </p:cNvPr>
          <p:cNvSpPr>
            <a:spLocks noGrp="1"/>
          </p:cNvSpPr>
          <p:nvPr>
            <p:ph type="sldNum" sz="quarter" idx="5"/>
          </p:nvPr>
        </p:nvSpPr>
        <p:spPr/>
        <p:txBody>
          <a:bodyPr/>
          <a:lstStyle/>
          <a:p>
            <a:pPr>
              <a:defRPr/>
            </a:pPr>
            <a:fld id="{D2B85848-249A-4A1F-BD97-096076EA879A}" type="slidenum">
              <a:rPr lang="lv-LV" smtClean="0"/>
              <a:pPr>
                <a:defRPr/>
              </a:pPr>
              <a:t>9</a:t>
            </a:fld>
            <a:endParaRPr lang="lv-LV"/>
          </a:p>
        </p:txBody>
      </p:sp>
    </p:spTree>
    <p:extLst>
      <p:ext uri="{BB962C8B-B14F-4D97-AF65-F5344CB8AC3E}">
        <p14:creationId xmlns:p14="http://schemas.microsoft.com/office/powerpoint/2010/main" val="4152029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36" name="Rectangle 16"/>
          <p:cNvSpPr>
            <a:spLocks noGrp="1" noChangeArrowheads="1"/>
          </p:cNvSpPr>
          <p:nvPr>
            <p:ph type="ctrTitle"/>
          </p:nvPr>
        </p:nvSpPr>
        <p:spPr>
          <a:xfrm>
            <a:off x="3962400" y="1828800"/>
            <a:ext cx="7797800" cy="2209800"/>
          </a:xfrm>
        </p:spPr>
        <p:txBody>
          <a:bodyPr/>
          <a:lstStyle>
            <a:lvl1pPr>
              <a:defRPr sz="3600">
                <a:solidFill>
                  <a:srgbClr val="FFFFFF"/>
                </a:solidFill>
              </a:defRPr>
            </a:lvl1pPr>
          </a:lstStyle>
          <a:p>
            <a:r>
              <a:rPr lang="en-US"/>
              <a:t>Click to edit Master title style</a:t>
            </a:r>
            <a:endParaRPr lang="lv-LV"/>
          </a:p>
        </p:txBody>
      </p:sp>
      <p:sp>
        <p:nvSpPr>
          <p:cNvPr id="5137" name="Rectangle 17"/>
          <p:cNvSpPr>
            <a:spLocks noGrp="1" noChangeArrowheads="1"/>
          </p:cNvSpPr>
          <p:nvPr>
            <p:ph type="subTitle" idx="1"/>
          </p:nvPr>
        </p:nvSpPr>
        <p:spPr>
          <a:xfrm>
            <a:off x="3962402" y="4581528"/>
            <a:ext cx="7702551" cy="1655763"/>
          </a:xfrm>
        </p:spPr>
        <p:txBody>
          <a:bodyPr/>
          <a:lstStyle>
            <a:lvl1pPr marL="0" indent="0" algn="r">
              <a:buFont typeface="Wingdings" pitchFamily="2" charset="2"/>
              <a:buNone/>
              <a:defRPr sz="2400"/>
            </a:lvl1pPr>
          </a:lstStyle>
          <a:p>
            <a:r>
              <a:rPr lang="en-US"/>
              <a:t>Click to edit Master subtitle style</a:t>
            </a:r>
            <a:endParaRPr lang="lv-LV"/>
          </a:p>
        </p:txBody>
      </p:sp>
      <p:sp>
        <p:nvSpPr>
          <p:cNvPr id="19" name="Rectangle 13"/>
          <p:cNvSpPr>
            <a:spLocks noGrp="1" noChangeArrowheads="1"/>
          </p:cNvSpPr>
          <p:nvPr>
            <p:ph type="dt" sz="half" idx="10"/>
          </p:nvPr>
        </p:nvSpPr>
        <p:spPr bwMode="auto">
          <a:xfrm>
            <a:off x="609600" y="6248400"/>
            <a:ext cx="2844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lv-LV"/>
          </a:p>
        </p:txBody>
      </p:sp>
      <p:sp>
        <p:nvSpPr>
          <p:cNvPr id="20" name="Rectangle 14"/>
          <p:cNvSpPr>
            <a:spLocks noGrp="1" noChangeArrowheads="1"/>
          </p:cNvSpPr>
          <p:nvPr>
            <p:ph type="ftr" sz="quarter" idx="11"/>
          </p:nvPr>
        </p:nvSpPr>
        <p:spPr>
          <a:xfrm>
            <a:off x="4165600" y="6248400"/>
            <a:ext cx="3860800" cy="457200"/>
          </a:xfrm>
          <a:prstGeom prst="rect">
            <a:avLst/>
          </a:prstGeom>
        </p:spPr>
        <p:txBody>
          <a:bodyPr/>
          <a:lstStyle>
            <a:lvl1pPr>
              <a:defRPr sz="1200" smtClean="0">
                <a:solidFill>
                  <a:schemeClr val="tx1"/>
                </a:solidFill>
              </a:defRPr>
            </a:lvl1pPr>
          </a:lstStyle>
          <a:p>
            <a:pPr>
              <a:defRPr/>
            </a:pPr>
            <a:r>
              <a:rPr lang="pt-BR"/>
              <a:t>Etiam rhoncus - maecenas tempus tellus eget condimentum rhoncus sem lorem</a:t>
            </a:r>
            <a:endParaRPr lang="lv-LV"/>
          </a:p>
        </p:txBody>
      </p:sp>
      <p:sp>
        <p:nvSpPr>
          <p:cNvPr id="21" name="Rectangle 15"/>
          <p:cNvSpPr>
            <a:spLocks noGrp="1" noChangeArrowheads="1"/>
          </p:cNvSpPr>
          <p:nvPr>
            <p:ph type="sldNum" sz="quarter" idx="12"/>
          </p:nvPr>
        </p:nvSpPr>
        <p:spPr>
          <a:xfrm>
            <a:off x="8737600" y="6248400"/>
            <a:ext cx="2844800" cy="457200"/>
          </a:xfrm>
          <a:prstGeom prst="rect">
            <a:avLst/>
          </a:prstGeom>
        </p:spPr>
        <p:txBody>
          <a:bodyPr/>
          <a:lstStyle>
            <a:lvl1pPr>
              <a:defRPr sz="1200" smtClean="0"/>
            </a:lvl1pPr>
          </a:lstStyle>
          <a:p>
            <a:pPr>
              <a:defRPr/>
            </a:pPr>
            <a:fld id="{C50236D9-109E-4C82-A40A-BD74E331FB7C}" type="slidenum">
              <a:rPr lang="lv-LV"/>
              <a:pPr>
                <a:defRPr/>
              </a:pPr>
              <a:t>‹#›</a:t>
            </a:fld>
            <a:endParaRPr lang="lv-LV"/>
          </a:p>
        </p:txBody>
      </p:sp>
    </p:spTree>
    <p:extLst>
      <p:ext uri="{BB962C8B-B14F-4D97-AF65-F5344CB8AC3E}">
        <p14:creationId xmlns:p14="http://schemas.microsoft.com/office/powerpoint/2010/main" val="398870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pt-BR"/>
              <a:t>Etiam rhoncus - maecenas tempus tellus eget condimentum rhoncus sem lorem</a:t>
            </a:r>
            <a:endParaRPr lang="lv-LV"/>
          </a:p>
        </p:txBody>
      </p:sp>
      <p:sp>
        <p:nvSpPr>
          <p:cNvPr id="3" name="Slide Number Placeholder 2"/>
          <p:cNvSpPr>
            <a:spLocks noGrp="1"/>
          </p:cNvSpPr>
          <p:nvPr>
            <p:ph type="sldNum" sz="quarter" idx="11"/>
          </p:nvPr>
        </p:nvSpPr>
        <p:spPr/>
        <p:txBody>
          <a:bodyPr/>
          <a:lstStyle>
            <a:lvl1pPr>
              <a:defRPr/>
            </a:lvl1pPr>
          </a:lstStyle>
          <a:p>
            <a:r>
              <a:rPr lang="lv-LV"/>
              <a:t> </a:t>
            </a:r>
            <a:fld id="{DED22958-F4BA-4797-ABF9-A3B2EA133D88}" type="slidenum">
              <a:rPr lang="lv-LV"/>
              <a:pPr/>
              <a:t>‹#›</a:t>
            </a:fld>
            <a:endParaRPr lang="lv-LV"/>
          </a:p>
        </p:txBody>
      </p:sp>
    </p:spTree>
    <p:extLst>
      <p:ext uri="{BB962C8B-B14F-4D97-AF65-F5344CB8AC3E}">
        <p14:creationId xmlns:p14="http://schemas.microsoft.com/office/powerpoint/2010/main" val="15174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381" y="249083"/>
            <a:ext cx="10033115" cy="737494"/>
          </a:xfrm>
        </p:spPr>
        <p:txBody>
          <a:bodyPr/>
          <a:lstStyle>
            <a:lvl1pPr algn="l">
              <a:defRPr lang="lv-LV" sz="2800" b="1" dirty="0">
                <a:solidFill>
                  <a:srgbClr val="6E6452"/>
                </a:solidFill>
                <a:latin typeface="+mj-lt"/>
                <a:ea typeface="+mj-ea"/>
                <a:cs typeface="+mj-cs"/>
              </a:defRPr>
            </a:lvl1pPr>
          </a:lstStyle>
          <a:p>
            <a:r>
              <a:rPr lang="en-US" dirty="0"/>
              <a:t>CLICK TO EDIT MASTER TITLE STYLE</a:t>
            </a:r>
            <a:endParaRPr lang="lv-LV" dirty="0"/>
          </a:p>
        </p:txBody>
      </p:sp>
      <p:sp>
        <p:nvSpPr>
          <p:cNvPr id="3" name="Content Placeholder 2"/>
          <p:cNvSpPr>
            <a:spLocks noGrp="1"/>
          </p:cNvSpPr>
          <p:nvPr>
            <p:ph idx="1"/>
          </p:nvPr>
        </p:nvSpPr>
        <p:spPr>
          <a:xfrm>
            <a:off x="609600" y="1340768"/>
            <a:ext cx="9950896" cy="4825085"/>
          </a:xfrm>
        </p:spPr>
        <p:txBody>
          <a:bodyPr/>
          <a:lstStyle>
            <a:lvl1pPr>
              <a:buClr>
                <a:schemeClr val="bg1">
                  <a:lumMod val="65000"/>
                </a:schemeClr>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pic>
        <p:nvPicPr>
          <p:cNvPr id="7" name="Grafik 8"/>
          <p:cNvPicPr>
            <a:picLocks noChangeAspect="1"/>
          </p:cNvPicPr>
          <p:nvPr userDrawn="1"/>
        </p:nvPicPr>
        <p:blipFill>
          <a:blip r:embed="rId2" cstate="print"/>
          <a:srcRect/>
          <a:stretch>
            <a:fillRect/>
          </a:stretch>
        </p:blipFill>
        <p:spPr bwMode="auto">
          <a:xfrm>
            <a:off x="0" y="5851525"/>
            <a:ext cx="12192000" cy="738188"/>
          </a:xfrm>
          <a:prstGeom prst="rect">
            <a:avLst/>
          </a:prstGeom>
          <a:noFill/>
          <a:ln w="9525">
            <a:noFill/>
            <a:miter lim="800000"/>
            <a:headEnd/>
            <a:tailEnd/>
          </a:ln>
        </p:spPr>
      </p:pic>
      <p:sp>
        <p:nvSpPr>
          <p:cNvPr id="8" name="Text Box 19"/>
          <p:cNvSpPr txBox="1">
            <a:spLocks noChangeArrowheads="1"/>
          </p:cNvSpPr>
          <p:nvPr userDrawn="1"/>
        </p:nvSpPr>
        <p:spPr bwMode="auto">
          <a:xfrm>
            <a:off x="10271583" y="6581002"/>
            <a:ext cx="1236133"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uk-UA" sz="1000" b="0" noProof="0" dirty="0">
                <a:solidFill>
                  <a:srgbClr val="6E6452"/>
                </a:solidFill>
                <a:latin typeface="Arial Narrow" pitchFamily="34" charset="0"/>
              </a:rPr>
              <a:t>Сторінка</a:t>
            </a:r>
            <a:r>
              <a:rPr lang="de-DE" sz="1000" b="0" noProof="0" dirty="0">
                <a:solidFill>
                  <a:srgbClr val="6E6452"/>
                </a:solidFill>
                <a:latin typeface="Arial Narrow" pitchFamily="34" charset="0"/>
              </a:rPr>
              <a:t> </a:t>
            </a:r>
            <a:fld id="{327115CA-E6A4-425F-BB4F-A64D48743A27}" type="slidenum">
              <a:rPr lang="de-DE" sz="1000" b="0" noProof="0">
                <a:solidFill>
                  <a:srgbClr val="6E6452"/>
                </a:solidFill>
                <a:latin typeface="Arial Narrow" pitchFamily="34" charset="0"/>
              </a:rPr>
              <a:pPr/>
              <a:t>‹#›</a:t>
            </a:fld>
            <a:endParaRPr lang="de-DE" sz="1000" b="0" noProof="0" dirty="0">
              <a:solidFill>
                <a:srgbClr val="6E6452"/>
              </a:solidFill>
              <a:latin typeface="Arial Narrow" pitchFamily="34" charset="0"/>
            </a:endParaRPr>
          </a:p>
        </p:txBody>
      </p:sp>
    </p:spTree>
    <p:extLst>
      <p:ext uri="{BB962C8B-B14F-4D97-AF65-F5344CB8AC3E}">
        <p14:creationId xmlns:p14="http://schemas.microsoft.com/office/powerpoint/2010/main" val="263899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pic>
        <p:nvPicPr>
          <p:cNvPr id="6" name="Grafik 10"/>
          <p:cNvPicPr>
            <a:picLocks noChangeAspect="1"/>
          </p:cNvPicPr>
          <p:nvPr userDrawn="1"/>
        </p:nvPicPr>
        <p:blipFill>
          <a:blip r:embed="rId2" cstate="print"/>
          <a:srcRect/>
          <a:stretch>
            <a:fillRect/>
          </a:stretch>
        </p:blipFill>
        <p:spPr bwMode="auto">
          <a:xfrm>
            <a:off x="0" y="0"/>
            <a:ext cx="12192000" cy="1119188"/>
          </a:xfrm>
          <a:prstGeom prst="rect">
            <a:avLst/>
          </a:prstGeom>
          <a:noFill/>
          <a:ln w="9525">
            <a:noFill/>
            <a:miter lim="800000"/>
            <a:headEnd/>
            <a:tailEnd/>
          </a:ln>
        </p:spPr>
      </p:pic>
      <p:pic>
        <p:nvPicPr>
          <p:cNvPr id="7" name="Grafik 7"/>
          <p:cNvPicPr>
            <a:picLocks noChangeAspect="1"/>
          </p:cNvPicPr>
          <p:nvPr userDrawn="1"/>
        </p:nvPicPr>
        <p:blipFill>
          <a:blip r:embed="rId3" cstate="print"/>
          <a:srcRect/>
          <a:stretch>
            <a:fillRect/>
          </a:stretch>
        </p:blipFill>
        <p:spPr bwMode="auto">
          <a:xfrm>
            <a:off x="8739703" y="350040"/>
            <a:ext cx="2808816" cy="877888"/>
          </a:xfrm>
          <a:prstGeom prst="rect">
            <a:avLst/>
          </a:prstGeom>
          <a:noFill/>
          <a:ln w="9525">
            <a:noFill/>
            <a:miter lim="800000"/>
            <a:headEnd/>
            <a:tailEnd/>
          </a:ln>
        </p:spPr>
      </p:pic>
      <p:sp>
        <p:nvSpPr>
          <p:cNvPr id="8" name="Rectangle 16"/>
          <p:cNvSpPr>
            <a:spLocks noGrp="1" noChangeArrowheads="1"/>
          </p:cNvSpPr>
          <p:nvPr>
            <p:ph type="subTitle" sz="quarter" idx="1" hasCustomPrompt="1"/>
          </p:nvPr>
        </p:nvSpPr>
        <p:spPr>
          <a:xfrm>
            <a:off x="1387200" y="3239022"/>
            <a:ext cx="9379200" cy="1752600"/>
          </a:xfrm>
        </p:spPr>
        <p:txBody>
          <a:bodyPr/>
          <a:lstStyle>
            <a:lvl1pPr marL="0" indent="0" algn="ctr">
              <a:buFont typeface="Wingdings" pitchFamily="2" charset="2"/>
              <a:buNone/>
              <a:defRPr sz="2800" baseline="0"/>
            </a:lvl1pPr>
          </a:lstStyle>
          <a:p>
            <a:r>
              <a:rPr lang="de-DE" dirty="0"/>
              <a:t>Untertitel durch Klicken hinzufügen</a:t>
            </a:r>
          </a:p>
        </p:txBody>
      </p:sp>
      <p:sp>
        <p:nvSpPr>
          <p:cNvPr id="9" name="Rectangle 15"/>
          <p:cNvSpPr>
            <a:spLocks noGrp="1" noChangeArrowheads="1"/>
          </p:cNvSpPr>
          <p:nvPr>
            <p:ph type="ctrTitle" sz="quarter" hasCustomPrompt="1"/>
          </p:nvPr>
        </p:nvSpPr>
        <p:spPr>
          <a:xfrm>
            <a:off x="1387200" y="1993726"/>
            <a:ext cx="9379200" cy="1143000"/>
          </a:xfrm>
        </p:spPr>
        <p:txBody>
          <a:bodyPr anchor="ctr"/>
          <a:lstStyle>
            <a:lvl1pPr algn="ctr">
              <a:defRPr sz="3600"/>
            </a:lvl1pPr>
          </a:lstStyle>
          <a:p>
            <a:r>
              <a:rPr lang="de-DE" dirty="0"/>
              <a:t>Titel durch Klicken hinzufügen</a:t>
            </a:r>
          </a:p>
        </p:txBody>
      </p:sp>
      <p:sp>
        <p:nvSpPr>
          <p:cNvPr id="10" name="Rechteck 9"/>
          <p:cNvSpPr/>
          <p:nvPr userDrawn="1"/>
        </p:nvSpPr>
        <p:spPr bwMode="auto">
          <a:xfrm>
            <a:off x="10295468" y="6604000"/>
            <a:ext cx="1896533"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Tree>
    <p:extLst>
      <p:ext uri="{BB962C8B-B14F-4D97-AF65-F5344CB8AC3E}">
        <p14:creationId xmlns:p14="http://schemas.microsoft.com/office/powerpoint/2010/main" val="25574308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373076"/>
            <a:ext cx="10515600" cy="709575"/>
          </a:xfrm>
        </p:spPr>
        <p:txBody>
          <a:bodyPr anchor="b">
            <a:normAutofit/>
          </a:bodyPr>
          <a:lstStyle>
            <a:lvl1pPr>
              <a:defRPr sz="3200" cap="none"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1" y="1265531"/>
            <a:ext cx="10515600" cy="4689042"/>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9441486" y="6382533"/>
            <a:ext cx="1081861" cy="365125"/>
          </a:xfrm>
          <a:prstGeom prst="rect">
            <a:avLst/>
          </a:prstGeom>
        </p:spPr>
        <p:txBody>
          <a:bodyPr/>
          <a:lstStyle>
            <a:lvl1pPr algn="r">
              <a:lnSpc>
                <a:spcPct val="150000"/>
              </a:lnSpc>
              <a:defRPr sz="1100">
                <a:solidFill>
                  <a:schemeClr val="bg1"/>
                </a:solidFill>
                <a:latin typeface="Roboto" panose="02000000000000000000" pitchFamily="2" charset="0"/>
                <a:ea typeface="Roboto" panose="02000000000000000000" pitchFamily="2" charset="0"/>
              </a:defRPr>
            </a:lvl1pPr>
          </a:lstStyle>
          <a:p>
            <a:endParaRPr lang="en-US" dirty="0"/>
          </a:p>
        </p:txBody>
      </p:sp>
      <p:sp>
        <p:nvSpPr>
          <p:cNvPr id="8" name="Slide Number Placeholder 5"/>
          <p:cNvSpPr>
            <a:spLocks noGrp="1"/>
          </p:cNvSpPr>
          <p:nvPr>
            <p:ph type="sldNum" sz="quarter" idx="4"/>
          </p:nvPr>
        </p:nvSpPr>
        <p:spPr>
          <a:xfrm>
            <a:off x="10602912" y="6382533"/>
            <a:ext cx="771525" cy="365125"/>
          </a:xfrm>
          <a:prstGeom prst="rect">
            <a:avLst/>
          </a:prstGeom>
        </p:spPr>
        <p:txBody>
          <a:bodyPr/>
          <a:lstStyle>
            <a:lvl1pPr algn="r">
              <a:lnSpc>
                <a:spcPct val="150000"/>
              </a:lnSpc>
              <a:defRPr sz="1100">
                <a:solidFill>
                  <a:schemeClr val="bg1"/>
                </a:solidFill>
                <a:latin typeface="Roboto Medium" panose="02000000000000000000" pitchFamily="2" charset="0"/>
                <a:ea typeface="Roboto Medium" panose="02000000000000000000" pitchFamily="2" charset="0"/>
              </a:defRPr>
            </a:lvl1pPr>
          </a:lstStyle>
          <a:p>
            <a:fld id="{9FF3AD17-0A71-4647-9C09-C662D714F78A}"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44695"/>
            <a:ext cx="1344237" cy="198139"/>
          </a:xfrm>
          <a:prstGeom prst="rect">
            <a:avLst/>
          </a:prstGeom>
        </p:spPr>
      </p:pic>
      <p:sp>
        <p:nvSpPr>
          <p:cNvPr id="14" name="Footer Placeholder 4"/>
          <p:cNvSpPr>
            <a:spLocks noGrp="1"/>
          </p:cNvSpPr>
          <p:nvPr>
            <p:ph type="ftr" sz="quarter" idx="3"/>
          </p:nvPr>
        </p:nvSpPr>
        <p:spPr>
          <a:xfrm>
            <a:off x="2389633" y="6459320"/>
            <a:ext cx="6972289" cy="234719"/>
          </a:xfrm>
          <a:prstGeom prst="rect">
            <a:avLst/>
          </a:prstGeom>
        </p:spPr>
        <p:txBody>
          <a:bodyPr/>
          <a:lstStyle>
            <a:lvl1pPr>
              <a:lnSpc>
                <a:spcPts val="1200"/>
              </a:lnSpc>
              <a:defRPr sz="900" cap="all" baseline="0">
                <a:solidFill>
                  <a:schemeClr val="bg1"/>
                </a:solidFill>
                <a:latin typeface="Roboto Medium" panose="02000000000000000000" pitchFamily="2" charset="0"/>
                <a:ea typeface="Roboto Medium" panose="02000000000000000000" pitchFamily="2" charset="0"/>
              </a:defRPr>
            </a:lvl1pPr>
          </a:lstStyle>
          <a:p>
            <a:r>
              <a:rPr lang="pt-BR" dirty="0"/>
              <a:t>Etiam rhoncus - maecenas tempus tellus eget condimentum rhoncus sem lorem</a:t>
            </a:r>
            <a:endParaRPr lang="en-US" dirty="0"/>
          </a:p>
        </p:txBody>
      </p:sp>
      <p:pic>
        <p:nvPicPr>
          <p:cNvPr id="9" name="Grafik 8"/>
          <p:cNvPicPr>
            <a:picLocks noChangeAspect="1"/>
          </p:cNvPicPr>
          <p:nvPr userDrawn="1"/>
        </p:nvPicPr>
        <p:blipFill>
          <a:blip r:embed="rId3" cstate="print"/>
          <a:srcRect/>
          <a:stretch>
            <a:fillRect/>
          </a:stretch>
        </p:blipFill>
        <p:spPr bwMode="auto">
          <a:xfrm>
            <a:off x="0" y="5851525"/>
            <a:ext cx="12192000" cy="738188"/>
          </a:xfrm>
          <a:prstGeom prst="rect">
            <a:avLst/>
          </a:prstGeom>
          <a:noFill/>
          <a:ln w="9525">
            <a:noFill/>
            <a:miter lim="800000"/>
            <a:headEnd/>
            <a:tailEnd/>
          </a:ln>
        </p:spPr>
      </p:pic>
    </p:spTree>
    <p:extLst>
      <p:ext uri="{BB962C8B-B14F-4D97-AF65-F5344CB8AC3E}">
        <p14:creationId xmlns:p14="http://schemas.microsoft.com/office/powerpoint/2010/main" val="255368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7"/>
            <a:ext cx="10515600" cy="724839"/>
          </a:xfrm>
        </p:spPr>
        <p:txBody>
          <a:bodyPr>
            <a:normAutofit/>
          </a:bodyPr>
          <a:lstStyle>
            <a:lvl1pPr>
              <a:defRPr sz="3200" cap="none" baseline="0">
                <a:solidFill>
                  <a:schemeClr val="tx1"/>
                </a:solidFill>
              </a:defRPr>
            </a:lvl1pPr>
          </a:lstStyle>
          <a:p>
            <a:r>
              <a:rPr lang="en-US" dirty="0"/>
              <a:t>Click to edit master title style</a:t>
            </a:r>
          </a:p>
        </p:txBody>
      </p:sp>
      <p:sp>
        <p:nvSpPr>
          <p:cNvPr id="6" name="Date Placeholder 3"/>
          <p:cNvSpPr>
            <a:spLocks noGrp="1"/>
          </p:cNvSpPr>
          <p:nvPr>
            <p:ph type="dt" sz="half" idx="2"/>
          </p:nvPr>
        </p:nvSpPr>
        <p:spPr>
          <a:xfrm>
            <a:off x="9441486" y="6382533"/>
            <a:ext cx="1081861" cy="365125"/>
          </a:xfrm>
          <a:prstGeom prst="rect">
            <a:avLst/>
          </a:prstGeom>
        </p:spPr>
        <p:txBody>
          <a:bodyPr/>
          <a:lstStyle>
            <a:lvl1pPr algn="r">
              <a:lnSpc>
                <a:spcPct val="150000"/>
              </a:lnSpc>
              <a:defRPr sz="1100">
                <a:solidFill>
                  <a:schemeClr val="bg1"/>
                </a:solidFill>
                <a:latin typeface="Roboto" panose="02000000000000000000" pitchFamily="2" charset="0"/>
                <a:ea typeface="Roboto" panose="02000000000000000000" pitchFamily="2" charset="0"/>
              </a:defRPr>
            </a:lvl1pPr>
          </a:lstStyle>
          <a:p>
            <a:endParaRPr lang="en-US" dirty="0"/>
          </a:p>
        </p:txBody>
      </p:sp>
      <p:sp>
        <p:nvSpPr>
          <p:cNvPr id="7" name="Slide Number Placeholder 5"/>
          <p:cNvSpPr>
            <a:spLocks noGrp="1"/>
          </p:cNvSpPr>
          <p:nvPr>
            <p:ph type="sldNum" sz="quarter" idx="4"/>
          </p:nvPr>
        </p:nvSpPr>
        <p:spPr>
          <a:xfrm>
            <a:off x="10602912" y="6382533"/>
            <a:ext cx="771525" cy="365125"/>
          </a:xfrm>
          <a:prstGeom prst="rect">
            <a:avLst/>
          </a:prstGeom>
        </p:spPr>
        <p:txBody>
          <a:bodyPr/>
          <a:lstStyle>
            <a:lvl1pPr algn="r">
              <a:lnSpc>
                <a:spcPct val="150000"/>
              </a:lnSpc>
              <a:defRPr sz="1100">
                <a:solidFill>
                  <a:schemeClr val="bg1"/>
                </a:solidFill>
                <a:latin typeface="Roboto Medium" panose="02000000000000000000" pitchFamily="2" charset="0"/>
                <a:ea typeface="Roboto Medium" panose="02000000000000000000" pitchFamily="2" charset="0"/>
              </a:defRPr>
            </a:lvl1pPr>
          </a:lstStyle>
          <a:p>
            <a:fld id="{9FF3AD17-0A71-4647-9C09-C662D714F78A}"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44695"/>
            <a:ext cx="1344237" cy="198139"/>
          </a:xfrm>
          <a:prstGeom prst="rect">
            <a:avLst/>
          </a:prstGeom>
        </p:spPr>
      </p:pic>
      <p:sp>
        <p:nvSpPr>
          <p:cNvPr id="13" name="Footer Placeholder 4"/>
          <p:cNvSpPr>
            <a:spLocks noGrp="1"/>
          </p:cNvSpPr>
          <p:nvPr>
            <p:ph type="ftr" sz="quarter" idx="3"/>
          </p:nvPr>
        </p:nvSpPr>
        <p:spPr>
          <a:xfrm>
            <a:off x="2389633" y="6459320"/>
            <a:ext cx="6972289" cy="234719"/>
          </a:xfrm>
          <a:prstGeom prst="rect">
            <a:avLst/>
          </a:prstGeom>
        </p:spPr>
        <p:txBody>
          <a:bodyPr/>
          <a:lstStyle>
            <a:lvl1pPr>
              <a:lnSpc>
                <a:spcPts val="1200"/>
              </a:lnSpc>
              <a:defRPr sz="900" cap="all" baseline="0">
                <a:solidFill>
                  <a:schemeClr val="bg1"/>
                </a:solidFill>
                <a:latin typeface="Roboto Medium" panose="02000000000000000000" pitchFamily="2" charset="0"/>
                <a:ea typeface="Roboto Medium" panose="02000000000000000000" pitchFamily="2" charset="0"/>
              </a:defRPr>
            </a:lvl1pPr>
          </a:lstStyle>
          <a:p>
            <a:r>
              <a:rPr lang="pt-BR" dirty="0"/>
              <a:t>Etiam rhoncus - maecenas tempus tellus eget condimentum rhoncus sem lorem</a:t>
            </a:r>
            <a:endParaRPr lang="en-US" dirty="0"/>
          </a:p>
        </p:txBody>
      </p:sp>
      <p:pic>
        <p:nvPicPr>
          <p:cNvPr id="8" name="Grafik 8"/>
          <p:cNvPicPr>
            <a:picLocks noChangeAspect="1"/>
          </p:cNvPicPr>
          <p:nvPr userDrawn="1"/>
        </p:nvPicPr>
        <p:blipFill>
          <a:blip r:embed="rId3" cstate="print"/>
          <a:srcRect/>
          <a:stretch>
            <a:fillRect/>
          </a:stretch>
        </p:blipFill>
        <p:spPr bwMode="auto">
          <a:xfrm>
            <a:off x="0" y="5851525"/>
            <a:ext cx="12192000" cy="738188"/>
          </a:xfrm>
          <a:prstGeom prst="rect">
            <a:avLst/>
          </a:prstGeom>
          <a:noFill/>
          <a:ln w="9525">
            <a:noFill/>
            <a:miter lim="800000"/>
            <a:headEnd/>
            <a:tailEnd/>
          </a:ln>
        </p:spPr>
      </p:pic>
    </p:spTree>
    <p:extLst>
      <p:ext uri="{BB962C8B-B14F-4D97-AF65-F5344CB8AC3E}">
        <p14:creationId xmlns:p14="http://schemas.microsoft.com/office/powerpoint/2010/main" val="67428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endParaRPr lang="ru-RU" dirty="0"/>
          </a:p>
        </p:txBody>
      </p:sp>
    </p:spTree>
    <p:extLst>
      <p:ext uri="{BB962C8B-B14F-4D97-AF65-F5344CB8AC3E}">
        <p14:creationId xmlns:p14="http://schemas.microsoft.com/office/powerpoint/2010/main" val="230525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84314"/>
            <a:ext cx="538480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4314"/>
            <a:ext cx="538480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lv-LV" dirty="0"/>
          </a:p>
        </p:txBody>
      </p:sp>
      <p:sp>
        <p:nvSpPr>
          <p:cNvPr id="6" name="Slide Number Placeholder 5"/>
          <p:cNvSpPr>
            <a:spLocks noGrp="1"/>
          </p:cNvSpPr>
          <p:nvPr>
            <p:ph type="sldNum" sz="quarter" idx="11"/>
          </p:nvPr>
        </p:nvSpPr>
        <p:spPr/>
        <p:txBody>
          <a:bodyPr/>
          <a:lstStyle>
            <a:lvl1pPr>
              <a:defRPr/>
            </a:lvl1pPr>
          </a:lstStyle>
          <a:p>
            <a:r>
              <a:rPr lang="lv-LV" dirty="0"/>
              <a:t> </a:t>
            </a:r>
          </a:p>
        </p:txBody>
      </p:sp>
    </p:spTree>
    <p:extLst>
      <p:ext uri="{BB962C8B-B14F-4D97-AF65-F5344CB8AC3E}">
        <p14:creationId xmlns:p14="http://schemas.microsoft.com/office/powerpoint/2010/main" val="253087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5" name="Rectangle 6"/>
          <p:cNvSpPr>
            <a:spLocks noGrp="1" noChangeArrowheads="1"/>
          </p:cNvSpPr>
          <p:nvPr>
            <p:ph type="sldNum" sz="quarter" idx="12"/>
          </p:nvPr>
        </p:nvSpPr>
        <p:spPr>
          <a:ln/>
        </p:spPr>
        <p:txBody>
          <a:bodyPr/>
          <a:lstStyle>
            <a:lvl1pPr>
              <a:defRPr/>
            </a:lvl1pPr>
          </a:lstStyle>
          <a:p>
            <a:pPr>
              <a:defRPr/>
            </a:pPr>
            <a:endParaRPr lang="ru-RU" dirty="0"/>
          </a:p>
        </p:txBody>
      </p:sp>
    </p:spTree>
    <p:extLst>
      <p:ext uri="{BB962C8B-B14F-4D97-AF65-F5344CB8AC3E}">
        <p14:creationId xmlns:p14="http://schemas.microsoft.com/office/powerpoint/2010/main" val="97730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pt-BR"/>
              <a:t>Etiam rhoncus - maecenas tempus tellus eget condimentum rhoncus sem lorem</a:t>
            </a: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F3CE68F-14F6-47A8-AA21-D65A641E0A42}" type="slidenum">
              <a:rPr lang="ru-RU"/>
              <a:pPr>
                <a:defRPr/>
              </a:pPr>
              <a:t>‹#›</a:t>
            </a:fld>
            <a:endParaRPr lang="ru-RU"/>
          </a:p>
        </p:txBody>
      </p:sp>
    </p:spTree>
    <p:extLst>
      <p:ext uri="{BB962C8B-B14F-4D97-AF65-F5344CB8AC3E}">
        <p14:creationId xmlns:p14="http://schemas.microsoft.com/office/powerpoint/2010/main" val="194509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14"/>
          <p:cNvSpPr>
            <a:spLocks noGrp="1" noChangeArrowheads="1"/>
          </p:cNvSpPr>
          <p:nvPr>
            <p:ph type="title"/>
          </p:nvPr>
        </p:nvSpPr>
        <p:spPr bwMode="auto">
          <a:xfrm>
            <a:off x="609600" y="342377"/>
            <a:ext cx="9950897" cy="56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dirty="0"/>
              <a:t>Click to edit Master title style</a:t>
            </a:r>
            <a:endParaRPr lang="lv-LV" altLang="lv-LV" dirty="0"/>
          </a:p>
        </p:txBody>
      </p:sp>
      <p:sp>
        <p:nvSpPr>
          <p:cNvPr id="1032" name="Rectangle 21"/>
          <p:cNvSpPr>
            <a:spLocks noGrp="1" noChangeArrowheads="1"/>
          </p:cNvSpPr>
          <p:nvPr>
            <p:ph type="body" idx="1"/>
          </p:nvPr>
        </p:nvSpPr>
        <p:spPr bwMode="auto">
          <a:xfrm>
            <a:off x="609600" y="1340768"/>
            <a:ext cx="9950896" cy="482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dirty="0"/>
              <a:t>Click to edit Master text styles</a:t>
            </a:r>
          </a:p>
          <a:p>
            <a:pPr lvl="1"/>
            <a:r>
              <a:rPr lang="en-US" altLang="lv-LV" dirty="0"/>
              <a:t>Second level</a:t>
            </a:r>
          </a:p>
          <a:p>
            <a:pPr lvl="2"/>
            <a:r>
              <a:rPr lang="en-US" altLang="lv-LV" dirty="0"/>
              <a:t>Third level</a:t>
            </a:r>
          </a:p>
          <a:p>
            <a:pPr lvl="3"/>
            <a:r>
              <a:rPr lang="en-US" altLang="lv-LV" dirty="0"/>
              <a:t>Fourth level</a:t>
            </a:r>
          </a:p>
          <a:p>
            <a:pPr lvl="4"/>
            <a:r>
              <a:rPr lang="en-US" altLang="lv-LV" dirty="0"/>
              <a:t>Fifth level</a:t>
            </a:r>
            <a:endParaRPr lang="lv-LV" altLang="lv-LV" dirty="0"/>
          </a:p>
        </p:txBody>
      </p:sp>
      <p:pic>
        <p:nvPicPr>
          <p:cNvPr id="7" name="Grafik 7"/>
          <p:cNvPicPr>
            <a:picLocks noChangeAspect="1"/>
          </p:cNvPicPr>
          <p:nvPr userDrawn="1"/>
        </p:nvPicPr>
        <p:blipFill>
          <a:blip r:embed="rId12" cstate="print"/>
          <a:srcRect/>
          <a:stretch>
            <a:fillRect/>
          </a:stretch>
        </p:blipFill>
        <p:spPr bwMode="auto">
          <a:xfrm>
            <a:off x="9264352" y="193673"/>
            <a:ext cx="2808816" cy="877888"/>
          </a:xfrm>
          <a:prstGeom prst="rect">
            <a:avLst/>
          </a:prstGeom>
          <a:noFill/>
          <a:ln w="9525">
            <a:noFill/>
            <a:miter lim="800000"/>
            <a:headEnd/>
            <a:tailEnd/>
          </a:ln>
        </p:spPr>
      </p:pic>
      <p:pic>
        <p:nvPicPr>
          <p:cNvPr id="5" name="Grafik 8"/>
          <p:cNvPicPr>
            <a:picLocks noChangeAspect="1"/>
          </p:cNvPicPr>
          <p:nvPr userDrawn="1"/>
        </p:nvPicPr>
        <p:blipFill>
          <a:blip r:embed="rId13" cstate="print"/>
          <a:srcRect/>
          <a:stretch>
            <a:fillRect/>
          </a:stretch>
        </p:blipFill>
        <p:spPr bwMode="auto">
          <a:xfrm>
            <a:off x="0" y="5851525"/>
            <a:ext cx="12192000" cy="738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sldNum="0" hdr="0" ftr="0" dt="0"/>
  <p:txStyles>
    <p:titleStyle>
      <a:lvl1pPr algn="l" rtl="0" eaLnBrk="1" fontAlgn="base" hangingPunct="1">
        <a:spcBef>
          <a:spcPct val="0"/>
        </a:spcBef>
        <a:spcAft>
          <a:spcPct val="0"/>
        </a:spcAft>
        <a:defRPr lang="lv-LV" altLang="lv-LV" sz="2400" b="0" dirty="0" smtClean="0">
          <a:solidFill>
            <a:srgbClr val="6E6452"/>
          </a:solidFill>
          <a:latin typeface="+mj-lt"/>
          <a:ea typeface="+mj-ea"/>
          <a:cs typeface="+mj-cs"/>
        </a:defRPr>
      </a:lvl1pPr>
      <a:lvl2pPr algn="l" rtl="0" eaLnBrk="1" fontAlgn="base" hangingPunct="1">
        <a:spcBef>
          <a:spcPct val="0"/>
        </a:spcBef>
        <a:spcAft>
          <a:spcPct val="0"/>
        </a:spcAft>
        <a:defRPr sz="3300" b="1">
          <a:solidFill>
            <a:schemeClr val="tx1"/>
          </a:solidFill>
          <a:latin typeface="Arial" charset="0"/>
        </a:defRPr>
      </a:lvl2pPr>
      <a:lvl3pPr algn="l" rtl="0" eaLnBrk="1" fontAlgn="base" hangingPunct="1">
        <a:spcBef>
          <a:spcPct val="0"/>
        </a:spcBef>
        <a:spcAft>
          <a:spcPct val="0"/>
        </a:spcAft>
        <a:defRPr sz="3300" b="1">
          <a:solidFill>
            <a:schemeClr val="tx1"/>
          </a:solidFill>
          <a:latin typeface="Arial" charset="0"/>
        </a:defRPr>
      </a:lvl3pPr>
      <a:lvl4pPr algn="l" rtl="0" eaLnBrk="1" fontAlgn="base" hangingPunct="1">
        <a:spcBef>
          <a:spcPct val="0"/>
        </a:spcBef>
        <a:spcAft>
          <a:spcPct val="0"/>
        </a:spcAft>
        <a:defRPr sz="3300" b="1">
          <a:solidFill>
            <a:schemeClr val="tx1"/>
          </a:solidFill>
          <a:latin typeface="Arial" charset="0"/>
        </a:defRPr>
      </a:lvl4pPr>
      <a:lvl5pPr algn="l" rtl="0" eaLnBrk="1" fontAlgn="base" hangingPunct="1">
        <a:spcBef>
          <a:spcPct val="0"/>
        </a:spcBef>
        <a:spcAft>
          <a:spcPct val="0"/>
        </a:spcAft>
        <a:defRPr sz="3300" b="1">
          <a:solidFill>
            <a:schemeClr val="tx1"/>
          </a:solidFill>
          <a:latin typeface="Arial" charset="0"/>
        </a:defRPr>
      </a:lvl5pPr>
      <a:lvl6pPr marL="457200" algn="l" rtl="0" eaLnBrk="1" fontAlgn="base" hangingPunct="1">
        <a:spcBef>
          <a:spcPct val="0"/>
        </a:spcBef>
        <a:spcAft>
          <a:spcPct val="0"/>
        </a:spcAft>
        <a:defRPr sz="3300" b="1">
          <a:solidFill>
            <a:schemeClr val="tx1"/>
          </a:solidFill>
          <a:latin typeface="Arial" charset="0"/>
        </a:defRPr>
      </a:lvl6pPr>
      <a:lvl7pPr marL="914400" algn="l" rtl="0" eaLnBrk="1" fontAlgn="base" hangingPunct="1">
        <a:spcBef>
          <a:spcPct val="0"/>
        </a:spcBef>
        <a:spcAft>
          <a:spcPct val="0"/>
        </a:spcAft>
        <a:defRPr sz="3300" b="1">
          <a:solidFill>
            <a:schemeClr val="tx1"/>
          </a:solidFill>
          <a:latin typeface="Arial" charset="0"/>
        </a:defRPr>
      </a:lvl7pPr>
      <a:lvl8pPr marL="1371600" algn="l" rtl="0" eaLnBrk="1" fontAlgn="base" hangingPunct="1">
        <a:spcBef>
          <a:spcPct val="0"/>
        </a:spcBef>
        <a:spcAft>
          <a:spcPct val="0"/>
        </a:spcAft>
        <a:defRPr sz="3300" b="1">
          <a:solidFill>
            <a:schemeClr val="tx1"/>
          </a:solidFill>
          <a:latin typeface="Arial" charset="0"/>
        </a:defRPr>
      </a:lvl8pPr>
      <a:lvl9pPr marL="1828800" algn="l" rtl="0" eaLnBrk="1" fontAlgn="base" hangingPunct="1">
        <a:spcBef>
          <a:spcPct val="0"/>
        </a:spcBef>
        <a:spcAft>
          <a:spcPct val="0"/>
        </a:spcAft>
        <a:defRPr sz="3300" b="1">
          <a:solidFill>
            <a:schemeClr val="tx1"/>
          </a:solidFill>
          <a:latin typeface="Arial" charset="0"/>
        </a:defRPr>
      </a:lvl9pPr>
    </p:titleStyle>
    <p:bodyStyle>
      <a:lvl1pPr marL="342900" indent="-342900" algn="l" rtl="0" eaLnBrk="1" fontAlgn="base" hangingPunct="1">
        <a:spcBef>
          <a:spcPct val="20000"/>
        </a:spcBef>
        <a:spcAft>
          <a:spcPct val="0"/>
        </a:spcAft>
        <a:buClr>
          <a:srgbClr val="C00000"/>
        </a:buClr>
        <a:buSzPct val="100000"/>
        <a:buFont typeface="Arial" panose="020B0604020202020204" pitchFamily="34" charset="0"/>
        <a:buChar char="•"/>
        <a:defRPr lang="en-US" altLang="lv-LV" sz="1800" dirty="0" smtClean="0">
          <a:solidFill>
            <a:srgbClr val="6E6452"/>
          </a:solidFill>
          <a:latin typeface="+mn-lt"/>
          <a:ea typeface="+mn-ea"/>
          <a:cs typeface="+mn-cs"/>
        </a:defRPr>
      </a:lvl1pPr>
      <a:lvl2pPr marL="742950" indent="-28575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2pPr>
      <a:lvl3pPr marL="11430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3pPr>
      <a:lvl4pPr marL="16002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4pPr>
      <a:lvl5pPr marL="20574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lv-LV" altLang="lv-LV" sz="1800" baseline="0" dirty="0" smtClean="0">
          <a:solidFill>
            <a:srgbClr val="6E6452"/>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8.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32.w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31.xml"/><Relationship Id="rId7" Type="http://schemas.openxmlformats.org/officeDocument/2006/relationships/image" Target="../media/image43.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41.wmf"/><Relationship Id="rId5" Type="http://schemas.openxmlformats.org/officeDocument/2006/relationships/oleObject" Target="../embeddings/oleObject6.bin"/><Relationship Id="rId4" Type="http://schemas.openxmlformats.org/officeDocument/2006/relationships/image" Target="../media/image42.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45.wmf"/><Relationship Id="rId5" Type="http://schemas.openxmlformats.org/officeDocument/2006/relationships/oleObject" Target="../embeddings/oleObject7.bin"/><Relationship Id="rId4" Type="http://schemas.openxmlformats.org/officeDocument/2006/relationships/image" Target="../media/image42.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7.png"/><Relationship Id="rId5" Type="http://schemas.openxmlformats.org/officeDocument/2006/relationships/oleObject" Target="../embeddings/oleObject8.bin"/><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image" Target="../media/image59.png"/><Relationship Id="rId5" Type="http://schemas.openxmlformats.org/officeDocument/2006/relationships/oleObject" Target="../embeddings/oleObject9.bin"/><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1.png"/><Relationship Id="rId5" Type="http://schemas.openxmlformats.org/officeDocument/2006/relationships/oleObject" Target="../embeddings/oleObject10.bin"/><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image" Target="../media/image63.png"/><Relationship Id="rId5" Type="http://schemas.openxmlformats.org/officeDocument/2006/relationships/oleObject" Target="../embeddings/oleObject11.bin"/><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image" Target="../media/image65.png"/><Relationship Id="rId5" Type="http://schemas.openxmlformats.org/officeDocument/2006/relationships/oleObject" Target="../embeddings/oleObject12.bin"/><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image" Target="../media/image67.png"/><Relationship Id="rId5" Type="http://schemas.openxmlformats.org/officeDocument/2006/relationships/oleObject" Target="../embeddings/oleObject13.bin"/><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25.png"/><Relationship Id="rId4" Type="http://schemas.openxmlformats.org/officeDocument/2006/relationships/image" Target="../media/image71.png"/></Relationships>
</file>

<file path=ppt/slides/_rels/slide4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84.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5.bin"/><Relationship Id="rId5" Type="http://schemas.openxmlformats.org/officeDocument/2006/relationships/image" Target="../media/image83.png"/><Relationship Id="rId4" Type="http://schemas.openxmlformats.org/officeDocument/2006/relationships/oleObject" Target="../embeddings/oleObject14.bin"/></Relationships>
</file>

<file path=ppt/slides/_rels/slide55.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notesSlide" Target="../notesSlides/notesSlide55.xml"/><Relationship Id="rId7"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7.bin"/><Relationship Id="rId5" Type="http://schemas.openxmlformats.org/officeDocument/2006/relationships/image" Target="../media/image85.png"/><Relationship Id="rId4" Type="http://schemas.openxmlformats.org/officeDocument/2006/relationships/oleObject" Target="../embeddings/oleObject16.bin"/><Relationship Id="rId9"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89.jpeg"/></Relationships>
</file>

<file path=ppt/slides/_rels/slide5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5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chart" Target="../charts/chart5.xml"/></Relationships>
</file>

<file path=ppt/slides/_rels/slide5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3.png"/><Relationship Id="rId7" Type="http://schemas.openxmlformats.org/officeDocument/2006/relationships/image" Target="../media/image96.pn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4" Type="http://schemas.microsoft.com/office/2007/relationships/hdphoto" Target="../media/hdphoto2.wdp"/><Relationship Id="rId9" Type="http://schemas.openxmlformats.org/officeDocument/2006/relationships/image" Target="../media/image9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101.jpeg"/></Relationships>
</file>

<file path=ppt/slides/_rels/slide63.xml.rels><?xml version="1.0" encoding="UTF-8" standalone="yes"?>
<Relationships xmlns="http://schemas.openxmlformats.org/package/2006/relationships"><Relationship Id="rId3" Type="http://schemas.openxmlformats.org/officeDocument/2006/relationships/image" Target="../media/image102.gif"/><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7" descr="Weltkarte-Layer-NEU.jpg"/>
          <p:cNvPicPr>
            <a:picLocks noChangeAspect="1"/>
          </p:cNvPicPr>
          <p:nvPr/>
        </p:nvPicPr>
        <p:blipFill>
          <a:blip r:embed="rId3" cstate="print"/>
          <a:srcRect/>
          <a:stretch>
            <a:fillRect/>
          </a:stretch>
        </p:blipFill>
        <p:spPr bwMode="auto">
          <a:xfrm>
            <a:off x="1530807" y="1024877"/>
            <a:ext cx="9123345" cy="5417489"/>
          </a:xfrm>
          <a:prstGeom prst="rect">
            <a:avLst/>
          </a:prstGeom>
          <a:noFill/>
          <a:ln w="9525">
            <a:noFill/>
            <a:miter lim="800000"/>
            <a:headEnd/>
            <a:tailEnd/>
          </a:ln>
        </p:spPr>
      </p:pic>
      <p:sp>
        <p:nvSpPr>
          <p:cNvPr id="5" name="Titel 1"/>
          <p:cNvSpPr txBox="1">
            <a:spLocks/>
          </p:cNvSpPr>
          <p:nvPr/>
        </p:nvSpPr>
        <p:spPr>
          <a:xfrm>
            <a:off x="1598155" y="2337879"/>
            <a:ext cx="10593846" cy="2647156"/>
          </a:xfrm>
          <a:prstGeom prst="rect">
            <a:avLst/>
          </a:prstGeom>
          <a:solidFill>
            <a:srgbClr val="C00000">
              <a:alpha val="70000"/>
            </a:srgbClr>
          </a:solidFill>
        </p:spPr>
        <p:txBody>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defRPr/>
            </a:pPr>
            <a:r>
              <a:rPr lang="de-DE" sz="1600" b="1" dirty="0">
                <a:solidFill>
                  <a:srgbClr val="FFFFFF"/>
                </a:solidFill>
                <a:latin typeface="Arial"/>
              </a:rPr>
              <a:t>	</a:t>
            </a:r>
          </a:p>
          <a:p>
            <a:pPr>
              <a:defRPr/>
            </a:pPr>
            <a:r>
              <a:rPr lang="de-DE" sz="1600" b="1" dirty="0">
                <a:solidFill>
                  <a:srgbClr val="FFFFFF"/>
                </a:solidFill>
                <a:latin typeface="Arial"/>
              </a:rPr>
              <a:t>	</a:t>
            </a:r>
            <a:r>
              <a:rPr lang="uk-UA" sz="2800" b="1" dirty="0">
                <a:solidFill>
                  <a:srgbClr val="FFFFFF"/>
                </a:solidFill>
                <a:latin typeface="Arial"/>
              </a:rPr>
              <a:t>Тренінг для </a:t>
            </a:r>
            <a:r>
              <a:rPr lang="uk-UA" sz="2800" b="1" dirty="0" err="1">
                <a:solidFill>
                  <a:schemeClr val="bg1"/>
                </a:solidFill>
                <a:latin typeface="Arial"/>
              </a:rPr>
              <a:t>енергоаудиторів</a:t>
            </a:r>
            <a:r>
              <a:rPr lang="uk-UA" sz="2800" b="1" dirty="0">
                <a:solidFill>
                  <a:schemeClr val="bg1"/>
                </a:solidFill>
                <a:latin typeface="Arial"/>
              </a:rPr>
              <a:t> будівель</a:t>
            </a:r>
            <a:endParaRPr lang="lv-LV" sz="2800" b="1" dirty="0">
              <a:solidFill>
                <a:schemeClr val="bg1"/>
              </a:solidFill>
              <a:latin typeface="Arial"/>
            </a:endParaRPr>
          </a:p>
          <a:p>
            <a:pPr>
              <a:defRPr/>
            </a:pPr>
            <a:endParaRPr lang="lv-LV" sz="1000" b="1" dirty="0">
              <a:solidFill>
                <a:schemeClr val="bg1"/>
              </a:solidFill>
              <a:latin typeface="Arial"/>
            </a:endParaRPr>
          </a:p>
          <a:p>
            <a:pPr marL="896938">
              <a:lnSpc>
                <a:spcPct val="150000"/>
              </a:lnSpc>
              <a:tabLst>
                <a:tab pos="900113" algn="l"/>
              </a:tabLst>
              <a:defRPr/>
            </a:pPr>
            <a:r>
              <a:rPr lang="uk-UA" sz="1800" b="1" dirty="0">
                <a:solidFill>
                  <a:schemeClr val="bg1"/>
                </a:solidFill>
              </a:rPr>
              <a:t>МОДУЛЬ</a:t>
            </a:r>
            <a:r>
              <a:rPr lang="en-GB" sz="1800" b="1" dirty="0">
                <a:solidFill>
                  <a:schemeClr val="bg1"/>
                </a:solidFill>
              </a:rPr>
              <a:t> </a:t>
            </a:r>
            <a:r>
              <a:rPr lang="lv-LV" sz="1800" b="1" dirty="0">
                <a:solidFill>
                  <a:schemeClr val="bg1"/>
                </a:solidFill>
              </a:rPr>
              <a:t>1</a:t>
            </a:r>
            <a:r>
              <a:rPr lang="en-GB" sz="1800" b="1" dirty="0">
                <a:solidFill>
                  <a:schemeClr val="bg1"/>
                </a:solidFill>
              </a:rPr>
              <a:t> – </a:t>
            </a:r>
            <a:r>
              <a:rPr lang="uk-UA" sz="1800" b="1" dirty="0">
                <a:solidFill>
                  <a:schemeClr val="bg1"/>
                </a:solidFill>
              </a:rPr>
              <a:t>Основи </a:t>
            </a:r>
            <a:r>
              <a:rPr lang="uk-UA" sz="1800" b="1" dirty="0" err="1">
                <a:solidFill>
                  <a:schemeClr val="bg1"/>
                </a:solidFill>
              </a:rPr>
              <a:t>енергоаудиту</a:t>
            </a:r>
            <a:r>
              <a:rPr lang="uk-UA" sz="1800" b="1" dirty="0">
                <a:solidFill>
                  <a:schemeClr val="bg1"/>
                </a:solidFill>
              </a:rPr>
              <a:t> будівель</a:t>
            </a:r>
            <a:endParaRPr lang="lv-LV" sz="1800" b="1" dirty="0">
              <a:solidFill>
                <a:schemeClr val="bg1"/>
              </a:solidFill>
            </a:endParaRPr>
          </a:p>
          <a:p>
            <a:pPr marL="896938">
              <a:lnSpc>
                <a:spcPct val="150000"/>
              </a:lnSpc>
              <a:tabLst>
                <a:tab pos="900113" algn="l"/>
              </a:tabLst>
              <a:defRPr/>
            </a:pPr>
            <a:r>
              <a:rPr lang="uk-UA" sz="1600" b="1" dirty="0">
                <a:solidFill>
                  <a:srgbClr val="FFFFFF"/>
                </a:solidFill>
              </a:rPr>
              <a:t>Модуль</a:t>
            </a:r>
            <a:r>
              <a:rPr lang="en-GB" sz="1600" b="1" dirty="0">
                <a:solidFill>
                  <a:srgbClr val="FFFFFF"/>
                </a:solidFill>
              </a:rPr>
              <a:t> </a:t>
            </a:r>
            <a:r>
              <a:rPr lang="lv-LV" sz="1600" b="1" dirty="0">
                <a:solidFill>
                  <a:srgbClr val="FFFFFF"/>
                </a:solidFill>
              </a:rPr>
              <a:t>1.3. </a:t>
            </a:r>
            <a:r>
              <a:rPr lang="en-GB" sz="1600" b="1" dirty="0">
                <a:solidFill>
                  <a:srgbClr val="FFFFFF"/>
                </a:solidFill>
              </a:rPr>
              <a:t>– </a:t>
            </a:r>
            <a:r>
              <a:rPr lang="uk-UA" sz="1600" b="1" dirty="0">
                <a:solidFill>
                  <a:srgbClr val="FFFFFF"/>
                </a:solidFill>
              </a:rPr>
              <a:t>Загальні питання</a:t>
            </a:r>
            <a:endParaRPr lang="lv-LV" sz="1600" b="1" dirty="0">
              <a:solidFill>
                <a:srgbClr val="FFFFFF"/>
              </a:solidFill>
            </a:endParaRPr>
          </a:p>
        </p:txBody>
      </p:sp>
      <p:sp>
        <p:nvSpPr>
          <p:cNvPr id="2" name="Rectangle 1"/>
          <p:cNvSpPr/>
          <p:nvPr/>
        </p:nvSpPr>
        <p:spPr>
          <a:xfrm>
            <a:off x="6600056" y="4626704"/>
            <a:ext cx="5544617" cy="369332"/>
          </a:xfrm>
          <a:prstGeom prst="rect">
            <a:avLst/>
          </a:prstGeom>
        </p:spPr>
        <p:txBody>
          <a:bodyPr wrap="square">
            <a:spAutoFit/>
          </a:bodyPr>
          <a:lstStyle/>
          <a:p>
            <a:pPr marL="896938"/>
            <a:r>
              <a:rPr lang="uk-UA" b="1" dirty="0">
                <a:solidFill>
                  <a:srgbClr val="9AB5C5"/>
                </a:solidFill>
                <a:latin typeface="Arial"/>
              </a:rPr>
              <a:t>Український фонд енергоефективності</a:t>
            </a:r>
            <a:endParaRPr lang="de-DE" b="1" dirty="0">
              <a:solidFill>
                <a:srgbClr val="9AB5C5"/>
              </a:solidFill>
              <a:latin typeface="Arial"/>
            </a:endParaRPr>
          </a:p>
        </p:txBody>
      </p:sp>
      <p:sp>
        <p:nvSpPr>
          <p:cNvPr id="6" name="TextBox 5"/>
          <p:cNvSpPr txBox="1"/>
          <p:nvPr/>
        </p:nvSpPr>
        <p:spPr>
          <a:xfrm rot="19612001">
            <a:off x="-136133" y="1459655"/>
            <a:ext cx="5584221" cy="1015663"/>
          </a:xfrm>
          <a:prstGeom prst="rect">
            <a:avLst/>
          </a:prstGeom>
          <a:noFill/>
        </p:spPr>
        <p:txBody>
          <a:bodyPr wrap="none" rtlCol="0">
            <a:spAutoFit/>
          </a:bodyPr>
          <a:lstStyle/>
          <a:p>
            <a:r>
              <a:rPr lang="uk-UA" sz="3000" b="1" dirty="0"/>
              <a:t>ПРОЕКТ – Лише для</a:t>
            </a:r>
            <a:br>
              <a:rPr lang="uk-UA" sz="3000" b="1" dirty="0"/>
            </a:br>
            <a:r>
              <a:rPr lang="uk-UA" sz="3000" b="1" dirty="0"/>
              <a:t>внутрішнього користування</a:t>
            </a:r>
            <a:endParaRPr lang="en-GB" sz="3000" b="1" dirty="0"/>
          </a:p>
        </p:txBody>
      </p:sp>
    </p:spTree>
    <p:extLst>
      <p:ext uri="{BB962C8B-B14F-4D97-AF65-F5344CB8AC3E}">
        <p14:creationId xmlns:p14="http://schemas.microsoft.com/office/powerpoint/2010/main" val="21376385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7303649" y="1988840"/>
            <a:ext cx="4320000" cy="3528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Rectangle 6"/>
          <p:cNvSpPr/>
          <p:nvPr/>
        </p:nvSpPr>
        <p:spPr>
          <a:xfrm>
            <a:off x="767408" y="1988840"/>
            <a:ext cx="4320000" cy="3528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Title 1"/>
          <p:cNvSpPr txBox="1">
            <a:spLocks/>
          </p:cNvSpPr>
          <p:nvPr/>
        </p:nvSpPr>
        <p:spPr>
          <a:xfrm>
            <a:off x="388474" y="168388"/>
            <a:ext cx="7886700" cy="7168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cap="all" baseline="0">
                <a:solidFill>
                  <a:schemeClr val="tx1"/>
                </a:solidFill>
                <a:latin typeface="Roboto" panose="02000000000000000000" pitchFamily="2" charset="0"/>
                <a:ea typeface="Roboto" panose="02000000000000000000" pitchFamily="2" charset="0"/>
                <a:cs typeface="+mj-cs"/>
              </a:defRPr>
            </a:lvl1pPr>
          </a:lstStyle>
          <a:p>
            <a:pPr>
              <a:defRPr/>
            </a:pPr>
            <a:r>
              <a:rPr lang="uk-UA" cap="none" dirty="0">
                <a:latin typeface="+mn-lt"/>
              </a:rPr>
              <a:t>Оперативна температура</a:t>
            </a:r>
            <a:endParaRPr lang="lv-LV" cap="none" dirty="0">
              <a:latin typeface="+mn-lt"/>
            </a:endParaRPr>
          </a:p>
        </p:txBody>
      </p:sp>
      <p:sp>
        <p:nvSpPr>
          <p:cNvPr id="8" name="Rectangle 3"/>
          <p:cNvSpPr>
            <a:spLocks noChangeArrowheads="1"/>
          </p:cNvSpPr>
          <p:nvPr/>
        </p:nvSpPr>
        <p:spPr bwMode="auto">
          <a:xfrm>
            <a:off x="767408" y="5742263"/>
            <a:ext cx="4320000" cy="576000"/>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0" tIns="0" rIns="0" bIns="0">
            <a:noAutofit/>
          </a:bodyPr>
          <a:lstStyle/>
          <a:p>
            <a:pPr algn="ctr" defTabSz="725488">
              <a:spcBef>
                <a:spcPct val="50000"/>
              </a:spcBef>
              <a:buClr>
                <a:srgbClr val="C4060B"/>
              </a:buClr>
              <a:buSzPct val="120000"/>
            </a:pPr>
            <a:r>
              <a:rPr lang="uk-UA" sz="1600" dirty="0">
                <a:latin typeface="Verdana" pitchFamily="34" charset="0"/>
              </a:rPr>
              <a:t>Низькі температури оболонки будівлі знижують оперативну температуру</a:t>
            </a:r>
            <a:endParaRPr lang="de-DE" sz="1600" dirty="0">
              <a:latin typeface="Verdana" pitchFamily="34" charset="0"/>
            </a:endParaRPr>
          </a:p>
        </p:txBody>
      </p:sp>
      <p:sp>
        <p:nvSpPr>
          <p:cNvPr id="9" name="Text Box 5"/>
          <p:cNvSpPr txBox="1">
            <a:spLocks noChangeAspect="1" noChangeArrowheads="1"/>
          </p:cNvSpPr>
          <p:nvPr/>
        </p:nvSpPr>
        <p:spPr bwMode="auto">
          <a:xfrm>
            <a:off x="5418195" y="2489741"/>
            <a:ext cx="1435463" cy="106640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77625" tIns="40365" rIns="77625" bIns="40365">
            <a:spAutoFit/>
          </a:bodyPr>
          <a:lstStyle/>
          <a:p>
            <a:pPr algn="ctr" defTabSz="657225">
              <a:spcBef>
                <a:spcPct val="50000"/>
              </a:spcBef>
            </a:pPr>
            <a:r>
              <a:rPr lang="de-DE" sz="1600" dirty="0">
                <a:solidFill>
                  <a:schemeClr val="tx1"/>
                </a:solidFill>
              </a:rPr>
              <a:t>–</a:t>
            </a:r>
            <a:r>
              <a:rPr lang="uk-UA" sz="1600" dirty="0">
                <a:solidFill>
                  <a:schemeClr val="tx1"/>
                </a:solidFill>
              </a:rPr>
              <a:t>1</a:t>
            </a:r>
            <a:r>
              <a:rPr lang="de-DE" sz="1600" dirty="0">
                <a:solidFill>
                  <a:schemeClr val="tx1"/>
                </a:solidFill>
              </a:rPr>
              <a:t>0</a:t>
            </a:r>
            <a:r>
              <a:rPr lang="uk-UA" sz="1600" dirty="0">
                <a:solidFill>
                  <a:schemeClr val="tx1"/>
                </a:solidFill>
              </a:rPr>
              <a:t> </a:t>
            </a:r>
            <a:r>
              <a:rPr lang="de-DE" sz="1600" dirty="0">
                <a:solidFill>
                  <a:schemeClr val="tx1"/>
                </a:solidFill>
              </a:rPr>
              <a:t>°C</a:t>
            </a:r>
            <a:br>
              <a:rPr lang="de-DE" sz="1600" dirty="0">
                <a:solidFill>
                  <a:schemeClr val="tx1"/>
                </a:solidFill>
              </a:rPr>
            </a:br>
            <a:r>
              <a:rPr lang="uk-UA" sz="1600" dirty="0">
                <a:solidFill>
                  <a:schemeClr val="tx1"/>
                </a:solidFill>
              </a:rPr>
              <a:t>Температура повітря надворі</a:t>
            </a:r>
            <a:endParaRPr lang="de-AT" sz="1600" dirty="0">
              <a:solidFill>
                <a:schemeClr val="tx1"/>
              </a:solidFill>
            </a:endParaRPr>
          </a:p>
        </p:txBody>
      </p:sp>
      <p:sp>
        <p:nvSpPr>
          <p:cNvPr id="10" name="Text Box 7"/>
          <p:cNvSpPr txBox="1">
            <a:spLocks noChangeAspect="1" noChangeArrowheads="1"/>
          </p:cNvSpPr>
          <p:nvPr/>
        </p:nvSpPr>
        <p:spPr bwMode="auto">
          <a:xfrm>
            <a:off x="5442049" y="3807358"/>
            <a:ext cx="1446039" cy="1066403"/>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77625" tIns="40365" rIns="77625" bIns="40365">
            <a:spAutoFit/>
          </a:bodyPr>
          <a:lstStyle/>
          <a:p>
            <a:pPr algn="ctr" defTabSz="657225">
              <a:spcBef>
                <a:spcPct val="50000"/>
              </a:spcBef>
            </a:pPr>
            <a:r>
              <a:rPr lang="de-DE" sz="1600" dirty="0">
                <a:solidFill>
                  <a:schemeClr val="bg1"/>
                </a:solidFill>
              </a:rPr>
              <a:t>22</a:t>
            </a:r>
            <a:r>
              <a:rPr lang="uk-UA" sz="1600" dirty="0">
                <a:solidFill>
                  <a:schemeClr val="bg1"/>
                </a:solidFill>
              </a:rPr>
              <a:t> </a:t>
            </a:r>
            <a:r>
              <a:rPr lang="de-DE" sz="1600" dirty="0">
                <a:solidFill>
                  <a:schemeClr val="bg1"/>
                </a:solidFill>
              </a:rPr>
              <a:t>°C</a:t>
            </a:r>
            <a:br>
              <a:rPr lang="de-DE" sz="1600" dirty="0">
                <a:solidFill>
                  <a:schemeClr val="bg1"/>
                </a:solidFill>
              </a:rPr>
            </a:br>
            <a:r>
              <a:rPr lang="uk-UA" sz="1600" dirty="0">
                <a:solidFill>
                  <a:schemeClr val="bg1"/>
                </a:solidFill>
              </a:rPr>
              <a:t>Температура повітря в приміщенні</a:t>
            </a:r>
            <a:endParaRPr lang="de-AT" sz="1600" dirty="0">
              <a:solidFill>
                <a:schemeClr val="bg1"/>
              </a:solidFill>
            </a:endParaRPr>
          </a:p>
        </p:txBody>
      </p:sp>
      <p:sp>
        <p:nvSpPr>
          <p:cNvPr id="11" name="Rectangle 8"/>
          <p:cNvSpPr>
            <a:spLocks noChangeArrowheads="1"/>
          </p:cNvSpPr>
          <p:nvPr/>
        </p:nvSpPr>
        <p:spPr bwMode="auto">
          <a:xfrm>
            <a:off x="7303649" y="5733256"/>
            <a:ext cx="4320000" cy="576000"/>
          </a:xfrm>
          <a:prstGeom prst="rect">
            <a:avLst/>
          </a:prstGeom>
          <a:noFill/>
          <a:ln w="28575">
            <a:solidFill>
              <a:srgbClr val="C00000"/>
            </a:solidFill>
            <a:miter lim="800000"/>
            <a:headEnd type="none" w="sm" len="sm"/>
            <a:tailEnd type="none" w="sm" len="sm"/>
          </a:ln>
        </p:spPr>
        <p:txBody>
          <a:bodyPr wrap="square" lIns="0" tIns="0" rIns="0" bIns="0" anchor="ctr" anchorCtr="0">
            <a:noAutofit/>
          </a:bodyPr>
          <a:lstStyle/>
          <a:p>
            <a:pPr algn="ctr" defTabSz="725488">
              <a:spcBef>
                <a:spcPct val="50000"/>
              </a:spcBef>
              <a:buClr>
                <a:srgbClr val="C4060B"/>
              </a:buClr>
              <a:buSzPct val="120000"/>
            </a:pPr>
            <a:r>
              <a:rPr lang="uk-UA" sz="1600" dirty="0">
                <a:latin typeface="Verdana" pitchFamily="34" charset="0"/>
              </a:rPr>
              <a:t>Усі елементи оболонки будівлі – теплі, тому оперативна температура – висока</a:t>
            </a:r>
            <a:endParaRPr lang="de-DE" sz="1600" dirty="0">
              <a:latin typeface="Verdana" pitchFamily="34" charset="0"/>
            </a:endParaRPr>
          </a:p>
        </p:txBody>
      </p:sp>
      <p:grpSp>
        <p:nvGrpSpPr>
          <p:cNvPr id="13" name="Group 19"/>
          <p:cNvGrpSpPr>
            <a:grpSpLocks/>
          </p:cNvGrpSpPr>
          <p:nvPr/>
        </p:nvGrpSpPr>
        <p:grpSpPr bwMode="auto">
          <a:xfrm>
            <a:off x="947630" y="2109325"/>
            <a:ext cx="3960000" cy="3240000"/>
            <a:chOff x="512" y="1421"/>
            <a:chExt cx="2612" cy="1814"/>
          </a:xfrm>
        </p:grpSpPr>
        <p:pic>
          <p:nvPicPr>
            <p:cNvPr id="14" name="Picture 20" descr="neu_waermeschutz_blau"/>
            <p:cNvPicPr>
              <a:picLocks noChangeAspect="1" noChangeArrowheads="1"/>
            </p:cNvPicPr>
            <p:nvPr/>
          </p:nvPicPr>
          <p:blipFill>
            <a:blip r:embed="rId3" cstate="print"/>
            <a:srcRect/>
            <a:stretch>
              <a:fillRect/>
            </a:stretch>
          </p:blipFill>
          <p:spPr bwMode="auto">
            <a:xfrm>
              <a:off x="512" y="1421"/>
              <a:ext cx="2612" cy="1814"/>
            </a:xfrm>
            <a:prstGeom prst="rect">
              <a:avLst/>
            </a:prstGeom>
            <a:noFill/>
            <a:ln w="9525">
              <a:noFill/>
              <a:miter lim="800000"/>
              <a:headEnd/>
              <a:tailEnd/>
            </a:ln>
          </p:spPr>
        </p:pic>
        <p:sp>
          <p:nvSpPr>
            <p:cNvPr id="15" name="Text Box 21"/>
            <p:cNvSpPr txBox="1">
              <a:spLocks noChangeAspect="1" noChangeArrowheads="1"/>
            </p:cNvSpPr>
            <p:nvPr/>
          </p:nvSpPr>
          <p:spPr bwMode="auto">
            <a:xfrm>
              <a:off x="1392" y="2158"/>
              <a:ext cx="442" cy="304"/>
            </a:xfrm>
            <a:prstGeom prst="rect">
              <a:avLst/>
            </a:prstGeom>
            <a:noFill/>
            <a:ln w="28575">
              <a:noFill/>
              <a:miter lim="800000"/>
              <a:headEnd/>
              <a:tailEnd/>
            </a:ln>
          </p:spPr>
          <p:txBody>
            <a:bodyPr wrap="square" lIns="77625" tIns="40365" rIns="77625" bIns="40365">
              <a:spAutoFit/>
            </a:bodyPr>
            <a:lstStyle/>
            <a:p>
              <a:pPr defTabSz="657225">
                <a:spcBef>
                  <a:spcPct val="50000"/>
                </a:spcBef>
              </a:pPr>
              <a:r>
                <a:rPr lang="de-DE" sz="1200" b="1" dirty="0">
                  <a:solidFill>
                    <a:schemeClr val="bg1"/>
                  </a:solidFill>
                </a:rPr>
                <a:t>9</a:t>
              </a:r>
              <a:r>
                <a:rPr lang="uk-UA" sz="1200" b="1" dirty="0">
                  <a:solidFill>
                    <a:schemeClr val="bg1"/>
                  </a:solidFill>
                </a:rPr>
                <a:t>,</a:t>
              </a:r>
              <a:r>
                <a:rPr lang="de-DE" sz="1200" b="1" dirty="0">
                  <a:solidFill>
                    <a:schemeClr val="bg1"/>
                  </a:solidFill>
                </a:rPr>
                <a:t>5°</a:t>
              </a:r>
              <a:r>
                <a:rPr lang="lv-LV" sz="1200" b="1" dirty="0">
                  <a:solidFill>
                    <a:schemeClr val="bg1"/>
                  </a:solidFill>
                </a:rPr>
                <a:t>C</a:t>
              </a:r>
              <a:endParaRPr lang="de-AT" sz="1200" b="1" dirty="0">
                <a:solidFill>
                  <a:schemeClr val="bg1"/>
                </a:solidFill>
              </a:endParaRPr>
            </a:p>
            <a:p>
              <a:pPr defTabSz="657225">
                <a:spcBef>
                  <a:spcPct val="50000"/>
                </a:spcBef>
              </a:pPr>
              <a:endParaRPr lang="de-AT" sz="1200" dirty="0">
                <a:solidFill>
                  <a:schemeClr val="bg1"/>
                </a:solidFill>
              </a:endParaRPr>
            </a:p>
          </p:txBody>
        </p:sp>
        <p:sp>
          <p:nvSpPr>
            <p:cNvPr id="16" name="Text Box 22"/>
            <p:cNvSpPr txBox="1">
              <a:spLocks noChangeAspect="1" noChangeArrowheads="1"/>
            </p:cNvSpPr>
            <p:nvPr/>
          </p:nvSpPr>
          <p:spPr bwMode="auto">
            <a:xfrm rot="16200000">
              <a:off x="1032" y="2170"/>
              <a:ext cx="373" cy="358"/>
            </a:xfrm>
            <a:prstGeom prst="rect">
              <a:avLst/>
            </a:prstGeom>
            <a:noFill/>
            <a:ln w="28575">
              <a:noFill/>
              <a:miter lim="800000"/>
              <a:headEnd/>
              <a:tailEnd/>
            </a:ln>
          </p:spPr>
          <p:txBody>
            <a:bodyPr lIns="77625" tIns="40365" rIns="77625" bIns="40365">
              <a:spAutoFit/>
            </a:bodyPr>
            <a:lstStyle/>
            <a:p>
              <a:pPr defTabSz="657225">
                <a:spcBef>
                  <a:spcPct val="50000"/>
                </a:spcBef>
              </a:pPr>
              <a:r>
                <a:rPr lang="de-DE" sz="1200" b="1" dirty="0"/>
                <a:t>16</a:t>
              </a:r>
              <a:r>
                <a:rPr lang="lv-LV" sz="1200" b="1" dirty="0"/>
                <a:t>,</a:t>
              </a:r>
              <a:r>
                <a:rPr lang="de-DE" sz="1200" b="1" dirty="0"/>
                <a:t>2°</a:t>
              </a:r>
              <a:r>
                <a:rPr lang="lv-LV" sz="1200" b="1" dirty="0"/>
                <a:t>C</a:t>
              </a:r>
              <a:endParaRPr lang="de-AT" sz="1200" b="1" dirty="0"/>
            </a:p>
            <a:p>
              <a:pPr defTabSz="657225">
                <a:spcBef>
                  <a:spcPct val="50000"/>
                </a:spcBef>
              </a:pPr>
              <a:endParaRPr lang="de-AT" sz="1200" b="1" dirty="0"/>
            </a:p>
          </p:txBody>
        </p:sp>
        <p:sp>
          <p:nvSpPr>
            <p:cNvPr id="17" name="Text Box 23"/>
            <p:cNvSpPr txBox="1">
              <a:spLocks noChangeAspect="1" noChangeArrowheads="1"/>
            </p:cNvSpPr>
            <p:nvPr/>
          </p:nvSpPr>
          <p:spPr bwMode="auto">
            <a:xfrm>
              <a:off x="2628" y="2162"/>
              <a:ext cx="453" cy="149"/>
            </a:xfrm>
            <a:prstGeom prst="rect">
              <a:avLst/>
            </a:prstGeom>
            <a:noFill/>
            <a:ln w="28575">
              <a:noFill/>
              <a:miter lim="800000"/>
              <a:headEnd/>
              <a:tailEnd/>
            </a:ln>
          </p:spPr>
          <p:txBody>
            <a:bodyPr lIns="77625" tIns="40365" rIns="77625" bIns="40365">
              <a:spAutoFit/>
            </a:bodyPr>
            <a:lstStyle/>
            <a:p>
              <a:pPr defTabSz="657225">
                <a:spcBef>
                  <a:spcPct val="50000"/>
                </a:spcBef>
              </a:pPr>
              <a:r>
                <a:rPr lang="de-DE" sz="1200" b="1" dirty="0"/>
                <a:t>18</a:t>
              </a:r>
              <a:r>
                <a:rPr lang="uk-UA" sz="1200" b="1" dirty="0"/>
                <a:t>,</a:t>
              </a:r>
              <a:r>
                <a:rPr lang="de-DE" sz="1200" b="1" dirty="0"/>
                <a:t>5°</a:t>
              </a:r>
              <a:r>
                <a:rPr lang="lv-LV" sz="1200" b="1" dirty="0"/>
                <a:t>C</a:t>
              </a:r>
              <a:endParaRPr lang="de-AT" sz="1200" b="1" dirty="0"/>
            </a:p>
          </p:txBody>
        </p:sp>
        <p:sp>
          <p:nvSpPr>
            <p:cNvPr id="18" name="Text Box 24"/>
            <p:cNvSpPr txBox="1">
              <a:spLocks noChangeAspect="1" noChangeArrowheads="1"/>
            </p:cNvSpPr>
            <p:nvPr/>
          </p:nvSpPr>
          <p:spPr bwMode="auto">
            <a:xfrm>
              <a:off x="1361" y="2378"/>
              <a:ext cx="839" cy="362"/>
            </a:xfrm>
            <a:prstGeom prst="rect">
              <a:avLst/>
            </a:prstGeom>
            <a:solidFill>
              <a:schemeClr val="accent4">
                <a:lumMod val="60000"/>
                <a:lumOff val="40000"/>
              </a:schemeClr>
            </a:solidFill>
            <a:ln w="12700">
              <a:solidFill>
                <a:schemeClr val="tx2"/>
              </a:solidFill>
              <a:miter lim="800000"/>
              <a:headEnd/>
              <a:tailEnd/>
            </a:ln>
          </p:spPr>
          <p:txBody>
            <a:bodyPr wrap="square" lIns="0" tIns="0" rIns="0" bIns="0">
              <a:spAutoFit/>
            </a:bodyPr>
            <a:lstStyle/>
            <a:p>
              <a:pPr algn="ctr" defTabSz="657225">
                <a:spcBef>
                  <a:spcPct val="50000"/>
                </a:spcBef>
              </a:pPr>
              <a:r>
                <a:rPr lang="de-DE" sz="1400" b="1" dirty="0"/>
                <a:t>18</a:t>
              </a:r>
              <a:r>
                <a:rPr lang="uk-UA" sz="1400" b="1" dirty="0"/>
                <a:t>,</a:t>
              </a:r>
              <a:r>
                <a:rPr lang="de-DE" sz="1400" b="1" dirty="0"/>
                <a:t>2</a:t>
              </a:r>
              <a:r>
                <a:rPr lang="uk-UA" sz="1400" b="1" dirty="0"/>
                <a:t> </a:t>
              </a:r>
              <a:r>
                <a:rPr lang="de-DE" sz="1400" b="1" dirty="0"/>
                <a:t>°</a:t>
              </a:r>
              <a:r>
                <a:rPr lang="lv-LV" sz="1400" b="1" dirty="0"/>
                <a:t>C </a:t>
              </a:r>
              <a:r>
                <a:rPr lang="uk-UA" sz="1400" b="1" dirty="0"/>
                <a:t>Оперативна температура</a:t>
              </a:r>
              <a:endParaRPr lang="de-AT" sz="1050" b="1" dirty="0"/>
            </a:p>
          </p:txBody>
        </p:sp>
        <p:sp>
          <p:nvSpPr>
            <p:cNvPr id="20" name="Text Box 26"/>
            <p:cNvSpPr txBox="1">
              <a:spLocks noChangeAspect="1" noChangeArrowheads="1"/>
            </p:cNvSpPr>
            <p:nvPr/>
          </p:nvSpPr>
          <p:spPr bwMode="auto">
            <a:xfrm>
              <a:off x="1542" y="1623"/>
              <a:ext cx="529" cy="149"/>
            </a:xfrm>
            <a:prstGeom prst="rect">
              <a:avLst/>
            </a:prstGeom>
            <a:solidFill>
              <a:srgbClr val="00FE67"/>
            </a:solidFill>
            <a:ln w="28575">
              <a:noFill/>
              <a:miter lim="800000"/>
              <a:headEnd/>
              <a:tailEnd/>
            </a:ln>
          </p:spPr>
          <p:txBody>
            <a:bodyPr wrap="square" lIns="77625" tIns="40365" rIns="77625" bIns="40365">
              <a:spAutoFit/>
            </a:bodyPr>
            <a:lstStyle/>
            <a:p>
              <a:pPr defTabSz="657225">
                <a:spcBef>
                  <a:spcPct val="50000"/>
                </a:spcBef>
              </a:pPr>
              <a:r>
                <a:rPr lang="de-DE" sz="1200" b="1" dirty="0"/>
                <a:t>14</a:t>
              </a:r>
              <a:r>
                <a:rPr lang="uk-UA" sz="1200" b="1" dirty="0"/>
                <a:t>,</a:t>
              </a:r>
              <a:r>
                <a:rPr lang="de-DE" sz="1200" b="1" dirty="0"/>
                <a:t>5°</a:t>
              </a:r>
              <a:r>
                <a:rPr lang="lv-LV" sz="1200" b="1" dirty="0"/>
                <a:t>C</a:t>
              </a:r>
              <a:endParaRPr lang="de-AT" sz="1200" b="1" dirty="0"/>
            </a:p>
          </p:txBody>
        </p:sp>
      </p:grpSp>
      <p:grpSp>
        <p:nvGrpSpPr>
          <p:cNvPr id="21" name="Group 35"/>
          <p:cNvGrpSpPr>
            <a:grpSpLocks/>
          </p:cNvGrpSpPr>
          <p:nvPr/>
        </p:nvGrpSpPr>
        <p:grpSpPr bwMode="auto">
          <a:xfrm>
            <a:off x="7464592" y="2168994"/>
            <a:ext cx="3960000" cy="3240000"/>
            <a:chOff x="3379" y="1389"/>
            <a:chExt cx="2178" cy="1628"/>
          </a:xfrm>
        </p:grpSpPr>
        <p:pic>
          <p:nvPicPr>
            <p:cNvPr id="22" name="Picture 28" descr="neu_waermeschutz_rot1"/>
            <p:cNvPicPr>
              <a:picLocks noChangeAspect="1" noChangeArrowheads="1"/>
            </p:cNvPicPr>
            <p:nvPr/>
          </p:nvPicPr>
          <p:blipFill>
            <a:blip r:embed="rId4" cstate="print"/>
            <a:srcRect/>
            <a:stretch>
              <a:fillRect/>
            </a:stretch>
          </p:blipFill>
          <p:spPr bwMode="auto">
            <a:xfrm>
              <a:off x="3379" y="1389"/>
              <a:ext cx="2178" cy="1628"/>
            </a:xfrm>
            <a:prstGeom prst="rect">
              <a:avLst/>
            </a:prstGeom>
            <a:noFill/>
            <a:ln w="9525">
              <a:noFill/>
              <a:miter lim="800000"/>
              <a:headEnd/>
              <a:tailEnd/>
            </a:ln>
          </p:spPr>
        </p:pic>
        <p:sp>
          <p:nvSpPr>
            <p:cNvPr id="23" name="Text Box 29"/>
            <p:cNvSpPr txBox="1">
              <a:spLocks noChangeAspect="1" noChangeArrowheads="1"/>
            </p:cNvSpPr>
            <p:nvPr/>
          </p:nvSpPr>
          <p:spPr bwMode="auto">
            <a:xfrm>
              <a:off x="4165" y="2017"/>
              <a:ext cx="355" cy="273"/>
            </a:xfrm>
            <a:prstGeom prst="rect">
              <a:avLst/>
            </a:prstGeom>
            <a:noFill/>
            <a:ln w="28575">
              <a:noFill/>
              <a:miter lim="800000"/>
              <a:headEnd/>
              <a:tailEnd/>
            </a:ln>
          </p:spPr>
          <p:txBody>
            <a:bodyPr wrap="square" lIns="77625" tIns="40365" rIns="77625" bIns="40365">
              <a:spAutoFit/>
            </a:bodyPr>
            <a:lstStyle/>
            <a:p>
              <a:pPr defTabSz="657225">
                <a:spcBef>
                  <a:spcPct val="50000"/>
                </a:spcBef>
              </a:pPr>
              <a:r>
                <a:rPr lang="de-DE" sz="1200" b="1" dirty="0">
                  <a:solidFill>
                    <a:schemeClr val="bg1"/>
                  </a:solidFill>
                </a:rPr>
                <a:t>19</a:t>
              </a:r>
              <a:r>
                <a:rPr lang="lv-LV" sz="1200" b="1" dirty="0">
                  <a:solidFill>
                    <a:schemeClr val="bg1"/>
                  </a:solidFill>
                </a:rPr>
                <a:t>,</a:t>
              </a:r>
              <a:r>
                <a:rPr lang="de-DE" sz="1200" b="1" dirty="0">
                  <a:solidFill>
                    <a:schemeClr val="bg1"/>
                  </a:solidFill>
                </a:rPr>
                <a:t>1°</a:t>
              </a:r>
              <a:r>
                <a:rPr lang="lv-LV" sz="1200" b="1" dirty="0">
                  <a:solidFill>
                    <a:schemeClr val="bg1"/>
                  </a:solidFill>
                </a:rPr>
                <a:t>C</a:t>
              </a:r>
              <a:endParaRPr lang="de-AT" sz="1200" b="1" dirty="0">
                <a:solidFill>
                  <a:schemeClr val="bg1"/>
                </a:solidFill>
              </a:endParaRPr>
            </a:p>
            <a:p>
              <a:pPr defTabSz="657225">
                <a:spcBef>
                  <a:spcPct val="50000"/>
                </a:spcBef>
              </a:pPr>
              <a:endParaRPr lang="de-AT" sz="1200" b="1" dirty="0">
                <a:solidFill>
                  <a:schemeClr val="bg1"/>
                </a:solidFill>
              </a:endParaRPr>
            </a:p>
          </p:txBody>
        </p:sp>
        <p:sp>
          <p:nvSpPr>
            <p:cNvPr id="24" name="Text Box 30"/>
            <p:cNvSpPr txBox="1">
              <a:spLocks noChangeAspect="1" noChangeArrowheads="1"/>
            </p:cNvSpPr>
            <p:nvPr/>
          </p:nvSpPr>
          <p:spPr bwMode="auto">
            <a:xfrm rot="16200000">
              <a:off x="3793" y="2093"/>
              <a:ext cx="313" cy="299"/>
            </a:xfrm>
            <a:prstGeom prst="rect">
              <a:avLst/>
            </a:prstGeom>
            <a:noFill/>
            <a:ln w="28575">
              <a:noFill/>
              <a:miter lim="800000"/>
              <a:headEnd/>
              <a:tailEnd/>
            </a:ln>
          </p:spPr>
          <p:txBody>
            <a:bodyPr lIns="77625" tIns="40365" rIns="77625" bIns="40365">
              <a:spAutoFit/>
            </a:bodyPr>
            <a:lstStyle/>
            <a:p>
              <a:pPr defTabSz="657225">
                <a:spcBef>
                  <a:spcPct val="50000"/>
                </a:spcBef>
              </a:pPr>
              <a:r>
                <a:rPr lang="de-DE" sz="1200" b="1" dirty="0">
                  <a:solidFill>
                    <a:schemeClr val="bg1"/>
                  </a:solidFill>
                </a:rPr>
                <a:t>21</a:t>
              </a:r>
              <a:r>
                <a:rPr lang="lv-LV" sz="1200" b="1" dirty="0">
                  <a:solidFill>
                    <a:schemeClr val="bg1"/>
                  </a:solidFill>
                </a:rPr>
                <a:t>,</a:t>
              </a:r>
              <a:r>
                <a:rPr lang="de-DE" sz="1200" b="1" dirty="0">
                  <a:solidFill>
                    <a:schemeClr val="bg1"/>
                  </a:solidFill>
                </a:rPr>
                <a:t>4°</a:t>
              </a:r>
              <a:r>
                <a:rPr lang="lv-LV" sz="1200" b="1" dirty="0">
                  <a:solidFill>
                    <a:schemeClr val="bg1"/>
                  </a:solidFill>
                </a:rPr>
                <a:t>C</a:t>
              </a:r>
              <a:endParaRPr lang="de-AT" sz="1200" b="1" dirty="0">
                <a:solidFill>
                  <a:schemeClr val="bg1"/>
                </a:solidFill>
              </a:endParaRPr>
            </a:p>
            <a:p>
              <a:pPr defTabSz="657225">
                <a:spcBef>
                  <a:spcPct val="50000"/>
                </a:spcBef>
              </a:pPr>
              <a:endParaRPr lang="de-AT" sz="1200" b="1" dirty="0">
                <a:solidFill>
                  <a:schemeClr val="bg1"/>
                </a:solidFill>
              </a:endParaRPr>
            </a:p>
          </p:txBody>
        </p:sp>
        <p:sp>
          <p:nvSpPr>
            <p:cNvPr id="25" name="Text Box 31"/>
            <p:cNvSpPr txBox="1">
              <a:spLocks noChangeAspect="1" noChangeArrowheads="1"/>
            </p:cNvSpPr>
            <p:nvPr/>
          </p:nvSpPr>
          <p:spPr bwMode="auto">
            <a:xfrm>
              <a:off x="5130" y="2134"/>
              <a:ext cx="347" cy="273"/>
            </a:xfrm>
            <a:prstGeom prst="rect">
              <a:avLst/>
            </a:prstGeom>
            <a:noFill/>
            <a:ln w="28575">
              <a:noFill/>
              <a:miter lim="800000"/>
              <a:headEnd/>
              <a:tailEnd/>
            </a:ln>
          </p:spPr>
          <p:txBody>
            <a:bodyPr wrap="square" lIns="77625" tIns="40365" rIns="77625" bIns="40365">
              <a:spAutoFit/>
            </a:bodyPr>
            <a:lstStyle/>
            <a:p>
              <a:pPr defTabSz="657225">
                <a:spcBef>
                  <a:spcPct val="50000"/>
                </a:spcBef>
              </a:pPr>
              <a:r>
                <a:rPr lang="de-DE" sz="1200" b="1" dirty="0">
                  <a:solidFill>
                    <a:schemeClr val="bg1"/>
                  </a:solidFill>
                </a:rPr>
                <a:t>21</a:t>
              </a:r>
              <a:r>
                <a:rPr lang="lv-LV" sz="1200" b="1" dirty="0">
                  <a:solidFill>
                    <a:schemeClr val="bg1"/>
                  </a:solidFill>
                </a:rPr>
                <a:t>,</a:t>
              </a:r>
              <a:r>
                <a:rPr lang="de-DE" sz="1200" b="1" dirty="0">
                  <a:solidFill>
                    <a:schemeClr val="bg1"/>
                  </a:solidFill>
                </a:rPr>
                <a:t>6°</a:t>
              </a:r>
              <a:r>
                <a:rPr lang="lv-LV" sz="1200" b="1" dirty="0">
                  <a:solidFill>
                    <a:schemeClr val="bg1"/>
                  </a:solidFill>
                </a:rPr>
                <a:t>C</a:t>
              </a:r>
              <a:endParaRPr lang="de-AT" sz="1200" b="1" dirty="0">
                <a:solidFill>
                  <a:schemeClr val="bg1"/>
                </a:solidFill>
              </a:endParaRPr>
            </a:p>
            <a:p>
              <a:pPr defTabSz="657225">
                <a:spcBef>
                  <a:spcPct val="50000"/>
                </a:spcBef>
              </a:pPr>
              <a:endParaRPr lang="de-AT" sz="1200" dirty="0">
                <a:solidFill>
                  <a:schemeClr val="bg1"/>
                </a:solidFill>
              </a:endParaRPr>
            </a:p>
          </p:txBody>
        </p:sp>
        <p:sp>
          <p:nvSpPr>
            <p:cNvPr id="26" name="Text Box 32"/>
            <p:cNvSpPr txBox="1">
              <a:spLocks noChangeAspect="1" noChangeArrowheads="1"/>
            </p:cNvSpPr>
            <p:nvPr/>
          </p:nvSpPr>
          <p:spPr bwMode="auto">
            <a:xfrm>
              <a:off x="4131" y="2302"/>
              <a:ext cx="674" cy="325"/>
            </a:xfrm>
            <a:prstGeom prst="rect">
              <a:avLst/>
            </a:prstGeom>
            <a:solidFill>
              <a:srgbClr val="F8D5CC"/>
            </a:solidFill>
            <a:ln w="28575">
              <a:noFill/>
              <a:miter lim="800000"/>
              <a:headEnd/>
              <a:tailEnd/>
            </a:ln>
          </p:spPr>
          <p:txBody>
            <a:bodyPr wrap="square" lIns="0" tIns="0" rIns="0" bIns="0">
              <a:spAutoFit/>
            </a:bodyPr>
            <a:lstStyle/>
            <a:p>
              <a:pPr algn="ctr" defTabSz="657225">
                <a:spcBef>
                  <a:spcPct val="50000"/>
                </a:spcBef>
              </a:pPr>
              <a:r>
                <a:rPr lang="de-DE" sz="1400" b="1" dirty="0"/>
                <a:t>21</a:t>
              </a:r>
              <a:r>
                <a:rPr lang="lv-LV" sz="1400" b="1" dirty="0"/>
                <a:t>,</a:t>
              </a:r>
              <a:r>
                <a:rPr lang="de-DE" sz="1400" b="1" dirty="0"/>
                <a:t>2</a:t>
              </a:r>
              <a:r>
                <a:rPr lang="uk-UA" sz="1400" b="1" dirty="0"/>
                <a:t> </a:t>
              </a:r>
              <a:r>
                <a:rPr lang="de-DE" sz="1400" b="1" dirty="0"/>
                <a:t>°</a:t>
              </a:r>
              <a:r>
                <a:rPr lang="lv-LV" sz="1400" b="1" dirty="0"/>
                <a:t>C </a:t>
              </a:r>
              <a:r>
                <a:rPr lang="uk-UA" sz="1400" b="1" dirty="0"/>
                <a:t>Оперативна температура</a:t>
              </a:r>
              <a:endParaRPr lang="de-AT" sz="1050" b="1" dirty="0"/>
            </a:p>
          </p:txBody>
        </p:sp>
        <p:sp>
          <p:nvSpPr>
            <p:cNvPr id="28" name="Text Box 34"/>
            <p:cNvSpPr txBox="1">
              <a:spLocks noChangeAspect="1" noChangeArrowheads="1"/>
            </p:cNvSpPr>
            <p:nvPr/>
          </p:nvSpPr>
          <p:spPr bwMode="auto">
            <a:xfrm>
              <a:off x="4292" y="1543"/>
              <a:ext cx="353" cy="273"/>
            </a:xfrm>
            <a:prstGeom prst="rect">
              <a:avLst/>
            </a:prstGeom>
            <a:noFill/>
            <a:ln w="28575">
              <a:noFill/>
              <a:miter lim="800000"/>
              <a:headEnd/>
              <a:tailEnd/>
            </a:ln>
          </p:spPr>
          <p:txBody>
            <a:bodyPr lIns="77625" tIns="40365" rIns="77625" bIns="40365">
              <a:spAutoFit/>
            </a:bodyPr>
            <a:lstStyle/>
            <a:p>
              <a:pPr defTabSz="657225">
                <a:spcBef>
                  <a:spcPct val="50000"/>
                </a:spcBef>
              </a:pPr>
              <a:r>
                <a:rPr lang="de-DE" sz="1200" b="1" dirty="0">
                  <a:solidFill>
                    <a:schemeClr val="bg1"/>
                  </a:solidFill>
                </a:rPr>
                <a:t>17</a:t>
              </a:r>
              <a:r>
                <a:rPr lang="lv-LV" sz="1200" b="1" dirty="0">
                  <a:solidFill>
                    <a:schemeClr val="bg1"/>
                  </a:solidFill>
                </a:rPr>
                <a:t>,</a:t>
              </a:r>
              <a:r>
                <a:rPr lang="de-DE" sz="1200" b="1" dirty="0">
                  <a:solidFill>
                    <a:schemeClr val="bg1"/>
                  </a:solidFill>
                </a:rPr>
                <a:t>5°</a:t>
              </a:r>
              <a:r>
                <a:rPr lang="lv-LV" sz="1200" b="1" dirty="0">
                  <a:solidFill>
                    <a:schemeClr val="bg1"/>
                  </a:solidFill>
                </a:rPr>
                <a:t>C</a:t>
              </a:r>
              <a:endParaRPr lang="de-AT" sz="1200" b="1" dirty="0">
                <a:solidFill>
                  <a:schemeClr val="bg1"/>
                </a:solidFill>
              </a:endParaRPr>
            </a:p>
            <a:p>
              <a:pPr defTabSz="657225">
                <a:spcBef>
                  <a:spcPct val="50000"/>
                </a:spcBef>
              </a:pPr>
              <a:endParaRPr lang="de-AT" sz="1200" dirty="0">
                <a:solidFill>
                  <a:schemeClr val="bg1"/>
                </a:solidFill>
              </a:endParaRPr>
            </a:p>
          </p:txBody>
        </p:sp>
      </p:grpSp>
      <p:sp>
        <p:nvSpPr>
          <p:cNvPr id="29" name="TextBox 25"/>
          <p:cNvSpPr txBox="1">
            <a:spLocks noChangeArrowheads="1"/>
          </p:cNvSpPr>
          <p:nvPr/>
        </p:nvSpPr>
        <p:spPr bwMode="auto">
          <a:xfrm>
            <a:off x="73739" y="6550223"/>
            <a:ext cx="3962400" cy="307777"/>
          </a:xfrm>
          <a:prstGeom prst="rect">
            <a:avLst/>
          </a:prstGeom>
          <a:noFill/>
          <a:ln w="9525">
            <a:noFill/>
            <a:miter lim="800000"/>
            <a:headEnd/>
            <a:tailEnd/>
          </a:ln>
        </p:spPr>
        <p:txBody>
          <a:bodyPr>
            <a:spAutoFit/>
          </a:bodyPr>
          <a:lstStyle/>
          <a:p>
            <a:r>
              <a:rPr lang="uk-UA" sz="1400" dirty="0"/>
              <a:t>Джерело</a:t>
            </a:r>
            <a:r>
              <a:rPr lang="lv-LV" sz="1400" dirty="0"/>
              <a:t>: PassNet (Intelligent Energy Europe)</a:t>
            </a:r>
          </a:p>
        </p:txBody>
      </p:sp>
      <p:sp>
        <p:nvSpPr>
          <p:cNvPr id="30" name="Text Box 4"/>
          <p:cNvSpPr txBox="1">
            <a:spLocks noChangeArrowheads="1"/>
          </p:cNvSpPr>
          <p:nvPr/>
        </p:nvSpPr>
        <p:spPr bwMode="auto">
          <a:xfrm>
            <a:off x="767408" y="1314727"/>
            <a:ext cx="4320000" cy="3960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lIns="0" tIns="0" rIns="0" bIns="0" anchor="ctr" anchorCtr="0">
            <a:noAutofit/>
          </a:bodyPr>
          <a:lstStyle/>
          <a:p>
            <a:pPr algn="ctr" defTabSz="657225">
              <a:spcBef>
                <a:spcPct val="50000"/>
              </a:spcBef>
            </a:pPr>
            <a:r>
              <a:rPr lang="uk-UA" sz="1600" b="1" dirty="0">
                <a:latin typeface="Verdana" pitchFamily="34" charset="0"/>
              </a:rPr>
              <a:t>Неутеплена будівля</a:t>
            </a:r>
            <a:endParaRPr lang="de-AT" sz="1600" b="1" dirty="0">
              <a:latin typeface="Verdana" pitchFamily="34" charset="0"/>
            </a:endParaRPr>
          </a:p>
        </p:txBody>
      </p:sp>
      <p:sp>
        <p:nvSpPr>
          <p:cNvPr id="31" name="Text Box 10"/>
          <p:cNvSpPr txBox="1">
            <a:spLocks noChangeArrowheads="1"/>
          </p:cNvSpPr>
          <p:nvPr/>
        </p:nvSpPr>
        <p:spPr bwMode="auto">
          <a:xfrm>
            <a:off x="7104112" y="1340768"/>
            <a:ext cx="4759150" cy="396000"/>
          </a:xfrm>
          <a:prstGeom prst="rect">
            <a:avLst/>
          </a:prstGeom>
          <a:noFill/>
          <a:ln w="28575">
            <a:solidFill>
              <a:srgbClr val="C00000"/>
            </a:solidFill>
            <a:miter lim="800000"/>
            <a:headEnd/>
            <a:tailEnd/>
          </a:ln>
        </p:spPr>
        <p:txBody>
          <a:bodyPr wrap="square" lIns="0" tIns="0" rIns="0" bIns="0" anchor="ctr" anchorCtr="0">
            <a:noAutofit/>
          </a:bodyPr>
          <a:lstStyle/>
          <a:p>
            <a:pPr algn="ctr" defTabSz="657225">
              <a:spcBef>
                <a:spcPct val="50000"/>
              </a:spcBef>
            </a:pPr>
            <a:r>
              <a:rPr lang="uk-UA" sz="1600" b="1" dirty="0">
                <a:latin typeface="Verdana" pitchFamily="34" charset="0"/>
              </a:rPr>
              <a:t>Утеплена будівля</a:t>
            </a:r>
            <a:r>
              <a:rPr lang="lv-LV" sz="1600" b="1" dirty="0">
                <a:latin typeface="Verdana" pitchFamily="34" charset="0"/>
              </a:rPr>
              <a:t> (</a:t>
            </a:r>
            <a:r>
              <a:rPr lang="uk-UA" sz="1600" b="1" dirty="0">
                <a:latin typeface="Verdana" pitchFamily="34" charset="0"/>
              </a:rPr>
              <a:t>пасивний будинок</a:t>
            </a:r>
            <a:r>
              <a:rPr lang="lv-LV" sz="1600" b="1" dirty="0">
                <a:latin typeface="Verdana" pitchFamily="34" charset="0"/>
              </a:rPr>
              <a:t>)</a:t>
            </a:r>
            <a:endParaRPr lang="de-AT" sz="1600" b="1" dirty="0">
              <a:latin typeface="Verdana" pitchFamily="34" charset="0"/>
            </a:endParaRPr>
          </a:p>
        </p:txBody>
      </p:sp>
      <p:pic>
        <p:nvPicPr>
          <p:cNvPr id="12" name="Picture 9" descr="PH_A13a"/>
          <p:cNvPicPr>
            <a:picLocks noChangeAspect="1" noChangeArrowheads="1"/>
          </p:cNvPicPr>
          <p:nvPr/>
        </p:nvPicPr>
        <p:blipFill>
          <a:blip r:embed="rId5" cstate="print"/>
          <a:srcRect/>
          <a:stretch>
            <a:fillRect/>
          </a:stretch>
        </p:blipFill>
        <p:spPr bwMode="auto">
          <a:xfrm>
            <a:off x="5907890" y="414709"/>
            <a:ext cx="2593975" cy="382587"/>
          </a:xfrm>
          <a:prstGeom prst="rect">
            <a:avLst/>
          </a:prstGeom>
          <a:noFill/>
          <a:ln w="9525">
            <a:noFill/>
            <a:miter lim="800000"/>
            <a:headEnd/>
            <a:tailEnd/>
          </a:ln>
        </p:spPr>
      </p:pic>
      <p:cxnSp>
        <p:nvCxnSpPr>
          <p:cNvPr id="3" name="Straight Arrow Connector 2"/>
          <p:cNvCxnSpPr>
            <a:stCxn id="10" idx="1"/>
          </p:cNvCxnSpPr>
          <p:nvPr/>
        </p:nvCxnSpPr>
        <p:spPr>
          <a:xfrm flipH="1" flipV="1">
            <a:off x="4411865" y="4217451"/>
            <a:ext cx="1030184" cy="123109"/>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0" idx="3"/>
          </p:cNvCxnSpPr>
          <p:nvPr/>
        </p:nvCxnSpPr>
        <p:spPr>
          <a:xfrm flipV="1">
            <a:off x="6888088" y="4217451"/>
            <a:ext cx="1151999" cy="123109"/>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069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4157" y="238569"/>
            <a:ext cx="5241811" cy="958184"/>
          </a:xfrm>
        </p:spPr>
        <p:txBody>
          <a:bodyPr vert="horz" lIns="91440" tIns="45720" rIns="91440" bIns="45720" rtlCol="0" anchor="ctr">
            <a:normAutofit/>
          </a:bodyPr>
          <a:lstStyle/>
          <a:p>
            <a:r>
              <a:rPr lang="uk-UA" altLang="en-US" sz="2800" b="1" noProof="0" dirty="0">
                <a:solidFill>
                  <a:schemeClr val="tx1"/>
                </a:solidFill>
              </a:rPr>
              <a:t>Відносна вологість</a:t>
            </a:r>
            <a:endParaRPr lang="en-GB" altLang="en-US" sz="2800" b="1" noProof="0" dirty="0">
              <a:solidFill>
                <a:schemeClr val="tx1"/>
              </a:solidFill>
            </a:endParaRPr>
          </a:p>
        </p:txBody>
      </p:sp>
      <p:sp>
        <p:nvSpPr>
          <p:cNvPr id="21507" name="Content Placeholder 3"/>
          <p:cNvSpPr>
            <a:spLocks noGrp="1"/>
          </p:cNvSpPr>
          <p:nvPr>
            <p:ph sz="half" idx="2"/>
          </p:nvPr>
        </p:nvSpPr>
        <p:spPr>
          <a:xfrm>
            <a:off x="614157" y="1412776"/>
            <a:ext cx="4113691" cy="4608512"/>
          </a:xfr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r>
              <a:rPr lang="uk-UA" altLang="en-US" sz="2400" noProof="0" dirty="0">
                <a:solidFill>
                  <a:schemeClr val="tx1"/>
                </a:solidFill>
                <a:latin typeface="+mn-lt"/>
                <a:ea typeface="+mn-ea"/>
              </a:rPr>
              <a:t>Відносна вологість </a:t>
            </a:r>
            <a:r>
              <a:rPr lang="uk-UA" altLang="en-US" sz="2400" noProof="0" dirty="0">
                <a:solidFill>
                  <a:srgbClr val="FF0000"/>
                </a:solidFill>
                <a:latin typeface="+mn-lt"/>
                <a:ea typeface="+mn-ea"/>
              </a:rPr>
              <a:t>(ВВ) </a:t>
            </a:r>
            <a:r>
              <a:rPr lang="uk-UA" altLang="en-US" sz="2400" noProof="0" dirty="0">
                <a:solidFill>
                  <a:schemeClr val="tx1"/>
                </a:solidFill>
                <a:latin typeface="+mn-lt"/>
                <a:ea typeface="+mn-ea"/>
              </a:rPr>
              <a:t>повинна перебувати в межах від</a:t>
            </a:r>
            <a:r>
              <a:rPr lang="en-GB" altLang="en-US" sz="2400" noProof="0" dirty="0">
                <a:solidFill>
                  <a:schemeClr val="tx1"/>
                </a:solidFill>
                <a:latin typeface="+mn-lt"/>
                <a:ea typeface="+mn-ea"/>
              </a:rPr>
              <a:t> 30</a:t>
            </a:r>
            <a:r>
              <a:rPr lang="uk-UA" altLang="en-US" sz="2400" noProof="0" dirty="0">
                <a:solidFill>
                  <a:schemeClr val="tx1"/>
                </a:solidFill>
                <a:latin typeface="+mn-lt"/>
                <a:ea typeface="+mn-ea"/>
              </a:rPr>
              <a:t> </a:t>
            </a:r>
            <a:r>
              <a:rPr lang="lv-LV" altLang="en-US" sz="2400" noProof="0" dirty="0">
                <a:solidFill>
                  <a:schemeClr val="tx1"/>
                </a:solidFill>
                <a:latin typeface="+mn-lt"/>
                <a:ea typeface="+mn-ea"/>
              </a:rPr>
              <a:t>%</a:t>
            </a:r>
            <a:r>
              <a:rPr lang="en-GB" altLang="en-US" sz="2400" noProof="0" dirty="0">
                <a:solidFill>
                  <a:schemeClr val="tx1"/>
                </a:solidFill>
                <a:latin typeface="+mn-lt"/>
                <a:ea typeface="+mn-ea"/>
              </a:rPr>
              <a:t> </a:t>
            </a:r>
            <a:r>
              <a:rPr lang="uk-UA" altLang="en-US" sz="2400" noProof="0" dirty="0">
                <a:solidFill>
                  <a:schemeClr val="tx1"/>
                </a:solidFill>
                <a:latin typeface="+mn-lt"/>
                <a:ea typeface="+mn-ea"/>
              </a:rPr>
              <a:t>до</a:t>
            </a:r>
            <a:r>
              <a:rPr lang="en-GB" altLang="en-US" sz="2400" noProof="0" dirty="0">
                <a:solidFill>
                  <a:schemeClr val="tx1"/>
                </a:solidFill>
                <a:latin typeface="+mn-lt"/>
                <a:ea typeface="+mn-ea"/>
              </a:rPr>
              <a:t> 60</a:t>
            </a:r>
            <a:r>
              <a:rPr lang="uk-UA" altLang="en-US" sz="2400" noProof="0" dirty="0">
                <a:solidFill>
                  <a:schemeClr val="tx1"/>
                </a:solidFill>
                <a:latin typeface="+mn-lt"/>
                <a:ea typeface="+mn-ea"/>
              </a:rPr>
              <a:t> </a:t>
            </a:r>
            <a:r>
              <a:rPr lang="en-GB" altLang="en-US" sz="2400" noProof="0" dirty="0">
                <a:solidFill>
                  <a:schemeClr val="tx1"/>
                </a:solidFill>
                <a:latin typeface="+mn-lt"/>
                <a:ea typeface="+mn-ea"/>
              </a:rPr>
              <a:t>%</a:t>
            </a:r>
            <a:endParaRPr lang="lv-LV" altLang="en-US" sz="2400" noProof="0" dirty="0">
              <a:solidFill>
                <a:schemeClr val="tx1"/>
              </a:solidFill>
              <a:latin typeface="+mn-lt"/>
              <a:ea typeface="+mn-ea"/>
            </a:endParaRPr>
          </a:p>
          <a:p>
            <a:endParaRPr lang="en-GB" altLang="en-US" sz="2400" noProof="0" dirty="0">
              <a:solidFill>
                <a:schemeClr val="tx1"/>
              </a:solidFill>
              <a:latin typeface="+mn-lt"/>
              <a:ea typeface="+mn-ea"/>
            </a:endParaRPr>
          </a:p>
          <a:p>
            <a:r>
              <a:rPr lang="uk-UA" altLang="en-US" sz="2400" noProof="0" dirty="0">
                <a:solidFill>
                  <a:schemeClr val="tx1"/>
                </a:solidFill>
                <a:latin typeface="+mn-lt"/>
                <a:ea typeface="+mn-ea"/>
              </a:rPr>
              <a:t>Чим нижча температура </a:t>
            </a:r>
            <a:r>
              <a:rPr lang="uk-UA" altLang="en-US" sz="2400" noProof="0" dirty="0">
                <a:solidFill>
                  <a:srgbClr val="FF0000"/>
                </a:solidFill>
                <a:latin typeface="+mn-lt"/>
                <a:ea typeface="+mn-ea"/>
              </a:rPr>
              <a:t>(Т)</a:t>
            </a:r>
            <a:r>
              <a:rPr lang="uk-UA" altLang="en-US" sz="2400" noProof="0" dirty="0">
                <a:solidFill>
                  <a:schemeClr val="tx1"/>
                </a:solidFill>
                <a:latin typeface="+mn-lt"/>
                <a:ea typeface="+mn-ea"/>
              </a:rPr>
              <a:t> повітря надворі, тим нижча відносна вологість у приміщенні</a:t>
            </a:r>
            <a:endParaRPr lang="en-GB" altLang="en-US" sz="2400" noProof="0" dirty="0">
              <a:solidFill>
                <a:schemeClr val="tx1"/>
              </a:solidFill>
              <a:latin typeface="+mn-lt"/>
              <a:ea typeface="+mn-ea"/>
            </a:endParaRPr>
          </a:p>
        </p:txBody>
      </p:sp>
      <p:pic>
        <p:nvPicPr>
          <p:cNvPr id="7170" name="Picture 2" descr="AttÄlu rezultÄti vaicÄjumam âtemperature relative humidity comfort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1904" y="1096266"/>
            <a:ext cx="6552727" cy="47810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42810" y="4869160"/>
            <a:ext cx="3456384" cy="830997"/>
          </a:xfrm>
          <a:prstGeom prst="rect">
            <a:avLst/>
          </a:prstGeom>
          <a:noFill/>
        </p:spPr>
        <p:txBody>
          <a:bodyPr wrap="square" rtlCol="0">
            <a:spAutoFit/>
          </a:bodyPr>
          <a:lstStyle/>
          <a:p>
            <a:r>
              <a:rPr lang="lv-LV" sz="1200" dirty="0"/>
              <a:t>https://www.researchgate.net/publication/259359809_Vehicular_Cabins%27_Thermal_Comfort_Zones_Fanger_and_Berkley_Modeling/figures?lo=1&amp;utm_source=google&amp;utm_medium=organic</a:t>
            </a:r>
          </a:p>
        </p:txBody>
      </p:sp>
      <p:sp>
        <p:nvSpPr>
          <p:cNvPr id="3" name="TextBox 2"/>
          <p:cNvSpPr txBox="1"/>
          <p:nvPr/>
        </p:nvSpPr>
        <p:spPr>
          <a:xfrm>
            <a:off x="6528048" y="3068960"/>
            <a:ext cx="854861" cy="369332"/>
          </a:xfrm>
          <a:prstGeom prst="rect">
            <a:avLst/>
          </a:prstGeom>
          <a:solidFill>
            <a:schemeClr val="bg1"/>
          </a:solidFill>
        </p:spPr>
        <p:txBody>
          <a:bodyPr wrap="square" rtlCol="0">
            <a:spAutoFit/>
          </a:bodyPr>
          <a:lstStyle/>
          <a:p>
            <a:pPr algn="ctr"/>
            <a:r>
              <a:rPr lang="uk-UA" dirty="0"/>
              <a:t>Зима</a:t>
            </a:r>
          </a:p>
        </p:txBody>
      </p:sp>
      <p:sp>
        <p:nvSpPr>
          <p:cNvPr id="7" name="TextBox 6"/>
          <p:cNvSpPr txBox="1"/>
          <p:nvPr/>
        </p:nvSpPr>
        <p:spPr>
          <a:xfrm>
            <a:off x="10344472" y="3117437"/>
            <a:ext cx="1008112" cy="369332"/>
          </a:xfrm>
          <a:prstGeom prst="rect">
            <a:avLst/>
          </a:prstGeom>
          <a:solidFill>
            <a:schemeClr val="bg1"/>
          </a:solidFill>
        </p:spPr>
        <p:txBody>
          <a:bodyPr wrap="square" rtlCol="0">
            <a:spAutoFit/>
          </a:bodyPr>
          <a:lstStyle/>
          <a:p>
            <a:pPr algn="ctr"/>
            <a:r>
              <a:rPr lang="uk-UA" dirty="0"/>
              <a:t>Літо</a:t>
            </a:r>
          </a:p>
        </p:txBody>
      </p:sp>
      <p:sp>
        <p:nvSpPr>
          <p:cNvPr id="8" name="TextBox 7"/>
          <p:cNvSpPr txBox="1"/>
          <p:nvPr/>
        </p:nvSpPr>
        <p:spPr>
          <a:xfrm>
            <a:off x="5243900" y="1051416"/>
            <a:ext cx="576064" cy="369332"/>
          </a:xfrm>
          <a:prstGeom prst="rect">
            <a:avLst/>
          </a:prstGeom>
          <a:solidFill>
            <a:schemeClr val="bg1"/>
          </a:solidFill>
        </p:spPr>
        <p:txBody>
          <a:bodyPr wrap="square" rtlCol="0">
            <a:spAutoFit/>
          </a:bodyPr>
          <a:lstStyle/>
          <a:p>
            <a:pPr algn="ctr"/>
            <a:r>
              <a:rPr lang="uk-UA" b="1" dirty="0" err="1"/>
              <a:t>ВВ</a:t>
            </a:r>
            <a:endParaRPr lang="uk-UA" b="1" dirty="0"/>
          </a:p>
        </p:txBody>
      </p:sp>
    </p:spTree>
    <p:extLst>
      <p:ext uri="{BB962C8B-B14F-4D97-AF65-F5344CB8AC3E}">
        <p14:creationId xmlns:p14="http://schemas.microsoft.com/office/powerpoint/2010/main" val="3453996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uk-UA" altLang="en-US" sz="2800" b="1" dirty="0"/>
              <a:t>Тепловий дискомфорт</a:t>
            </a:r>
            <a:endParaRPr lang="en-GB" altLang="en-US" sz="2800" b="1" dirty="0"/>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uk-UA" noProof="0" dirty="0"/>
              <a:t>Асиметричне теплове випромінювання</a:t>
            </a:r>
            <a:endParaRPr lang="en-GB" noProof="0" dirty="0"/>
          </a:p>
          <a:p>
            <a:pPr marL="342900" indent="-342900">
              <a:buFont typeface="Arial" panose="020B0604020202020204" pitchFamily="34" charset="0"/>
              <a:buChar char="•"/>
            </a:pPr>
            <a:r>
              <a:rPr lang="uk-UA" noProof="0" dirty="0"/>
              <a:t>Протяг</a:t>
            </a:r>
            <a:endParaRPr lang="en-GB" noProof="0" dirty="0"/>
          </a:p>
          <a:p>
            <a:pPr marL="342900" indent="-342900">
              <a:buFont typeface="Arial" panose="020B0604020202020204" pitchFamily="34" charset="0"/>
              <a:buChar char="•"/>
            </a:pPr>
            <a:r>
              <a:rPr lang="uk-UA" noProof="0" dirty="0"/>
              <a:t>Вертикальна різниця температур</a:t>
            </a:r>
            <a:endParaRPr lang="en-GB" noProof="0" dirty="0"/>
          </a:p>
          <a:p>
            <a:pPr marL="342900" indent="-342900">
              <a:buFont typeface="Arial" panose="020B0604020202020204" pitchFamily="34" charset="0"/>
              <a:buChar char="•"/>
            </a:pPr>
            <a:r>
              <a:rPr lang="uk-UA" dirty="0"/>
              <a:t>Холодна або тепла підлога</a:t>
            </a:r>
            <a:endParaRPr lang="en-GB" noProof="0" dirty="0"/>
          </a:p>
        </p:txBody>
      </p:sp>
    </p:spTree>
    <p:extLst>
      <p:ext uri="{BB962C8B-B14F-4D97-AF65-F5344CB8AC3E}">
        <p14:creationId xmlns:p14="http://schemas.microsoft.com/office/powerpoint/2010/main" val="2558908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479376" y="548680"/>
            <a:ext cx="5400600" cy="1058862"/>
          </a:xfrm>
        </p:spPr>
        <p:txBody>
          <a:bodyPr/>
          <a:lstStyle/>
          <a:p>
            <a:pPr>
              <a:defRPr/>
            </a:pPr>
            <a:r>
              <a:rPr lang="uk-UA" altLang="en-US" sz="2800" b="1" dirty="0">
                <a:solidFill>
                  <a:schemeClr val="tx1"/>
                </a:solidFill>
              </a:rPr>
              <a:t>Асиметричне теплове випромінювання</a:t>
            </a:r>
            <a:endParaRPr lang="en-GB" altLang="en-US" sz="2800" b="1" dirty="0">
              <a:solidFill>
                <a:schemeClr val="tx1"/>
              </a:solidFill>
            </a:endParaRPr>
          </a:p>
        </p:txBody>
      </p:sp>
      <p:sp>
        <p:nvSpPr>
          <p:cNvPr id="2052" name="Rectangle 7"/>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lv-LV" altLang="en-US"/>
          </a:p>
        </p:txBody>
      </p:sp>
      <p:graphicFrame>
        <p:nvGraphicFramePr>
          <p:cNvPr id="2050" name="Object 6"/>
          <p:cNvGraphicFramePr>
            <a:graphicFrameLocks noChangeAspect="1"/>
          </p:cNvGraphicFramePr>
          <p:nvPr/>
        </p:nvGraphicFramePr>
        <p:xfrm>
          <a:off x="213470" y="1500189"/>
          <a:ext cx="5427662" cy="4643437"/>
        </p:xfrm>
        <a:graphic>
          <a:graphicData uri="http://schemas.openxmlformats.org/presentationml/2006/ole">
            <mc:AlternateContent xmlns:mc="http://schemas.openxmlformats.org/markup-compatibility/2006">
              <mc:Choice xmlns:v="urn:schemas-microsoft-com:vml" Requires="v">
                <p:oleObj spid="_x0000_s14544" r:id="rId4" imgW="3091434" imgH="2650541" progId="">
                  <p:embed/>
                </p:oleObj>
              </mc:Choice>
              <mc:Fallback>
                <p:oleObj r:id="rId4" imgW="3091434" imgH="2650541"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470" y="1500189"/>
                        <a:ext cx="5427662" cy="464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47328" y="1500189"/>
            <a:ext cx="461665" cy="4075224"/>
          </a:xfrm>
          <a:prstGeom prst="rect">
            <a:avLst/>
          </a:prstGeom>
          <a:solidFill>
            <a:schemeClr val="bg1"/>
          </a:solidFill>
        </p:spPr>
        <p:txBody>
          <a:bodyPr vert="vert270" wrap="square" rtlCol="0">
            <a:spAutoFit/>
          </a:bodyPr>
          <a:lstStyle/>
          <a:p>
            <a:pPr algn="ctr"/>
            <a:r>
              <a:rPr lang="lv-LV" b="1" dirty="0"/>
              <a:t>PPD, %</a:t>
            </a:r>
            <a:endParaRPr lang="en-US" b="1" dirty="0"/>
          </a:p>
        </p:txBody>
      </p:sp>
      <p:sp>
        <p:nvSpPr>
          <p:cNvPr id="3" name="TextBox 2"/>
          <p:cNvSpPr txBox="1"/>
          <p:nvPr/>
        </p:nvSpPr>
        <p:spPr>
          <a:xfrm>
            <a:off x="661898" y="5805264"/>
            <a:ext cx="5070018" cy="369332"/>
          </a:xfrm>
          <a:prstGeom prst="rect">
            <a:avLst/>
          </a:prstGeom>
          <a:solidFill>
            <a:schemeClr val="bg1"/>
          </a:solidFill>
        </p:spPr>
        <p:txBody>
          <a:bodyPr wrap="square" rtlCol="0">
            <a:spAutoFit/>
          </a:bodyPr>
          <a:lstStyle/>
          <a:p>
            <a:pPr algn="ctr"/>
            <a:r>
              <a:rPr lang="uk-UA" b="1" dirty="0"/>
              <a:t>Асиметрія теплового випромінювання</a:t>
            </a:r>
            <a:r>
              <a:rPr lang="lv-LV" b="1" dirty="0"/>
              <a:t>, </a:t>
            </a:r>
            <a:r>
              <a:rPr lang="lv-LV" b="1" baseline="30000" dirty="0"/>
              <a:t>o</a:t>
            </a:r>
            <a:r>
              <a:rPr lang="lv-LV" b="1" dirty="0"/>
              <a:t>C</a:t>
            </a:r>
            <a:endParaRPr lang="en-US" b="1" dirty="0"/>
          </a:p>
        </p:txBody>
      </p:sp>
      <p:graphicFrame>
        <p:nvGraphicFramePr>
          <p:cNvPr id="7" name="Object 6"/>
          <p:cNvGraphicFramePr>
            <a:graphicFrameLocks noChangeAspect="1"/>
          </p:cNvGraphicFramePr>
          <p:nvPr/>
        </p:nvGraphicFramePr>
        <p:xfrm>
          <a:off x="6023992" y="1916832"/>
          <a:ext cx="5957888" cy="4238625"/>
        </p:xfrm>
        <a:graphic>
          <a:graphicData uri="http://schemas.openxmlformats.org/presentationml/2006/ole">
            <mc:AlternateContent xmlns:mc="http://schemas.openxmlformats.org/markup-compatibility/2006">
              <mc:Choice xmlns:v="urn:schemas-microsoft-com:vml" Requires="v">
                <p:oleObj spid="_x0000_s14545" r:id="rId6" imgW="3259455" imgH="2323795" progId="">
                  <p:embed/>
                </p:oleObj>
              </mc:Choice>
              <mc:Fallback>
                <p:oleObj r:id="rId6" imgW="3259455" imgH="2323795"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3992" y="1916832"/>
                        <a:ext cx="5957888" cy="423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879976" y="1700808"/>
            <a:ext cx="461665" cy="4075224"/>
          </a:xfrm>
          <a:prstGeom prst="rect">
            <a:avLst/>
          </a:prstGeom>
          <a:solidFill>
            <a:schemeClr val="bg1"/>
          </a:solidFill>
        </p:spPr>
        <p:txBody>
          <a:bodyPr vert="vert270" wrap="square" rtlCol="0">
            <a:spAutoFit/>
          </a:bodyPr>
          <a:lstStyle/>
          <a:p>
            <a:pPr algn="ctr"/>
            <a:r>
              <a:rPr lang="lv-LV" b="1" dirty="0"/>
              <a:t>PPD, %</a:t>
            </a:r>
            <a:endParaRPr lang="en-US" b="1" dirty="0"/>
          </a:p>
        </p:txBody>
      </p:sp>
      <p:sp>
        <p:nvSpPr>
          <p:cNvPr id="9" name="TextBox 8"/>
          <p:cNvSpPr txBox="1"/>
          <p:nvPr/>
        </p:nvSpPr>
        <p:spPr>
          <a:xfrm>
            <a:off x="6793260" y="5791000"/>
            <a:ext cx="4896544" cy="369332"/>
          </a:xfrm>
          <a:prstGeom prst="rect">
            <a:avLst/>
          </a:prstGeom>
          <a:solidFill>
            <a:schemeClr val="bg1"/>
          </a:solidFill>
        </p:spPr>
        <p:txBody>
          <a:bodyPr wrap="square" rtlCol="0">
            <a:spAutoFit/>
          </a:bodyPr>
          <a:lstStyle/>
          <a:p>
            <a:pPr algn="ctr"/>
            <a:r>
              <a:rPr lang="uk-UA" b="1" dirty="0"/>
              <a:t>Середня швидкість руху повітря</a:t>
            </a:r>
            <a:r>
              <a:rPr lang="lv-LV" b="1" dirty="0"/>
              <a:t>, </a:t>
            </a:r>
            <a:r>
              <a:rPr lang="uk-UA" b="1" dirty="0"/>
              <a:t>м</a:t>
            </a:r>
            <a:r>
              <a:rPr lang="lv-LV" b="1" dirty="0"/>
              <a:t>/</a:t>
            </a:r>
            <a:r>
              <a:rPr lang="uk-UA" b="1" dirty="0"/>
              <a:t>с</a:t>
            </a:r>
            <a:endParaRPr lang="en-US" b="1" dirty="0"/>
          </a:p>
        </p:txBody>
      </p:sp>
      <p:sp>
        <p:nvSpPr>
          <p:cNvPr id="10" name="Title 1"/>
          <p:cNvSpPr txBox="1">
            <a:spLocks/>
          </p:cNvSpPr>
          <p:nvPr/>
        </p:nvSpPr>
        <p:spPr bwMode="auto">
          <a:xfrm>
            <a:off x="6312024" y="620688"/>
            <a:ext cx="5616624"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altLang="en-US" sz="2800" b="1" i="0" u="none" strike="noStrike" kern="0" cap="none" spc="0" normalizeH="0" baseline="0" noProof="0" dirty="0">
                <a:ln>
                  <a:noFill/>
                </a:ln>
                <a:solidFill>
                  <a:schemeClr val="tx1"/>
                </a:solidFill>
                <a:effectLst/>
                <a:uLnTx/>
                <a:uFillTx/>
                <a:latin typeface="+mj-lt"/>
                <a:ea typeface="+mj-ea"/>
                <a:cs typeface="+mj-cs"/>
              </a:rPr>
              <a:t>Протяг</a:t>
            </a:r>
            <a:endParaRPr kumimoji="0" lang="en-GB" altLang="en-US" sz="2800" b="1"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95401765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191345" y="476672"/>
            <a:ext cx="5760640" cy="868363"/>
          </a:xfrm>
        </p:spPr>
        <p:txBody>
          <a:bodyPr/>
          <a:lstStyle/>
          <a:p>
            <a:pPr>
              <a:defRPr/>
            </a:pPr>
            <a:r>
              <a:rPr lang="uk-UA" altLang="en-US" sz="2800" b="1" dirty="0">
                <a:solidFill>
                  <a:schemeClr val="tx1"/>
                </a:solidFill>
              </a:rPr>
              <a:t>Вертикальна різниця температур</a:t>
            </a:r>
            <a:endParaRPr lang="en-GB" altLang="en-US" sz="2800" b="1" dirty="0">
              <a:solidFill>
                <a:schemeClr val="tx1"/>
              </a:solidFill>
            </a:endParaRPr>
          </a:p>
        </p:txBody>
      </p:sp>
      <p:sp>
        <p:nvSpPr>
          <p:cNvPr id="4100" name="Rectangle 7"/>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lv-LV" altLang="en-US"/>
          </a:p>
        </p:txBody>
      </p:sp>
      <p:graphicFrame>
        <p:nvGraphicFramePr>
          <p:cNvPr id="4098" name="Object 6"/>
          <p:cNvGraphicFramePr>
            <a:graphicFrameLocks noChangeAspect="1"/>
          </p:cNvGraphicFramePr>
          <p:nvPr/>
        </p:nvGraphicFramePr>
        <p:xfrm>
          <a:off x="359323" y="1571625"/>
          <a:ext cx="5304630" cy="4294188"/>
        </p:xfrm>
        <a:graphic>
          <a:graphicData uri="http://schemas.openxmlformats.org/presentationml/2006/ole">
            <mc:AlternateContent xmlns:mc="http://schemas.openxmlformats.org/markup-compatibility/2006">
              <mc:Choice xmlns:v="urn:schemas-microsoft-com:vml" Requires="v">
                <p:oleObj spid="_x0000_s16592" r:id="rId4" imgW="3520821" imgH="2503830" progId="">
                  <p:embed/>
                </p:oleObj>
              </mc:Choice>
              <mc:Fallback>
                <p:oleObj r:id="rId4" imgW="3520821" imgH="250383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323" y="1571625"/>
                        <a:ext cx="5304630" cy="429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263352" y="1393453"/>
            <a:ext cx="461665" cy="4075224"/>
          </a:xfrm>
          <a:prstGeom prst="rect">
            <a:avLst/>
          </a:prstGeom>
          <a:solidFill>
            <a:schemeClr val="bg1"/>
          </a:solidFill>
        </p:spPr>
        <p:txBody>
          <a:bodyPr vert="vert270" wrap="square" rtlCol="0">
            <a:spAutoFit/>
          </a:bodyPr>
          <a:lstStyle/>
          <a:p>
            <a:pPr algn="ctr"/>
            <a:r>
              <a:rPr lang="lv-LV" b="1" dirty="0"/>
              <a:t>PPD, %</a:t>
            </a:r>
            <a:endParaRPr lang="en-US" b="1" dirty="0"/>
          </a:p>
        </p:txBody>
      </p:sp>
      <p:sp>
        <p:nvSpPr>
          <p:cNvPr id="6" name="TextBox 5"/>
          <p:cNvSpPr txBox="1"/>
          <p:nvPr/>
        </p:nvSpPr>
        <p:spPr>
          <a:xfrm>
            <a:off x="0" y="5538432"/>
            <a:ext cx="6345065" cy="584775"/>
          </a:xfrm>
          <a:prstGeom prst="rect">
            <a:avLst/>
          </a:prstGeom>
          <a:solidFill>
            <a:schemeClr val="bg1"/>
          </a:solidFill>
        </p:spPr>
        <p:txBody>
          <a:bodyPr wrap="square" rtlCol="0">
            <a:spAutoFit/>
          </a:bodyPr>
          <a:lstStyle/>
          <a:p>
            <a:pPr algn="ctr"/>
            <a:r>
              <a:rPr lang="uk-UA" sz="1600" b="1" dirty="0"/>
              <a:t>Різниця температур між рівнем голови та</a:t>
            </a:r>
            <a:br>
              <a:rPr lang="uk-UA" sz="1600" b="1" dirty="0"/>
            </a:br>
            <a:r>
              <a:rPr lang="uk-UA" sz="1600" b="1" dirty="0"/>
              <a:t>рівнем щиколотки</a:t>
            </a:r>
            <a:r>
              <a:rPr lang="lv-LV" sz="1600" b="1" dirty="0"/>
              <a:t>, </a:t>
            </a:r>
            <a:r>
              <a:rPr lang="lv-LV" sz="1600" b="1" baseline="30000" dirty="0"/>
              <a:t>o</a:t>
            </a:r>
            <a:r>
              <a:rPr lang="lv-LV" sz="1600" b="1" dirty="0"/>
              <a:t>C</a:t>
            </a:r>
            <a:endParaRPr lang="en-US" sz="1600" b="1" dirty="0"/>
          </a:p>
        </p:txBody>
      </p:sp>
      <p:graphicFrame>
        <p:nvGraphicFramePr>
          <p:cNvPr id="7" name="Object 6"/>
          <p:cNvGraphicFramePr>
            <a:graphicFrameLocks noChangeAspect="1"/>
          </p:cNvGraphicFramePr>
          <p:nvPr/>
        </p:nvGraphicFramePr>
        <p:xfrm>
          <a:off x="5663952" y="1484784"/>
          <a:ext cx="6215063" cy="4449762"/>
        </p:xfrm>
        <a:graphic>
          <a:graphicData uri="http://schemas.openxmlformats.org/presentationml/2006/ole">
            <mc:AlternateContent xmlns:mc="http://schemas.openxmlformats.org/markup-compatibility/2006">
              <mc:Choice xmlns:v="urn:schemas-microsoft-com:vml" Requires="v">
                <p:oleObj spid="_x0000_s16593" r:id="rId6" imgW="3480054" imgH="2503830" progId="">
                  <p:embed/>
                </p:oleObj>
              </mc:Choice>
              <mc:Fallback>
                <p:oleObj r:id="rId6" imgW="3480054" imgH="2503830"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3952" y="1484784"/>
                        <a:ext cx="6215063" cy="4449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495974" y="1399553"/>
            <a:ext cx="461665" cy="4075224"/>
          </a:xfrm>
          <a:prstGeom prst="rect">
            <a:avLst/>
          </a:prstGeom>
          <a:solidFill>
            <a:schemeClr val="bg1"/>
          </a:solidFill>
        </p:spPr>
        <p:txBody>
          <a:bodyPr vert="vert270" wrap="square" rtlCol="0">
            <a:spAutoFit/>
          </a:bodyPr>
          <a:lstStyle/>
          <a:p>
            <a:pPr algn="ctr"/>
            <a:r>
              <a:rPr lang="lv-LV" b="1" dirty="0"/>
              <a:t>PPD, %</a:t>
            </a:r>
            <a:endParaRPr lang="en-US" b="1" dirty="0"/>
          </a:p>
        </p:txBody>
      </p:sp>
      <p:sp>
        <p:nvSpPr>
          <p:cNvPr id="9" name="TextBox 8"/>
          <p:cNvSpPr txBox="1"/>
          <p:nvPr/>
        </p:nvSpPr>
        <p:spPr>
          <a:xfrm>
            <a:off x="6576094" y="5565214"/>
            <a:ext cx="4896544" cy="369332"/>
          </a:xfrm>
          <a:prstGeom prst="rect">
            <a:avLst/>
          </a:prstGeom>
          <a:solidFill>
            <a:schemeClr val="bg1"/>
          </a:solidFill>
        </p:spPr>
        <p:txBody>
          <a:bodyPr wrap="square" rtlCol="0">
            <a:spAutoFit/>
          </a:bodyPr>
          <a:lstStyle/>
          <a:p>
            <a:pPr algn="ctr"/>
            <a:r>
              <a:rPr lang="uk-UA" b="1" dirty="0"/>
              <a:t>Температура підлоги</a:t>
            </a:r>
            <a:r>
              <a:rPr lang="lv-LV" b="1" dirty="0"/>
              <a:t>, </a:t>
            </a:r>
            <a:r>
              <a:rPr lang="lv-LV" b="1" baseline="30000" dirty="0"/>
              <a:t>o</a:t>
            </a:r>
            <a:r>
              <a:rPr lang="lv-LV" b="1" dirty="0"/>
              <a:t>C</a:t>
            </a:r>
            <a:endParaRPr lang="en-US" b="1" dirty="0"/>
          </a:p>
        </p:txBody>
      </p:sp>
      <p:sp>
        <p:nvSpPr>
          <p:cNvPr id="10" name="Title 1"/>
          <p:cNvSpPr txBox="1">
            <a:spLocks/>
          </p:cNvSpPr>
          <p:nvPr/>
        </p:nvSpPr>
        <p:spPr bwMode="auto">
          <a:xfrm>
            <a:off x="6240017" y="476672"/>
            <a:ext cx="547260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altLang="en-US" sz="2800" b="1" i="0" u="none" strike="noStrike" kern="0" cap="none" spc="0" normalizeH="0" baseline="0" noProof="0" dirty="0">
                <a:ln>
                  <a:noFill/>
                </a:ln>
                <a:solidFill>
                  <a:schemeClr val="tx1"/>
                </a:solidFill>
                <a:effectLst/>
                <a:uLnTx/>
                <a:uFillTx/>
                <a:latin typeface="+mj-lt"/>
                <a:ea typeface="+mj-ea"/>
                <a:cs typeface="+mj-cs"/>
              </a:rPr>
              <a:t>Холодна або</a:t>
            </a:r>
            <a:br>
              <a:rPr kumimoji="0" lang="uk-UA" altLang="en-US" sz="2800" b="1" i="0" u="none" strike="noStrike" kern="0" cap="none" spc="0" normalizeH="0" baseline="0" noProof="0" dirty="0">
                <a:ln>
                  <a:noFill/>
                </a:ln>
                <a:solidFill>
                  <a:schemeClr val="tx1"/>
                </a:solidFill>
                <a:effectLst/>
                <a:uLnTx/>
                <a:uFillTx/>
                <a:latin typeface="+mj-lt"/>
                <a:ea typeface="+mj-ea"/>
                <a:cs typeface="+mj-cs"/>
              </a:rPr>
            </a:br>
            <a:r>
              <a:rPr kumimoji="0" lang="uk-UA" altLang="en-US" sz="2800" b="1" i="0" u="none" strike="noStrike" kern="0" cap="none" spc="0" normalizeH="0" baseline="0" noProof="0" dirty="0">
                <a:ln>
                  <a:noFill/>
                </a:ln>
                <a:solidFill>
                  <a:schemeClr val="tx1"/>
                </a:solidFill>
                <a:effectLst/>
                <a:uLnTx/>
                <a:uFillTx/>
                <a:latin typeface="+mj-lt"/>
                <a:ea typeface="+mj-ea"/>
                <a:cs typeface="+mj-cs"/>
              </a:rPr>
              <a:t>тепла підлога</a:t>
            </a:r>
            <a:endParaRPr kumimoji="0" lang="en-GB" altLang="en-US" sz="2800" b="1"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48600197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88640"/>
            <a:ext cx="10515600" cy="709575"/>
          </a:xfrm>
        </p:spPr>
        <p:txBody>
          <a:bodyPr>
            <a:normAutofit/>
          </a:bodyPr>
          <a:lstStyle/>
          <a:p>
            <a:r>
              <a:rPr lang="en-GB" sz="2800" b="1" noProof="0" dirty="0">
                <a:solidFill>
                  <a:schemeClr val="tx1"/>
                </a:solidFill>
              </a:rPr>
              <a:t>2. </a:t>
            </a:r>
            <a:r>
              <a:rPr lang="uk-UA" sz="2800" b="1" noProof="0" dirty="0">
                <a:solidFill>
                  <a:schemeClr val="tx1"/>
                </a:solidFill>
              </a:rPr>
              <a:t>Якість повітря в приміщенні</a:t>
            </a:r>
            <a:endParaRPr lang="en-GB" sz="2800" b="1" noProof="0" dirty="0">
              <a:solidFill>
                <a:schemeClr val="tx1"/>
              </a:solidFill>
            </a:endParaRPr>
          </a:p>
        </p:txBody>
      </p:sp>
      <p:sp>
        <p:nvSpPr>
          <p:cNvPr id="4" name="Title 1"/>
          <p:cNvSpPr txBox="1">
            <a:spLocks/>
          </p:cNvSpPr>
          <p:nvPr/>
        </p:nvSpPr>
        <p:spPr bwMode="auto">
          <a:xfrm>
            <a:off x="2279576" y="5661248"/>
            <a:ext cx="7886700" cy="5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lnSpcReduction="10000"/>
          </a:bodyPr>
          <a:lstStyle>
            <a:lvl1pPr algn="l" rtl="0" eaLnBrk="1" fontAlgn="base" hangingPunct="1">
              <a:spcBef>
                <a:spcPct val="0"/>
              </a:spcBef>
              <a:spcAft>
                <a:spcPct val="0"/>
              </a:spcAft>
              <a:defRPr lang="lv-LV" altLang="lv-LV" sz="3200" b="0" cap="none" baseline="0">
                <a:solidFill>
                  <a:schemeClr val="tx1"/>
                </a:solidFill>
                <a:latin typeface="+mj-lt"/>
                <a:ea typeface="+mj-ea"/>
                <a:cs typeface="+mj-cs"/>
              </a:defRPr>
            </a:lvl1pPr>
            <a:lvl2pPr algn="l" rtl="0" eaLnBrk="1" fontAlgn="base" hangingPunct="1">
              <a:spcBef>
                <a:spcPct val="0"/>
              </a:spcBef>
              <a:spcAft>
                <a:spcPct val="0"/>
              </a:spcAft>
              <a:defRPr sz="3300" b="1">
                <a:solidFill>
                  <a:schemeClr val="tx1"/>
                </a:solidFill>
                <a:latin typeface="Arial" charset="0"/>
              </a:defRPr>
            </a:lvl2pPr>
            <a:lvl3pPr algn="l" rtl="0" eaLnBrk="1" fontAlgn="base" hangingPunct="1">
              <a:spcBef>
                <a:spcPct val="0"/>
              </a:spcBef>
              <a:spcAft>
                <a:spcPct val="0"/>
              </a:spcAft>
              <a:defRPr sz="3300" b="1">
                <a:solidFill>
                  <a:schemeClr val="tx1"/>
                </a:solidFill>
                <a:latin typeface="Arial" charset="0"/>
              </a:defRPr>
            </a:lvl3pPr>
            <a:lvl4pPr algn="l" rtl="0" eaLnBrk="1" fontAlgn="base" hangingPunct="1">
              <a:spcBef>
                <a:spcPct val="0"/>
              </a:spcBef>
              <a:spcAft>
                <a:spcPct val="0"/>
              </a:spcAft>
              <a:defRPr sz="3300" b="1">
                <a:solidFill>
                  <a:schemeClr val="tx1"/>
                </a:solidFill>
                <a:latin typeface="Arial" charset="0"/>
              </a:defRPr>
            </a:lvl4pPr>
            <a:lvl5pPr algn="l" rtl="0" eaLnBrk="1" fontAlgn="base" hangingPunct="1">
              <a:spcBef>
                <a:spcPct val="0"/>
              </a:spcBef>
              <a:spcAft>
                <a:spcPct val="0"/>
              </a:spcAft>
              <a:defRPr sz="3300" b="1">
                <a:solidFill>
                  <a:schemeClr val="tx1"/>
                </a:solidFill>
                <a:latin typeface="Arial" charset="0"/>
              </a:defRPr>
            </a:lvl5pPr>
            <a:lvl6pPr marL="457200" algn="l" rtl="0" eaLnBrk="1" fontAlgn="base" hangingPunct="1">
              <a:spcBef>
                <a:spcPct val="0"/>
              </a:spcBef>
              <a:spcAft>
                <a:spcPct val="0"/>
              </a:spcAft>
              <a:defRPr sz="3300" b="1">
                <a:solidFill>
                  <a:schemeClr val="tx1"/>
                </a:solidFill>
                <a:latin typeface="Arial" charset="0"/>
              </a:defRPr>
            </a:lvl6pPr>
            <a:lvl7pPr marL="914400" algn="l" rtl="0" eaLnBrk="1" fontAlgn="base" hangingPunct="1">
              <a:spcBef>
                <a:spcPct val="0"/>
              </a:spcBef>
              <a:spcAft>
                <a:spcPct val="0"/>
              </a:spcAft>
              <a:defRPr sz="3300" b="1">
                <a:solidFill>
                  <a:schemeClr val="tx1"/>
                </a:solidFill>
                <a:latin typeface="Arial" charset="0"/>
              </a:defRPr>
            </a:lvl7pPr>
            <a:lvl8pPr marL="1371600" algn="l" rtl="0" eaLnBrk="1" fontAlgn="base" hangingPunct="1">
              <a:spcBef>
                <a:spcPct val="0"/>
              </a:spcBef>
              <a:spcAft>
                <a:spcPct val="0"/>
              </a:spcAft>
              <a:defRPr sz="3300" b="1">
                <a:solidFill>
                  <a:schemeClr val="tx1"/>
                </a:solidFill>
                <a:latin typeface="Arial" charset="0"/>
              </a:defRPr>
            </a:lvl8pPr>
            <a:lvl9pPr marL="1828800" algn="l" rtl="0" eaLnBrk="1" fontAlgn="base" hangingPunct="1">
              <a:spcBef>
                <a:spcPct val="0"/>
              </a:spcBef>
              <a:spcAft>
                <a:spcPct val="0"/>
              </a:spcAft>
              <a:defRPr sz="3300" b="1">
                <a:solidFill>
                  <a:schemeClr val="tx1"/>
                </a:solidFill>
                <a:latin typeface="Arial" charset="0"/>
              </a:defRPr>
            </a:lvl9pPr>
          </a:lstStyle>
          <a:p>
            <a:pPr algn="ctr"/>
            <a:r>
              <a:rPr lang="uk-UA" sz="3100" kern="0" dirty="0"/>
              <a:t>«За» і «проти» свіжого повітря</a:t>
            </a:r>
            <a:endParaRPr lang="en-GB" sz="3100" kern="0" dirty="0"/>
          </a:p>
        </p:txBody>
      </p:sp>
      <p:grpSp>
        <p:nvGrpSpPr>
          <p:cNvPr id="5" name="Group 4"/>
          <p:cNvGrpSpPr/>
          <p:nvPr/>
        </p:nvGrpSpPr>
        <p:grpSpPr>
          <a:xfrm>
            <a:off x="983432" y="1031857"/>
            <a:ext cx="10585175" cy="4295955"/>
            <a:chOff x="-1083462" y="966916"/>
            <a:chExt cx="11267571" cy="4778602"/>
          </a:xfrm>
        </p:grpSpPr>
        <p:pic>
          <p:nvPicPr>
            <p:cNvPr id="6" name="Picture 4" descr="http://pixabay.com/static/uploads/photo/2014/04/02/10/18/scales-303434_640.png"/>
            <p:cNvPicPr>
              <a:picLocks noChangeAspect="1" noChangeArrowheads="1"/>
            </p:cNvPicPr>
            <p:nvPr/>
          </p:nvPicPr>
          <p:blipFill>
            <a:blip r:embed="rId3" cstate="print"/>
            <a:srcRect/>
            <a:stretch>
              <a:fillRect/>
            </a:stretch>
          </p:blipFill>
          <p:spPr bwMode="auto">
            <a:xfrm>
              <a:off x="1926027" y="966916"/>
              <a:ext cx="5105489" cy="4778602"/>
            </a:xfrm>
            <a:prstGeom prst="rect">
              <a:avLst/>
            </a:prstGeom>
            <a:noFill/>
            <a:ln w="9525">
              <a:noFill/>
              <a:miter lim="800000"/>
              <a:headEnd/>
              <a:tailEnd/>
            </a:ln>
          </p:spPr>
        </p:pic>
        <p:sp>
          <p:nvSpPr>
            <p:cNvPr id="7" name="TextBox 6"/>
            <p:cNvSpPr txBox="1"/>
            <p:nvPr/>
          </p:nvSpPr>
          <p:spPr>
            <a:xfrm>
              <a:off x="-1083462" y="3072689"/>
              <a:ext cx="2749469" cy="2567662"/>
            </a:xfrm>
            <a:prstGeom prst="rect">
              <a:avLst/>
            </a:prstGeom>
            <a:noFill/>
          </p:spPr>
          <p:txBody>
            <a:bodyPr wrap="square">
              <a:spAutoFit/>
            </a:bodyPr>
            <a:lstStyle/>
            <a:p>
              <a:pPr algn="ctr">
                <a:defRPr/>
              </a:pPr>
              <a:r>
                <a:rPr lang="uk-UA" sz="2400" b="1" dirty="0">
                  <a:solidFill>
                    <a:srgbClr val="92D050"/>
                  </a:solidFill>
                </a:rPr>
                <a:t>Чим вищий рівень обміну повітря, тим краща якість повітря в приміщенні</a:t>
              </a:r>
              <a:endParaRPr lang="lv-LV" sz="2400" b="1" dirty="0">
                <a:solidFill>
                  <a:srgbClr val="92D050"/>
                </a:solidFill>
              </a:endParaRPr>
            </a:p>
          </p:txBody>
        </p:sp>
        <p:sp>
          <p:nvSpPr>
            <p:cNvPr id="8" name="Rectangle 7"/>
            <p:cNvSpPr>
              <a:spLocks noChangeArrowheads="1"/>
            </p:cNvSpPr>
            <p:nvPr/>
          </p:nvSpPr>
          <p:spPr bwMode="auto">
            <a:xfrm>
              <a:off x="7291538" y="3232886"/>
              <a:ext cx="2892571" cy="2156836"/>
            </a:xfrm>
            <a:prstGeom prst="rect">
              <a:avLst/>
            </a:prstGeom>
            <a:noFill/>
            <a:ln w="9525">
              <a:noFill/>
              <a:miter lim="800000"/>
              <a:headEnd/>
              <a:tailEnd/>
            </a:ln>
          </p:spPr>
          <p:txBody>
            <a:bodyPr wrap="square">
              <a:spAutoFit/>
            </a:bodyPr>
            <a:lstStyle/>
            <a:p>
              <a:pPr algn="ctr">
                <a:defRPr/>
              </a:pPr>
              <a:r>
                <a:rPr lang="uk-UA" sz="2400" b="1" dirty="0">
                  <a:solidFill>
                    <a:srgbClr val="FF0000"/>
                  </a:solidFill>
                </a:rPr>
                <a:t>Чим вищий рівень обміну повітря, тим більше ми за це мусимо платити</a:t>
              </a:r>
              <a:endParaRPr lang="lv-LV" sz="2400" b="1" dirty="0">
                <a:solidFill>
                  <a:srgbClr val="FF0000"/>
                </a:solidFill>
              </a:endParaRPr>
            </a:p>
          </p:txBody>
        </p:sp>
      </p:grpSp>
    </p:spTree>
    <p:extLst>
      <p:ext uri="{BB962C8B-B14F-4D97-AF65-F5344CB8AC3E}">
        <p14:creationId xmlns:p14="http://schemas.microsoft.com/office/powerpoint/2010/main" val="133763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293900"/>
            <a:ext cx="7886700" cy="541325"/>
          </a:xfrm>
        </p:spPr>
        <p:txBody>
          <a:bodyPr>
            <a:noAutofit/>
          </a:bodyPr>
          <a:lstStyle/>
          <a:p>
            <a:r>
              <a:rPr lang="uk-UA" sz="2800" b="1" noProof="0" dirty="0">
                <a:solidFill>
                  <a:schemeClr val="tx1"/>
                </a:solidFill>
              </a:rPr>
              <a:t>Вуглекислий газ (</a:t>
            </a:r>
            <a:r>
              <a:rPr lang="en-GB" sz="2800" b="1" noProof="0" dirty="0">
                <a:solidFill>
                  <a:schemeClr val="tx1"/>
                </a:solidFill>
              </a:rPr>
              <a:t>CO</a:t>
            </a:r>
            <a:r>
              <a:rPr lang="en-GB" sz="2800" b="1" baseline="-25000" noProof="0" dirty="0">
                <a:solidFill>
                  <a:schemeClr val="tx1"/>
                </a:solidFill>
              </a:rPr>
              <a:t>2</a:t>
            </a:r>
            <a:r>
              <a:rPr lang="uk-UA" sz="2800" b="1" noProof="0" dirty="0">
                <a:solidFill>
                  <a:schemeClr val="tx1"/>
                </a:solidFill>
              </a:rPr>
              <a:t>) і здоров’я людини</a:t>
            </a:r>
            <a:endParaRPr lang="en-GB" sz="2400" b="1" noProof="0" dirty="0">
              <a:solidFill>
                <a:schemeClr val="tx1"/>
              </a:solidFill>
            </a:endParaRPr>
          </a:p>
        </p:txBody>
      </p:sp>
      <p:sp>
        <p:nvSpPr>
          <p:cNvPr id="6" name="TextBox 5"/>
          <p:cNvSpPr txBox="1"/>
          <p:nvPr/>
        </p:nvSpPr>
        <p:spPr>
          <a:xfrm>
            <a:off x="335360" y="5877272"/>
            <a:ext cx="4248472" cy="553998"/>
          </a:xfrm>
          <a:prstGeom prst="rect">
            <a:avLst/>
          </a:prstGeom>
          <a:noFill/>
        </p:spPr>
        <p:txBody>
          <a:bodyPr wrap="square" rtlCol="0">
            <a:spAutoFit/>
          </a:bodyPr>
          <a:lstStyle/>
          <a:p>
            <a:r>
              <a:rPr lang="lv-LV" sz="1000" dirty="0"/>
              <a:t>https://www.researchgate.net/publication/283945942_The_Transient_Simulation_of_Carbon_Dioxide_Emission_from_Human_Body_Based_on_CONTAM/figures?lo=1&amp;utm_source=google&amp;utm_medium=organic</a:t>
            </a:r>
          </a:p>
        </p:txBody>
      </p:sp>
      <p:sp>
        <p:nvSpPr>
          <p:cNvPr id="7" name="TextBox 6"/>
          <p:cNvSpPr txBox="1"/>
          <p:nvPr/>
        </p:nvSpPr>
        <p:spPr>
          <a:xfrm>
            <a:off x="335360" y="1196752"/>
            <a:ext cx="8280920" cy="1015663"/>
          </a:xfrm>
          <a:prstGeom prst="rect">
            <a:avLst/>
          </a:prstGeom>
          <a:noFill/>
        </p:spPr>
        <p:txBody>
          <a:bodyPr wrap="square" rtlCol="0">
            <a:spAutoFit/>
          </a:bodyPr>
          <a:lstStyle/>
          <a:p>
            <a:pPr marL="285750" indent="-285750">
              <a:buFont typeface="Arial" panose="020B0604020202020204" pitchFamily="34" charset="0"/>
              <a:buChar char="•"/>
            </a:pPr>
            <a:r>
              <a:rPr lang="uk-UA" sz="2000" dirty="0"/>
              <a:t>Атмосферне повітря: ~400–500 </a:t>
            </a:r>
            <a:r>
              <a:rPr lang="uk-UA" sz="2000" dirty="0" err="1"/>
              <a:t>ppm</a:t>
            </a:r>
            <a:endParaRPr lang="uk-UA" sz="2000" dirty="0"/>
          </a:p>
          <a:p>
            <a:pPr marL="285750" indent="-285750">
              <a:buFont typeface="Arial" panose="020B0604020202020204" pitchFamily="34" charset="0"/>
              <a:buChar char="•"/>
            </a:pPr>
            <a:r>
              <a:rPr lang="uk-UA" sz="2000" dirty="0"/>
              <a:t>Повітря у приміщенні гарної якості: &lt;1000 </a:t>
            </a:r>
            <a:r>
              <a:rPr lang="uk-UA" sz="2000" dirty="0" err="1"/>
              <a:t>ppm</a:t>
            </a:r>
            <a:endParaRPr lang="uk-UA" sz="2000" dirty="0"/>
          </a:p>
          <a:p>
            <a:pPr marL="285750" indent="-285750">
              <a:buFont typeface="Arial" panose="020B0604020202020204" pitchFamily="34" charset="0"/>
              <a:buChar char="•"/>
            </a:pPr>
            <a:r>
              <a:rPr lang="uk-UA" sz="2000" dirty="0"/>
              <a:t>Допустимий вміст у повітрі: 1000÷1600 </a:t>
            </a:r>
            <a:r>
              <a:rPr lang="uk-UA" sz="2000" dirty="0" err="1"/>
              <a:t>ppm</a:t>
            </a:r>
            <a:endParaRPr lang="uk-UA" sz="2000" dirty="0"/>
          </a:p>
        </p:txBody>
      </p:sp>
      <p:graphicFrame>
        <p:nvGraphicFramePr>
          <p:cNvPr id="8" name="Table 7"/>
          <p:cNvGraphicFramePr>
            <a:graphicFrameLocks noGrp="1"/>
          </p:cNvGraphicFramePr>
          <p:nvPr>
            <p:extLst>
              <p:ext uri="{D42A27DB-BD31-4B8C-83A1-F6EECF244321}">
                <p14:modId xmlns:p14="http://schemas.microsoft.com/office/powerpoint/2010/main" val="3928776692"/>
              </p:ext>
            </p:extLst>
          </p:nvPr>
        </p:nvGraphicFramePr>
        <p:xfrm>
          <a:off x="479376" y="2420888"/>
          <a:ext cx="10945217" cy="3383280"/>
        </p:xfrm>
        <a:graphic>
          <a:graphicData uri="http://schemas.openxmlformats.org/drawingml/2006/table">
            <a:tbl>
              <a:tblPr firstRow="1" bandRow="1">
                <a:tableStyleId>{073A0DAA-6AF3-43AB-8588-CEC1D06C72B9}</a:tableStyleId>
              </a:tblPr>
              <a:tblGrid>
                <a:gridCol w="2520280">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5760641">
                  <a:extLst>
                    <a:ext uri="{9D8B030D-6E8A-4147-A177-3AD203B41FA5}">
                      <a16:colId xmlns:a16="http://schemas.microsoft.com/office/drawing/2014/main" val="20002"/>
                    </a:ext>
                  </a:extLst>
                </a:gridCol>
              </a:tblGrid>
              <a:tr h="370840">
                <a:tc>
                  <a:txBody>
                    <a:bodyPr/>
                    <a:lstStyle/>
                    <a:p>
                      <a:r>
                        <a:rPr lang="uk-UA" sz="1600" dirty="0"/>
                        <a:t>Концентрація </a:t>
                      </a:r>
                      <a:r>
                        <a:rPr lang="en-US" sz="1600" dirty="0"/>
                        <a:t>CO</a:t>
                      </a:r>
                      <a:r>
                        <a:rPr lang="en-US" sz="1600" baseline="-25000" dirty="0"/>
                        <a:t>2</a:t>
                      </a:r>
                    </a:p>
                    <a:p>
                      <a:r>
                        <a:rPr lang="uk-UA" sz="1600" dirty="0"/>
                        <a:t>в приміщенні</a:t>
                      </a:r>
                      <a:endParaRPr lang="en-US" sz="1600" dirty="0"/>
                    </a:p>
                  </a:txBody>
                  <a:tcPr/>
                </a:tc>
                <a:tc>
                  <a:txBody>
                    <a:bodyPr/>
                    <a:lstStyle/>
                    <a:p>
                      <a:r>
                        <a:rPr lang="uk-UA" sz="1600" dirty="0"/>
                        <a:t>Рівень незадоволених</a:t>
                      </a:r>
                      <a:r>
                        <a:rPr lang="uk-UA" sz="1600" baseline="0" dirty="0"/>
                        <a:t> мешканців</a:t>
                      </a:r>
                      <a:endParaRPr lang="en-US" sz="1600" dirty="0"/>
                    </a:p>
                  </a:txBody>
                  <a:tcPr/>
                </a:tc>
                <a:tc>
                  <a:txBody>
                    <a:bodyPr/>
                    <a:lstStyle/>
                    <a:p>
                      <a:r>
                        <a:rPr lang="uk-UA" sz="1600" dirty="0"/>
                        <a:t>Вплив на здоров’я людини</a:t>
                      </a:r>
                      <a:endParaRPr lang="en-US" sz="1600" dirty="0"/>
                    </a:p>
                  </a:txBody>
                  <a:tcPr/>
                </a:tc>
                <a:extLst>
                  <a:ext uri="{0D108BD9-81ED-4DB2-BD59-A6C34878D82A}">
                    <a16:rowId xmlns:a16="http://schemas.microsoft.com/office/drawing/2014/main" val="10000"/>
                  </a:ext>
                </a:extLst>
              </a:tr>
              <a:tr h="370840">
                <a:tc>
                  <a:txBody>
                    <a:bodyPr/>
                    <a:lstStyle/>
                    <a:p>
                      <a:r>
                        <a:rPr lang="en-US" sz="1600" dirty="0"/>
                        <a:t>485–1015</a:t>
                      </a:r>
                      <a:r>
                        <a:rPr lang="uk-UA" sz="1600" dirty="0"/>
                        <a:t> </a:t>
                      </a:r>
                      <a:r>
                        <a:rPr lang="en-US" sz="1600" dirty="0"/>
                        <a:t>ppm</a:t>
                      </a:r>
                    </a:p>
                  </a:txBody>
                  <a:tcPr/>
                </a:tc>
                <a:tc>
                  <a:txBody>
                    <a:bodyPr/>
                    <a:lstStyle/>
                    <a:p>
                      <a:r>
                        <a:rPr lang="en-US" sz="1600" dirty="0"/>
                        <a:t>5</a:t>
                      </a:r>
                      <a:r>
                        <a:rPr lang="uk-UA" sz="1600" dirty="0"/>
                        <a:t>,</a:t>
                      </a:r>
                      <a:r>
                        <a:rPr lang="en-US" sz="1600" dirty="0"/>
                        <a:t>8–20</a:t>
                      </a:r>
                      <a:r>
                        <a:rPr lang="uk-UA" sz="1600" dirty="0"/>
                        <a:t> </a:t>
                      </a:r>
                      <a:r>
                        <a:rPr lang="en-US" sz="1600" dirty="0"/>
                        <a:t>%</a:t>
                      </a:r>
                    </a:p>
                  </a:txBody>
                  <a:tcPr/>
                </a:tc>
                <a:tc>
                  <a:txBody>
                    <a:bodyPr/>
                    <a:lstStyle/>
                    <a:p>
                      <a:r>
                        <a:rPr lang="uk-UA" sz="1600" dirty="0"/>
                        <a:t>Загальний ідеальний діапазон</a:t>
                      </a:r>
                      <a:endParaRPr lang="en-US" sz="1600" dirty="0"/>
                    </a:p>
                  </a:txBody>
                  <a:tcPr/>
                </a:tc>
                <a:extLst>
                  <a:ext uri="{0D108BD9-81ED-4DB2-BD59-A6C34878D82A}">
                    <a16:rowId xmlns:a16="http://schemas.microsoft.com/office/drawing/2014/main" val="10001"/>
                  </a:ext>
                </a:extLst>
              </a:tr>
              <a:tr h="370840">
                <a:tc>
                  <a:txBody>
                    <a:bodyPr/>
                    <a:lstStyle/>
                    <a:p>
                      <a:r>
                        <a:rPr lang="en-US" sz="1600" dirty="0"/>
                        <a:t>485–616</a:t>
                      </a:r>
                      <a:r>
                        <a:rPr lang="uk-UA" sz="1600" dirty="0"/>
                        <a:t> </a:t>
                      </a:r>
                      <a:r>
                        <a:rPr lang="en-US" sz="1600" dirty="0"/>
                        <a:t>ppm</a:t>
                      </a:r>
                    </a:p>
                  </a:txBody>
                  <a:tcPr/>
                </a:tc>
                <a:tc>
                  <a:txBody>
                    <a:bodyPr/>
                    <a:lstStyle/>
                    <a:p>
                      <a:r>
                        <a:rPr lang="en-US" sz="1600" dirty="0"/>
                        <a:t>5</a:t>
                      </a:r>
                      <a:r>
                        <a:rPr lang="uk-UA" sz="1600" dirty="0"/>
                        <a:t>,</a:t>
                      </a:r>
                      <a:r>
                        <a:rPr lang="en-US" sz="1600" dirty="0"/>
                        <a:t>8–10</a:t>
                      </a:r>
                      <a:r>
                        <a:rPr lang="uk-UA" sz="1600" dirty="0"/>
                        <a:t> </a:t>
                      </a:r>
                      <a:r>
                        <a:rPr lang="en-US" sz="1600" dirty="0"/>
                        <a:t>%</a:t>
                      </a:r>
                    </a:p>
                  </a:txBody>
                  <a:tcPr/>
                </a:tc>
                <a:tc>
                  <a:txBody>
                    <a:bodyPr/>
                    <a:lstStyle/>
                    <a:p>
                      <a:r>
                        <a:rPr lang="uk-UA" sz="1600" dirty="0"/>
                        <a:t>Ідеальний діапазон для чутливих людей</a:t>
                      </a:r>
                      <a:endParaRPr lang="en-US" sz="1600" dirty="0"/>
                    </a:p>
                  </a:txBody>
                  <a:tcPr/>
                </a:tc>
                <a:extLst>
                  <a:ext uri="{0D108BD9-81ED-4DB2-BD59-A6C34878D82A}">
                    <a16:rowId xmlns:a16="http://schemas.microsoft.com/office/drawing/2014/main" val="10002"/>
                  </a:ext>
                </a:extLst>
              </a:tr>
              <a:tr h="370840">
                <a:tc>
                  <a:txBody>
                    <a:bodyPr/>
                    <a:lstStyle/>
                    <a:p>
                      <a:r>
                        <a:rPr lang="en-US" sz="1600" dirty="0"/>
                        <a:t>616–1015</a:t>
                      </a:r>
                      <a:r>
                        <a:rPr lang="uk-UA" sz="1600" dirty="0"/>
                        <a:t> </a:t>
                      </a:r>
                      <a:r>
                        <a:rPr lang="en-US" sz="1600" dirty="0"/>
                        <a:t>ppm</a:t>
                      </a:r>
                    </a:p>
                  </a:txBody>
                  <a:tcPr/>
                </a:tc>
                <a:tc>
                  <a:txBody>
                    <a:bodyPr/>
                    <a:lstStyle/>
                    <a:p>
                      <a:r>
                        <a:rPr lang="en-US" sz="1600" dirty="0"/>
                        <a:t>10–20</a:t>
                      </a:r>
                      <a:r>
                        <a:rPr lang="uk-UA" sz="1600" dirty="0"/>
                        <a:t> </a:t>
                      </a:r>
                      <a:r>
                        <a:rPr lang="en-US" sz="1600" dirty="0"/>
                        <a:t>%</a:t>
                      </a:r>
                    </a:p>
                  </a:txBody>
                  <a:tcPr/>
                </a:tc>
                <a:tc>
                  <a:txBody>
                    <a:bodyPr/>
                    <a:lstStyle/>
                    <a:p>
                      <a:r>
                        <a:rPr lang="uk-UA" sz="1600" dirty="0"/>
                        <a:t>Загальний допустимий діапазон</a:t>
                      </a:r>
                      <a:endParaRPr lang="en-US" sz="1600" dirty="0"/>
                    </a:p>
                  </a:txBody>
                  <a:tcPr/>
                </a:tc>
                <a:extLst>
                  <a:ext uri="{0D108BD9-81ED-4DB2-BD59-A6C34878D82A}">
                    <a16:rowId xmlns:a16="http://schemas.microsoft.com/office/drawing/2014/main" val="10003"/>
                  </a:ext>
                </a:extLst>
              </a:tr>
              <a:tr h="370840">
                <a:tc>
                  <a:txBody>
                    <a:bodyPr/>
                    <a:lstStyle/>
                    <a:p>
                      <a:r>
                        <a:rPr lang="en-US" sz="1600" dirty="0"/>
                        <a:t>1016–1570</a:t>
                      </a:r>
                      <a:r>
                        <a:rPr lang="uk-UA" sz="1600" dirty="0"/>
                        <a:t> </a:t>
                      </a:r>
                      <a:r>
                        <a:rPr lang="en-US" sz="1600" dirty="0"/>
                        <a:t>ppm</a:t>
                      </a:r>
                    </a:p>
                  </a:txBody>
                  <a:tcPr/>
                </a:tc>
                <a:tc>
                  <a:txBody>
                    <a:bodyPr/>
                    <a:lstStyle/>
                    <a:p>
                      <a:r>
                        <a:rPr lang="en-US" sz="1600" dirty="0"/>
                        <a:t>20–30</a:t>
                      </a:r>
                      <a:r>
                        <a:rPr lang="uk-UA" sz="1600" dirty="0"/>
                        <a:t> </a:t>
                      </a:r>
                      <a:r>
                        <a:rPr lang="en-US" sz="1600" dirty="0"/>
                        <a:t>%</a:t>
                      </a:r>
                    </a:p>
                  </a:txBody>
                  <a:tcPr/>
                </a:tc>
                <a:tc>
                  <a:txBody>
                    <a:bodyPr/>
                    <a:lstStyle/>
                    <a:p>
                      <a:r>
                        <a:rPr lang="uk-UA" sz="1600" dirty="0"/>
                        <a:t>Довгостроковий допустимий діапазон</a:t>
                      </a:r>
                      <a:endParaRPr lang="en-US" sz="1600" dirty="0"/>
                    </a:p>
                  </a:txBody>
                  <a:tcPr/>
                </a:tc>
                <a:extLst>
                  <a:ext uri="{0D108BD9-81ED-4DB2-BD59-A6C34878D82A}">
                    <a16:rowId xmlns:a16="http://schemas.microsoft.com/office/drawing/2014/main" val="10004"/>
                  </a:ext>
                </a:extLst>
              </a:tr>
              <a:tr h="388662">
                <a:tc>
                  <a:txBody>
                    <a:bodyPr/>
                    <a:lstStyle/>
                    <a:p>
                      <a:r>
                        <a:rPr lang="en-US" sz="1600" dirty="0"/>
                        <a:t>1571–5000</a:t>
                      </a:r>
                      <a:r>
                        <a:rPr lang="uk-UA" sz="1600" dirty="0"/>
                        <a:t> </a:t>
                      </a:r>
                      <a:r>
                        <a:rPr lang="en-US" sz="1600" dirty="0"/>
                        <a:t>ppm</a:t>
                      </a:r>
                    </a:p>
                  </a:txBody>
                  <a:tcPr/>
                </a:tc>
                <a:tc>
                  <a:txBody>
                    <a:bodyPr/>
                    <a:lstStyle/>
                    <a:p>
                      <a:r>
                        <a:rPr lang="en-US" sz="1600" dirty="0"/>
                        <a:t>&gt;30</a:t>
                      </a:r>
                      <a:r>
                        <a:rPr lang="uk-UA" sz="1600" dirty="0"/>
                        <a:t> </a:t>
                      </a:r>
                      <a:r>
                        <a:rPr lang="en-US" sz="16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600" dirty="0"/>
                        <a:t>Довгостроковий допустимий діапазон</a:t>
                      </a: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t>
                      </a:r>
                      <a:r>
                        <a:rPr lang="uk-UA" sz="1600" dirty="0"/>
                        <a:t>діапазон</a:t>
                      </a:r>
                      <a:r>
                        <a:rPr lang="uk-UA" sz="1600" baseline="0" dirty="0"/>
                        <a:t> виникнення синдрому </a:t>
                      </a:r>
                      <a:r>
                        <a:rPr lang="uk-UA" sz="1600" dirty="0"/>
                        <a:t>хворого будинку</a:t>
                      </a:r>
                      <a:r>
                        <a:rPr lang="en-US" sz="1600" dirty="0"/>
                        <a:t>)</a:t>
                      </a:r>
                    </a:p>
                  </a:txBody>
                  <a:tcPr/>
                </a:tc>
                <a:extLst>
                  <a:ext uri="{0D108BD9-81ED-4DB2-BD59-A6C34878D82A}">
                    <a16:rowId xmlns:a16="http://schemas.microsoft.com/office/drawing/2014/main" val="10005"/>
                  </a:ext>
                </a:extLst>
              </a:tr>
              <a:tr h="370840">
                <a:tc>
                  <a:txBody>
                    <a:bodyPr/>
                    <a:lstStyle/>
                    <a:p>
                      <a:r>
                        <a:rPr lang="en-US" sz="1600" dirty="0"/>
                        <a:t>5001–15000</a:t>
                      </a:r>
                      <a:r>
                        <a:rPr lang="uk-UA" sz="1600" dirty="0"/>
                        <a:t> </a:t>
                      </a:r>
                      <a:r>
                        <a:rPr lang="en-US" sz="1600" dirty="0"/>
                        <a:t>ppm</a:t>
                      </a:r>
                    </a:p>
                  </a:txBody>
                  <a:tcPr/>
                </a:tc>
                <a:tc>
                  <a:txBody>
                    <a:bodyPr/>
                    <a:lstStyle/>
                    <a:p>
                      <a:r>
                        <a:rPr lang="en-US" sz="1600" dirty="0"/>
                        <a:t>100</a:t>
                      </a:r>
                      <a:r>
                        <a:rPr lang="uk-UA" sz="1600" dirty="0"/>
                        <a:t> </a:t>
                      </a:r>
                      <a:r>
                        <a:rPr lang="en-US" sz="1600" dirty="0"/>
                        <a:t>%</a:t>
                      </a:r>
                    </a:p>
                  </a:txBody>
                  <a:tcPr/>
                </a:tc>
                <a:tc>
                  <a:txBody>
                    <a:bodyPr/>
                    <a:lstStyle/>
                    <a:p>
                      <a:r>
                        <a:rPr lang="uk-UA" sz="1600" dirty="0"/>
                        <a:t>Короткостроковий допустимий діапазон</a:t>
                      </a:r>
                      <a:endParaRPr lang="en-US" sz="1600" dirty="0"/>
                    </a:p>
                  </a:txBody>
                  <a:tcPr/>
                </a:tc>
                <a:extLst>
                  <a:ext uri="{0D108BD9-81ED-4DB2-BD59-A6C34878D82A}">
                    <a16:rowId xmlns:a16="http://schemas.microsoft.com/office/drawing/2014/main" val="10006"/>
                  </a:ext>
                </a:extLst>
              </a:tr>
              <a:tr h="370840">
                <a:tc>
                  <a:txBody>
                    <a:bodyPr/>
                    <a:lstStyle/>
                    <a:p>
                      <a:r>
                        <a:rPr lang="en-US" sz="1600" dirty="0"/>
                        <a:t>15000–</a:t>
                      </a:r>
                    </a:p>
                  </a:txBody>
                  <a:tcPr/>
                </a:tc>
                <a:tc>
                  <a:txBody>
                    <a:bodyPr/>
                    <a:lstStyle/>
                    <a:p>
                      <a:r>
                        <a:rPr lang="en-US" sz="1600" dirty="0"/>
                        <a:t>100</a:t>
                      </a:r>
                      <a:r>
                        <a:rPr lang="uk-UA" sz="1600" dirty="0"/>
                        <a:t> </a:t>
                      </a:r>
                      <a:r>
                        <a:rPr lang="en-US" sz="1600" dirty="0"/>
                        <a:t>%</a:t>
                      </a:r>
                    </a:p>
                  </a:txBody>
                  <a:tcPr/>
                </a:tc>
                <a:tc>
                  <a:txBody>
                    <a:bodyPr/>
                    <a:lstStyle/>
                    <a:p>
                      <a:r>
                        <a:rPr lang="uk-UA" sz="1600" dirty="0"/>
                        <a:t>Недопустимий діапазон</a:t>
                      </a:r>
                      <a:endParaRPr lang="en-US" sz="16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1947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07368" y="214313"/>
            <a:ext cx="9814545" cy="868362"/>
          </a:xfrm>
        </p:spPr>
        <p:txBody>
          <a:bodyPr/>
          <a:lstStyle/>
          <a:p>
            <a:pPr eaLnBrk="1" hangingPunct="1">
              <a:defRPr/>
            </a:pPr>
            <a:r>
              <a:rPr lang="uk-UA" sz="2800" b="1" noProof="0" dirty="0">
                <a:solidFill>
                  <a:schemeClr val="tx1"/>
                </a:solidFill>
              </a:rPr>
              <a:t>Як провітрювати приміщення</a:t>
            </a:r>
            <a:endParaRPr lang="en-GB" sz="2800" b="1" noProof="0" dirty="0">
              <a:solidFill>
                <a:schemeClr val="tx1"/>
              </a:solidFill>
            </a:endParaRPr>
          </a:p>
        </p:txBody>
      </p:sp>
      <p:pic>
        <p:nvPicPr>
          <p:cNvPr id="45059" name="Content Placeholder 5" descr="DSCF0301.JP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263351" y="1217612"/>
            <a:ext cx="3143039" cy="2139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Content Placeholder 3"/>
          <p:cNvSpPr>
            <a:spLocks noGrp="1"/>
          </p:cNvSpPr>
          <p:nvPr>
            <p:ph sz="half" idx="2"/>
          </p:nvPr>
        </p:nvSpPr>
        <p:spPr bwMode="auto">
          <a:xfrm>
            <a:off x="3719736" y="1258439"/>
            <a:ext cx="7416824" cy="2242569"/>
          </a:xfrm>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eaLnBrk="1" hangingPunct="1"/>
            <a:r>
              <a:rPr lang="uk-UA" altLang="en-US" sz="2200" noProof="0" dirty="0">
                <a:ea typeface="ＭＳ Ｐゴシック" panose="020B0600070205080204" pitchFamily="34" charset="-128"/>
                <a:cs typeface="ＭＳ Ｐゴシック" panose="020B0600070205080204" pitchFamily="34" charset="-128"/>
              </a:rPr>
              <a:t>Мета провітрювання приміщення – забезпечити гарну якість повітря без значних витрат енергії</a:t>
            </a:r>
            <a:endParaRPr lang="en-GB" altLang="en-US" sz="2200" noProof="0" dirty="0">
              <a:ea typeface="ＭＳ Ｐゴシック" panose="020B0600070205080204" pitchFamily="34" charset="-128"/>
              <a:cs typeface="ＭＳ Ｐゴシック" panose="020B0600070205080204" pitchFamily="34" charset="-128"/>
            </a:endParaRPr>
          </a:p>
          <a:p>
            <a:r>
              <a:rPr lang="uk-UA" altLang="en-US" sz="2200" noProof="0" dirty="0">
                <a:ea typeface="ＭＳ Ｐゴシック" panose="020B0600070205080204" pitchFamily="34" charset="-128"/>
                <a:cs typeface="ＭＳ Ｐゴシック" panose="020B0600070205080204" pitchFamily="34" charset="-128"/>
              </a:rPr>
              <a:t>Неправильне</a:t>
            </a:r>
            <a:r>
              <a:rPr lang="en-GB" altLang="en-US" sz="2200" noProof="0" dirty="0">
                <a:ea typeface="ＭＳ Ｐゴシック" panose="020B0600070205080204" pitchFamily="34" charset="-128"/>
                <a:cs typeface="ＭＳ Ｐゴシック" panose="020B0600070205080204" pitchFamily="34" charset="-128"/>
              </a:rPr>
              <a:t> (</a:t>
            </a:r>
            <a:r>
              <a:rPr lang="uk-UA" altLang="en-US" sz="2200" noProof="0" dirty="0">
                <a:ea typeface="ＭＳ Ｐゴシック" panose="020B0600070205080204" pitchFamily="34" charset="-128"/>
                <a:cs typeface="ＭＳ Ｐゴシック" panose="020B0600070205080204" pitchFamily="34" charset="-128"/>
              </a:rPr>
              <a:t>як правило, занадто довге</a:t>
            </a:r>
            <a:r>
              <a:rPr lang="en-GB" altLang="en-US" sz="2200" noProof="0" dirty="0">
                <a:ea typeface="ＭＳ Ｐゴシック" panose="020B0600070205080204" pitchFamily="34" charset="-128"/>
                <a:cs typeface="ＭＳ Ｐゴシック" panose="020B0600070205080204" pitchFamily="34" charset="-128"/>
              </a:rPr>
              <a:t>) </a:t>
            </a:r>
            <a:r>
              <a:rPr lang="uk-UA" altLang="en-US" sz="2200" noProof="0" dirty="0">
                <a:ea typeface="ＭＳ Ｐゴシック" panose="020B0600070205080204" pitchFamily="34" charset="-128"/>
                <a:cs typeface="ＭＳ Ｐゴシック" panose="020B0600070205080204" pitchFamily="34" charset="-128"/>
              </a:rPr>
              <a:t>провітрювання веде до охолодження конструктивних елементів будівлі, яким потрібен тривалий час, </a:t>
            </a:r>
            <a:r>
              <a:rPr lang="uk-UA" altLang="en-US" sz="2200" dirty="0">
                <a:ea typeface="ＭＳ Ｐゴシック" panose="020B0600070205080204" pitchFamily="34" charset="-128"/>
                <a:cs typeface="ＭＳ Ｐゴシック" panose="020B0600070205080204" pitchFamily="34" charset="-128"/>
              </a:rPr>
              <a:t>щоб нагрітися знову</a:t>
            </a:r>
            <a:endParaRPr lang="en-GB" altLang="en-US" sz="2200" noProof="0" dirty="0">
              <a:ea typeface="ＭＳ Ｐゴシック" panose="020B0600070205080204" pitchFamily="34" charset="-128"/>
              <a:cs typeface="ＭＳ Ｐゴシック" panose="020B0600070205080204" pitchFamily="34" charset="-128"/>
            </a:endParaRPr>
          </a:p>
        </p:txBody>
      </p:sp>
      <p:pic>
        <p:nvPicPr>
          <p:cNvPr id="45061" name="Picture 6" descr="DSCF030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350" y="3707952"/>
            <a:ext cx="3143040" cy="271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7" descr="DSCF0302.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9735" y="3707952"/>
            <a:ext cx="3312369" cy="275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8" descr="DSCF0304.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4153" y="3707952"/>
            <a:ext cx="3744416" cy="271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49262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2204864"/>
            <a:ext cx="10515600" cy="2221743"/>
          </a:xfrm>
        </p:spPr>
        <p:txBody>
          <a:bodyPr>
            <a:normAutofit fontScale="90000"/>
          </a:bodyPr>
          <a:lstStyle/>
          <a:p>
            <a:pPr algn="ctr"/>
            <a:br>
              <a:rPr lang="en-GB" noProof="0" dirty="0">
                <a:solidFill>
                  <a:schemeClr val="tx1"/>
                </a:solidFill>
              </a:rPr>
            </a:br>
            <a:br>
              <a:rPr lang="en-GB" noProof="0" dirty="0">
                <a:solidFill>
                  <a:schemeClr val="tx1"/>
                </a:solidFill>
              </a:rPr>
            </a:br>
            <a:br>
              <a:rPr lang="en-GB" noProof="0" dirty="0">
                <a:solidFill>
                  <a:schemeClr val="tx1"/>
                </a:solidFill>
              </a:rPr>
            </a:br>
            <a:r>
              <a:rPr lang="uk-UA" noProof="0" dirty="0">
                <a:solidFill>
                  <a:schemeClr val="tx1"/>
                </a:solidFill>
              </a:rPr>
              <a:t>Після того як ми забезпечили гарний тепловий комфорт і якість повітря у приміщенні, можна починати думати про те, як забезпечити якомога менше споживання енергії цією будівлею</a:t>
            </a:r>
            <a:r>
              <a:rPr lang="uk-UA" dirty="0"/>
              <a:t>.</a:t>
            </a:r>
            <a:endParaRPr lang="en-GB" noProof="0" dirty="0">
              <a:solidFill>
                <a:schemeClr val="tx1"/>
              </a:solidFill>
            </a:endParaRPr>
          </a:p>
        </p:txBody>
      </p:sp>
    </p:spTree>
    <p:extLst>
      <p:ext uri="{BB962C8B-B14F-4D97-AF65-F5344CB8AC3E}">
        <p14:creationId xmlns:p14="http://schemas.microsoft.com/office/powerpoint/2010/main" val="261869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1"/>
          <p:cNvPicPr>
            <a:picLocks noChangeAspect="1" noChangeArrowheads="1"/>
          </p:cNvPicPr>
          <p:nvPr/>
        </p:nvPicPr>
        <p:blipFill>
          <a:blip r:embed="rId3" cstate="print"/>
          <a:srcRect/>
          <a:stretch>
            <a:fillRect/>
          </a:stretch>
        </p:blipFill>
        <p:spPr bwMode="auto">
          <a:xfrm>
            <a:off x="1703512" y="2204864"/>
            <a:ext cx="2111213" cy="1872208"/>
          </a:xfrm>
          <a:prstGeom prst="rect">
            <a:avLst/>
          </a:prstGeom>
          <a:noFill/>
          <a:ln w="9525">
            <a:noFill/>
            <a:miter lim="800000"/>
            <a:headEnd/>
            <a:tailEnd/>
          </a:ln>
        </p:spPr>
      </p:pic>
      <p:pic>
        <p:nvPicPr>
          <p:cNvPr id="40" name="Picture 39"/>
          <p:cNvPicPr/>
          <p:nvPr/>
        </p:nvPicPr>
        <p:blipFill>
          <a:blip r:embed="rId4" cstate="print"/>
          <a:srcRect/>
          <a:stretch>
            <a:fillRect/>
          </a:stretch>
        </p:blipFill>
        <p:spPr bwMode="auto">
          <a:xfrm>
            <a:off x="3863752" y="1484784"/>
            <a:ext cx="6192688" cy="4536504"/>
          </a:xfrm>
          <a:prstGeom prst="rect">
            <a:avLst/>
          </a:prstGeom>
          <a:noFill/>
          <a:ln w="9525">
            <a:noFill/>
            <a:miter lim="800000"/>
            <a:headEnd/>
            <a:tailEnd/>
          </a:ln>
        </p:spPr>
      </p:pic>
      <p:sp>
        <p:nvSpPr>
          <p:cNvPr id="2" name="Title 1"/>
          <p:cNvSpPr>
            <a:spLocks noGrp="1"/>
          </p:cNvSpPr>
          <p:nvPr>
            <p:ph type="title"/>
          </p:nvPr>
        </p:nvSpPr>
        <p:spPr>
          <a:xfrm>
            <a:off x="337269" y="237350"/>
            <a:ext cx="9011519" cy="709575"/>
          </a:xfrm>
        </p:spPr>
        <p:txBody>
          <a:bodyPr>
            <a:noAutofit/>
          </a:bodyPr>
          <a:lstStyle/>
          <a:p>
            <a:r>
              <a:rPr lang="en-GB" sz="2800" b="1" dirty="0"/>
              <a:t>3</a:t>
            </a:r>
            <a:r>
              <a:rPr lang="en-GB" sz="2800" b="1" noProof="0" dirty="0">
                <a:solidFill>
                  <a:schemeClr val="tx1"/>
                </a:solidFill>
              </a:rPr>
              <a:t>. </a:t>
            </a:r>
            <a:r>
              <a:rPr lang="uk-UA" sz="2800" b="1" noProof="0" dirty="0">
                <a:solidFill>
                  <a:schemeClr val="tx1"/>
                </a:solidFill>
              </a:rPr>
              <a:t>Вступ до фізики будівлі</a:t>
            </a:r>
            <a:endParaRPr lang="en-GB" sz="2800" b="1" noProof="0" dirty="0">
              <a:solidFill>
                <a:schemeClr val="tx1"/>
              </a:solidFill>
            </a:endParaRPr>
          </a:p>
        </p:txBody>
      </p:sp>
      <p:sp>
        <p:nvSpPr>
          <p:cNvPr id="6" name="AutoShape 3"/>
          <p:cNvSpPr>
            <a:spLocks noChangeAspect="1" noChangeArrowheads="1" noTextEdit="1"/>
          </p:cNvSpPr>
          <p:nvPr/>
        </p:nvSpPr>
        <p:spPr bwMode="auto">
          <a:xfrm>
            <a:off x="2311447" y="1412875"/>
            <a:ext cx="8249049"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v-LV"/>
          </a:p>
        </p:txBody>
      </p:sp>
      <p:sp>
        <p:nvSpPr>
          <p:cNvPr id="35" name="Rectangle 33"/>
          <p:cNvSpPr>
            <a:spLocks noChangeArrowheads="1"/>
          </p:cNvSpPr>
          <p:nvPr/>
        </p:nvSpPr>
        <p:spPr bwMode="auto">
          <a:xfrm>
            <a:off x="1256591" y="2400280"/>
            <a:ext cx="300505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lv-LV" sz="2400" b="1" i="0" u="none" strike="noStrike" cap="none" normalizeH="0" baseline="0" dirty="0">
                <a:ln>
                  <a:noFill/>
                </a:ln>
                <a:effectLst/>
                <a:latin typeface="+mj-lt"/>
              </a:rPr>
              <a:t>Сонячні</a:t>
            </a:r>
            <a:br>
              <a:rPr kumimoji="0" lang="uk-UA" altLang="lv-LV" sz="2400" b="1" i="0" u="none" strike="noStrike" cap="none" normalizeH="0" baseline="0" dirty="0">
                <a:ln>
                  <a:noFill/>
                </a:ln>
                <a:effectLst/>
                <a:latin typeface="+mj-lt"/>
              </a:rPr>
            </a:br>
            <a:r>
              <a:rPr kumimoji="0" lang="uk-UA" altLang="lv-LV" sz="2400" b="1" i="0" u="none" strike="noStrike" cap="none" normalizeH="0" baseline="0" dirty="0">
                <a:ln>
                  <a:noFill/>
                </a:ln>
                <a:effectLst/>
                <a:latin typeface="+mj-lt"/>
              </a:rPr>
              <a:t>теплонадходження</a:t>
            </a:r>
            <a:endParaRPr kumimoji="0" lang="lv-LV" altLang="lv-LV" sz="2000" b="0" i="0" u="none" strike="noStrike" cap="none" normalizeH="0" baseline="0" dirty="0">
              <a:ln>
                <a:noFill/>
              </a:ln>
              <a:effectLst/>
              <a:latin typeface="+mj-lt"/>
            </a:endParaRPr>
          </a:p>
        </p:txBody>
      </p:sp>
      <p:sp>
        <p:nvSpPr>
          <p:cNvPr id="37" name="Rectangle 35"/>
          <p:cNvSpPr>
            <a:spLocks noChangeArrowheads="1"/>
          </p:cNvSpPr>
          <p:nvPr/>
        </p:nvSpPr>
        <p:spPr bwMode="auto">
          <a:xfrm>
            <a:off x="5531820" y="2973923"/>
            <a:ext cx="250652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lv-LV" sz="2000" b="1" i="0" u="none" strike="noStrike" cap="none" normalizeH="0" baseline="0" dirty="0">
                <a:ln>
                  <a:noFill/>
                </a:ln>
                <a:solidFill>
                  <a:schemeClr val="accent4">
                    <a:lumMod val="50000"/>
                  </a:schemeClr>
                </a:solidFill>
                <a:effectLst/>
                <a:latin typeface="+mj-lt"/>
              </a:rPr>
              <a:t>Внутрішні</a:t>
            </a:r>
            <a:br>
              <a:rPr kumimoji="0" lang="uk-UA" altLang="lv-LV" sz="2000" b="1" i="0" u="none" strike="noStrike" cap="none" normalizeH="0" baseline="0" dirty="0">
                <a:ln>
                  <a:noFill/>
                </a:ln>
                <a:solidFill>
                  <a:schemeClr val="accent4">
                    <a:lumMod val="50000"/>
                  </a:schemeClr>
                </a:solidFill>
                <a:effectLst/>
                <a:latin typeface="+mj-lt"/>
              </a:rPr>
            </a:br>
            <a:r>
              <a:rPr kumimoji="0" lang="uk-UA" altLang="lv-LV" sz="2000" b="1" i="0" u="none" strike="noStrike" cap="none" normalizeH="0" dirty="0">
                <a:ln>
                  <a:noFill/>
                </a:ln>
                <a:solidFill>
                  <a:schemeClr val="accent4">
                    <a:lumMod val="50000"/>
                  </a:schemeClr>
                </a:solidFill>
                <a:effectLst/>
                <a:latin typeface="+mj-lt"/>
              </a:rPr>
              <a:t>теплонадходження</a:t>
            </a:r>
            <a:endParaRPr kumimoji="0" lang="lv-LV" altLang="lv-LV" b="0" i="0" u="none" strike="noStrike" cap="none" normalizeH="0" baseline="0" dirty="0">
              <a:ln>
                <a:noFill/>
              </a:ln>
              <a:solidFill>
                <a:schemeClr val="accent4">
                  <a:lumMod val="50000"/>
                </a:schemeClr>
              </a:solidFill>
              <a:effectLst/>
              <a:latin typeface="+mj-lt"/>
            </a:endParaRPr>
          </a:p>
        </p:txBody>
      </p:sp>
      <p:sp>
        <p:nvSpPr>
          <p:cNvPr id="39" name="Rectangle 37"/>
          <p:cNvSpPr>
            <a:spLocks noChangeArrowheads="1"/>
          </p:cNvSpPr>
          <p:nvPr/>
        </p:nvSpPr>
        <p:spPr bwMode="auto">
          <a:xfrm>
            <a:off x="1127448" y="4437112"/>
            <a:ext cx="248019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uk-UA" altLang="lv-LV" sz="2400" b="1" i="0" u="none" strike="noStrike" cap="none" normalizeH="0" baseline="0" dirty="0">
                <a:ln>
                  <a:noFill/>
                </a:ln>
                <a:solidFill>
                  <a:srgbClr val="FF0000"/>
                </a:solidFill>
                <a:effectLst/>
                <a:latin typeface="+mj-lt"/>
              </a:rPr>
              <a:t>Втрати тепла через оболонку будівлі</a:t>
            </a:r>
            <a:endParaRPr kumimoji="0" lang="lv-LV" altLang="lv-LV" sz="2000" b="0" i="0" u="none" strike="noStrike" cap="none" normalizeH="0" baseline="0" dirty="0">
              <a:ln>
                <a:noFill/>
              </a:ln>
              <a:solidFill>
                <a:schemeClr val="tx1"/>
              </a:solidFill>
              <a:effectLst/>
              <a:latin typeface="+mj-lt"/>
            </a:endParaRPr>
          </a:p>
        </p:txBody>
      </p:sp>
      <p:sp>
        <p:nvSpPr>
          <p:cNvPr id="41" name="Rectangle 39"/>
          <p:cNvSpPr>
            <a:spLocks noChangeArrowheads="1"/>
          </p:cNvSpPr>
          <p:nvPr/>
        </p:nvSpPr>
        <p:spPr bwMode="auto">
          <a:xfrm>
            <a:off x="9336360" y="1484784"/>
            <a:ext cx="244827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uk-UA" altLang="lv-LV" sz="2000" b="1" dirty="0">
                <a:solidFill>
                  <a:srgbClr val="C00000"/>
                </a:solidFill>
                <a:latin typeface="+mj-lt"/>
              </a:rPr>
              <a:t>Втрати тепла через вентиляцію</a:t>
            </a:r>
            <a:r>
              <a:rPr lang="en-US" altLang="lv-LV" sz="2000" b="1" dirty="0">
                <a:solidFill>
                  <a:srgbClr val="C00000"/>
                </a:solidFill>
                <a:latin typeface="+mj-lt"/>
              </a:rPr>
              <a:t> / </a:t>
            </a:r>
            <a:r>
              <a:rPr lang="uk-UA" altLang="lv-LV" sz="2000" b="1" dirty="0">
                <a:solidFill>
                  <a:schemeClr val="accent2">
                    <a:lumMod val="75000"/>
                  </a:schemeClr>
                </a:solidFill>
                <a:latin typeface="+mj-lt"/>
              </a:rPr>
              <a:t>витоки повітря</a:t>
            </a:r>
            <a:endParaRPr kumimoji="0" lang="lv-LV" altLang="lv-LV" sz="1800" b="0" i="0" u="none" strike="noStrike" cap="none" normalizeH="0" baseline="0" dirty="0">
              <a:ln>
                <a:noFill/>
              </a:ln>
              <a:solidFill>
                <a:schemeClr val="accent2">
                  <a:lumMod val="75000"/>
                </a:schemeClr>
              </a:solidFill>
              <a:effectLst/>
              <a:latin typeface="+mj-lt"/>
            </a:endParaRPr>
          </a:p>
        </p:txBody>
      </p:sp>
      <p:sp>
        <p:nvSpPr>
          <p:cNvPr id="43" name="Rectangle 41"/>
          <p:cNvSpPr>
            <a:spLocks noChangeArrowheads="1"/>
          </p:cNvSpPr>
          <p:nvPr/>
        </p:nvSpPr>
        <p:spPr bwMode="auto">
          <a:xfrm>
            <a:off x="10004501" y="5342728"/>
            <a:ext cx="1256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lv-LV" b="1" i="0" u="none" strike="noStrike" cap="none" normalizeH="0" baseline="0" dirty="0">
                <a:ln>
                  <a:noFill/>
                </a:ln>
                <a:solidFill>
                  <a:srgbClr val="C00000"/>
                </a:solidFill>
                <a:effectLst/>
                <a:latin typeface="+mj-lt"/>
              </a:rPr>
              <a:t>Опалення</a:t>
            </a:r>
            <a:endParaRPr kumimoji="0" lang="lv-LV" altLang="lv-LV" sz="1600" b="0" i="0" u="none" strike="noStrike" cap="none" normalizeH="0" baseline="0" dirty="0">
              <a:ln>
                <a:noFill/>
              </a:ln>
              <a:solidFill>
                <a:srgbClr val="C00000"/>
              </a:solidFill>
              <a:effectLst/>
              <a:latin typeface="+mj-lt"/>
            </a:endParaRPr>
          </a:p>
        </p:txBody>
      </p:sp>
      <p:sp>
        <p:nvSpPr>
          <p:cNvPr id="44" name="TextBox 43"/>
          <p:cNvSpPr txBox="1"/>
          <p:nvPr/>
        </p:nvSpPr>
        <p:spPr>
          <a:xfrm>
            <a:off x="263353" y="6165304"/>
            <a:ext cx="11928647" cy="292388"/>
          </a:xfrm>
          <a:prstGeom prst="rect">
            <a:avLst/>
          </a:prstGeom>
          <a:noFill/>
        </p:spPr>
        <p:txBody>
          <a:bodyPr wrap="square" rtlCol="0">
            <a:spAutoFit/>
          </a:bodyPr>
          <a:lstStyle/>
          <a:p>
            <a:r>
              <a:rPr lang="uk-UA" sz="1300" dirty="0">
                <a:solidFill>
                  <a:srgbClr val="002060"/>
                </a:solidFill>
              </a:rPr>
              <a:t>Опалення</a:t>
            </a:r>
            <a:r>
              <a:rPr lang="lv-LV" sz="1300" dirty="0"/>
              <a:t> = </a:t>
            </a:r>
            <a:r>
              <a:rPr lang="uk-UA" sz="1300" dirty="0">
                <a:solidFill>
                  <a:srgbClr val="FF0000"/>
                </a:solidFill>
              </a:rPr>
              <a:t>Втрати тепла через оболонку будівлі</a:t>
            </a:r>
            <a:r>
              <a:rPr lang="lv-LV" sz="1300" dirty="0">
                <a:solidFill>
                  <a:srgbClr val="FF0000"/>
                </a:solidFill>
              </a:rPr>
              <a:t> </a:t>
            </a:r>
            <a:r>
              <a:rPr lang="lv-LV" sz="1300" dirty="0"/>
              <a:t>+ </a:t>
            </a:r>
            <a:r>
              <a:rPr lang="uk-UA" sz="1300" dirty="0">
                <a:solidFill>
                  <a:srgbClr val="FF0000"/>
                </a:solidFill>
              </a:rPr>
              <a:t>Втрати тепла через вентиляцію </a:t>
            </a:r>
            <a:r>
              <a:rPr lang="lv-LV" sz="1300" dirty="0"/>
              <a:t>– </a:t>
            </a:r>
            <a:r>
              <a:rPr lang="uk-UA" sz="1300" dirty="0">
                <a:solidFill>
                  <a:srgbClr val="00B050"/>
                </a:solidFill>
              </a:rPr>
              <a:t>Сонячні теплонадходження </a:t>
            </a:r>
            <a:r>
              <a:rPr lang="lv-LV" sz="1300" dirty="0"/>
              <a:t>– </a:t>
            </a:r>
            <a:r>
              <a:rPr lang="uk-UA" sz="1300" dirty="0">
                <a:solidFill>
                  <a:srgbClr val="00B050"/>
                </a:solidFill>
              </a:rPr>
              <a:t>Внутрішні теплонадходження</a:t>
            </a:r>
            <a:endParaRPr lang="lv-LV" sz="1300" dirty="0">
              <a:solidFill>
                <a:srgbClr val="00B050"/>
              </a:solidFill>
            </a:endParaRPr>
          </a:p>
        </p:txBody>
      </p:sp>
      <p:sp>
        <p:nvSpPr>
          <p:cNvPr id="3" name="Rectangle 2"/>
          <p:cNvSpPr/>
          <p:nvPr/>
        </p:nvSpPr>
        <p:spPr>
          <a:xfrm>
            <a:off x="335360" y="1196752"/>
            <a:ext cx="4320480" cy="707886"/>
          </a:xfrm>
          <a:prstGeom prst="rect">
            <a:avLst/>
          </a:prstGeom>
        </p:spPr>
        <p:txBody>
          <a:bodyPr wrap="square">
            <a:spAutoFit/>
          </a:bodyPr>
          <a:lstStyle/>
          <a:p>
            <a:r>
              <a:rPr lang="uk-UA" sz="2000" b="1" dirty="0"/>
              <a:t>Що являє собою будівля для енергоаудитора</a:t>
            </a:r>
            <a:r>
              <a:rPr lang="en-GB" sz="2000" b="1" dirty="0"/>
              <a:t>?</a:t>
            </a:r>
            <a:endParaRPr lang="en-GB" sz="2000" dirty="0"/>
          </a:p>
        </p:txBody>
      </p:sp>
      <p:sp>
        <p:nvSpPr>
          <p:cNvPr id="45" name="Rectangle 44"/>
          <p:cNvSpPr/>
          <p:nvPr/>
        </p:nvSpPr>
        <p:spPr>
          <a:xfrm>
            <a:off x="8904312" y="4437112"/>
            <a:ext cx="216024" cy="792088"/>
          </a:xfrm>
          <a:prstGeom prst="rect">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972128" y="4509120"/>
            <a:ext cx="72008" cy="720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7" name="Oval 46"/>
          <p:cNvSpPr/>
          <p:nvPr/>
        </p:nvSpPr>
        <p:spPr>
          <a:xfrm>
            <a:off x="8976320" y="5085184"/>
            <a:ext cx="72008" cy="720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1" name="Freeform 50"/>
          <p:cNvSpPr/>
          <p:nvPr/>
        </p:nvSpPr>
        <p:spPr>
          <a:xfrm>
            <a:off x="8544272" y="2852936"/>
            <a:ext cx="495300" cy="1581357"/>
          </a:xfrm>
          <a:custGeom>
            <a:avLst/>
            <a:gdLst>
              <a:gd name="connsiteX0" fmla="*/ 495300 w 495300"/>
              <a:gd name="connsiteY0" fmla="*/ 1221317 h 1221317"/>
              <a:gd name="connsiteX1" fmla="*/ 419100 w 495300"/>
              <a:gd name="connsiteY1" fmla="*/ 611717 h 1221317"/>
              <a:gd name="connsiteX2" fmla="*/ 76200 w 495300"/>
              <a:gd name="connsiteY2" fmla="*/ 91017 h 1221317"/>
              <a:gd name="connsiteX3" fmla="*/ 0 w 495300"/>
              <a:gd name="connsiteY3" fmla="*/ 65617 h 1221317"/>
            </a:gdLst>
            <a:ahLst/>
            <a:cxnLst>
              <a:cxn ang="0">
                <a:pos x="connsiteX0" y="connsiteY0"/>
              </a:cxn>
              <a:cxn ang="0">
                <a:pos x="connsiteX1" y="connsiteY1"/>
              </a:cxn>
              <a:cxn ang="0">
                <a:pos x="connsiteX2" y="connsiteY2"/>
              </a:cxn>
              <a:cxn ang="0">
                <a:pos x="connsiteX3" y="connsiteY3"/>
              </a:cxn>
            </a:cxnLst>
            <a:rect l="l" t="t" r="r" b="b"/>
            <a:pathLst>
              <a:path w="495300" h="1221317">
                <a:moveTo>
                  <a:pt x="495300" y="1221317"/>
                </a:moveTo>
                <a:cubicBezTo>
                  <a:pt x="492125" y="1010708"/>
                  <a:pt x="488950" y="800100"/>
                  <a:pt x="419100" y="611717"/>
                </a:cubicBezTo>
                <a:cubicBezTo>
                  <a:pt x="349250" y="423334"/>
                  <a:pt x="146050" y="182034"/>
                  <a:pt x="76200" y="91017"/>
                </a:cubicBezTo>
                <a:cubicBezTo>
                  <a:pt x="6350" y="0"/>
                  <a:pt x="3175" y="32808"/>
                  <a:pt x="0" y="65617"/>
                </a:cubicBezTo>
              </a:path>
            </a:pathLst>
          </a:custGeom>
          <a:ln w="3810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3" name="Straight Arrow Connector 52"/>
          <p:cNvCxnSpPr/>
          <p:nvPr/>
        </p:nvCxnSpPr>
        <p:spPr>
          <a:xfrm flipH="1" flipV="1">
            <a:off x="9048328" y="4869160"/>
            <a:ext cx="864096" cy="6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204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0648"/>
            <a:ext cx="10737851" cy="709575"/>
          </a:xfrm>
        </p:spPr>
        <p:txBody>
          <a:bodyPr/>
          <a:lstStyle/>
          <a:p>
            <a:r>
              <a:rPr lang="uk-UA" sz="2800" b="1" noProof="0" dirty="0"/>
              <a:t>Зміст</a:t>
            </a:r>
            <a:endParaRPr lang="en-GB" b="1" noProof="0" dirty="0"/>
          </a:p>
        </p:txBody>
      </p:sp>
      <p:sp>
        <p:nvSpPr>
          <p:cNvPr id="4" name="Content Placeholder 2"/>
          <p:cNvSpPr txBox="1">
            <a:spLocks/>
          </p:cNvSpPr>
          <p:nvPr/>
        </p:nvSpPr>
        <p:spPr bwMode="auto">
          <a:xfrm>
            <a:off x="609600" y="1340769"/>
            <a:ext cx="4334272" cy="4577816"/>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C00000"/>
              </a:buClr>
              <a:buSzPct val="100000"/>
              <a:buFont typeface="Arial" panose="020B0604020202020204" pitchFamily="34" charset="0"/>
              <a:buNone/>
              <a:defRPr lang="en-US" altLang="lv-LV" sz="2400">
                <a:solidFill>
                  <a:schemeClr val="tx1"/>
                </a:solidFill>
                <a:latin typeface="+mn-lt"/>
                <a:ea typeface="+mn-ea"/>
                <a:cs typeface="+mn-cs"/>
              </a:defRPr>
            </a:lvl1pPr>
            <a:lvl2pPr marL="457200" indent="0" algn="l" rtl="0" eaLnBrk="1" fontAlgn="base" hangingPunct="1">
              <a:spcBef>
                <a:spcPct val="20000"/>
              </a:spcBef>
              <a:spcAft>
                <a:spcPct val="0"/>
              </a:spcAft>
              <a:buClr>
                <a:schemeClr val="bg1">
                  <a:lumMod val="50000"/>
                </a:schemeClr>
              </a:buClr>
              <a:buSzPct val="90000"/>
              <a:buFont typeface="Arial" panose="020B0604020202020204" pitchFamily="34" charset="0"/>
              <a:buNone/>
              <a:defRPr lang="en-US" altLang="lv-LV" sz="2000">
                <a:solidFill>
                  <a:schemeClr val="tx1">
                    <a:tint val="75000"/>
                  </a:schemeClr>
                </a:solidFill>
                <a:latin typeface="+mn-lt"/>
                <a:ea typeface="+mn-ea"/>
                <a:cs typeface="+mn-cs"/>
              </a:defRPr>
            </a:lvl2pPr>
            <a:lvl3pPr marL="914400" indent="0" algn="l" rtl="0" eaLnBrk="1" fontAlgn="base" hangingPunct="1">
              <a:spcBef>
                <a:spcPct val="20000"/>
              </a:spcBef>
              <a:spcAft>
                <a:spcPct val="0"/>
              </a:spcAft>
              <a:buClr>
                <a:schemeClr val="bg1">
                  <a:lumMod val="50000"/>
                </a:schemeClr>
              </a:buClr>
              <a:buSzPct val="90000"/>
              <a:buFont typeface="Arial" panose="020B0604020202020204" pitchFamily="34" charset="0"/>
              <a:buNone/>
              <a:defRPr lang="en-US" altLang="lv-LV" sz="1800">
                <a:solidFill>
                  <a:schemeClr val="tx1">
                    <a:tint val="75000"/>
                  </a:schemeClr>
                </a:solidFill>
                <a:latin typeface="+mn-lt"/>
                <a:ea typeface="+mn-ea"/>
                <a:cs typeface="+mn-cs"/>
              </a:defRPr>
            </a:lvl3pPr>
            <a:lvl4pPr marL="1371600" indent="0" algn="l" rtl="0" eaLnBrk="1" fontAlgn="base" hangingPunct="1">
              <a:spcBef>
                <a:spcPct val="20000"/>
              </a:spcBef>
              <a:spcAft>
                <a:spcPct val="0"/>
              </a:spcAft>
              <a:buClr>
                <a:schemeClr val="bg1">
                  <a:lumMod val="50000"/>
                </a:schemeClr>
              </a:buClr>
              <a:buSzPct val="90000"/>
              <a:buFont typeface="Arial" panose="020B0604020202020204" pitchFamily="34" charset="0"/>
              <a:buNone/>
              <a:defRPr lang="en-US" altLang="lv-LV" sz="1600">
                <a:solidFill>
                  <a:schemeClr val="tx1">
                    <a:tint val="75000"/>
                  </a:schemeClr>
                </a:solidFill>
                <a:latin typeface="+mn-lt"/>
                <a:ea typeface="+mn-ea"/>
                <a:cs typeface="+mn-cs"/>
              </a:defRPr>
            </a:lvl4pPr>
            <a:lvl5pPr marL="1828800" indent="0" algn="l" rtl="0" eaLnBrk="1" fontAlgn="base" hangingPunct="1">
              <a:spcBef>
                <a:spcPct val="20000"/>
              </a:spcBef>
              <a:spcAft>
                <a:spcPct val="0"/>
              </a:spcAft>
              <a:buClr>
                <a:schemeClr val="bg1">
                  <a:lumMod val="50000"/>
                </a:schemeClr>
              </a:buClr>
              <a:buSzPct val="90000"/>
              <a:buFont typeface="Arial" panose="020B0604020202020204" pitchFamily="34" charset="0"/>
              <a:buNone/>
              <a:defRPr lang="lv-LV" altLang="lv-LV" sz="1600" baseline="0">
                <a:solidFill>
                  <a:schemeClr val="tx1">
                    <a:tint val="75000"/>
                  </a:schemeClr>
                </a:solidFill>
                <a:latin typeface="+mn-lt"/>
                <a:ea typeface="+mn-ea"/>
                <a:cs typeface="+mn-cs"/>
              </a:defRPr>
            </a:lvl5pPr>
            <a:lvl6pPr marL="2286000" indent="0" algn="l" rtl="0" eaLnBrk="1" fontAlgn="base" hangingPunct="1">
              <a:spcBef>
                <a:spcPct val="20000"/>
              </a:spcBef>
              <a:spcAft>
                <a:spcPct val="0"/>
              </a:spcAft>
              <a:buClr>
                <a:schemeClr val="bg2"/>
              </a:buClr>
              <a:buFont typeface="Wingdings" pitchFamily="2" charset="2"/>
              <a:buNone/>
              <a:defRPr sz="1600">
                <a:solidFill>
                  <a:schemeClr val="tx1">
                    <a:tint val="75000"/>
                  </a:schemeClr>
                </a:solidFill>
                <a:latin typeface="+mn-lt"/>
                <a:ea typeface="+mn-ea"/>
                <a:cs typeface="+mn-cs"/>
              </a:defRPr>
            </a:lvl6pPr>
            <a:lvl7pPr marL="2743200" indent="0" algn="l" rtl="0" eaLnBrk="1" fontAlgn="base" hangingPunct="1">
              <a:spcBef>
                <a:spcPct val="20000"/>
              </a:spcBef>
              <a:spcAft>
                <a:spcPct val="0"/>
              </a:spcAft>
              <a:buClr>
                <a:schemeClr val="bg2"/>
              </a:buClr>
              <a:buFont typeface="Wingdings" pitchFamily="2" charset="2"/>
              <a:buNone/>
              <a:defRPr sz="1600">
                <a:solidFill>
                  <a:schemeClr val="tx1">
                    <a:tint val="75000"/>
                  </a:schemeClr>
                </a:solidFill>
                <a:latin typeface="+mn-lt"/>
                <a:ea typeface="+mn-ea"/>
                <a:cs typeface="+mn-cs"/>
              </a:defRPr>
            </a:lvl7pPr>
            <a:lvl8pPr marL="3200400" indent="0" algn="l" rtl="0" eaLnBrk="1" fontAlgn="base" hangingPunct="1">
              <a:spcBef>
                <a:spcPct val="20000"/>
              </a:spcBef>
              <a:spcAft>
                <a:spcPct val="0"/>
              </a:spcAft>
              <a:buClr>
                <a:schemeClr val="bg2"/>
              </a:buClr>
              <a:buFont typeface="Wingdings" pitchFamily="2" charset="2"/>
              <a:buNone/>
              <a:defRPr sz="1600">
                <a:solidFill>
                  <a:schemeClr val="tx1">
                    <a:tint val="75000"/>
                  </a:schemeClr>
                </a:solidFill>
                <a:latin typeface="+mn-lt"/>
                <a:ea typeface="+mn-ea"/>
                <a:cs typeface="+mn-cs"/>
              </a:defRPr>
            </a:lvl8pPr>
            <a:lvl9pPr marL="3657600" indent="0" algn="l" rtl="0" eaLnBrk="1" fontAlgn="base" hangingPunct="1">
              <a:spcBef>
                <a:spcPct val="20000"/>
              </a:spcBef>
              <a:spcAft>
                <a:spcPct val="0"/>
              </a:spcAft>
              <a:buClr>
                <a:schemeClr val="bg2"/>
              </a:buClr>
              <a:buFont typeface="Wingdings" pitchFamily="2" charset="2"/>
              <a:buNone/>
              <a:defRPr sz="1600">
                <a:solidFill>
                  <a:schemeClr val="tx1">
                    <a:tint val="75000"/>
                  </a:schemeClr>
                </a:solidFill>
                <a:latin typeface="+mn-lt"/>
                <a:ea typeface="+mn-ea"/>
                <a:cs typeface="+mn-cs"/>
              </a:defRPr>
            </a:lvl9pPr>
          </a:lstStyle>
          <a:p>
            <a:pPr marL="342900" indent="-342900">
              <a:lnSpc>
                <a:spcPts val="4000"/>
              </a:lnSpc>
              <a:buClrTx/>
              <a:buFont typeface="+mj-lt"/>
              <a:buAutoNum type="arabicPeriod"/>
            </a:pPr>
            <a:r>
              <a:rPr lang="uk-UA" sz="1800" kern="1200" dirty="0"/>
              <a:t>Тепловий комфорт</a:t>
            </a:r>
            <a:endParaRPr lang="en-GB" sz="1800" kern="1200" dirty="0"/>
          </a:p>
          <a:p>
            <a:pPr marL="342900" indent="-342900">
              <a:lnSpc>
                <a:spcPts val="4000"/>
              </a:lnSpc>
              <a:buClrTx/>
              <a:buFont typeface="+mj-lt"/>
              <a:buAutoNum type="arabicPeriod"/>
            </a:pPr>
            <a:r>
              <a:rPr lang="uk-UA" altLang="lv-LV" sz="1800" dirty="0"/>
              <a:t>Якість повітря в приміщенні</a:t>
            </a:r>
            <a:endParaRPr lang="en-GB" altLang="lv-LV" sz="1800" dirty="0"/>
          </a:p>
          <a:p>
            <a:pPr marL="342900" indent="-342900">
              <a:lnSpc>
                <a:spcPts val="4000"/>
              </a:lnSpc>
              <a:buClrTx/>
              <a:buFont typeface="+mj-lt"/>
              <a:buAutoNum type="arabicPeriod"/>
            </a:pPr>
            <a:r>
              <a:rPr lang="uk-UA" sz="1800" dirty="0"/>
              <a:t>Фізика будівлі</a:t>
            </a:r>
            <a:endParaRPr lang="en-GB" sz="1800" kern="1200" dirty="0"/>
          </a:p>
          <a:p>
            <a:pPr marL="342900" indent="-342900">
              <a:lnSpc>
                <a:spcPts val="4000"/>
              </a:lnSpc>
              <a:buClrTx/>
              <a:buFont typeface="+mj-lt"/>
              <a:buAutoNum type="arabicPeriod"/>
            </a:pPr>
            <a:r>
              <a:rPr lang="uk-UA" sz="1800" kern="1200" dirty="0"/>
              <a:t>Теплові містки і правиль</a:t>
            </a:r>
            <a:r>
              <a:rPr lang="uk-UA" sz="1800" dirty="0"/>
              <a:t>ний монтаж </a:t>
            </a:r>
            <a:r>
              <a:rPr lang="uk-UA" sz="1800" kern="1200" dirty="0"/>
              <a:t>вікон</a:t>
            </a:r>
            <a:endParaRPr lang="en-GB" sz="1800" kern="1200" dirty="0"/>
          </a:p>
          <a:p>
            <a:pPr marL="342900" indent="-342900">
              <a:lnSpc>
                <a:spcPts val="4000"/>
              </a:lnSpc>
              <a:buClrTx/>
              <a:buFont typeface="+mj-lt"/>
              <a:buAutoNum type="arabicPeriod"/>
            </a:pPr>
            <a:r>
              <a:rPr lang="uk-UA" altLang="lv-LV" sz="1800" dirty="0"/>
              <a:t>Енергоощадні заходи</a:t>
            </a:r>
            <a:endParaRPr lang="en-GB" altLang="lv-LV" sz="1800" dirty="0"/>
          </a:p>
          <a:p>
            <a:pPr marL="342900" indent="-342900">
              <a:lnSpc>
                <a:spcPts val="4000"/>
              </a:lnSpc>
              <a:buClrTx/>
              <a:buFont typeface="+mj-lt"/>
              <a:buAutoNum type="arabicPeriod"/>
            </a:pPr>
            <a:r>
              <a:rPr lang="uk-UA" altLang="lv-LV" sz="1800" dirty="0"/>
              <a:t>Процес модернізації</a:t>
            </a:r>
            <a:endParaRPr lang="en-GB" altLang="lv-LV" sz="1800" dirty="0"/>
          </a:p>
          <a:p>
            <a:pPr marL="342900" indent="-342900">
              <a:lnSpc>
                <a:spcPts val="4000"/>
              </a:lnSpc>
              <a:buClrTx/>
              <a:buFont typeface="+mj-lt"/>
              <a:buAutoNum type="arabicPeriod"/>
            </a:pPr>
            <a:r>
              <a:rPr lang="uk-UA" sz="1800" dirty="0"/>
              <a:t>Питоме енергоспоживання</a:t>
            </a:r>
            <a:endParaRPr lang="en-GB" sz="1800" kern="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911" y="1367105"/>
            <a:ext cx="6480721" cy="4551479"/>
          </a:xfrm>
          <a:prstGeom prst="rect">
            <a:avLst/>
          </a:prstGeom>
        </p:spPr>
      </p:pic>
    </p:spTree>
    <p:extLst>
      <p:ext uri="{BB962C8B-B14F-4D97-AF65-F5344CB8AC3E}">
        <p14:creationId xmlns:p14="http://schemas.microsoft.com/office/powerpoint/2010/main" val="3380432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083" y="373076"/>
            <a:ext cx="7886700" cy="558578"/>
          </a:xfrm>
        </p:spPr>
        <p:txBody>
          <a:bodyPr>
            <a:normAutofit/>
          </a:bodyPr>
          <a:lstStyle/>
          <a:p>
            <a:r>
              <a:rPr lang="uk-UA" sz="2800" b="1" noProof="0" dirty="0">
                <a:solidFill>
                  <a:schemeClr val="tx1"/>
                </a:solidFill>
                <a:latin typeface="+mj-lt"/>
              </a:rPr>
              <a:t>Чи існуючі стіни достатньо товсті</a:t>
            </a:r>
            <a:r>
              <a:rPr lang="en-GB" sz="2800" b="1" noProof="0" dirty="0">
                <a:solidFill>
                  <a:schemeClr val="tx1"/>
                </a:solidFill>
                <a:latin typeface="+mj-lt"/>
              </a:rPr>
              <a:t>?</a:t>
            </a:r>
          </a:p>
        </p:txBody>
      </p:sp>
      <p:sp>
        <p:nvSpPr>
          <p:cNvPr id="18" name="Rectangle 17"/>
          <p:cNvSpPr/>
          <p:nvPr/>
        </p:nvSpPr>
        <p:spPr>
          <a:xfrm>
            <a:off x="695682" y="4893242"/>
            <a:ext cx="11052000" cy="9350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1" hangingPunct="1">
              <a:defRPr/>
            </a:pPr>
            <a:r>
              <a:rPr lang="uk-UA" sz="2400" b="1" dirty="0">
                <a:solidFill>
                  <a:schemeClr val="tx1"/>
                </a:solidFill>
              </a:rPr>
              <a:t>Силікатна/глиняна цегла</a:t>
            </a:r>
            <a:endParaRPr lang="lv-LV" sz="2400" b="1" dirty="0">
              <a:solidFill>
                <a:schemeClr val="tx1"/>
              </a:solidFill>
            </a:endParaRPr>
          </a:p>
        </p:txBody>
      </p:sp>
      <p:sp>
        <p:nvSpPr>
          <p:cNvPr id="19" name="Rectangle 18"/>
          <p:cNvSpPr/>
          <p:nvPr/>
        </p:nvSpPr>
        <p:spPr>
          <a:xfrm>
            <a:off x="695402" y="2916957"/>
            <a:ext cx="3420000" cy="9350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r" eaLnBrk="1" hangingPunct="1"/>
            <a:r>
              <a:rPr lang="uk-UA" altLang="lv-LV" sz="2400" b="1" dirty="0">
                <a:solidFill>
                  <a:schemeClr val="tx1"/>
                </a:solidFill>
              </a:rPr>
              <a:t>Газобетон</a:t>
            </a:r>
            <a:endParaRPr lang="lv-LV" altLang="lv-LV" sz="2400" b="1" dirty="0">
              <a:solidFill>
                <a:schemeClr val="tx1"/>
              </a:solidFill>
            </a:endParaRPr>
          </a:p>
        </p:txBody>
      </p:sp>
      <p:sp>
        <p:nvSpPr>
          <p:cNvPr id="20" name="Rectangle 19"/>
          <p:cNvSpPr/>
          <p:nvPr/>
        </p:nvSpPr>
        <p:spPr>
          <a:xfrm>
            <a:off x="695403" y="1916832"/>
            <a:ext cx="468000" cy="9350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r" eaLnBrk="1" hangingPunct="1"/>
            <a:endParaRPr lang="lv-LV" altLang="lv-LV" dirty="0">
              <a:solidFill>
                <a:schemeClr val="tx1"/>
              </a:solidFill>
            </a:endParaRPr>
          </a:p>
        </p:txBody>
      </p:sp>
      <p:sp>
        <p:nvSpPr>
          <p:cNvPr id="21" name="Rectangle 20"/>
          <p:cNvSpPr/>
          <p:nvPr/>
        </p:nvSpPr>
        <p:spPr>
          <a:xfrm>
            <a:off x="695400" y="3917082"/>
            <a:ext cx="5076000" cy="9350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r" eaLnBrk="1" hangingPunct="1"/>
            <a:r>
              <a:rPr lang="uk-UA" altLang="lv-LV" sz="2400" b="1" dirty="0">
                <a:solidFill>
                  <a:schemeClr val="tx1"/>
                </a:solidFill>
              </a:rPr>
              <a:t>Керамзитобетонні панелі</a:t>
            </a:r>
            <a:endParaRPr lang="lv-LV" altLang="lv-LV" sz="2400" b="1" dirty="0">
              <a:solidFill>
                <a:schemeClr val="tx1"/>
              </a:solidFill>
            </a:endParaRPr>
          </a:p>
        </p:txBody>
      </p:sp>
      <p:sp>
        <p:nvSpPr>
          <p:cNvPr id="11" name="Rectangle 10"/>
          <p:cNvSpPr/>
          <p:nvPr/>
        </p:nvSpPr>
        <p:spPr>
          <a:xfrm>
            <a:off x="1163403" y="2151906"/>
            <a:ext cx="4706225" cy="461665"/>
          </a:xfrm>
          <a:prstGeom prst="rect">
            <a:avLst/>
          </a:prstGeom>
        </p:spPr>
        <p:txBody>
          <a:bodyPr wrap="none">
            <a:spAutoFit/>
          </a:bodyPr>
          <a:lstStyle/>
          <a:p>
            <a:pPr eaLnBrk="1" hangingPunct="1"/>
            <a:r>
              <a:rPr lang="uk-UA" altLang="lv-LV" sz="2400" b="1" dirty="0"/>
              <a:t>Мінеральна вата </a:t>
            </a:r>
            <a:r>
              <a:rPr lang="lv-LV" altLang="lv-LV" sz="2400" b="1" dirty="0"/>
              <a:t>/ </a:t>
            </a:r>
            <a:r>
              <a:rPr lang="uk-UA" altLang="lv-LV" sz="2400" b="1" dirty="0"/>
              <a:t>полістирен</a:t>
            </a:r>
            <a:endParaRPr lang="lv-LV" altLang="lv-LV" sz="2400" b="1" dirty="0"/>
          </a:p>
        </p:txBody>
      </p:sp>
    </p:spTree>
    <p:extLst>
      <p:ext uri="{BB962C8B-B14F-4D97-AF65-F5344CB8AC3E}">
        <p14:creationId xmlns:p14="http://schemas.microsoft.com/office/powerpoint/2010/main" val="29902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260648"/>
            <a:ext cx="8928992" cy="709575"/>
          </a:xfrm>
        </p:spPr>
        <p:txBody>
          <a:bodyPr>
            <a:normAutofit/>
          </a:bodyPr>
          <a:lstStyle/>
          <a:p>
            <a:r>
              <a:rPr lang="uk-UA" sz="2800" b="1" noProof="0" dirty="0">
                <a:solidFill>
                  <a:schemeClr val="tx1"/>
                </a:solidFill>
              </a:rPr>
              <a:t>Теплообмін</a:t>
            </a:r>
            <a:endParaRPr lang="en-GB" sz="2800" b="1" noProof="0" dirty="0">
              <a:solidFill>
                <a:schemeClr val="tx1"/>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3015896866"/>
              </p:ext>
            </p:extLst>
          </p:nvPr>
        </p:nvGraphicFramePr>
        <p:xfrm>
          <a:off x="407368" y="1268760"/>
          <a:ext cx="5472608" cy="4987280"/>
        </p:xfrm>
        <a:graphic>
          <a:graphicData uri="http://schemas.openxmlformats.org/drawingml/2006/table">
            <a:tbl>
              <a:tblPr firstRow="1" bandRow="1">
                <a:tableStyleId>{10A1B5D5-9B99-4C35-A422-299274C87663}</a:tableStyleId>
              </a:tblPr>
              <a:tblGrid>
                <a:gridCol w="3024336">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720080">
                <a:tc>
                  <a:txBody>
                    <a:bodyPr/>
                    <a:lstStyle/>
                    <a:p>
                      <a:r>
                        <a:rPr lang="uk-UA" sz="2000" noProof="0" dirty="0"/>
                        <a:t>Матеріал</a:t>
                      </a:r>
                      <a:endParaRPr lang="en-GB" sz="2000" noProof="0" dirty="0"/>
                    </a:p>
                  </a:txBody>
                  <a:tcPr anchor="ctr"/>
                </a:tc>
                <a:tc>
                  <a:txBody>
                    <a:bodyPr/>
                    <a:lstStyle/>
                    <a:p>
                      <a:pPr algn="ctr"/>
                      <a:r>
                        <a:rPr lang="el-GR" sz="2000" noProof="0" dirty="0"/>
                        <a:t>λ</a:t>
                      </a:r>
                      <a:r>
                        <a:rPr lang="en-US" sz="2000" noProof="0" dirty="0"/>
                        <a:t>, </a:t>
                      </a:r>
                      <a:r>
                        <a:rPr lang="uk-UA" sz="2000" noProof="0" dirty="0"/>
                        <a:t>Вт</a:t>
                      </a:r>
                      <a:r>
                        <a:rPr lang="en-GB" sz="2000" noProof="0" dirty="0"/>
                        <a:t>/</a:t>
                      </a:r>
                      <a:r>
                        <a:rPr lang="uk-UA" sz="2000" noProof="0" dirty="0" err="1"/>
                        <a:t>мК</a:t>
                      </a:r>
                      <a:endParaRPr lang="en-GB" sz="2000" noProof="0" dirty="0"/>
                    </a:p>
                  </a:txBody>
                  <a:tcPr anchor="ctr"/>
                </a:tc>
                <a:extLst>
                  <a:ext uri="{0D108BD9-81ED-4DB2-BD59-A6C34878D82A}">
                    <a16:rowId xmlns:a16="http://schemas.microsoft.com/office/drawing/2014/main" val="10000"/>
                  </a:ext>
                </a:extLst>
              </a:tr>
              <a:tr h="370840">
                <a:tc>
                  <a:txBody>
                    <a:bodyPr/>
                    <a:lstStyle/>
                    <a:p>
                      <a:r>
                        <a:rPr lang="uk-UA" sz="2000" noProof="0" dirty="0"/>
                        <a:t>Ксенон</a:t>
                      </a:r>
                      <a:endParaRPr lang="en-GB" sz="2000" noProof="0" dirty="0"/>
                    </a:p>
                  </a:txBody>
                  <a:tcPr/>
                </a:tc>
                <a:tc>
                  <a:txBody>
                    <a:bodyPr/>
                    <a:lstStyle/>
                    <a:p>
                      <a:pPr algn="ctr"/>
                      <a:r>
                        <a:rPr lang="en-GB" sz="2000" noProof="0" dirty="0"/>
                        <a:t>0,0055</a:t>
                      </a:r>
                    </a:p>
                  </a:txBody>
                  <a:tcPr/>
                </a:tc>
                <a:extLst>
                  <a:ext uri="{0D108BD9-81ED-4DB2-BD59-A6C34878D82A}">
                    <a16:rowId xmlns:a16="http://schemas.microsoft.com/office/drawing/2014/main" val="10001"/>
                  </a:ext>
                </a:extLst>
              </a:tr>
              <a:tr h="370840">
                <a:tc>
                  <a:txBody>
                    <a:bodyPr/>
                    <a:lstStyle/>
                    <a:p>
                      <a:r>
                        <a:rPr lang="uk-UA" sz="2000" noProof="0" dirty="0"/>
                        <a:t>Аргон</a:t>
                      </a:r>
                      <a:endParaRPr lang="en-GB" sz="2000" noProof="0" dirty="0"/>
                    </a:p>
                  </a:txBody>
                  <a:tcPr/>
                </a:tc>
                <a:tc>
                  <a:txBody>
                    <a:bodyPr/>
                    <a:lstStyle/>
                    <a:p>
                      <a:pPr algn="ctr"/>
                      <a:r>
                        <a:rPr lang="en-GB" sz="2000" noProof="0" dirty="0"/>
                        <a:t>0,017</a:t>
                      </a:r>
                    </a:p>
                  </a:txBody>
                  <a:tcPr/>
                </a:tc>
                <a:extLst>
                  <a:ext uri="{0D108BD9-81ED-4DB2-BD59-A6C34878D82A}">
                    <a16:rowId xmlns:a16="http://schemas.microsoft.com/office/drawing/2014/main" val="10002"/>
                  </a:ext>
                </a:extLst>
              </a:tr>
              <a:tr h="370840">
                <a:tc>
                  <a:txBody>
                    <a:bodyPr/>
                    <a:lstStyle/>
                    <a:p>
                      <a:r>
                        <a:rPr lang="uk-UA" sz="2000" noProof="0" dirty="0"/>
                        <a:t>Повітря</a:t>
                      </a:r>
                      <a:endParaRPr lang="en-GB" sz="2000" noProof="0" dirty="0"/>
                    </a:p>
                  </a:txBody>
                  <a:tcPr/>
                </a:tc>
                <a:tc>
                  <a:txBody>
                    <a:bodyPr/>
                    <a:lstStyle/>
                    <a:p>
                      <a:pPr algn="ctr"/>
                      <a:r>
                        <a:rPr lang="en-GB" sz="2000" noProof="0"/>
                        <a:t>0,025</a:t>
                      </a:r>
                    </a:p>
                  </a:txBody>
                  <a:tcPr/>
                </a:tc>
                <a:extLst>
                  <a:ext uri="{0D108BD9-81ED-4DB2-BD59-A6C34878D82A}">
                    <a16:rowId xmlns:a16="http://schemas.microsoft.com/office/drawing/2014/main" val="10003"/>
                  </a:ext>
                </a:extLst>
              </a:tr>
              <a:tr h="370840">
                <a:tc>
                  <a:txBody>
                    <a:bodyPr/>
                    <a:lstStyle/>
                    <a:p>
                      <a:r>
                        <a:rPr lang="uk-UA" sz="2000" noProof="0" dirty="0"/>
                        <a:t>Мінеральна вата</a:t>
                      </a:r>
                      <a:r>
                        <a:rPr lang="en-GB" sz="2000" noProof="0" dirty="0"/>
                        <a:t>, </a:t>
                      </a:r>
                      <a:r>
                        <a:rPr lang="uk-UA" sz="2000" noProof="0" dirty="0"/>
                        <a:t>спінений полістирен</a:t>
                      </a:r>
                      <a:endParaRPr lang="en-GB" sz="2000" noProof="0" dirty="0"/>
                    </a:p>
                  </a:txBody>
                  <a:tcPr/>
                </a:tc>
                <a:tc>
                  <a:txBody>
                    <a:bodyPr/>
                    <a:lstStyle/>
                    <a:p>
                      <a:pPr algn="ctr"/>
                      <a:r>
                        <a:rPr lang="en-GB" sz="2000" noProof="0" dirty="0"/>
                        <a:t>0,037</a:t>
                      </a:r>
                    </a:p>
                  </a:txBody>
                  <a:tcPr/>
                </a:tc>
                <a:extLst>
                  <a:ext uri="{0D108BD9-81ED-4DB2-BD59-A6C34878D82A}">
                    <a16:rowId xmlns:a16="http://schemas.microsoft.com/office/drawing/2014/main" val="10004"/>
                  </a:ext>
                </a:extLst>
              </a:tr>
              <a:tr h="370840">
                <a:tc>
                  <a:txBody>
                    <a:bodyPr/>
                    <a:lstStyle/>
                    <a:p>
                      <a:r>
                        <a:rPr lang="uk-UA" sz="2000" noProof="0" dirty="0"/>
                        <a:t>Свіжий сніг</a:t>
                      </a:r>
                      <a:endParaRPr lang="en-GB" sz="2000" noProof="0" dirty="0"/>
                    </a:p>
                  </a:txBody>
                  <a:tcPr/>
                </a:tc>
                <a:tc>
                  <a:txBody>
                    <a:bodyPr/>
                    <a:lstStyle/>
                    <a:p>
                      <a:pPr algn="ctr"/>
                      <a:r>
                        <a:rPr lang="en-GB" sz="2000" noProof="0"/>
                        <a:t>0,06</a:t>
                      </a:r>
                    </a:p>
                  </a:txBody>
                  <a:tcPr/>
                </a:tc>
                <a:extLst>
                  <a:ext uri="{0D108BD9-81ED-4DB2-BD59-A6C34878D82A}">
                    <a16:rowId xmlns:a16="http://schemas.microsoft.com/office/drawing/2014/main" val="10005"/>
                  </a:ext>
                </a:extLst>
              </a:tr>
              <a:tr h="370840">
                <a:tc>
                  <a:txBody>
                    <a:bodyPr/>
                    <a:lstStyle/>
                    <a:p>
                      <a:r>
                        <a:rPr lang="uk-UA" sz="2000" noProof="0" dirty="0"/>
                        <a:t>Дерево</a:t>
                      </a:r>
                      <a:r>
                        <a:rPr lang="en-GB" sz="2000" noProof="0" dirty="0"/>
                        <a:t> (150 </a:t>
                      </a:r>
                      <a:r>
                        <a:rPr lang="uk-UA" sz="2000" noProof="0" dirty="0"/>
                        <a:t>кг</a:t>
                      </a:r>
                      <a:r>
                        <a:rPr lang="en-GB" sz="2000" noProof="0" dirty="0"/>
                        <a:t>/</a:t>
                      </a:r>
                      <a:r>
                        <a:rPr lang="uk-UA" sz="2000" noProof="0" dirty="0"/>
                        <a:t>м</a:t>
                      </a:r>
                      <a:r>
                        <a:rPr lang="en-GB" sz="2000" baseline="30000" noProof="0" dirty="0"/>
                        <a:t>3</a:t>
                      </a:r>
                      <a:r>
                        <a:rPr lang="en-GB" sz="2000" noProof="0" dirty="0"/>
                        <a:t>)</a:t>
                      </a:r>
                    </a:p>
                  </a:txBody>
                  <a:tcPr/>
                </a:tc>
                <a:tc>
                  <a:txBody>
                    <a:bodyPr/>
                    <a:lstStyle/>
                    <a:p>
                      <a:pPr algn="ctr"/>
                      <a:r>
                        <a:rPr lang="en-GB" sz="2000" noProof="0"/>
                        <a:t>0,07</a:t>
                      </a:r>
                    </a:p>
                  </a:txBody>
                  <a:tcPr/>
                </a:tc>
                <a:extLst>
                  <a:ext uri="{0D108BD9-81ED-4DB2-BD59-A6C34878D82A}">
                    <a16:rowId xmlns:a16="http://schemas.microsoft.com/office/drawing/2014/main" val="10006"/>
                  </a:ext>
                </a:extLst>
              </a:tr>
              <a:tr h="370840">
                <a:tc>
                  <a:txBody>
                    <a:bodyPr/>
                    <a:lstStyle/>
                    <a:p>
                      <a:r>
                        <a:rPr lang="uk-UA" sz="2000" noProof="0" dirty="0"/>
                        <a:t>Дерево </a:t>
                      </a:r>
                      <a:r>
                        <a:rPr lang="en-GB" sz="2000" noProof="0" dirty="0"/>
                        <a:t>(500</a:t>
                      </a:r>
                      <a:r>
                        <a:rPr lang="en-GB" sz="2000" baseline="0" noProof="0" dirty="0"/>
                        <a:t> </a:t>
                      </a:r>
                      <a:r>
                        <a:rPr lang="uk-UA" sz="2000" noProof="0" dirty="0"/>
                        <a:t>кг</a:t>
                      </a:r>
                      <a:r>
                        <a:rPr lang="en-GB" sz="2000" noProof="0" dirty="0"/>
                        <a:t>/</a:t>
                      </a:r>
                      <a:r>
                        <a:rPr lang="uk-UA" sz="2000" noProof="0" dirty="0"/>
                        <a:t>м</a:t>
                      </a:r>
                      <a:r>
                        <a:rPr lang="en-GB" sz="2000" baseline="30000" noProof="0" dirty="0"/>
                        <a:t>3</a:t>
                      </a:r>
                      <a:r>
                        <a:rPr lang="en-GB" sz="2000" baseline="0" noProof="0" dirty="0"/>
                        <a:t>)</a:t>
                      </a:r>
                      <a:endParaRPr lang="en-GB" sz="2000" noProof="0" dirty="0"/>
                    </a:p>
                  </a:txBody>
                  <a:tcPr/>
                </a:tc>
                <a:tc>
                  <a:txBody>
                    <a:bodyPr/>
                    <a:lstStyle/>
                    <a:p>
                      <a:pPr algn="ctr"/>
                      <a:r>
                        <a:rPr lang="en-GB" sz="2000" noProof="0"/>
                        <a:t>0,13</a:t>
                      </a:r>
                    </a:p>
                  </a:txBody>
                  <a:tcPr/>
                </a:tc>
                <a:extLst>
                  <a:ext uri="{0D108BD9-81ED-4DB2-BD59-A6C34878D82A}">
                    <a16:rowId xmlns:a16="http://schemas.microsoft.com/office/drawing/2014/main" val="10007"/>
                  </a:ext>
                </a:extLst>
              </a:tr>
              <a:tr h="370840">
                <a:tc>
                  <a:txBody>
                    <a:bodyPr/>
                    <a:lstStyle/>
                    <a:p>
                      <a:r>
                        <a:rPr lang="uk-UA" sz="2000" baseline="0" noProof="0" dirty="0"/>
                        <a:t>Дерево</a:t>
                      </a:r>
                      <a:r>
                        <a:rPr lang="en-GB" sz="2000" baseline="0" noProof="0" dirty="0"/>
                        <a:t> (1000 </a:t>
                      </a:r>
                      <a:r>
                        <a:rPr lang="uk-UA" sz="2000" noProof="0" dirty="0"/>
                        <a:t>кг</a:t>
                      </a:r>
                      <a:r>
                        <a:rPr lang="en-GB" sz="2000" noProof="0" dirty="0"/>
                        <a:t>/</a:t>
                      </a:r>
                      <a:r>
                        <a:rPr lang="uk-UA" sz="2000" noProof="0" dirty="0"/>
                        <a:t>м</a:t>
                      </a:r>
                      <a:r>
                        <a:rPr lang="en-GB" sz="2000" baseline="30000" noProof="0" dirty="0"/>
                        <a:t>3</a:t>
                      </a:r>
                      <a:r>
                        <a:rPr lang="en-GB" sz="2000" baseline="0" noProof="0" dirty="0"/>
                        <a:t>)</a:t>
                      </a:r>
                      <a:endParaRPr lang="en-GB" sz="2000" noProof="0" dirty="0"/>
                    </a:p>
                  </a:txBody>
                  <a:tcPr/>
                </a:tc>
                <a:tc>
                  <a:txBody>
                    <a:bodyPr/>
                    <a:lstStyle/>
                    <a:p>
                      <a:pPr algn="ctr"/>
                      <a:r>
                        <a:rPr lang="en-GB" sz="2000" noProof="0"/>
                        <a:t>0,24</a:t>
                      </a:r>
                    </a:p>
                  </a:txBody>
                  <a:tcPr/>
                </a:tc>
                <a:extLst>
                  <a:ext uri="{0D108BD9-81ED-4DB2-BD59-A6C34878D82A}">
                    <a16:rowId xmlns:a16="http://schemas.microsoft.com/office/drawing/2014/main" val="10008"/>
                  </a:ext>
                </a:extLst>
              </a:tr>
              <a:tr h="370840">
                <a:tc>
                  <a:txBody>
                    <a:bodyPr/>
                    <a:lstStyle/>
                    <a:p>
                      <a:r>
                        <a:rPr lang="uk-UA" sz="2000" noProof="0" dirty="0"/>
                        <a:t>Пластик</a:t>
                      </a:r>
                      <a:endParaRPr lang="en-GB" sz="2000" noProof="0" dirty="0"/>
                    </a:p>
                  </a:txBody>
                  <a:tcPr/>
                </a:tc>
                <a:tc>
                  <a:txBody>
                    <a:bodyPr/>
                    <a:lstStyle/>
                    <a:p>
                      <a:pPr algn="ctr"/>
                      <a:r>
                        <a:rPr lang="en-GB" sz="2000" noProof="0"/>
                        <a:t>0,20</a:t>
                      </a:r>
                    </a:p>
                  </a:txBody>
                  <a:tcPr/>
                </a:tc>
                <a:extLst>
                  <a:ext uri="{0D108BD9-81ED-4DB2-BD59-A6C34878D82A}">
                    <a16:rowId xmlns:a16="http://schemas.microsoft.com/office/drawing/2014/main" val="10009"/>
                  </a:ext>
                </a:extLst>
              </a:tr>
              <a:tr h="370840">
                <a:tc>
                  <a:txBody>
                    <a:bodyPr/>
                    <a:lstStyle/>
                    <a:p>
                      <a:r>
                        <a:rPr lang="uk-UA" sz="2000" noProof="0" dirty="0"/>
                        <a:t>Гіпсокартон</a:t>
                      </a:r>
                      <a:endParaRPr lang="en-GB" sz="2000" noProof="0" dirty="0"/>
                    </a:p>
                  </a:txBody>
                  <a:tcPr/>
                </a:tc>
                <a:tc>
                  <a:txBody>
                    <a:bodyPr/>
                    <a:lstStyle/>
                    <a:p>
                      <a:pPr algn="ctr"/>
                      <a:r>
                        <a:rPr lang="en-GB" sz="2000" noProof="0" dirty="0"/>
                        <a:t>0,25</a:t>
                      </a:r>
                    </a:p>
                  </a:txBody>
                  <a:tcPr/>
                </a:tc>
                <a:extLst>
                  <a:ext uri="{0D108BD9-81ED-4DB2-BD59-A6C34878D82A}">
                    <a16:rowId xmlns:a16="http://schemas.microsoft.com/office/drawing/2014/main" val="10010"/>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944519347"/>
              </p:ext>
            </p:extLst>
          </p:nvPr>
        </p:nvGraphicFramePr>
        <p:xfrm>
          <a:off x="6384032" y="1268760"/>
          <a:ext cx="5256584" cy="5183225"/>
        </p:xfrm>
        <a:graphic>
          <a:graphicData uri="http://schemas.openxmlformats.org/drawingml/2006/table">
            <a:tbl>
              <a:tblPr firstRow="1" bandRow="1">
                <a:tableStyleId>{912C8C85-51F0-491E-9774-3900AFEF0FD7}</a:tableStyleId>
              </a:tblPr>
              <a:tblGrid>
                <a:gridCol w="2880320">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tblGrid>
              <a:tr h="752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noProof="0" dirty="0"/>
                        <a:t>Матеріал</a:t>
                      </a:r>
                    </a:p>
                  </a:txBody>
                  <a:tcPr anchor="ctr"/>
                </a:tc>
                <a:tc>
                  <a:txBody>
                    <a:bodyPr/>
                    <a:lstStyle/>
                    <a:p>
                      <a:pPr algn="ctr"/>
                      <a:r>
                        <a:rPr lang="el-GR" sz="2000" noProof="0" dirty="0">
                          <a:solidFill>
                            <a:srgbClr val="FF0000"/>
                          </a:solidFill>
                        </a:rPr>
                        <a:t>λ</a:t>
                      </a:r>
                      <a:r>
                        <a:rPr lang="uk-UA" sz="2000" noProof="0" dirty="0"/>
                        <a:t>, Вт/</a:t>
                      </a:r>
                      <a:r>
                        <a:rPr lang="uk-UA" sz="2000" noProof="0" dirty="0" err="1"/>
                        <a:t>мК</a:t>
                      </a:r>
                      <a:endParaRPr lang="uk-UA" sz="2000" noProof="0" dirty="0"/>
                    </a:p>
                  </a:txBody>
                  <a:tcPr anchor="ctr"/>
                </a:tc>
                <a:extLst>
                  <a:ext uri="{0D108BD9-81ED-4DB2-BD59-A6C34878D82A}">
                    <a16:rowId xmlns:a16="http://schemas.microsoft.com/office/drawing/2014/main" val="10000"/>
                  </a:ext>
                </a:extLst>
              </a:tr>
              <a:tr h="414354">
                <a:tc>
                  <a:txBody>
                    <a:bodyPr/>
                    <a:lstStyle/>
                    <a:p>
                      <a:r>
                        <a:rPr lang="uk-UA" sz="2000" noProof="0" dirty="0"/>
                        <a:t>Порожниста глиняна цегла</a:t>
                      </a:r>
                    </a:p>
                  </a:txBody>
                  <a:tcPr/>
                </a:tc>
                <a:tc>
                  <a:txBody>
                    <a:bodyPr/>
                    <a:lstStyle/>
                    <a:p>
                      <a:pPr algn="ctr"/>
                      <a:r>
                        <a:rPr lang="uk-UA" sz="2000" noProof="0" dirty="0"/>
                        <a:t>0,52 – 0,64</a:t>
                      </a:r>
                    </a:p>
                  </a:txBody>
                  <a:tcPr/>
                </a:tc>
                <a:extLst>
                  <a:ext uri="{0D108BD9-81ED-4DB2-BD59-A6C34878D82A}">
                    <a16:rowId xmlns:a16="http://schemas.microsoft.com/office/drawing/2014/main" val="10001"/>
                  </a:ext>
                </a:extLst>
              </a:tr>
              <a:tr h="414354">
                <a:tc>
                  <a:txBody>
                    <a:bodyPr/>
                    <a:lstStyle/>
                    <a:p>
                      <a:r>
                        <a:rPr lang="uk-UA" sz="2000" noProof="0" dirty="0"/>
                        <a:t>Силікатна цегла</a:t>
                      </a:r>
                    </a:p>
                  </a:txBody>
                  <a:tcPr/>
                </a:tc>
                <a:tc>
                  <a:txBody>
                    <a:bodyPr/>
                    <a:lstStyle/>
                    <a:p>
                      <a:pPr algn="ctr"/>
                      <a:r>
                        <a:rPr lang="uk-UA" sz="2000" noProof="0" dirty="0"/>
                        <a:t>0,87</a:t>
                      </a:r>
                    </a:p>
                  </a:txBody>
                  <a:tcPr/>
                </a:tc>
                <a:extLst>
                  <a:ext uri="{0D108BD9-81ED-4DB2-BD59-A6C34878D82A}">
                    <a16:rowId xmlns:a16="http://schemas.microsoft.com/office/drawing/2014/main" val="10002"/>
                  </a:ext>
                </a:extLst>
              </a:tr>
              <a:tr h="414354">
                <a:tc>
                  <a:txBody>
                    <a:bodyPr/>
                    <a:lstStyle/>
                    <a:p>
                      <a:r>
                        <a:rPr lang="uk-UA" sz="2000" noProof="0" dirty="0"/>
                        <a:t>Шпаклівка</a:t>
                      </a:r>
                    </a:p>
                  </a:txBody>
                  <a:tcPr/>
                </a:tc>
                <a:tc>
                  <a:txBody>
                    <a:bodyPr/>
                    <a:lstStyle/>
                    <a:p>
                      <a:pPr algn="ctr"/>
                      <a:r>
                        <a:rPr lang="uk-UA" sz="2000" noProof="0" dirty="0"/>
                        <a:t>0,9</a:t>
                      </a:r>
                    </a:p>
                  </a:txBody>
                  <a:tcPr/>
                </a:tc>
                <a:extLst>
                  <a:ext uri="{0D108BD9-81ED-4DB2-BD59-A6C34878D82A}">
                    <a16:rowId xmlns:a16="http://schemas.microsoft.com/office/drawing/2014/main" val="10003"/>
                  </a:ext>
                </a:extLst>
              </a:tr>
              <a:tr h="414354">
                <a:tc>
                  <a:txBody>
                    <a:bodyPr/>
                    <a:lstStyle/>
                    <a:p>
                      <a:r>
                        <a:rPr lang="uk-UA" sz="2000" baseline="0" noProof="0" dirty="0"/>
                        <a:t>Віконне скло</a:t>
                      </a:r>
                    </a:p>
                  </a:txBody>
                  <a:tcPr/>
                </a:tc>
                <a:tc>
                  <a:txBody>
                    <a:bodyPr/>
                    <a:lstStyle/>
                    <a:p>
                      <a:pPr algn="ctr"/>
                      <a:r>
                        <a:rPr lang="uk-UA" sz="2000" noProof="0" dirty="0"/>
                        <a:t>1</a:t>
                      </a:r>
                    </a:p>
                  </a:txBody>
                  <a:tcPr/>
                </a:tc>
                <a:extLst>
                  <a:ext uri="{0D108BD9-81ED-4DB2-BD59-A6C34878D82A}">
                    <a16:rowId xmlns:a16="http://schemas.microsoft.com/office/drawing/2014/main" val="10004"/>
                  </a:ext>
                </a:extLst>
              </a:tr>
              <a:tr h="414354">
                <a:tc>
                  <a:txBody>
                    <a:bodyPr/>
                    <a:lstStyle/>
                    <a:p>
                      <a:r>
                        <a:rPr lang="uk-UA" sz="2000" noProof="0" dirty="0"/>
                        <a:t>Залізобетон</a:t>
                      </a:r>
                    </a:p>
                  </a:txBody>
                  <a:tcPr/>
                </a:tc>
                <a:tc>
                  <a:txBody>
                    <a:bodyPr/>
                    <a:lstStyle/>
                    <a:p>
                      <a:pPr algn="ctr"/>
                      <a:r>
                        <a:rPr lang="uk-UA" sz="2000" noProof="0" dirty="0"/>
                        <a:t>2</a:t>
                      </a:r>
                    </a:p>
                  </a:txBody>
                  <a:tcPr/>
                </a:tc>
                <a:extLst>
                  <a:ext uri="{0D108BD9-81ED-4DB2-BD59-A6C34878D82A}">
                    <a16:rowId xmlns:a16="http://schemas.microsoft.com/office/drawing/2014/main" val="10005"/>
                  </a:ext>
                </a:extLst>
              </a:tr>
              <a:tr h="414354">
                <a:tc>
                  <a:txBody>
                    <a:bodyPr/>
                    <a:lstStyle/>
                    <a:p>
                      <a:r>
                        <a:rPr lang="uk-UA" sz="2000" noProof="0" dirty="0"/>
                        <a:t>Піщаник</a:t>
                      </a:r>
                    </a:p>
                  </a:txBody>
                  <a:tcPr/>
                </a:tc>
                <a:tc>
                  <a:txBody>
                    <a:bodyPr/>
                    <a:lstStyle/>
                    <a:p>
                      <a:pPr algn="ctr"/>
                      <a:r>
                        <a:rPr lang="uk-UA" sz="2000" noProof="0" dirty="0"/>
                        <a:t>2</a:t>
                      </a:r>
                    </a:p>
                  </a:txBody>
                  <a:tcPr/>
                </a:tc>
                <a:extLst>
                  <a:ext uri="{0D108BD9-81ED-4DB2-BD59-A6C34878D82A}">
                    <a16:rowId xmlns:a16="http://schemas.microsoft.com/office/drawing/2014/main" val="10006"/>
                  </a:ext>
                </a:extLst>
              </a:tr>
              <a:tr h="414354">
                <a:tc>
                  <a:txBody>
                    <a:bodyPr/>
                    <a:lstStyle/>
                    <a:p>
                      <a:r>
                        <a:rPr lang="uk-UA" sz="2000" noProof="0" dirty="0"/>
                        <a:t>Граніт</a:t>
                      </a:r>
                      <a:r>
                        <a:rPr lang="uk-UA" sz="2000" baseline="0" noProof="0" dirty="0"/>
                        <a:t>/камінь</a:t>
                      </a:r>
                      <a:endParaRPr lang="uk-UA" sz="2000" noProof="0" dirty="0"/>
                    </a:p>
                  </a:txBody>
                  <a:tcPr/>
                </a:tc>
                <a:tc>
                  <a:txBody>
                    <a:bodyPr/>
                    <a:lstStyle/>
                    <a:p>
                      <a:pPr algn="ctr"/>
                      <a:r>
                        <a:rPr lang="uk-UA" sz="2000" noProof="0" dirty="0"/>
                        <a:t>2,8</a:t>
                      </a:r>
                    </a:p>
                  </a:txBody>
                  <a:tcPr/>
                </a:tc>
                <a:extLst>
                  <a:ext uri="{0D108BD9-81ED-4DB2-BD59-A6C34878D82A}">
                    <a16:rowId xmlns:a16="http://schemas.microsoft.com/office/drawing/2014/main" val="10007"/>
                  </a:ext>
                </a:extLst>
              </a:tr>
              <a:tr h="414354">
                <a:tc>
                  <a:txBody>
                    <a:bodyPr/>
                    <a:lstStyle/>
                    <a:p>
                      <a:r>
                        <a:rPr lang="uk-UA" sz="2000" noProof="0" dirty="0"/>
                        <a:t>Сталь</a:t>
                      </a:r>
                    </a:p>
                  </a:txBody>
                  <a:tcPr/>
                </a:tc>
                <a:tc>
                  <a:txBody>
                    <a:bodyPr/>
                    <a:lstStyle/>
                    <a:p>
                      <a:pPr algn="ctr"/>
                      <a:r>
                        <a:rPr lang="uk-UA" sz="2000" noProof="0" dirty="0"/>
                        <a:t>50</a:t>
                      </a:r>
                    </a:p>
                  </a:txBody>
                  <a:tcPr/>
                </a:tc>
                <a:extLst>
                  <a:ext uri="{0D108BD9-81ED-4DB2-BD59-A6C34878D82A}">
                    <a16:rowId xmlns:a16="http://schemas.microsoft.com/office/drawing/2014/main" val="10008"/>
                  </a:ext>
                </a:extLst>
              </a:tr>
              <a:tr h="414354">
                <a:tc>
                  <a:txBody>
                    <a:bodyPr/>
                    <a:lstStyle/>
                    <a:p>
                      <a:r>
                        <a:rPr lang="uk-UA" sz="2000" noProof="0" dirty="0"/>
                        <a:t>Алюміній</a:t>
                      </a:r>
                    </a:p>
                  </a:txBody>
                  <a:tcPr/>
                </a:tc>
                <a:tc>
                  <a:txBody>
                    <a:bodyPr/>
                    <a:lstStyle/>
                    <a:p>
                      <a:pPr algn="ctr"/>
                      <a:r>
                        <a:rPr lang="uk-UA" sz="2000" noProof="0" dirty="0"/>
                        <a:t>220</a:t>
                      </a:r>
                    </a:p>
                  </a:txBody>
                  <a:tcPr/>
                </a:tc>
                <a:extLst>
                  <a:ext uri="{0D108BD9-81ED-4DB2-BD59-A6C34878D82A}">
                    <a16:rowId xmlns:a16="http://schemas.microsoft.com/office/drawing/2014/main" val="10009"/>
                  </a:ext>
                </a:extLst>
              </a:tr>
              <a:tr h="414354">
                <a:tc>
                  <a:txBody>
                    <a:bodyPr/>
                    <a:lstStyle/>
                    <a:p>
                      <a:r>
                        <a:rPr lang="uk-UA" sz="2000" noProof="0" dirty="0"/>
                        <a:t>Мідь</a:t>
                      </a:r>
                    </a:p>
                  </a:txBody>
                  <a:tcPr/>
                </a:tc>
                <a:tc>
                  <a:txBody>
                    <a:bodyPr/>
                    <a:lstStyle/>
                    <a:p>
                      <a:pPr algn="ctr"/>
                      <a:r>
                        <a:rPr lang="uk-UA" sz="2000" noProof="0" dirty="0"/>
                        <a:t>370</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05589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328610"/>
            <a:ext cx="8806433" cy="868362"/>
          </a:xfrm>
        </p:spPr>
        <p:txBody>
          <a:bodyPr/>
          <a:lstStyle/>
          <a:p>
            <a:r>
              <a:rPr lang="uk-UA" noProof="0" dirty="0">
                <a:solidFill>
                  <a:schemeClr val="tx1"/>
                </a:solidFill>
              </a:rPr>
              <a:t>Залежність теплопровідності від температури</a:t>
            </a:r>
            <a:endParaRPr lang="en-GB" noProof="0" dirty="0">
              <a:solidFill>
                <a:schemeClr val="tx1"/>
              </a:solidFill>
            </a:endParaRPr>
          </a:p>
        </p:txBody>
      </p:sp>
      <p:pic>
        <p:nvPicPr>
          <p:cNvPr id="1986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364" y="1381125"/>
            <a:ext cx="8677275"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86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1" y="5791200"/>
            <a:ext cx="66960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61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9" y="249083"/>
            <a:ext cx="8496943" cy="737494"/>
          </a:xfrm>
        </p:spPr>
        <p:txBody>
          <a:bodyPr/>
          <a:lstStyle/>
          <a:p>
            <a:r>
              <a:rPr lang="uk-UA" noProof="0" dirty="0">
                <a:solidFill>
                  <a:schemeClr val="tx1"/>
                </a:solidFill>
              </a:rPr>
              <a:t>Залежність теплопровідності від вмісту вологи в матеріалі</a:t>
            </a:r>
            <a:endParaRPr lang="en-GB" noProof="0" dirty="0">
              <a:solidFill>
                <a:schemeClr val="tx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6200000">
            <a:off x="8208542" y="1676495"/>
            <a:ext cx="3695795" cy="3168352"/>
          </a:xfrm>
        </p:spPr>
      </p:pic>
      <p:pic>
        <p:nvPicPr>
          <p:cNvPr id="1996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376" y="1234497"/>
            <a:ext cx="7272808" cy="4751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376" y="6165304"/>
            <a:ext cx="66960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28248" y="5210168"/>
            <a:ext cx="3384376" cy="954107"/>
          </a:xfrm>
          <a:prstGeom prst="rect">
            <a:avLst/>
          </a:prstGeom>
          <a:noFill/>
        </p:spPr>
        <p:txBody>
          <a:bodyPr wrap="square" rtlCol="0">
            <a:spAutoFit/>
          </a:bodyPr>
          <a:lstStyle/>
          <a:p>
            <a:pPr algn="ctr"/>
            <a:r>
              <a:rPr lang="uk-UA" sz="1400" b="1" dirty="0">
                <a:solidFill>
                  <a:srgbClr val="FF0000"/>
                </a:solidFill>
              </a:rPr>
              <a:t>Якщо під час утеплення будинку йде дощ, теплопровідність мінеральної вати може збільшитися до 3-х разів</a:t>
            </a:r>
            <a:endParaRPr lang="lv-LV" sz="1400" b="1" dirty="0">
              <a:solidFill>
                <a:srgbClr val="FF0000"/>
              </a:solidFill>
            </a:endParaRPr>
          </a:p>
        </p:txBody>
      </p:sp>
    </p:spTree>
    <p:extLst>
      <p:ext uri="{BB962C8B-B14F-4D97-AF65-F5344CB8AC3E}">
        <p14:creationId xmlns:p14="http://schemas.microsoft.com/office/powerpoint/2010/main" val="1366779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332656"/>
            <a:ext cx="7728859" cy="737494"/>
          </a:xfrm>
        </p:spPr>
        <p:txBody>
          <a:bodyPr>
            <a:noAutofit/>
          </a:bodyPr>
          <a:lstStyle/>
          <a:p>
            <a:r>
              <a:rPr lang="uk-UA" noProof="0" dirty="0">
                <a:solidFill>
                  <a:schemeClr val="tx1"/>
                </a:solidFill>
              </a:rPr>
              <a:t>Заходи із забезпечення оптимальної енергоефективності</a:t>
            </a:r>
            <a:endParaRPr lang="en-GB" b="0" i="1" noProof="0" dirty="0"/>
          </a:p>
        </p:txBody>
      </p:sp>
      <p:sp>
        <p:nvSpPr>
          <p:cNvPr id="1026" name="Rectangle 2"/>
          <p:cNvSpPr>
            <a:spLocks noChangeArrowheads="1"/>
          </p:cNvSpPr>
          <p:nvPr/>
        </p:nvSpPr>
        <p:spPr bwMode="auto">
          <a:xfrm>
            <a:off x="152400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lv-LV"/>
          </a:p>
        </p:txBody>
      </p:sp>
      <p:sp>
        <p:nvSpPr>
          <p:cNvPr id="10" name="TextBox 9"/>
          <p:cNvSpPr txBox="1"/>
          <p:nvPr/>
        </p:nvSpPr>
        <p:spPr>
          <a:xfrm>
            <a:off x="263353" y="4725144"/>
            <a:ext cx="3168352" cy="1200329"/>
          </a:xfrm>
          <a:prstGeom prst="rect">
            <a:avLst/>
          </a:prstGeom>
          <a:noFill/>
        </p:spPr>
        <p:txBody>
          <a:bodyPr wrap="square" rtlCol="0">
            <a:spAutoFit/>
          </a:bodyPr>
          <a:lstStyle/>
          <a:p>
            <a:r>
              <a:rPr lang="en-GB" dirty="0">
                <a:latin typeface="+mj-lt"/>
              </a:rPr>
              <a:t>d – </a:t>
            </a:r>
            <a:r>
              <a:rPr lang="uk-UA" dirty="0">
                <a:latin typeface="+mj-lt"/>
              </a:rPr>
              <a:t>товщина</a:t>
            </a:r>
            <a:r>
              <a:rPr lang="en-GB" dirty="0">
                <a:latin typeface="+mj-lt"/>
              </a:rPr>
              <a:t>, </a:t>
            </a:r>
            <a:r>
              <a:rPr lang="uk-UA" dirty="0">
                <a:latin typeface="+mj-lt"/>
              </a:rPr>
              <a:t>м</a:t>
            </a:r>
            <a:endParaRPr lang="en-GB" dirty="0">
              <a:latin typeface="+mj-lt"/>
            </a:endParaRPr>
          </a:p>
          <a:p>
            <a:r>
              <a:rPr lang="en-GB" dirty="0">
                <a:latin typeface="+mj-lt"/>
              </a:rPr>
              <a:t>λ – </a:t>
            </a:r>
            <a:r>
              <a:rPr lang="uk-UA" dirty="0">
                <a:latin typeface="+mj-lt"/>
              </a:rPr>
              <a:t>теплопровідність</a:t>
            </a:r>
            <a:r>
              <a:rPr lang="en-GB" dirty="0">
                <a:latin typeface="+mj-lt"/>
              </a:rPr>
              <a:t>, </a:t>
            </a:r>
            <a:r>
              <a:rPr lang="uk-UA" dirty="0">
                <a:latin typeface="+mj-lt"/>
              </a:rPr>
              <a:t>Вт</a:t>
            </a:r>
            <a:r>
              <a:rPr lang="en-GB" dirty="0">
                <a:latin typeface="+mj-lt"/>
              </a:rPr>
              <a:t>/</a:t>
            </a:r>
            <a:r>
              <a:rPr lang="uk-UA" dirty="0" err="1">
                <a:latin typeface="+mj-lt"/>
              </a:rPr>
              <a:t>мК</a:t>
            </a:r>
            <a:r>
              <a:rPr lang="en-GB" dirty="0">
                <a:latin typeface="+mj-lt"/>
              </a:rPr>
              <a:t> </a:t>
            </a:r>
            <a:r>
              <a:rPr lang="en-GB" dirty="0">
                <a:solidFill>
                  <a:schemeClr val="bg1">
                    <a:lumMod val="50000"/>
                  </a:schemeClr>
                </a:solidFill>
                <a:latin typeface="+mj-lt"/>
              </a:rPr>
              <a:t>(</a:t>
            </a:r>
            <a:r>
              <a:rPr lang="uk-UA" dirty="0">
                <a:solidFill>
                  <a:schemeClr val="bg1">
                    <a:lumMod val="50000"/>
                  </a:schemeClr>
                </a:solidFill>
                <a:latin typeface="+mj-lt"/>
              </a:rPr>
              <a:t>як правило, близько </a:t>
            </a:r>
            <a:r>
              <a:rPr lang="en-GB" dirty="0">
                <a:solidFill>
                  <a:schemeClr val="bg1">
                    <a:lumMod val="50000"/>
                  </a:schemeClr>
                </a:solidFill>
                <a:latin typeface="+mj-lt"/>
              </a:rPr>
              <a:t>0,04 </a:t>
            </a:r>
            <a:r>
              <a:rPr lang="uk-UA" dirty="0">
                <a:solidFill>
                  <a:schemeClr val="bg1">
                    <a:lumMod val="50000"/>
                  </a:schemeClr>
                </a:solidFill>
                <a:latin typeface="+mj-lt"/>
              </a:rPr>
              <a:t>Вт</a:t>
            </a:r>
            <a:r>
              <a:rPr lang="en-GB" dirty="0">
                <a:solidFill>
                  <a:schemeClr val="bg1">
                    <a:lumMod val="50000"/>
                  </a:schemeClr>
                </a:solidFill>
                <a:latin typeface="+mj-lt"/>
              </a:rPr>
              <a:t>/</a:t>
            </a:r>
            <a:r>
              <a:rPr lang="uk-UA" dirty="0" err="1">
                <a:solidFill>
                  <a:schemeClr val="bg1">
                    <a:lumMod val="50000"/>
                  </a:schemeClr>
                </a:solidFill>
                <a:latin typeface="+mj-lt"/>
              </a:rPr>
              <a:t>мК</a:t>
            </a:r>
            <a:r>
              <a:rPr lang="en-GB" dirty="0">
                <a:solidFill>
                  <a:schemeClr val="bg1">
                    <a:lumMod val="50000"/>
                  </a:schemeClr>
                </a:solidFill>
                <a:latin typeface="+mj-lt"/>
              </a:rPr>
              <a:t>)</a:t>
            </a:r>
          </a:p>
        </p:txBody>
      </p:sp>
      <p:graphicFrame>
        <p:nvGraphicFramePr>
          <p:cNvPr id="14" name="Chart 13"/>
          <p:cNvGraphicFramePr>
            <a:graphicFrameLocks/>
          </p:cNvGraphicFramePr>
          <p:nvPr>
            <p:extLst>
              <p:ext uri="{D42A27DB-BD31-4B8C-83A1-F6EECF244321}">
                <p14:modId xmlns:p14="http://schemas.microsoft.com/office/powerpoint/2010/main" val="3553686858"/>
              </p:ext>
            </p:extLst>
          </p:nvPr>
        </p:nvGraphicFramePr>
        <p:xfrm>
          <a:off x="3575720" y="1556792"/>
          <a:ext cx="8155915" cy="468106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6456040" y="4725144"/>
            <a:ext cx="767408" cy="523220"/>
          </a:xfrm>
          <a:prstGeom prst="rect">
            <a:avLst/>
          </a:prstGeom>
          <a:noFill/>
        </p:spPr>
        <p:txBody>
          <a:bodyPr wrap="square" rtlCol="0">
            <a:spAutoFit/>
          </a:bodyPr>
          <a:lstStyle/>
          <a:p>
            <a:r>
              <a:rPr lang="lv-LV" sz="2800" b="1" dirty="0">
                <a:solidFill>
                  <a:srgbClr val="FF0000"/>
                </a:solidFill>
              </a:rPr>
              <a:t>?</a:t>
            </a:r>
          </a:p>
        </p:txBody>
      </p:sp>
      <p:pic>
        <p:nvPicPr>
          <p:cNvPr id="45057" name="Picture 1"/>
          <p:cNvPicPr>
            <a:picLocks noChangeAspect="1" noChangeArrowheads="1"/>
          </p:cNvPicPr>
          <p:nvPr/>
        </p:nvPicPr>
        <p:blipFill>
          <a:blip r:embed="rId4" cstate="print"/>
          <a:srcRect/>
          <a:stretch>
            <a:fillRect/>
          </a:stretch>
        </p:blipFill>
        <p:spPr bwMode="auto">
          <a:xfrm>
            <a:off x="6674462" y="3789040"/>
            <a:ext cx="4462098" cy="936104"/>
          </a:xfrm>
          <a:prstGeom prst="rect">
            <a:avLst/>
          </a:prstGeom>
          <a:noFill/>
          <a:ln w="9525">
            <a:noFill/>
            <a:miter lim="800000"/>
            <a:headEnd/>
            <a:tailEnd/>
          </a:ln>
        </p:spPr>
      </p:pic>
      <p:sp>
        <p:nvSpPr>
          <p:cNvPr id="19" name="Rectangle 18"/>
          <p:cNvSpPr/>
          <p:nvPr/>
        </p:nvSpPr>
        <p:spPr>
          <a:xfrm>
            <a:off x="407369" y="1772816"/>
            <a:ext cx="2808312" cy="1015663"/>
          </a:xfrm>
          <a:prstGeom prst="rect">
            <a:avLst/>
          </a:prstGeom>
        </p:spPr>
        <p:txBody>
          <a:bodyPr wrap="square">
            <a:spAutoFit/>
          </a:bodyPr>
          <a:lstStyle/>
          <a:p>
            <a:r>
              <a:rPr lang="uk-UA" sz="2000" i="1" dirty="0"/>
              <a:t>Яка оптимальна товщина теплоізоляції</a:t>
            </a:r>
            <a:r>
              <a:rPr lang="en-GB" sz="2000" i="1" dirty="0"/>
              <a:t>?</a:t>
            </a:r>
            <a:endParaRPr lang="en-US" sz="2000" dirty="0"/>
          </a:p>
        </p:txBody>
      </p:sp>
    </p:spTree>
    <p:extLst>
      <p:ext uri="{BB962C8B-B14F-4D97-AF65-F5344CB8AC3E}">
        <p14:creationId xmlns:p14="http://schemas.microsoft.com/office/powerpoint/2010/main" val="1429396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692779798"/>
              </p:ext>
            </p:extLst>
          </p:nvPr>
        </p:nvGraphicFramePr>
        <p:xfrm>
          <a:off x="455374" y="1484784"/>
          <a:ext cx="11017224"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335361" y="387308"/>
            <a:ext cx="9001000" cy="953460"/>
          </a:xfrm>
          <a:prstGeom prst="rect">
            <a:avLst/>
          </a:prstGeom>
        </p:spPr>
        <p:txBody>
          <a:bodyPr>
            <a:noAutofit/>
          </a:bodyPr>
          <a:lstStyle>
            <a:lvl1pPr algn="l" rtl="0" eaLnBrk="1" fontAlgn="base" hangingPunct="1">
              <a:spcBef>
                <a:spcPct val="0"/>
              </a:spcBef>
              <a:spcAft>
                <a:spcPct val="0"/>
              </a:spcAft>
              <a:defRPr lang="lv-LV" altLang="lv-LV" sz="2400" b="0" dirty="0" smtClean="0">
                <a:solidFill>
                  <a:srgbClr val="6E6452"/>
                </a:solidFill>
                <a:latin typeface="+mj-lt"/>
                <a:ea typeface="+mj-ea"/>
                <a:cs typeface="+mj-cs"/>
              </a:defRPr>
            </a:lvl1pPr>
            <a:lvl2pPr algn="l" rtl="0" eaLnBrk="1" fontAlgn="base" hangingPunct="1">
              <a:spcBef>
                <a:spcPct val="0"/>
              </a:spcBef>
              <a:spcAft>
                <a:spcPct val="0"/>
              </a:spcAft>
              <a:defRPr sz="3300" b="1">
                <a:solidFill>
                  <a:schemeClr val="tx1"/>
                </a:solidFill>
                <a:latin typeface="Arial" charset="0"/>
              </a:defRPr>
            </a:lvl2pPr>
            <a:lvl3pPr algn="l" rtl="0" eaLnBrk="1" fontAlgn="base" hangingPunct="1">
              <a:spcBef>
                <a:spcPct val="0"/>
              </a:spcBef>
              <a:spcAft>
                <a:spcPct val="0"/>
              </a:spcAft>
              <a:defRPr sz="3300" b="1">
                <a:solidFill>
                  <a:schemeClr val="tx1"/>
                </a:solidFill>
                <a:latin typeface="Arial" charset="0"/>
              </a:defRPr>
            </a:lvl3pPr>
            <a:lvl4pPr algn="l" rtl="0" eaLnBrk="1" fontAlgn="base" hangingPunct="1">
              <a:spcBef>
                <a:spcPct val="0"/>
              </a:spcBef>
              <a:spcAft>
                <a:spcPct val="0"/>
              </a:spcAft>
              <a:defRPr sz="3300" b="1">
                <a:solidFill>
                  <a:schemeClr val="tx1"/>
                </a:solidFill>
                <a:latin typeface="Arial" charset="0"/>
              </a:defRPr>
            </a:lvl4pPr>
            <a:lvl5pPr algn="l" rtl="0" eaLnBrk="1" fontAlgn="base" hangingPunct="1">
              <a:spcBef>
                <a:spcPct val="0"/>
              </a:spcBef>
              <a:spcAft>
                <a:spcPct val="0"/>
              </a:spcAft>
              <a:defRPr sz="3300" b="1">
                <a:solidFill>
                  <a:schemeClr val="tx1"/>
                </a:solidFill>
                <a:latin typeface="Arial" charset="0"/>
              </a:defRPr>
            </a:lvl5pPr>
            <a:lvl6pPr marL="457200" algn="l" rtl="0" eaLnBrk="1" fontAlgn="base" hangingPunct="1">
              <a:spcBef>
                <a:spcPct val="0"/>
              </a:spcBef>
              <a:spcAft>
                <a:spcPct val="0"/>
              </a:spcAft>
              <a:defRPr sz="3300" b="1">
                <a:solidFill>
                  <a:schemeClr val="tx1"/>
                </a:solidFill>
                <a:latin typeface="Arial" charset="0"/>
              </a:defRPr>
            </a:lvl6pPr>
            <a:lvl7pPr marL="914400" algn="l" rtl="0" eaLnBrk="1" fontAlgn="base" hangingPunct="1">
              <a:spcBef>
                <a:spcPct val="0"/>
              </a:spcBef>
              <a:spcAft>
                <a:spcPct val="0"/>
              </a:spcAft>
              <a:defRPr sz="3300" b="1">
                <a:solidFill>
                  <a:schemeClr val="tx1"/>
                </a:solidFill>
                <a:latin typeface="Arial" charset="0"/>
              </a:defRPr>
            </a:lvl7pPr>
            <a:lvl8pPr marL="1371600" algn="l" rtl="0" eaLnBrk="1" fontAlgn="base" hangingPunct="1">
              <a:spcBef>
                <a:spcPct val="0"/>
              </a:spcBef>
              <a:spcAft>
                <a:spcPct val="0"/>
              </a:spcAft>
              <a:defRPr sz="3300" b="1">
                <a:solidFill>
                  <a:schemeClr val="tx1"/>
                </a:solidFill>
                <a:latin typeface="Arial" charset="0"/>
              </a:defRPr>
            </a:lvl8pPr>
            <a:lvl9pPr marL="1828800" algn="l" rtl="0" eaLnBrk="1" fontAlgn="base" hangingPunct="1">
              <a:spcBef>
                <a:spcPct val="0"/>
              </a:spcBef>
              <a:spcAft>
                <a:spcPct val="0"/>
              </a:spcAft>
              <a:defRPr sz="3300" b="1">
                <a:solidFill>
                  <a:schemeClr val="tx1"/>
                </a:solidFill>
                <a:latin typeface="Arial" charset="0"/>
              </a:defRPr>
            </a:lvl9pPr>
          </a:lstStyle>
          <a:p>
            <a:r>
              <a:rPr lang="uk-UA" sz="2800" b="1" kern="0" dirty="0">
                <a:solidFill>
                  <a:schemeClr val="tx1"/>
                </a:solidFill>
              </a:rPr>
              <a:t>Кожен додатковий сантиметр теплоізоляції дає дедалі меншу економію енергії</a:t>
            </a:r>
            <a:endParaRPr lang="lv-LV" sz="2800" b="1" kern="0" dirty="0">
              <a:solidFill>
                <a:schemeClr val="tx1"/>
              </a:solidFill>
            </a:endParaRPr>
          </a:p>
        </p:txBody>
      </p:sp>
      <p:graphicFrame>
        <p:nvGraphicFramePr>
          <p:cNvPr id="4" name="Table 3"/>
          <p:cNvGraphicFramePr>
            <a:graphicFrameLocks noGrp="1"/>
          </p:cNvGraphicFramePr>
          <p:nvPr/>
        </p:nvGraphicFramePr>
        <p:xfrm>
          <a:off x="12576720" y="1124802"/>
          <a:ext cx="1029208" cy="4824420"/>
        </p:xfrm>
        <a:graphic>
          <a:graphicData uri="http://schemas.openxmlformats.org/drawingml/2006/table">
            <a:tbl>
              <a:tblPr>
                <a:tableStyleId>{5C22544A-7EE6-4342-B048-85BDC9FD1C3A}</a:tableStyleId>
              </a:tblPr>
              <a:tblGrid>
                <a:gridCol w="514604">
                  <a:extLst>
                    <a:ext uri="{9D8B030D-6E8A-4147-A177-3AD203B41FA5}">
                      <a16:colId xmlns:a16="http://schemas.microsoft.com/office/drawing/2014/main" val="404666241"/>
                    </a:ext>
                  </a:extLst>
                </a:gridCol>
                <a:gridCol w="514604">
                  <a:extLst>
                    <a:ext uri="{9D8B030D-6E8A-4147-A177-3AD203B41FA5}">
                      <a16:colId xmlns:a16="http://schemas.microsoft.com/office/drawing/2014/main" val="396570927"/>
                    </a:ext>
                  </a:extLst>
                </a:gridCol>
              </a:tblGrid>
              <a:tr h="160814">
                <a:tc>
                  <a:txBody>
                    <a:bodyPr/>
                    <a:lstStyle/>
                    <a:p>
                      <a:pPr algn="r" fontAlgn="b"/>
                      <a:r>
                        <a:rPr lang="lv-LV" sz="900" u="none" strike="noStrike">
                          <a:effectLst/>
                        </a:rPr>
                        <a:t>1</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20.00%</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442364191"/>
                  </a:ext>
                </a:extLst>
              </a:tr>
              <a:tr h="160814">
                <a:tc>
                  <a:txBody>
                    <a:bodyPr/>
                    <a:lstStyle/>
                    <a:p>
                      <a:pPr algn="r" fontAlgn="b"/>
                      <a:r>
                        <a:rPr lang="lv-LV" sz="900" u="none" strike="noStrike">
                          <a:effectLst/>
                        </a:rPr>
                        <a:t>2</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13.33%</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1412319696"/>
                  </a:ext>
                </a:extLst>
              </a:tr>
              <a:tr h="160814">
                <a:tc>
                  <a:txBody>
                    <a:bodyPr/>
                    <a:lstStyle/>
                    <a:p>
                      <a:pPr algn="r" fontAlgn="b"/>
                      <a:r>
                        <a:rPr lang="lv-LV" sz="900" u="none" strike="noStrike">
                          <a:effectLst/>
                        </a:rPr>
                        <a:t>3</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9.52%</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757150680"/>
                  </a:ext>
                </a:extLst>
              </a:tr>
              <a:tr h="160814">
                <a:tc>
                  <a:txBody>
                    <a:bodyPr/>
                    <a:lstStyle/>
                    <a:p>
                      <a:pPr algn="r" fontAlgn="b"/>
                      <a:r>
                        <a:rPr lang="lv-LV" sz="900" u="none" strike="noStrike">
                          <a:effectLst/>
                        </a:rPr>
                        <a:t>4</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7.14%</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2388170563"/>
                  </a:ext>
                </a:extLst>
              </a:tr>
              <a:tr h="160814">
                <a:tc>
                  <a:txBody>
                    <a:bodyPr/>
                    <a:lstStyle/>
                    <a:p>
                      <a:pPr algn="r" fontAlgn="b"/>
                      <a:r>
                        <a:rPr lang="lv-LV" sz="900" u="none" strike="noStrike">
                          <a:effectLst/>
                        </a:rPr>
                        <a:t>5</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5.56%</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945662288"/>
                  </a:ext>
                </a:extLst>
              </a:tr>
              <a:tr h="160814">
                <a:tc>
                  <a:txBody>
                    <a:bodyPr/>
                    <a:lstStyle/>
                    <a:p>
                      <a:pPr algn="r" fontAlgn="b"/>
                      <a:r>
                        <a:rPr lang="lv-LV" sz="900" u="none" strike="noStrike">
                          <a:effectLst/>
                        </a:rPr>
                        <a:t>6</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4.44%</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3565040406"/>
                  </a:ext>
                </a:extLst>
              </a:tr>
              <a:tr h="160814">
                <a:tc>
                  <a:txBody>
                    <a:bodyPr/>
                    <a:lstStyle/>
                    <a:p>
                      <a:pPr algn="r" fontAlgn="b"/>
                      <a:r>
                        <a:rPr lang="lv-LV" sz="900" u="none" strike="noStrike">
                          <a:effectLst/>
                        </a:rPr>
                        <a:t>7</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3.64%</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3526845560"/>
                  </a:ext>
                </a:extLst>
              </a:tr>
              <a:tr h="160814">
                <a:tc>
                  <a:txBody>
                    <a:bodyPr/>
                    <a:lstStyle/>
                    <a:p>
                      <a:pPr algn="r" fontAlgn="b"/>
                      <a:r>
                        <a:rPr lang="lv-LV" sz="900" u="none" strike="noStrike">
                          <a:effectLst/>
                        </a:rPr>
                        <a:t>8</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3.03%</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1362121072"/>
                  </a:ext>
                </a:extLst>
              </a:tr>
              <a:tr h="160814">
                <a:tc>
                  <a:txBody>
                    <a:bodyPr/>
                    <a:lstStyle/>
                    <a:p>
                      <a:pPr algn="r" fontAlgn="b"/>
                      <a:r>
                        <a:rPr lang="lv-LV" sz="900" u="none" strike="noStrike">
                          <a:effectLst/>
                        </a:rPr>
                        <a:t>9</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2.56%</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483801231"/>
                  </a:ext>
                </a:extLst>
              </a:tr>
              <a:tr h="160814">
                <a:tc>
                  <a:txBody>
                    <a:bodyPr/>
                    <a:lstStyle/>
                    <a:p>
                      <a:pPr algn="r" fontAlgn="b"/>
                      <a:r>
                        <a:rPr lang="lv-LV" sz="900" u="none" strike="noStrike">
                          <a:effectLst/>
                        </a:rPr>
                        <a:t>10</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2.20%</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1685888054"/>
                  </a:ext>
                </a:extLst>
              </a:tr>
              <a:tr h="160814">
                <a:tc>
                  <a:txBody>
                    <a:bodyPr/>
                    <a:lstStyle/>
                    <a:p>
                      <a:pPr algn="r" fontAlgn="b"/>
                      <a:r>
                        <a:rPr lang="lv-LV" sz="900" u="none" strike="noStrike">
                          <a:effectLst/>
                        </a:rPr>
                        <a:t>11</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1.90%</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1232563450"/>
                  </a:ext>
                </a:extLst>
              </a:tr>
              <a:tr h="160814">
                <a:tc>
                  <a:txBody>
                    <a:bodyPr/>
                    <a:lstStyle/>
                    <a:p>
                      <a:pPr algn="r" fontAlgn="b"/>
                      <a:r>
                        <a:rPr lang="lv-LV" sz="900" u="none" strike="noStrike">
                          <a:effectLst/>
                        </a:rPr>
                        <a:t>12</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1.67%</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1009545139"/>
                  </a:ext>
                </a:extLst>
              </a:tr>
              <a:tr h="160814">
                <a:tc>
                  <a:txBody>
                    <a:bodyPr/>
                    <a:lstStyle/>
                    <a:p>
                      <a:pPr algn="r" fontAlgn="b"/>
                      <a:r>
                        <a:rPr lang="lv-LV" sz="900" u="none" strike="noStrike">
                          <a:effectLst/>
                        </a:rPr>
                        <a:t>13</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1.47%</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1644407333"/>
                  </a:ext>
                </a:extLst>
              </a:tr>
              <a:tr h="160814">
                <a:tc>
                  <a:txBody>
                    <a:bodyPr/>
                    <a:lstStyle/>
                    <a:p>
                      <a:pPr algn="r" fontAlgn="b"/>
                      <a:r>
                        <a:rPr lang="lv-LV" sz="900" u="none" strike="noStrike">
                          <a:effectLst/>
                        </a:rPr>
                        <a:t>14</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1.31%</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279819341"/>
                  </a:ext>
                </a:extLst>
              </a:tr>
              <a:tr h="160814">
                <a:tc>
                  <a:txBody>
                    <a:bodyPr/>
                    <a:lstStyle/>
                    <a:p>
                      <a:pPr algn="r" fontAlgn="b"/>
                      <a:r>
                        <a:rPr lang="lv-LV" sz="900" u="none" strike="noStrike">
                          <a:effectLst/>
                        </a:rPr>
                        <a:t>15</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1.17%</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179284310"/>
                  </a:ext>
                </a:extLst>
              </a:tr>
              <a:tr h="160814">
                <a:tc>
                  <a:txBody>
                    <a:bodyPr/>
                    <a:lstStyle/>
                    <a:p>
                      <a:pPr algn="r" fontAlgn="b"/>
                      <a:r>
                        <a:rPr lang="lv-LV" sz="900" u="none" strike="noStrike">
                          <a:effectLst/>
                        </a:rPr>
                        <a:t>16</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1.05%</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3924398956"/>
                  </a:ext>
                </a:extLst>
              </a:tr>
              <a:tr h="160814">
                <a:tc>
                  <a:txBody>
                    <a:bodyPr/>
                    <a:lstStyle/>
                    <a:p>
                      <a:pPr algn="r" fontAlgn="b"/>
                      <a:r>
                        <a:rPr lang="lv-LV" sz="900" u="none" strike="noStrike">
                          <a:effectLst/>
                        </a:rPr>
                        <a:t>17</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0.95%</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356386106"/>
                  </a:ext>
                </a:extLst>
              </a:tr>
              <a:tr h="160814">
                <a:tc>
                  <a:txBody>
                    <a:bodyPr/>
                    <a:lstStyle/>
                    <a:p>
                      <a:pPr algn="r" fontAlgn="b"/>
                      <a:r>
                        <a:rPr lang="lv-LV" sz="900" u="none" strike="noStrike">
                          <a:effectLst/>
                        </a:rPr>
                        <a:t>18</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0.87%</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3860133166"/>
                  </a:ext>
                </a:extLst>
              </a:tr>
              <a:tr h="160814">
                <a:tc>
                  <a:txBody>
                    <a:bodyPr/>
                    <a:lstStyle/>
                    <a:p>
                      <a:pPr algn="r" fontAlgn="b"/>
                      <a:r>
                        <a:rPr lang="lv-LV" sz="900" u="none" strike="noStrike">
                          <a:effectLst/>
                        </a:rPr>
                        <a:t>19</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0.79%</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1431512616"/>
                  </a:ext>
                </a:extLst>
              </a:tr>
              <a:tr h="160814">
                <a:tc>
                  <a:txBody>
                    <a:bodyPr/>
                    <a:lstStyle/>
                    <a:p>
                      <a:pPr algn="r" fontAlgn="b"/>
                      <a:r>
                        <a:rPr lang="lv-LV" sz="900" u="none" strike="noStrike">
                          <a:effectLst/>
                        </a:rPr>
                        <a:t>20</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0.72%</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2990424487"/>
                  </a:ext>
                </a:extLst>
              </a:tr>
              <a:tr h="160814">
                <a:tc>
                  <a:txBody>
                    <a:bodyPr/>
                    <a:lstStyle/>
                    <a:p>
                      <a:pPr algn="r" fontAlgn="b"/>
                      <a:r>
                        <a:rPr lang="lv-LV" sz="900" u="none" strike="noStrike">
                          <a:effectLst/>
                        </a:rPr>
                        <a:t>21</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0.67%</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2193252709"/>
                  </a:ext>
                </a:extLst>
              </a:tr>
              <a:tr h="160814">
                <a:tc>
                  <a:txBody>
                    <a:bodyPr/>
                    <a:lstStyle/>
                    <a:p>
                      <a:pPr algn="r" fontAlgn="b"/>
                      <a:r>
                        <a:rPr lang="lv-LV" sz="900" u="none" strike="noStrike">
                          <a:effectLst/>
                        </a:rPr>
                        <a:t>22</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0.62%</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1320981864"/>
                  </a:ext>
                </a:extLst>
              </a:tr>
              <a:tr h="160814">
                <a:tc>
                  <a:txBody>
                    <a:bodyPr/>
                    <a:lstStyle/>
                    <a:p>
                      <a:pPr algn="r" fontAlgn="b"/>
                      <a:r>
                        <a:rPr lang="lv-LV" sz="900" u="none" strike="noStrike">
                          <a:effectLst/>
                        </a:rPr>
                        <a:t>23</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0.57%</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1226515019"/>
                  </a:ext>
                </a:extLst>
              </a:tr>
              <a:tr h="160814">
                <a:tc>
                  <a:txBody>
                    <a:bodyPr/>
                    <a:lstStyle/>
                    <a:p>
                      <a:pPr algn="r" fontAlgn="b"/>
                      <a:r>
                        <a:rPr lang="lv-LV" sz="900" u="none" strike="noStrike">
                          <a:effectLst/>
                        </a:rPr>
                        <a:t>24</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0.53%</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1248715584"/>
                  </a:ext>
                </a:extLst>
              </a:tr>
              <a:tr h="160814">
                <a:tc>
                  <a:txBody>
                    <a:bodyPr/>
                    <a:lstStyle/>
                    <a:p>
                      <a:pPr algn="r" fontAlgn="b"/>
                      <a:r>
                        <a:rPr lang="lv-LV" sz="900" u="none" strike="noStrike">
                          <a:effectLst/>
                        </a:rPr>
                        <a:t>25</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0.49%</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3812169828"/>
                  </a:ext>
                </a:extLst>
              </a:tr>
              <a:tr h="160814">
                <a:tc>
                  <a:txBody>
                    <a:bodyPr/>
                    <a:lstStyle/>
                    <a:p>
                      <a:pPr algn="r" fontAlgn="b"/>
                      <a:r>
                        <a:rPr lang="lv-LV" sz="900" u="none" strike="noStrike">
                          <a:effectLst/>
                        </a:rPr>
                        <a:t>26</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0.46%</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2514042872"/>
                  </a:ext>
                </a:extLst>
              </a:tr>
              <a:tr h="160814">
                <a:tc>
                  <a:txBody>
                    <a:bodyPr/>
                    <a:lstStyle/>
                    <a:p>
                      <a:pPr algn="r" fontAlgn="b"/>
                      <a:r>
                        <a:rPr lang="lv-LV" sz="900" u="none" strike="noStrike">
                          <a:effectLst/>
                        </a:rPr>
                        <a:t>27</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0.43%</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1242028814"/>
                  </a:ext>
                </a:extLst>
              </a:tr>
              <a:tr h="160814">
                <a:tc>
                  <a:txBody>
                    <a:bodyPr/>
                    <a:lstStyle/>
                    <a:p>
                      <a:pPr algn="r" fontAlgn="b"/>
                      <a:r>
                        <a:rPr lang="lv-LV" sz="900" u="none" strike="noStrike">
                          <a:effectLst/>
                        </a:rPr>
                        <a:t>28</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0.40%</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3893587601"/>
                  </a:ext>
                </a:extLst>
              </a:tr>
              <a:tr h="160814">
                <a:tc>
                  <a:txBody>
                    <a:bodyPr/>
                    <a:lstStyle/>
                    <a:p>
                      <a:pPr algn="r" fontAlgn="b"/>
                      <a:r>
                        <a:rPr lang="lv-LV" sz="900" u="none" strike="noStrike">
                          <a:effectLst/>
                        </a:rPr>
                        <a:t>29</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a:effectLst/>
                        </a:rPr>
                        <a:t>0.38%</a:t>
                      </a:r>
                      <a:endParaRPr lang="lv-LV" sz="900" b="0" i="0" u="none" strike="noStrike">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230837708"/>
                  </a:ext>
                </a:extLst>
              </a:tr>
              <a:tr h="160814">
                <a:tc>
                  <a:txBody>
                    <a:bodyPr/>
                    <a:lstStyle/>
                    <a:p>
                      <a:pPr algn="r" fontAlgn="b"/>
                      <a:r>
                        <a:rPr lang="lv-LV" sz="900" u="none" strike="noStrike">
                          <a:effectLst/>
                        </a:rPr>
                        <a:t>30</a:t>
                      </a:r>
                      <a:endParaRPr lang="lv-LV" sz="900" b="0" i="0" u="none" strike="noStrike">
                        <a:solidFill>
                          <a:srgbClr val="000000"/>
                        </a:solidFill>
                        <a:effectLst/>
                        <a:latin typeface="Calibri" panose="020F0502020204030204" pitchFamily="34" charset="0"/>
                      </a:endParaRPr>
                    </a:p>
                  </a:txBody>
                  <a:tcPr marL="8041" marR="8041" marT="8041" marB="0" anchor="b"/>
                </a:tc>
                <a:tc>
                  <a:txBody>
                    <a:bodyPr/>
                    <a:lstStyle/>
                    <a:p>
                      <a:pPr algn="r" fontAlgn="b"/>
                      <a:r>
                        <a:rPr lang="lv-LV" sz="900" u="none" strike="noStrike" dirty="0">
                          <a:effectLst/>
                        </a:rPr>
                        <a:t>0.36%</a:t>
                      </a:r>
                      <a:endParaRPr lang="lv-LV" sz="900" b="0" i="0" u="none" strike="noStrike" dirty="0">
                        <a:solidFill>
                          <a:srgbClr val="000000"/>
                        </a:solidFill>
                        <a:effectLst/>
                        <a:latin typeface="Calibri" panose="020F0502020204030204" pitchFamily="34" charset="0"/>
                      </a:endParaRPr>
                    </a:p>
                  </a:txBody>
                  <a:tcPr marL="8041" marR="8041" marT="8041" marB="0" anchor="b"/>
                </a:tc>
                <a:extLst>
                  <a:ext uri="{0D108BD9-81ED-4DB2-BD59-A6C34878D82A}">
                    <a16:rowId xmlns:a16="http://schemas.microsoft.com/office/drawing/2014/main" val="1583898046"/>
                  </a:ext>
                </a:extLst>
              </a:tr>
            </a:tbl>
          </a:graphicData>
        </a:graphic>
      </p:graphicFrame>
    </p:spTree>
    <p:extLst>
      <p:ext uri="{BB962C8B-B14F-4D97-AF65-F5344CB8AC3E}">
        <p14:creationId xmlns:p14="http://schemas.microsoft.com/office/powerpoint/2010/main" val="2980861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407368" y="25156"/>
            <a:ext cx="9144000" cy="1387620"/>
          </a:xfrm>
          <a:prstGeom prst="rect">
            <a:avLst/>
          </a:prstGeom>
          <a:noFill/>
          <a:ln w="9525">
            <a:noFill/>
            <a:miter lim="800000"/>
            <a:headEnd/>
            <a:tailEnd/>
          </a:ln>
        </p:spPr>
        <p:txBody>
          <a:bodyPr anchor="ctr"/>
          <a:lstStyle/>
          <a:p>
            <a:r>
              <a:rPr lang="uk-UA" sz="2800" b="1" dirty="0">
                <a:latin typeface="+mj-lt"/>
              </a:rPr>
              <a:t>Розрахунок коефіцієнта тепловтрат будівлі</a:t>
            </a:r>
            <a:endParaRPr lang="lv-LV" sz="2800" b="1" dirty="0">
              <a:latin typeface="+mj-lt"/>
            </a:endParaRPr>
          </a:p>
        </p:txBody>
      </p:sp>
      <p:sp>
        <p:nvSpPr>
          <p:cNvPr id="344066" name="Rectangle 2"/>
          <p:cNvSpPr>
            <a:spLocks noChangeArrowheads="1"/>
          </p:cNvSpPr>
          <p:nvPr/>
        </p:nvSpPr>
        <p:spPr bwMode="auto">
          <a:xfrm>
            <a:off x="152400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4065" name="Object 1"/>
          <p:cNvGraphicFramePr>
            <a:graphicFrameLocks noChangeAspect="1"/>
          </p:cNvGraphicFramePr>
          <p:nvPr/>
        </p:nvGraphicFramePr>
        <p:xfrm>
          <a:off x="3503712" y="1700808"/>
          <a:ext cx="4786346" cy="1008782"/>
        </p:xfrm>
        <a:graphic>
          <a:graphicData uri="http://schemas.openxmlformats.org/presentationml/2006/ole">
            <mc:AlternateContent xmlns:mc="http://schemas.openxmlformats.org/markup-compatibility/2006">
              <mc:Choice xmlns:v="urn:schemas-microsoft-com:vml" Requires="v">
                <p:oleObj spid="_x0000_s112740" name="Equation" r:id="rId4" imgW="2121651" imgH="444515" progId="">
                  <p:embed/>
                </p:oleObj>
              </mc:Choice>
              <mc:Fallback>
                <p:oleObj name="Equation" r:id="rId4" imgW="2121651" imgH="44451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3712" y="1700808"/>
                        <a:ext cx="4786346" cy="10087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983432" y="3284984"/>
            <a:ext cx="9793088" cy="2492990"/>
          </a:xfrm>
          <a:prstGeom prst="rect">
            <a:avLst/>
          </a:prstGeom>
          <a:noFill/>
        </p:spPr>
        <p:txBody>
          <a:bodyPr wrap="square" rtlCol="0">
            <a:spAutoFit/>
          </a:bodyPr>
          <a:lstStyle/>
          <a:p>
            <a:r>
              <a:rPr lang="lv-LV" sz="2000" dirty="0"/>
              <a:t>χ</a:t>
            </a:r>
            <a:r>
              <a:rPr lang="lv-LV" sz="2000" baseline="-25000" dirty="0"/>
              <a:t>j</a:t>
            </a:r>
            <a:r>
              <a:rPr lang="lv-LV" sz="2000" dirty="0"/>
              <a:t> – </a:t>
            </a:r>
            <a:r>
              <a:rPr lang="uk-UA" sz="2000" dirty="0"/>
              <a:t>коефіцієнт теплопередачі точкового теплового містка</a:t>
            </a:r>
            <a:r>
              <a:rPr lang="lv-LV" sz="2000" dirty="0"/>
              <a:t>, </a:t>
            </a:r>
            <a:r>
              <a:rPr lang="uk-UA" sz="2000" dirty="0"/>
              <a:t>Вт</a:t>
            </a:r>
            <a:r>
              <a:rPr lang="lv-LV" sz="2000" dirty="0"/>
              <a:t>/</a:t>
            </a:r>
            <a:r>
              <a:rPr lang="uk-UA" sz="2000" dirty="0"/>
              <a:t>К</a:t>
            </a:r>
            <a:r>
              <a:rPr lang="lv-LV" sz="2000" dirty="0"/>
              <a:t>;</a:t>
            </a:r>
          </a:p>
          <a:p>
            <a:endParaRPr lang="en-US" sz="900" dirty="0"/>
          </a:p>
          <a:p>
            <a:r>
              <a:rPr lang="lv-LV" sz="2000" dirty="0"/>
              <a:t>ψ</a:t>
            </a:r>
            <a:r>
              <a:rPr lang="lv-LV" sz="2000" baseline="-25000" dirty="0"/>
              <a:t>k</a:t>
            </a:r>
            <a:r>
              <a:rPr lang="lv-LV" sz="2000" dirty="0"/>
              <a:t> – </a:t>
            </a:r>
            <a:r>
              <a:rPr lang="uk-UA" sz="2000" dirty="0"/>
              <a:t>коефіцієнт теплопередачі лінійного теплового містка</a:t>
            </a:r>
            <a:r>
              <a:rPr lang="lv-LV" sz="2000" dirty="0"/>
              <a:t>, </a:t>
            </a:r>
            <a:r>
              <a:rPr lang="uk-UA" sz="2000" dirty="0"/>
              <a:t>Вт</a:t>
            </a:r>
            <a:r>
              <a:rPr lang="lv-LV" sz="2000" dirty="0"/>
              <a:t>/(</a:t>
            </a:r>
            <a:r>
              <a:rPr lang="uk-UA" sz="2000" dirty="0"/>
              <a:t>м</a:t>
            </a:r>
            <a:r>
              <a:rPr lang="lv-LV" sz="2000" dirty="0"/>
              <a:t>∙</a:t>
            </a:r>
            <a:r>
              <a:rPr lang="uk-UA" sz="2000" dirty="0"/>
              <a:t>К</a:t>
            </a:r>
            <a:r>
              <a:rPr lang="lv-LV" sz="2000" dirty="0"/>
              <a:t>);</a:t>
            </a:r>
          </a:p>
          <a:p>
            <a:endParaRPr lang="en-US" sz="900" dirty="0"/>
          </a:p>
          <a:p>
            <a:r>
              <a:rPr lang="lv-LV" sz="2000" dirty="0"/>
              <a:t>l</a:t>
            </a:r>
            <a:r>
              <a:rPr lang="lv-LV" sz="2000" baseline="-25000" dirty="0"/>
              <a:t>k</a:t>
            </a:r>
            <a:r>
              <a:rPr lang="lv-LV" sz="2000" dirty="0"/>
              <a:t> –</a:t>
            </a:r>
            <a:r>
              <a:rPr lang="uk-UA" sz="2000" dirty="0"/>
              <a:t> довжина лінійного теплового містка</a:t>
            </a:r>
            <a:r>
              <a:rPr lang="lv-LV" sz="2000" dirty="0"/>
              <a:t>, </a:t>
            </a:r>
            <a:r>
              <a:rPr lang="uk-UA" sz="2000" dirty="0"/>
              <a:t>м</a:t>
            </a:r>
            <a:r>
              <a:rPr lang="lv-LV" sz="2000" dirty="0"/>
              <a:t>;</a:t>
            </a:r>
          </a:p>
          <a:p>
            <a:endParaRPr lang="en-US" sz="900" dirty="0"/>
          </a:p>
          <a:p>
            <a:r>
              <a:rPr lang="lv-LV" sz="2000" dirty="0"/>
              <a:t>U</a:t>
            </a:r>
            <a:r>
              <a:rPr lang="lv-LV" sz="2000" baseline="-25000" dirty="0"/>
              <a:t>i</a:t>
            </a:r>
            <a:r>
              <a:rPr lang="lv-LV" sz="2000" dirty="0"/>
              <a:t> – </a:t>
            </a:r>
            <a:r>
              <a:rPr lang="uk-UA" sz="2000" dirty="0"/>
              <a:t>коефіцієнт теплопередачі структурного елемента будівлі</a:t>
            </a:r>
            <a:r>
              <a:rPr lang="lv-LV" sz="2000" dirty="0"/>
              <a:t>, </a:t>
            </a:r>
            <a:r>
              <a:rPr lang="uk-UA" sz="2000" dirty="0"/>
              <a:t>Вт</a:t>
            </a:r>
            <a:r>
              <a:rPr lang="lv-LV" sz="2000" dirty="0"/>
              <a:t>/(</a:t>
            </a:r>
            <a:r>
              <a:rPr lang="uk-UA" sz="2000" dirty="0"/>
              <a:t>м</a:t>
            </a:r>
            <a:r>
              <a:rPr lang="lv-LV" sz="2000" baseline="30000" dirty="0"/>
              <a:t>2</a:t>
            </a:r>
            <a:r>
              <a:rPr lang="lv-LV" sz="2000" dirty="0"/>
              <a:t>∙</a:t>
            </a:r>
            <a:r>
              <a:rPr lang="uk-UA" sz="2000" dirty="0"/>
              <a:t>К</a:t>
            </a:r>
            <a:r>
              <a:rPr lang="lv-LV" sz="2000" dirty="0"/>
              <a:t>);</a:t>
            </a:r>
          </a:p>
          <a:p>
            <a:endParaRPr lang="en-US" sz="900" dirty="0"/>
          </a:p>
          <a:p>
            <a:r>
              <a:rPr lang="lv-LV" sz="2000" dirty="0"/>
              <a:t>A</a:t>
            </a:r>
            <a:r>
              <a:rPr lang="lv-LV" sz="2000" baseline="-25000" dirty="0"/>
              <a:t>i</a:t>
            </a:r>
            <a:r>
              <a:rPr lang="lv-LV" sz="2000" dirty="0"/>
              <a:t> – </a:t>
            </a:r>
            <a:r>
              <a:rPr lang="uk-UA" sz="2000" dirty="0"/>
              <a:t>площа елемента будівлі, якого стосується </a:t>
            </a:r>
            <a:r>
              <a:rPr lang="en-US" sz="2000" dirty="0" err="1"/>
              <a:t>U</a:t>
            </a:r>
            <a:r>
              <a:rPr lang="en-US" sz="2000" baseline="-25000" dirty="0" err="1"/>
              <a:t>i</a:t>
            </a:r>
            <a:r>
              <a:rPr lang="lv-LV" sz="2000" dirty="0"/>
              <a:t>, </a:t>
            </a:r>
            <a:r>
              <a:rPr lang="uk-UA" sz="2000" dirty="0"/>
              <a:t>м</a:t>
            </a:r>
            <a:r>
              <a:rPr lang="lv-LV" sz="2000" baseline="30000" dirty="0"/>
              <a:t>2</a:t>
            </a:r>
            <a:r>
              <a:rPr lang="lv-LV" sz="2000" dirty="0"/>
              <a:t>.</a:t>
            </a:r>
            <a:endParaRPr lang="en-US" sz="2000" dirty="0"/>
          </a:p>
          <a:p>
            <a:endParaRPr lang="en-US" sz="2000" dirty="0"/>
          </a:p>
        </p:txBody>
      </p:sp>
    </p:spTree>
    <p:extLst>
      <p:ext uri="{BB962C8B-B14F-4D97-AF65-F5344CB8AC3E}">
        <p14:creationId xmlns:p14="http://schemas.microsoft.com/office/powerpoint/2010/main" val="3885221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7368" y="252673"/>
            <a:ext cx="7869238" cy="908050"/>
          </a:xfrm>
          <a:noFill/>
        </p:spPr>
        <p:txBody>
          <a:bodyPr/>
          <a:lstStyle/>
          <a:p>
            <a:pPr eaLnBrk="1" hangingPunct="1"/>
            <a:r>
              <a:rPr lang="en-GB" sz="2800" b="1" dirty="0"/>
              <a:t>4</a:t>
            </a:r>
            <a:r>
              <a:rPr lang="en-GB" sz="2800" b="1" noProof="0" dirty="0">
                <a:solidFill>
                  <a:schemeClr val="tx1"/>
                </a:solidFill>
              </a:rPr>
              <a:t>. </a:t>
            </a:r>
            <a:r>
              <a:rPr lang="uk-UA" sz="2800" b="1" noProof="0" dirty="0">
                <a:solidFill>
                  <a:schemeClr val="tx1"/>
                </a:solidFill>
              </a:rPr>
              <a:t>Теплові містки</a:t>
            </a:r>
            <a:endParaRPr lang="en-GB" sz="2800" b="1" noProof="0" dirty="0">
              <a:solidFill>
                <a:schemeClr val="tx1"/>
              </a:solidFill>
            </a:endParaRPr>
          </a:p>
        </p:txBody>
      </p:sp>
      <p:pic>
        <p:nvPicPr>
          <p:cNvPr id="15365" name="Picture 4" descr="G13_3"/>
          <p:cNvPicPr>
            <a:picLocks noChangeAspect="1" noChangeArrowheads="1"/>
          </p:cNvPicPr>
          <p:nvPr/>
        </p:nvPicPr>
        <p:blipFill>
          <a:blip r:embed="rId3" cstate="print"/>
          <a:srcRect/>
          <a:stretch>
            <a:fillRect/>
          </a:stretch>
        </p:blipFill>
        <p:spPr bwMode="auto">
          <a:xfrm>
            <a:off x="1775520" y="1361088"/>
            <a:ext cx="3810000" cy="2286000"/>
          </a:xfrm>
          <a:prstGeom prst="rect">
            <a:avLst/>
          </a:prstGeom>
          <a:noFill/>
          <a:ln w="9525">
            <a:noFill/>
            <a:miter lim="800000"/>
            <a:headEnd/>
            <a:tailEnd/>
          </a:ln>
        </p:spPr>
      </p:pic>
      <p:pic>
        <p:nvPicPr>
          <p:cNvPr id="15366" name="Picture 5" descr="23042010074"/>
          <p:cNvPicPr>
            <a:picLocks noChangeAspect="1" noChangeArrowheads="1"/>
          </p:cNvPicPr>
          <p:nvPr/>
        </p:nvPicPr>
        <p:blipFill>
          <a:blip r:embed="rId4" cstate="print"/>
          <a:srcRect/>
          <a:stretch>
            <a:fillRect/>
          </a:stretch>
        </p:blipFill>
        <p:spPr bwMode="auto">
          <a:xfrm>
            <a:off x="1775520" y="3707451"/>
            <a:ext cx="3810000" cy="2856000"/>
          </a:xfrm>
          <a:prstGeom prst="rect">
            <a:avLst/>
          </a:prstGeom>
          <a:noFill/>
          <a:ln w="9525">
            <a:noFill/>
            <a:miter lim="800000"/>
            <a:headEnd/>
            <a:tailEnd/>
          </a:ln>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0096" y="1361088"/>
            <a:ext cx="3573998" cy="238266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0096" y="3944118"/>
            <a:ext cx="3573998" cy="2382665"/>
          </a:xfrm>
          <a:prstGeom prst="rect">
            <a:avLst/>
          </a:prstGeom>
        </p:spPr>
      </p:pic>
    </p:spTree>
    <p:extLst>
      <p:ext uri="{BB962C8B-B14F-4D97-AF65-F5344CB8AC3E}">
        <p14:creationId xmlns:p14="http://schemas.microsoft.com/office/powerpoint/2010/main" val="1174284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p:cNvPicPr>
            <a:picLocks noChangeAspect="1" noChangeArrowheads="1"/>
          </p:cNvPicPr>
          <p:nvPr/>
        </p:nvPicPr>
        <p:blipFill>
          <a:blip r:embed="rId3" cstate="print"/>
          <a:srcRect/>
          <a:stretch>
            <a:fillRect/>
          </a:stretch>
        </p:blipFill>
        <p:spPr bwMode="auto">
          <a:xfrm>
            <a:off x="767408" y="3717032"/>
            <a:ext cx="5832648" cy="2647950"/>
          </a:xfrm>
          <a:prstGeom prst="rect">
            <a:avLst/>
          </a:prstGeom>
          <a:noFill/>
          <a:ln w="9525">
            <a:noFill/>
            <a:miter lim="800000"/>
            <a:headEnd/>
            <a:tailEnd/>
          </a:ln>
        </p:spPr>
      </p:pic>
      <p:sp>
        <p:nvSpPr>
          <p:cNvPr id="16386" name="Rectangle 4"/>
          <p:cNvSpPr>
            <a:spLocks noGrp="1" noChangeArrowheads="1"/>
          </p:cNvSpPr>
          <p:nvPr>
            <p:ph type="title"/>
          </p:nvPr>
        </p:nvSpPr>
        <p:spPr>
          <a:xfrm>
            <a:off x="407368" y="71423"/>
            <a:ext cx="8229600" cy="1143000"/>
          </a:xfrm>
          <a:noFill/>
        </p:spPr>
        <p:txBody>
          <a:bodyPr/>
          <a:lstStyle/>
          <a:p>
            <a:pPr eaLnBrk="1" hangingPunct="1"/>
            <a:r>
              <a:rPr lang="uk-UA" altLang="lv-LV" dirty="0">
                <a:solidFill>
                  <a:schemeClr val="tx1"/>
                </a:solidFill>
              </a:rPr>
              <a:t>Негативний вплив теплових містків</a:t>
            </a:r>
            <a:endParaRPr lang="en-GB" altLang="lv-LV" dirty="0">
              <a:solidFill>
                <a:schemeClr val="tx1"/>
              </a:solidFill>
            </a:endParaRPr>
          </a:p>
        </p:txBody>
      </p:sp>
      <p:sp>
        <p:nvSpPr>
          <p:cNvPr id="4101" name="Rectangle 5"/>
          <p:cNvSpPr>
            <a:spLocks noGrp="1" noChangeArrowheads="1"/>
          </p:cNvSpPr>
          <p:nvPr>
            <p:ph idx="1"/>
          </p:nvPr>
        </p:nvSpPr>
        <p:spPr>
          <a:xfrm>
            <a:off x="695400" y="1214423"/>
            <a:ext cx="10369152" cy="2428891"/>
          </a:xfrm>
        </p:spPr>
        <p:style>
          <a:lnRef idx="2">
            <a:schemeClr val="accent6"/>
          </a:lnRef>
          <a:fillRef idx="1">
            <a:schemeClr val="lt1"/>
          </a:fillRef>
          <a:effectRef idx="0">
            <a:schemeClr val="accent6"/>
          </a:effectRef>
          <a:fontRef idx="minor">
            <a:schemeClr val="dk1"/>
          </a:fontRef>
        </p:style>
        <p:txBody>
          <a:bodyPr/>
          <a:lstStyle/>
          <a:p>
            <a:pPr eaLnBrk="1" hangingPunct="1">
              <a:defRPr/>
            </a:pPr>
            <a:r>
              <a:rPr lang="uk-UA" sz="2400" noProof="0" dirty="0">
                <a:solidFill>
                  <a:schemeClr val="tx1"/>
                </a:solidFill>
                <a:latin typeface="+mj-lt"/>
              </a:rPr>
              <a:t>Збільшені тепловтрати в оболонці будівлі</a:t>
            </a:r>
            <a:endParaRPr lang="en-GB" sz="2400" noProof="0" dirty="0">
              <a:solidFill>
                <a:schemeClr val="tx1"/>
              </a:solidFill>
              <a:latin typeface="+mj-lt"/>
            </a:endParaRPr>
          </a:p>
          <a:p>
            <a:pPr eaLnBrk="1" hangingPunct="1">
              <a:defRPr/>
            </a:pPr>
            <a:r>
              <a:rPr lang="uk-UA" sz="2400" noProof="0" dirty="0">
                <a:solidFill>
                  <a:schemeClr val="tx1"/>
                </a:solidFill>
                <a:latin typeface="+mj-lt"/>
              </a:rPr>
              <a:t>Знижені температури поверхні</a:t>
            </a:r>
            <a:endParaRPr lang="en-GB" sz="2400" noProof="0" dirty="0">
              <a:solidFill>
                <a:schemeClr val="tx1"/>
              </a:solidFill>
              <a:latin typeface="+mj-lt"/>
            </a:endParaRPr>
          </a:p>
          <a:p>
            <a:pPr eaLnBrk="1" hangingPunct="1">
              <a:defRPr/>
            </a:pPr>
            <a:r>
              <a:rPr lang="uk-UA" sz="2400" noProof="0" dirty="0">
                <a:solidFill>
                  <a:schemeClr val="tx1"/>
                </a:solidFill>
                <a:latin typeface="+mj-lt"/>
              </a:rPr>
              <a:t>Ризик конденсації вологи</a:t>
            </a:r>
            <a:endParaRPr lang="en-GB" sz="2400" noProof="0" dirty="0">
              <a:solidFill>
                <a:schemeClr val="tx1"/>
              </a:solidFill>
              <a:latin typeface="+mj-lt"/>
            </a:endParaRPr>
          </a:p>
          <a:p>
            <a:pPr eaLnBrk="1" hangingPunct="1">
              <a:defRPr/>
            </a:pPr>
            <a:r>
              <a:rPr lang="uk-UA" sz="2400" noProof="0" dirty="0">
                <a:solidFill>
                  <a:schemeClr val="tx1"/>
                </a:solidFill>
                <a:latin typeface="+mj-lt"/>
              </a:rPr>
              <a:t>Ризик виникнення плісняви</a:t>
            </a:r>
            <a:endParaRPr lang="en-GB" sz="2400" noProof="0" dirty="0">
              <a:solidFill>
                <a:schemeClr val="tx1"/>
              </a:solidFill>
              <a:latin typeface="+mj-lt"/>
            </a:endParaRPr>
          </a:p>
          <a:p>
            <a:pPr eaLnBrk="1" hangingPunct="1">
              <a:defRPr/>
            </a:pPr>
            <a:r>
              <a:rPr lang="uk-UA" sz="2400" noProof="0" dirty="0">
                <a:solidFill>
                  <a:schemeClr val="tx1"/>
                </a:solidFill>
                <a:latin typeface="+mj-lt"/>
              </a:rPr>
              <a:t>Гірша якість повітря в приміщенні</a:t>
            </a:r>
            <a:endParaRPr lang="en-GB" sz="2400" noProof="0" dirty="0">
              <a:solidFill>
                <a:schemeClr val="tx1"/>
              </a:solidFill>
              <a:latin typeface="+mj-lt"/>
            </a:endParaRPr>
          </a:p>
        </p:txBody>
      </p:sp>
      <p:sp>
        <p:nvSpPr>
          <p:cNvPr id="6" name="Rectangle 5"/>
          <p:cNvSpPr/>
          <p:nvPr/>
        </p:nvSpPr>
        <p:spPr>
          <a:xfrm>
            <a:off x="0" y="6604084"/>
            <a:ext cx="5400600" cy="253916"/>
          </a:xfrm>
          <a:prstGeom prst="rect">
            <a:avLst/>
          </a:prstGeom>
        </p:spPr>
        <p:txBody>
          <a:bodyPr wrap="square">
            <a:spAutoFit/>
          </a:bodyPr>
          <a:lstStyle/>
          <a:p>
            <a:r>
              <a:rPr lang="en-US" sz="1050" dirty="0"/>
              <a:t>http://www.rtisolazioni.com/spaceloft_en.php?paragraph=4</a:t>
            </a:r>
          </a:p>
        </p:txBody>
      </p:sp>
      <p:pic>
        <p:nvPicPr>
          <p:cNvPr id="16390" name="Picture 6"/>
          <p:cNvPicPr>
            <a:picLocks noChangeAspect="1" noChangeArrowheads="1"/>
          </p:cNvPicPr>
          <p:nvPr/>
        </p:nvPicPr>
        <p:blipFill>
          <a:blip r:embed="rId4" cstate="print"/>
          <a:srcRect/>
          <a:stretch>
            <a:fillRect/>
          </a:stretch>
        </p:blipFill>
        <p:spPr bwMode="auto">
          <a:xfrm>
            <a:off x="7176120" y="3861048"/>
            <a:ext cx="3868433" cy="2543773"/>
          </a:xfrm>
          <a:prstGeom prst="rect">
            <a:avLst/>
          </a:prstGeom>
          <a:noFill/>
          <a:ln w="9525">
            <a:noFill/>
            <a:miter lim="800000"/>
            <a:headEnd/>
            <a:tailEnd/>
          </a:ln>
          <a:effectLst/>
        </p:spPr>
      </p:pic>
      <p:sp>
        <p:nvSpPr>
          <p:cNvPr id="2" name="TextBox 1"/>
          <p:cNvSpPr txBox="1"/>
          <p:nvPr/>
        </p:nvSpPr>
        <p:spPr>
          <a:xfrm>
            <a:off x="407368" y="5517232"/>
            <a:ext cx="1872208" cy="830997"/>
          </a:xfrm>
          <a:prstGeom prst="rect">
            <a:avLst/>
          </a:prstGeom>
          <a:solidFill>
            <a:schemeClr val="bg1"/>
          </a:solidFill>
        </p:spPr>
        <p:txBody>
          <a:bodyPr wrap="square" rtlCol="0">
            <a:spAutoFit/>
          </a:bodyPr>
          <a:lstStyle/>
          <a:p>
            <a:pPr algn="r"/>
            <a:r>
              <a:rPr lang="uk-UA" sz="1600" b="1" dirty="0"/>
              <a:t>Високий ризик виникнення плісняви</a:t>
            </a:r>
            <a:endParaRPr lang="lv-LV" sz="1600" b="1" dirty="0"/>
          </a:p>
        </p:txBody>
      </p:sp>
      <p:sp>
        <p:nvSpPr>
          <p:cNvPr id="8" name="TextBox 7"/>
          <p:cNvSpPr txBox="1"/>
          <p:nvPr/>
        </p:nvSpPr>
        <p:spPr>
          <a:xfrm>
            <a:off x="3143470" y="5445224"/>
            <a:ext cx="1728394" cy="830997"/>
          </a:xfrm>
          <a:prstGeom prst="rect">
            <a:avLst/>
          </a:prstGeom>
          <a:solidFill>
            <a:schemeClr val="bg1"/>
          </a:solidFill>
        </p:spPr>
        <p:txBody>
          <a:bodyPr wrap="square" rtlCol="0">
            <a:spAutoFit/>
          </a:bodyPr>
          <a:lstStyle/>
          <a:p>
            <a:pPr algn="r"/>
            <a:r>
              <a:rPr lang="uk-UA" sz="1600" b="1" dirty="0"/>
              <a:t>Низький ризик виникнення плісняви</a:t>
            </a:r>
            <a:endParaRPr lang="lv-LV" sz="1600" b="1" dirty="0"/>
          </a:p>
        </p:txBody>
      </p:sp>
    </p:spTree>
    <p:extLst>
      <p:ext uri="{BB962C8B-B14F-4D97-AF65-F5344CB8AC3E}">
        <p14:creationId xmlns:p14="http://schemas.microsoft.com/office/powerpoint/2010/main" val="917786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23392" y="332656"/>
            <a:ext cx="9972601" cy="738336"/>
          </a:xfrm>
          <a:noFill/>
        </p:spPr>
        <p:txBody>
          <a:bodyPr/>
          <a:lstStyle/>
          <a:p>
            <a:pPr eaLnBrk="1" hangingPunct="1"/>
            <a:r>
              <a:rPr lang="uk-UA" altLang="lv-LV" sz="2800" b="1" dirty="0">
                <a:solidFill>
                  <a:schemeClr val="tx1"/>
                </a:solidFill>
              </a:rPr>
              <a:t>Розрахунок теплових містків</a:t>
            </a:r>
            <a:endParaRPr lang="en-GB" altLang="lv-LV" sz="2800" b="1" dirty="0">
              <a:solidFill>
                <a:schemeClr val="tx1"/>
              </a:solidFill>
            </a:endParaRPr>
          </a:p>
        </p:txBody>
      </p:sp>
      <p:sp>
        <p:nvSpPr>
          <p:cNvPr id="12293" name="Rectangle 5"/>
          <p:cNvSpPr>
            <a:spLocks noGrp="1" noChangeArrowheads="1"/>
          </p:cNvSpPr>
          <p:nvPr>
            <p:ph sz="half" idx="1"/>
          </p:nvPr>
        </p:nvSpPr>
        <p:spPr>
          <a:xfrm>
            <a:off x="695400" y="1700808"/>
            <a:ext cx="5220000" cy="4320480"/>
          </a:xfrm>
        </p:spPr>
        <p:style>
          <a:lnRef idx="2">
            <a:schemeClr val="accent3">
              <a:shade val="50000"/>
            </a:schemeClr>
          </a:lnRef>
          <a:fillRef idx="1">
            <a:schemeClr val="accent3"/>
          </a:fillRef>
          <a:effectRef idx="0">
            <a:schemeClr val="accent3"/>
          </a:effectRef>
          <a:fontRef idx="minor">
            <a:schemeClr val="lt1"/>
          </a:fontRef>
        </p:style>
        <p:txBody>
          <a:bodyPr/>
          <a:lstStyle/>
          <a:p>
            <a:pPr algn="ctr" eaLnBrk="1" hangingPunct="1">
              <a:lnSpc>
                <a:spcPct val="90000"/>
              </a:lnSpc>
              <a:buFontTx/>
              <a:buNone/>
              <a:defRPr/>
            </a:pPr>
            <a:endParaRPr lang="en-GB" sz="2300" b="1" noProof="0" dirty="0">
              <a:solidFill>
                <a:schemeClr val="tx1"/>
              </a:solidFill>
              <a:latin typeface="+mj-lt"/>
            </a:endParaRPr>
          </a:p>
          <a:p>
            <a:pPr algn="ctr" eaLnBrk="1" hangingPunct="1">
              <a:lnSpc>
                <a:spcPct val="90000"/>
              </a:lnSpc>
              <a:buFontTx/>
              <a:buNone/>
              <a:defRPr/>
            </a:pPr>
            <a:r>
              <a:rPr lang="uk-UA" sz="2300" b="1" noProof="0" dirty="0">
                <a:solidFill>
                  <a:schemeClr val="tx1"/>
                </a:solidFill>
                <a:latin typeface="+mj-lt"/>
              </a:rPr>
              <a:t>Спрощений метод</a:t>
            </a:r>
            <a:endParaRPr lang="en-GB" sz="2300" b="1" noProof="0" dirty="0">
              <a:solidFill>
                <a:schemeClr val="tx1"/>
              </a:solidFill>
              <a:latin typeface="+mj-lt"/>
            </a:endParaRPr>
          </a:p>
          <a:p>
            <a:pPr algn="ctr" eaLnBrk="1" hangingPunct="1">
              <a:lnSpc>
                <a:spcPct val="90000"/>
              </a:lnSpc>
              <a:buFontTx/>
              <a:buNone/>
              <a:defRPr/>
            </a:pPr>
            <a:endParaRPr lang="en-GB" sz="2300" noProof="0" dirty="0">
              <a:solidFill>
                <a:schemeClr val="tx1"/>
              </a:solidFill>
              <a:latin typeface="+mj-lt"/>
            </a:endParaRPr>
          </a:p>
          <a:p>
            <a:pPr eaLnBrk="1" hangingPunct="1">
              <a:lnSpc>
                <a:spcPct val="90000"/>
              </a:lnSpc>
              <a:defRPr/>
            </a:pPr>
            <a:r>
              <a:rPr lang="uk-UA" sz="2300" noProof="0" dirty="0">
                <a:solidFill>
                  <a:schemeClr val="tx1"/>
                </a:solidFill>
                <a:latin typeface="+mj-lt"/>
              </a:rPr>
              <a:t>Каталог теплових містків</a:t>
            </a:r>
            <a:endParaRPr lang="en-GB" sz="2300" noProof="0" dirty="0">
              <a:solidFill>
                <a:schemeClr val="tx1"/>
              </a:solidFill>
              <a:latin typeface="+mj-lt"/>
            </a:endParaRPr>
          </a:p>
          <a:p>
            <a:pPr eaLnBrk="1" hangingPunct="1">
              <a:lnSpc>
                <a:spcPct val="90000"/>
              </a:lnSpc>
              <a:defRPr/>
            </a:pPr>
            <a:r>
              <a:rPr lang="en-GB" sz="2300" noProof="0" dirty="0">
                <a:solidFill>
                  <a:schemeClr val="tx1"/>
                </a:solidFill>
                <a:latin typeface="+mj-lt"/>
              </a:rPr>
              <a:t>EN ISO 14683</a:t>
            </a:r>
          </a:p>
          <a:p>
            <a:pPr eaLnBrk="1" hangingPunct="1">
              <a:lnSpc>
                <a:spcPct val="90000"/>
              </a:lnSpc>
              <a:buFontTx/>
              <a:buNone/>
              <a:defRPr/>
            </a:pPr>
            <a:endParaRPr lang="en-GB" sz="2300" noProof="0" dirty="0">
              <a:solidFill>
                <a:schemeClr val="tx1"/>
              </a:solidFill>
              <a:latin typeface="+mj-lt"/>
            </a:endParaRPr>
          </a:p>
          <a:p>
            <a:pPr eaLnBrk="1" hangingPunct="1">
              <a:lnSpc>
                <a:spcPct val="90000"/>
              </a:lnSpc>
              <a:buFontTx/>
              <a:buNone/>
              <a:defRPr/>
            </a:pPr>
            <a:r>
              <a:rPr lang="en-GB" sz="2300" noProof="0" dirty="0">
                <a:solidFill>
                  <a:schemeClr val="tx1"/>
                </a:solidFill>
                <a:latin typeface="+mj-lt"/>
              </a:rPr>
              <a:t>+	</a:t>
            </a:r>
            <a:r>
              <a:rPr lang="uk-UA" sz="2300" dirty="0">
                <a:solidFill>
                  <a:schemeClr val="tx1"/>
                </a:solidFill>
                <a:latin typeface="+mj-lt"/>
              </a:rPr>
              <a:t>Ш</a:t>
            </a:r>
            <a:r>
              <a:rPr lang="uk-UA" sz="2300" noProof="0" dirty="0" err="1">
                <a:solidFill>
                  <a:schemeClr val="tx1"/>
                </a:solidFill>
                <a:latin typeface="+mj-lt"/>
              </a:rPr>
              <a:t>видкий</a:t>
            </a:r>
            <a:r>
              <a:rPr lang="uk-UA" sz="2300" noProof="0" dirty="0">
                <a:solidFill>
                  <a:schemeClr val="tx1"/>
                </a:solidFill>
                <a:latin typeface="+mj-lt"/>
              </a:rPr>
              <a:t> і простий</a:t>
            </a:r>
            <a:br>
              <a:rPr lang="en-GB" sz="2300" noProof="0" dirty="0">
                <a:solidFill>
                  <a:schemeClr val="tx1"/>
                </a:solidFill>
                <a:latin typeface="+mj-lt"/>
              </a:rPr>
            </a:br>
            <a:endParaRPr lang="en-GB" sz="2300" noProof="0" dirty="0">
              <a:solidFill>
                <a:schemeClr val="tx1"/>
              </a:solidFill>
              <a:latin typeface="+mj-lt"/>
            </a:endParaRPr>
          </a:p>
          <a:p>
            <a:pPr eaLnBrk="1" hangingPunct="1">
              <a:lnSpc>
                <a:spcPct val="90000"/>
              </a:lnSpc>
              <a:buFontTx/>
              <a:buChar char="-"/>
              <a:defRPr/>
            </a:pPr>
            <a:r>
              <a:rPr lang="uk-UA" sz="2300" noProof="0" dirty="0">
                <a:solidFill>
                  <a:schemeClr val="tx1"/>
                </a:solidFill>
                <a:latin typeface="+mj-lt"/>
              </a:rPr>
              <a:t>Нижча точність</a:t>
            </a:r>
            <a:endParaRPr lang="en-GB" sz="2300" noProof="0" dirty="0">
              <a:solidFill>
                <a:schemeClr val="tx1"/>
              </a:solidFill>
              <a:latin typeface="+mj-lt"/>
            </a:endParaRPr>
          </a:p>
          <a:p>
            <a:pPr eaLnBrk="1" hangingPunct="1">
              <a:lnSpc>
                <a:spcPct val="90000"/>
              </a:lnSpc>
              <a:buFontTx/>
              <a:buChar char="-"/>
              <a:defRPr/>
            </a:pPr>
            <a:r>
              <a:rPr lang="uk-UA" sz="2300" noProof="0" dirty="0">
                <a:solidFill>
                  <a:schemeClr val="tx1"/>
                </a:solidFill>
                <a:latin typeface="+mj-lt"/>
              </a:rPr>
              <a:t>Не може використовуватися для типових житлових будинків</a:t>
            </a:r>
            <a:endParaRPr lang="en-GB" sz="2300" noProof="0" dirty="0">
              <a:solidFill>
                <a:schemeClr val="tx1"/>
              </a:solidFill>
              <a:latin typeface="+mj-lt"/>
            </a:endParaRPr>
          </a:p>
        </p:txBody>
      </p:sp>
      <p:sp>
        <p:nvSpPr>
          <p:cNvPr id="12294" name="Rectangle 6"/>
          <p:cNvSpPr>
            <a:spLocks noGrp="1" noChangeArrowheads="1"/>
          </p:cNvSpPr>
          <p:nvPr>
            <p:ph sz="half" idx="2"/>
          </p:nvPr>
        </p:nvSpPr>
        <p:spPr>
          <a:xfrm>
            <a:off x="6456040" y="1700808"/>
            <a:ext cx="5220000" cy="4320000"/>
          </a:xfrm>
        </p:spPr>
        <p:style>
          <a:lnRef idx="2">
            <a:schemeClr val="accent4">
              <a:shade val="50000"/>
            </a:schemeClr>
          </a:lnRef>
          <a:fillRef idx="1">
            <a:schemeClr val="accent4"/>
          </a:fillRef>
          <a:effectRef idx="0">
            <a:schemeClr val="accent4"/>
          </a:effectRef>
          <a:fontRef idx="minor">
            <a:schemeClr val="lt1"/>
          </a:fontRef>
        </p:style>
        <p:txBody>
          <a:bodyPr/>
          <a:lstStyle/>
          <a:p>
            <a:pPr algn="ctr" eaLnBrk="1" hangingPunct="1">
              <a:lnSpc>
                <a:spcPct val="90000"/>
              </a:lnSpc>
              <a:buFontTx/>
              <a:buNone/>
              <a:defRPr/>
            </a:pPr>
            <a:endParaRPr lang="en-GB" sz="2300" b="1" noProof="0" dirty="0">
              <a:solidFill>
                <a:schemeClr val="tx1"/>
              </a:solidFill>
              <a:latin typeface="+mj-lt"/>
            </a:endParaRPr>
          </a:p>
          <a:p>
            <a:pPr algn="ctr" eaLnBrk="1" hangingPunct="1">
              <a:lnSpc>
                <a:spcPct val="90000"/>
              </a:lnSpc>
              <a:buFontTx/>
              <a:buNone/>
              <a:defRPr/>
            </a:pPr>
            <a:r>
              <a:rPr lang="uk-UA" sz="2300" b="1" noProof="0" dirty="0">
                <a:solidFill>
                  <a:schemeClr val="tx1"/>
                </a:solidFill>
                <a:latin typeface="+mj-lt"/>
              </a:rPr>
              <a:t>Деталізований метод</a:t>
            </a:r>
            <a:endParaRPr lang="en-GB" sz="2300" b="1" noProof="0" dirty="0">
              <a:solidFill>
                <a:schemeClr val="tx1"/>
              </a:solidFill>
              <a:latin typeface="+mj-lt"/>
            </a:endParaRPr>
          </a:p>
          <a:p>
            <a:pPr algn="ctr" eaLnBrk="1" hangingPunct="1">
              <a:lnSpc>
                <a:spcPct val="90000"/>
              </a:lnSpc>
              <a:buFontTx/>
              <a:buNone/>
              <a:defRPr/>
            </a:pPr>
            <a:endParaRPr lang="en-GB" sz="2300" noProof="0" dirty="0">
              <a:solidFill>
                <a:schemeClr val="tx1"/>
              </a:solidFill>
              <a:latin typeface="+mj-lt"/>
            </a:endParaRPr>
          </a:p>
          <a:p>
            <a:pPr eaLnBrk="1" hangingPunct="1">
              <a:lnSpc>
                <a:spcPct val="90000"/>
              </a:lnSpc>
              <a:defRPr/>
            </a:pPr>
            <a:r>
              <a:rPr lang="uk-UA" sz="2300" noProof="0" dirty="0">
                <a:solidFill>
                  <a:schemeClr val="tx1"/>
                </a:solidFill>
                <a:latin typeface="+mj-lt"/>
              </a:rPr>
              <a:t>Моделювання теплових містків</a:t>
            </a:r>
            <a:endParaRPr lang="en-GB" sz="2300" noProof="0" dirty="0">
              <a:solidFill>
                <a:schemeClr val="tx1"/>
              </a:solidFill>
              <a:latin typeface="+mj-lt"/>
            </a:endParaRPr>
          </a:p>
          <a:p>
            <a:pPr eaLnBrk="1" hangingPunct="1">
              <a:lnSpc>
                <a:spcPct val="90000"/>
              </a:lnSpc>
              <a:defRPr/>
            </a:pPr>
            <a:r>
              <a:rPr lang="en-GB" sz="2300" noProof="0" dirty="0">
                <a:solidFill>
                  <a:schemeClr val="tx1"/>
                </a:solidFill>
                <a:latin typeface="+mj-lt"/>
              </a:rPr>
              <a:t>EN ISO 10211</a:t>
            </a:r>
          </a:p>
          <a:p>
            <a:pPr eaLnBrk="1" hangingPunct="1">
              <a:lnSpc>
                <a:spcPct val="90000"/>
              </a:lnSpc>
              <a:buFontTx/>
              <a:buNone/>
              <a:defRPr/>
            </a:pPr>
            <a:endParaRPr lang="en-GB" sz="2300" noProof="0" dirty="0">
              <a:solidFill>
                <a:schemeClr val="tx1"/>
              </a:solidFill>
              <a:latin typeface="+mj-lt"/>
            </a:endParaRPr>
          </a:p>
          <a:p>
            <a:pPr eaLnBrk="1" hangingPunct="1">
              <a:lnSpc>
                <a:spcPct val="90000"/>
              </a:lnSpc>
              <a:buFontTx/>
              <a:buNone/>
              <a:defRPr/>
            </a:pPr>
            <a:r>
              <a:rPr lang="en-GB" sz="2300" noProof="0" dirty="0">
                <a:solidFill>
                  <a:schemeClr val="tx1"/>
                </a:solidFill>
                <a:latin typeface="+mj-lt"/>
              </a:rPr>
              <a:t>+	</a:t>
            </a:r>
            <a:r>
              <a:rPr lang="uk-UA" sz="2300" dirty="0">
                <a:solidFill>
                  <a:schemeClr val="tx1"/>
                </a:solidFill>
                <a:latin typeface="+mj-lt"/>
              </a:rPr>
              <a:t>Т</a:t>
            </a:r>
            <a:r>
              <a:rPr lang="uk-UA" sz="2300" noProof="0" dirty="0">
                <a:solidFill>
                  <a:schemeClr val="tx1"/>
                </a:solidFill>
                <a:latin typeface="+mj-lt"/>
              </a:rPr>
              <a:t>очний</a:t>
            </a:r>
            <a:r>
              <a:rPr lang="en-GB" sz="2300" noProof="0" dirty="0">
                <a:solidFill>
                  <a:schemeClr val="tx1"/>
                </a:solidFill>
                <a:latin typeface="+mj-lt"/>
              </a:rPr>
              <a:t>, </a:t>
            </a:r>
            <a:r>
              <a:rPr lang="uk-UA" sz="2300" noProof="0" dirty="0">
                <a:solidFill>
                  <a:schemeClr val="tx1"/>
                </a:solidFill>
                <a:latin typeface="+mj-lt"/>
              </a:rPr>
              <a:t>можливість адаптації до будь-яких ситуацій</a:t>
            </a:r>
            <a:endParaRPr lang="en-GB" sz="2300" noProof="0" dirty="0">
              <a:solidFill>
                <a:schemeClr val="tx1"/>
              </a:solidFill>
              <a:latin typeface="+mj-lt"/>
            </a:endParaRPr>
          </a:p>
          <a:p>
            <a:pPr eaLnBrk="1" hangingPunct="1">
              <a:lnSpc>
                <a:spcPct val="90000"/>
              </a:lnSpc>
              <a:buFontTx/>
              <a:buNone/>
              <a:defRPr/>
            </a:pPr>
            <a:endParaRPr lang="en-GB" sz="2300" noProof="0" dirty="0">
              <a:solidFill>
                <a:schemeClr val="tx1"/>
              </a:solidFill>
              <a:latin typeface="+mj-lt"/>
            </a:endParaRPr>
          </a:p>
          <a:p>
            <a:pPr eaLnBrk="1" hangingPunct="1">
              <a:lnSpc>
                <a:spcPct val="90000"/>
              </a:lnSpc>
              <a:buFontTx/>
              <a:buChar char="-"/>
              <a:defRPr/>
            </a:pPr>
            <a:r>
              <a:rPr lang="uk-UA" sz="2300" noProof="0" dirty="0">
                <a:solidFill>
                  <a:schemeClr val="tx1"/>
                </a:solidFill>
                <a:latin typeface="+mj-lt"/>
              </a:rPr>
              <a:t>Складний у використанні</a:t>
            </a:r>
            <a:endParaRPr lang="en-GB" sz="2300" noProof="0" dirty="0">
              <a:solidFill>
                <a:schemeClr val="tx1"/>
              </a:solidFill>
              <a:latin typeface="+mj-lt"/>
            </a:endParaRPr>
          </a:p>
        </p:txBody>
      </p:sp>
    </p:spTree>
    <p:extLst>
      <p:ext uri="{BB962C8B-B14F-4D97-AF65-F5344CB8AC3E}">
        <p14:creationId xmlns:p14="http://schemas.microsoft.com/office/powerpoint/2010/main" val="4279966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5132972" y="2996952"/>
            <a:ext cx="1656184" cy="3023828"/>
          </a:xfrm>
          <a:prstGeom prst="rightArrow">
            <a:avLst/>
          </a:prstGeom>
          <a:solidFill>
            <a:srgbClr val="EC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ctrTitle" sz="quarter"/>
          </p:nvPr>
        </p:nvSpPr>
        <p:spPr>
          <a:xfrm>
            <a:off x="1055440" y="1242992"/>
            <a:ext cx="9955264" cy="1143000"/>
          </a:xfrm>
        </p:spPr>
        <p:txBody>
          <a:bodyPr/>
          <a:lstStyle/>
          <a:p>
            <a:r>
              <a:rPr lang="uk-UA" noProof="0" dirty="0">
                <a:solidFill>
                  <a:schemeClr val="tx1"/>
                </a:solidFill>
              </a:rPr>
              <a:t>Для чого ми будуємо житлові будинки</a:t>
            </a:r>
            <a:r>
              <a:rPr lang="en-GB" noProof="0" dirty="0">
                <a:solidFill>
                  <a:schemeClr val="tx1"/>
                </a:solidFill>
              </a:rPr>
              <a:t>?</a:t>
            </a:r>
            <a:br>
              <a:rPr lang="en-GB" noProof="0" dirty="0">
                <a:solidFill>
                  <a:schemeClr val="tx1"/>
                </a:solidFill>
              </a:rPr>
            </a:br>
            <a:r>
              <a:rPr lang="uk-UA" noProof="0" dirty="0">
                <a:solidFill>
                  <a:schemeClr val="tx1"/>
                </a:solidFill>
              </a:rPr>
              <a:t>Для чого ми модернізуємо житлові будинки</a:t>
            </a:r>
            <a:r>
              <a:rPr lang="en-GB" noProof="0" dirty="0">
                <a:solidFill>
                  <a:schemeClr val="tx1"/>
                </a:solidFill>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2584" y="2914253"/>
            <a:ext cx="4787992" cy="310809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408" y="2915816"/>
            <a:ext cx="4824536" cy="3104964"/>
          </a:xfrm>
          <a:prstGeom prst="rect">
            <a:avLst/>
          </a:prstGeom>
        </p:spPr>
      </p:pic>
    </p:spTree>
    <p:extLst>
      <p:ext uri="{BB962C8B-B14F-4D97-AF65-F5344CB8AC3E}">
        <p14:creationId xmlns:p14="http://schemas.microsoft.com/office/powerpoint/2010/main" val="16173303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p:cNvPicPr>
            <a:picLocks noChangeAspect="1" noChangeArrowheads="1"/>
          </p:cNvPicPr>
          <p:nvPr/>
        </p:nvPicPr>
        <p:blipFill>
          <a:blip r:embed="rId3" cstate="print"/>
          <a:srcRect/>
          <a:stretch>
            <a:fillRect/>
          </a:stretch>
        </p:blipFill>
        <p:spPr bwMode="auto">
          <a:xfrm>
            <a:off x="7298839" y="908720"/>
            <a:ext cx="3190875" cy="5124450"/>
          </a:xfrm>
          <a:prstGeom prst="rect">
            <a:avLst/>
          </a:prstGeom>
          <a:noFill/>
          <a:ln w="9525">
            <a:noFill/>
            <a:miter lim="800000"/>
            <a:headEnd/>
            <a:tailEnd/>
          </a:ln>
        </p:spPr>
      </p:pic>
      <p:pic>
        <p:nvPicPr>
          <p:cNvPr id="10249" name="Picture 9"/>
          <p:cNvPicPr>
            <a:picLocks noGrp="1" noChangeAspect="1" noChangeArrowheads="1"/>
          </p:cNvPicPr>
          <p:nvPr>
            <p:ph idx="1"/>
          </p:nvPr>
        </p:nvPicPr>
        <p:blipFill>
          <a:blip r:embed="rId4" cstate="print"/>
          <a:srcRect/>
          <a:stretch>
            <a:fillRect/>
          </a:stretch>
        </p:blipFill>
        <p:spPr>
          <a:xfrm>
            <a:off x="335361" y="1640494"/>
            <a:ext cx="5733669" cy="4495664"/>
          </a:xfrm>
          <a:noFill/>
          <a:ln/>
        </p:spPr>
      </p:pic>
      <p:sp>
        <p:nvSpPr>
          <p:cNvPr id="10252" name="Line 12"/>
          <p:cNvSpPr>
            <a:spLocks noChangeShapeType="1"/>
          </p:cNvSpPr>
          <p:nvPr/>
        </p:nvSpPr>
        <p:spPr bwMode="auto">
          <a:xfrm flipV="1">
            <a:off x="4367808" y="3284982"/>
            <a:ext cx="3960440" cy="432049"/>
          </a:xfrm>
          <a:prstGeom prst="line">
            <a:avLst/>
          </a:prstGeom>
          <a:noFill/>
          <a:ln w="38100">
            <a:solidFill>
              <a:srgbClr val="C00000"/>
            </a:solidFill>
            <a:round/>
            <a:headEnd type="none" w="med" len="med"/>
            <a:tailEnd type="triangle" w="med" len="med"/>
          </a:ln>
          <a:effectLst/>
        </p:spPr>
        <p:txBody>
          <a:bodyPr/>
          <a:lstStyle/>
          <a:p>
            <a:endParaRPr lang="en-US"/>
          </a:p>
        </p:txBody>
      </p:sp>
      <p:sp>
        <p:nvSpPr>
          <p:cNvPr id="10255" name="Line 15"/>
          <p:cNvSpPr>
            <a:spLocks noChangeShapeType="1"/>
          </p:cNvSpPr>
          <p:nvPr/>
        </p:nvSpPr>
        <p:spPr bwMode="auto">
          <a:xfrm flipV="1">
            <a:off x="5332230" y="4581127"/>
            <a:ext cx="3068025" cy="8536"/>
          </a:xfrm>
          <a:prstGeom prst="line">
            <a:avLst/>
          </a:prstGeom>
          <a:noFill/>
          <a:ln w="38100">
            <a:solidFill>
              <a:srgbClr val="C00000"/>
            </a:solidFill>
            <a:round/>
            <a:headEnd/>
            <a:tailEnd type="triangle" w="med" len="med"/>
          </a:ln>
          <a:effectLst/>
        </p:spPr>
        <p:txBody>
          <a:bodyPr/>
          <a:lstStyle/>
          <a:p>
            <a:endParaRPr lang="en-US"/>
          </a:p>
        </p:txBody>
      </p:sp>
      <p:sp>
        <p:nvSpPr>
          <p:cNvPr id="10258" name="Line 18"/>
          <p:cNvSpPr>
            <a:spLocks noChangeShapeType="1"/>
          </p:cNvSpPr>
          <p:nvPr/>
        </p:nvSpPr>
        <p:spPr bwMode="auto">
          <a:xfrm flipV="1">
            <a:off x="3287689" y="1844824"/>
            <a:ext cx="5040560" cy="1008112"/>
          </a:xfrm>
          <a:prstGeom prst="line">
            <a:avLst/>
          </a:prstGeom>
          <a:noFill/>
          <a:ln w="38100">
            <a:solidFill>
              <a:srgbClr val="C00000"/>
            </a:solidFill>
            <a:round/>
            <a:headEnd/>
            <a:tailEnd type="triangle" w="med" len="med"/>
          </a:ln>
          <a:effectLst/>
        </p:spPr>
        <p:txBody>
          <a:bodyPr/>
          <a:lstStyle/>
          <a:p>
            <a:endParaRPr lang="en-US"/>
          </a:p>
        </p:txBody>
      </p:sp>
      <p:sp>
        <p:nvSpPr>
          <p:cNvPr id="11" name="Rectangle 2"/>
          <p:cNvSpPr txBox="1">
            <a:spLocks noChangeArrowheads="1"/>
          </p:cNvSpPr>
          <p:nvPr/>
        </p:nvSpPr>
        <p:spPr bwMode="auto">
          <a:xfrm>
            <a:off x="479376" y="214290"/>
            <a:ext cx="9628210" cy="908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altLang="lv-LV" sz="2800" b="1" dirty="0">
                <a:latin typeface="+mj-lt"/>
                <a:ea typeface="+mj-ea"/>
                <a:cs typeface="+mj-cs"/>
              </a:rPr>
              <a:t>Типи теплових містків</a:t>
            </a:r>
            <a:endParaRPr lang="en-GB" altLang="lv-LV" sz="2800" b="1" dirty="0">
              <a:latin typeface="+mj-lt"/>
              <a:ea typeface="+mj-ea"/>
              <a:cs typeface="+mj-cs"/>
            </a:endParaRPr>
          </a:p>
        </p:txBody>
      </p:sp>
      <p:sp>
        <p:nvSpPr>
          <p:cNvPr id="13" name="TextBox 12"/>
          <p:cNvSpPr txBox="1"/>
          <p:nvPr/>
        </p:nvSpPr>
        <p:spPr>
          <a:xfrm>
            <a:off x="335360" y="5805264"/>
            <a:ext cx="3210150" cy="400110"/>
          </a:xfrm>
          <a:prstGeom prst="rect">
            <a:avLst/>
          </a:prstGeom>
          <a:noFill/>
        </p:spPr>
        <p:txBody>
          <a:bodyPr wrap="square" rtlCol="0">
            <a:spAutoFit/>
          </a:bodyPr>
          <a:lstStyle/>
          <a:p>
            <a:r>
              <a:rPr lang="en-US" sz="1000" b="1" dirty="0"/>
              <a:t>Thermal Bridge Analysis for the PHPP</a:t>
            </a:r>
            <a:r>
              <a:rPr lang="lv-LV" sz="1000" b="1" dirty="0"/>
              <a:t>, </a:t>
            </a:r>
            <a:r>
              <a:rPr lang="en-US" sz="1000" dirty="0"/>
              <a:t>Passive House Conference 2009</a:t>
            </a:r>
          </a:p>
        </p:txBody>
      </p:sp>
    </p:spTree>
    <p:extLst>
      <p:ext uri="{BB962C8B-B14F-4D97-AF65-F5344CB8AC3E}">
        <p14:creationId xmlns:p14="http://schemas.microsoft.com/office/powerpoint/2010/main" val="3991153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07368" y="42560"/>
            <a:ext cx="8784258" cy="1143000"/>
          </a:xfrm>
          <a:noFill/>
        </p:spPr>
        <p:txBody>
          <a:bodyPr/>
          <a:lstStyle/>
          <a:p>
            <a:pPr eaLnBrk="1" hangingPunct="1"/>
            <a:r>
              <a:rPr lang="uk-UA" altLang="lv-LV" sz="2800" b="1" dirty="0"/>
              <a:t>Математична формула теплового містка</a:t>
            </a:r>
            <a:endParaRPr lang="en-GB" altLang="lv-LV" sz="2800" b="1" dirty="0"/>
          </a:p>
        </p:txBody>
      </p:sp>
      <p:sp>
        <p:nvSpPr>
          <p:cNvPr id="1032" name="Rectangle 6"/>
          <p:cNvSpPr>
            <a:spLocks noChangeArrowheads="1"/>
          </p:cNvSpPr>
          <p:nvPr/>
        </p:nvSpPr>
        <p:spPr bwMode="auto">
          <a:xfrm>
            <a:off x="1524000" y="3049072"/>
            <a:ext cx="184731" cy="369332"/>
          </a:xfrm>
          <a:prstGeom prst="rect">
            <a:avLst/>
          </a:prstGeom>
          <a:noFill/>
          <a:ln w="9525">
            <a:noFill/>
            <a:miter lim="800000"/>
            <a:headEnd/>
            <a:tailEnd/>
          </a:ln>
        </p:spPr>
        <p:txBody>
          <a:bodyPr wrap="none" anchor="ctr">
            <a:spAutoFit/>
          </a:bodyPr>
          <a:lstStyle/>
          <a:p>
            <a:endParaRPr lang="en-US"/>
          </a:p>
        </p:txBody>
      </p:sp>
      <p:pic>
        <p:nvPicPr>
          <p:cNvPr id="17" name="Picture 3"/>
          <p:cNvPicPr>
            <a:picLocks noChangeAspect="1" noChangeArrowheads="1"/>
          </p:cNvPicPr>
          <p:nvPr/>
        </p:nvPicPr>
        <p:blipFill>
          <a:blip r:embed="rId4" cstate="print"/>
          <a:srcRect/>
          <a:stretch>
            <a:fillRect/>
          </a:stretch>
        </p:blipFill>
        <p:spPr bwMode="auto">
          <a:xfrm>
            <a:off x="1809721" y="1928803"/>
            <a:ext cx="7669213" cy="2786063"/>
          </a:xfrm>
          <a:prstGeom prst="rect">
            <a:avLst/>
          </a:prstGeom>
          <a:noFill/>
          <a:ln w="9525">
            <a:noFill/>
            <a:miter lim="800000"/>
            <a:headEnd/>
            <a:tailEnd/>
          </a:ln>
          <a:effectLst/>
        </p:spPr>
      </p:pic>
      <p:graphicFrame>
        <p:nvGraphicFramePr>
          <p:cNvPr id="18" name="Object 7"/>
          <p:cNvGraphicFramePr>
            <a:graphicFrameLocks noChangeAspect="1"/>
          </p:cNvGraphicFramePr>
          <p:nvPr/>
        </p:nvGraphicFramePr>
        <p:xfrm>
          <a:off x="9191626" y="3141663"/>
          <a:ext cx="1152525" cy="927100"/>
        </p:xfrm>
        <a:graphic>
          <a:graphicData uri="http://schemas.openxmlformats.org/presentationml/2006/ole">
            <mc:AlternateContent xmlns:mc="http://schemas.openxmlformats.org/markup-compatibility/2006">
              <mc:Choice xmlns:v="urn:schemas-microsoft-com:vml" Requires="v">
                <p:oleObj spid="_x0000_s2180" name="Equation" r:id="rId5" imgW="533216" imgH="431310" progId="">
                  <p:embed/>
                </p:oleObj>
              </mc:Choice>
              <mc:Fallback>
                <p:oleObj name="Equation" r:id="rId5" imgW="533216" imgH="431310" progId="">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1626" y="3141663"/>
                        <a:ext cx="1152525"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8"/>
          <p:cNvGrpSpPr/>
          <p:nvPr/>
        </p:nvGrpSpPr>
        <p:grpSpPr>
          <a:xfrm>
            <a:off x="4452927" y="2786058"/>
            <a:ext cx="973137" cy="1657350"/>
            <a:chOff x="2916238" y="2708275"/>
            <a:chExt cx="973137" cy="1657350"/>
          </a:xfrm>
        </p:grpSpPr>
        <p:sp>
          <p:nvSpPr>
            <p:cNvPr id="20" name="Line 9"/>
            <p:cNvSpPr>
              <a:spLocks noChangeShapeType="1"/>
            </p:cNvSpPr>
            <p:nvPr/>
          </p:nvSpPr>
          <p:spPr bwMode="auto">
            <a:xfrm>
              <a:off x="3492500" y="2852738"/>
              <a:ext cx="0" cy="1512887"/>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1" name="Text Box 11"/>
            <p:cNvSpPr txBox="1">
              <a:spLocks noChangeArrowheads="1"/>
            </p:cNvSpPr>
            <p:nvPr/>
          </p:nvSpPr>
          <p:spPr bwMode="auto">
            <a:xfrm rot="16200000">
              <a:off x="2389188" y="3235325"/>
              <a:ext cx="1511300" cy="457200"/>
            </a:xfrm>
            <a:prstGeom prst="rect">
              <a:avLst/>
            </a:prstGeom>
            <a:noFill/>
            <a:ln w="9525">
              <a:noFill/>
              <a:miter lim="800000"/>
              <a:headEnd/>
              <a:tailEnd/>
            </a:ln>
            <a:effectLst/>
          </p:spPr>
          <p:txBody>
            <a:bodyPr>
              <a:spAutoFit/>
            </a:bodyPr>
            <a:lstStyle/>
            <a:p>
              <a:pPr>
                <a:spcBef>
                  <a:spcPct val="50000"/>
                </a:spcBef>
              </a:pPr>
              <a:r>
                <a:rPr lang="lv-LV" sz="2400" dirty="0" err="1">
                  <a:latin typeface="Calisto MT" pitchFamily="18" charset="0"/>
                </a:rPr>
                <a:t>l</a:t>
              </a:r>
              <a:r>
                <a:rPr lang="lv-LV" sz="2400" baseline="-25000" dirty="0" err="1">
                  <a:latin typeface="Calisto MT" pitchFamily="18" charset="0"/>
                </a:rPr>
                <a:t>wall-2</a:t>
              </a:r>
              <a:endParaRPr lang="ru-RU" sz="2400" dirty="0">
                <a:latin typeface="Calisto MT" pitchFamily="18" charset="0"/>
              </a:endParaRPr>
            </a:p>
          </p:txBody>
        </p:sp>
        <p:sp>
          <p:nvSpPr>
            <p:cNvPr id="22" name="Text Box 13"/>
            <p:cNvSpPr txBox="1">
              <a:spLocks noChangeArrowheads="1"/>
            </p:cNvSpPr>
            <p:nvPr/>
          </p:nvSpPr>
          <p:spPr bwMode="auto">
            <a:xfrm rot="16200000">
              <a:off x="3115469" y="3445669"/>
              <a:ext cx="1150937" cy="396875"/>
            </a:xfrm>
            <a:prstGeom prst="rect">
              <a:avLst/>
            </a:prstGeom>
            <a:noFill/>
            <a:ln w="9525">
              <a:noFill/>
              <a:miter lim="800000"/>
              <a:headEnd/>
              <a:tailEnd/>
            </a:ln>
            <a:effectLst/>
          </p:spPr>
          <p:txBody>
            <a:bodyPr>
              <a:spAutoFit/>
            </a:bodyPr>
            <a:lstStyle/>
            <a:p>
              <a:pPr>
                <a:spcBef>
                  <a:spcPct val="50000"/>
                </a:spcBef>
              </a:pPr>
              <a:r>
                <a:rPr lang="lv-LV" sz="2000" dirty="0" err="1">
                  <a:latin typeface="Calisto MT" pitchFamily="18" charset="0"/>
                </a:rPr>
                <a:t>U</a:t>
              </a:r>
              <a:r>
                <a:rPr lang="lv-LV" sz="2000" baseline="-25000" dirty="0" err="1">
                  <a:latin typeface="Calisto MT" pitchFamily="18" charset="0"/>
                </a:rPr>
                <a:t>wall-2</a:t>
              </a:r>
              <a:endParaRPr lang="ru-RU" sz="2000" dirty="0">
                <a:latin typeface="Calisto MT" pitchFamily="18" charset="0"/>
              </a:endParaRPr>
            </a:p>
          </p:txBody>
        </p:sp>
      </p:grpSp>
      <p:grpSp>
        <p:nvGrpSpPr>
          <p:cNvPr id="3" name="Group 25"/>
          <p:cNvGrpSpPr/>
          <p:nvPr/>
        </p:nvGrpSpPr>
        <p:grpSpPr>
          <a:xfrm>
            <a:off x="6023992" y="1412776"/>
            <a:ext cx="1871663" cy="830262"/>
            <a:chOff x="4356100" y="1700213"/>
            <a:chExt cx="1871663" cy="830262"/>
          </a:xfrm>
        </p:grpSpPr>
        <p:sp>
          <p:nvSpPr>
            <p:cNvPr id="23" name="Line 8"/>
            <p:cNvSpPr>
              <a:spLocks noChangeShapeType="1"/>
            </p:cNvSpPr>
            <p:nvPr/>
          </p:nvSpPr>
          <p:spPr bwMode="auto">
            <a:xfrm>
              <a:off x="4356100" y="2133600"/>
              <a:ext cx="1871663"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4" name="Text Box 10"/>
            <p:cNvSpPr txBox="1">
              <a:spLocks noChangeArrowheads="1"/>
            </p:cNvSpPr>
            <p:nvPr/>
          </p:nvSpPr>
          <p:spPr bwMode="auto">
            <a:xfrm>
              <a:off x="4859338" y="1700213"/>
              <a:ext cx="1295400" cy="457200"/>
            </a:xfrm>
            <a:prstGeom prst="rect">
              <a:avLst/>
            </a:prstGeom>
            <a:noFill/>
            <a:ln w="9525">
              <a:noFill/>
              <a:miter lim="800000"/>
              <a:headEnd/>
              <a:tailEnd/>
            </a:ln>
            <a:effectLst/>
          </p:spPr>
          <p:txBody>
            <a:bodyPr>
              <a:spAutoFit/>
            </a:bodyPr>
            <a:lstStyle/>
            <a:p>
              <a:pPr>
                <a:spcBef>
                  <a:spcPct val="50000"/>
                </a:spcBef>
              </a:pPr>
              <a:r>
                <a:rPr lang="lv-LV" sz="2400" dirty="0" err="1">
                  <a:latin typeface="Calisto MT" pitchFamily="18" charset="0"/>
                </a:rPr>
                <a:t>l</a:t>
              </a:r>
              <a:r>
                <a:rPr lang="lv-LV" sz="2400" baseline="-25000" dirty="0" err="1">
                  <a:latin typeface="Calisto MT" pitchFamily="18" charset="0"/>
                </a:rPr>
                <a:t>wall-1</a:t>
              </a:r>
              <a:endParaRPr lang="ru-RU" sz="2400" dirty="0">
                <a:latin typeface="Calisto MT" pitchFamily="18" charset="0"/>
              </a:endParaRPr>
            </a:p>
          </p:txBody>
        </p:sp>
        <p:sp>
          <p:nvSpPr>
            <p:cNvPr id="25" name="Text Box 12"/>
            <p:cNvSpPr txBox="1">
              <a:spLocks noChangeArrowheads="1"/>
            </p:cNvSpPr>
            <p:nvPr/>
          </p:nvSpPr>
          <p:spPr bwMode="auto">
            <a:xfrm>
              <a:off x="4716463" y="2133600"/>
              <a:ext cx="1150937" cy="396875"/>
            </a:xfrm>
            <a:prstGeom prst="rect">
              <a:avLst/>
            </a:prstGeom>
            <a:noFill/>
            <a:ln w="9525">
              <a:noFill/>
              <a:miter lim="800000"/>
              <a:headEnd/>
              <a:tailEnd/>
            </a:ln>
            <a:effectLst/>
          </p:spPr>
          <p:txBody>
            <a:bodyPr>
              <a:spAutoFit/>
            </a:bodyPr>
            <a:lstStyle/>
            <a:p>
              <a:pPr>
                <a:spcBef>
                  <a:spcPct val="50000"/>
                </a:spcBef>
              </a:pPr>
              <a:r>
                <a:rPr lang="lv-LV" sz="2000" dirty="0" err="1">
                  <a:latin typeface="Calisto MT" pitchFamily="18" charset="0"/>
                </a:rPr>
                <a:t>U</a:t>
              </a:r>
              <a:r>
                <a:rPr lang="lv-LV" sz="2000" baseline="-25000" dirty="0" err="1">
                  <a:latin typeface="Calisto MT" pitchFamily="18" charset="0"/>
                </a:rPr>
                <a:t>wall-1</a:t>
              </a:r>
              <a:endParaRPr lang="ru-RU" sz="2000" dirty="0">
                <a:latin typeface="Calisto MT" pitchFamily="18" charset="0"/>
              </a:endParaRPr>
            </a:p>
          </p:txBody>
        </p:sp>
      </p:grpSp>
      <p:sp>
        <p:nvSpPr>
          <p:cNvPr id="27" name="Text Box 5"/>
          <p:cNvSpPr txBox="1">
            <a:spLocks noChangeArrowheads="1"/>
          </p:cNvSpPr>
          <p:nvPr/>
        </p:nvSpPr>
        <p:spPr bwMode="auto">
          <a:xfrm>
            <a:off x="1199456" y="5084764"/>
            <a:ext cx="9505056" cy="132343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r>
              <a:rPr lang="uk-UA" sz="2000" dirty="0">
                <a:latin typeface="+mj-lt"/>
              </a:rPr>
              <a:t>Лінійний коефіцієнт теплопередачі описує додаткові тепловтрати через структуру будівлі внаслідок теплових містків. Це різниця між загальним тепловим потоком через структуру будівлі й одновимірними тепловими потоками через окремі елементи будівлі.</a:t>
            </a:r>
            <a:endParaRPr lang="en-US" sz="2000" dirty="0">
              <a:latin typeface="+mj-lt"/>
            </a:endParaRPr>
          </a:p>
        </p:txBody>
      </p:sp>
      <p:pic>
        <p:nvPicPr>
          <p:cNvPr id="28" name="Picture 2"/>
          <p:cNvPicPr>
            <a:picLocks noChangeAspect="1" noChangeArrowheads="1"/>
          </p:cNvPicPr>
          <p:nvPr/>
        </p:nvPicPr>
        <p:blipFill>
          <a:blip r:embed="rId7" cstate="print"/>
          <a:srcRect/>
          <a:stretch>
            <a:fillRect/>
          </a:stretch>
        </p:blipFill>
        <p:spPr bwMode="auto">
          <a:xfrm>
            <a:off x="1524000" y="1285861"/>
            <a:ext cx="4665874" cy="3619507"/>
          </a:xfrm>
          <a:prstGeom prst="rect">
            <a:avLst/>
          </a:prstGeom>
          <a:noFill/>
          <a:ln w="9525">
            <a:noFill/>
            <a:miter lim="800000"/>
            <a:headEnd/>
            <a:tailEnd/>
          </a:ln>
          <a:effectLst/>
        </p:spPr>
      </p:pic>
      <p:pic>
        <p:nvPicPr>
          <p:cNvPr id="1041" name="Picture 17"/>
          <p:cNvPicPr>
            <a:picLocks noChangeAspect="1" noChangeArrowheads="1"/>
          </p:cNvPicPr>
          <p:nvPr/>
        </p:nvPicPr>
        <p:blipFill>
          <a:blip r:embed="rId8" cstate="print"/>
          <a:srcRect/>
          <a:stretch>
            <a:fillRect/>
          </a:stretch>
        </p:blipFill>
        <p:spPr bwMode="auto">
          <a:xfrm>
            <a:off x="1524001" y="1285860"/>
            <a:ext cx="3053613" cy="2643206"/>
          </a:xfrm>
          <a:prstGeom prst="rect">
            <a:avLst/>
          </a:prstGeom>
          <a:noFill/>
          <a:ln w="9525">
            <a:noFill/>
            <a:miter lim="800000"/>
            <a:headEnd/>
            <a:tailEnd/>
          </a:ln>
          <a:effectLst/>
        </p:spPr>
      </p:pic>
      <p:sp>
        <p:nvSpPr>
          <p:cNvPr id="19" name="TextBox 18"/>
          <p:cNvSpPr txBox="1"/>
          <p:nvPr/>
        </p:nvSpPr>
        <p:spPr>
          <a:xfrm>
            <a:off x="2881290" y="2357430"/>
            <a:ext cx="428628" cy="369332"/>
          </a:xfrm>
          <a:prstGeom prst="rect">
            <a:avLst/>
          </a:prstGeom>
          <a:noFill/>
        </p:spPr>
        <p:txBody>
          <a:bodyPr wrap="square" rtlCol="0">
            <a:spAutoFit/>
          </a:bodyPr>
          <a:lstStyle/>
          <a:p>
            <a:r>
              <a:rPr lang="lv-LV" b="1" dirty="0">
                <a:solidFill>
                  <a:srgbClr val="FF0000"/>
                </a:solidFill>
              </a:rPr>
              <a:t>+</a:t>
            </a:r>
            <a:endParaRPr lang="en-US" b="1" dirty="0">
              <a:solidFill>
                <a:srgbClr val="FF0000"/>
              </a:solidFill>
            </a:endParaRPr>
          </a:p>
        </p:txBody>
      </p:sp>
      <p:sp>
        <p:nvSpPr>
          <p:cNvPr id="26" name="TextBox 25"/>
          <p:cNvSpPr txBox="1"/>
          <p:nvPr/>
        </p:nvSpPr>
        <p:spPr>
          <a:xfrm>
            <a:off x="2238348" y="857232"/>
            <a:ext cx="428628" cy="369332"/>
          </a:xfrm>
          <a:prstGeom prst="rect">
            <a:avLst/>
          </a:prstGeom>
          <a:noFill/>
        </p:spPr>
        <p:txBody>
          <a:bodyPr wrap="square" rtlCol="0">
            <a:spAutoFit/>
          </a:bodyPr>
          <a:lstStyle/>
          <a:p>
            <a:r>
              <a:rPr lang="lv-LV" b="1" dirty="0">
                <a:solidFill>
                  <a:srgbClr val="3333CC"/>
                </a:solidFill>
              </a:rPr>
              <a:t>-</a:t>
            </a:r>
            <a:endParaRPr lang="en-US" b="1" dirty="0">
              <a:solidFill>
                <a:srgbClr val="3333CC"/>
              </a:solidFill>
            </a:endParaRPr>
          </a:p>
        </p:txBody>
      </p:sp>
      <p:sp>
        <p:nvSpPr>
          <p:cNvPr id="29" name="TextBox 28"/>
          <p:cNvSpPr txBox="1"/>
          <p:nvPr/>
        </p:nvSpPr>
        <p:spPr>
          <a:xfrm>
            <a:off x="1524000" y="2000240"/>
            <a:ext cx="428628" cy="369332"/>
          </a:xfrm>
          <a:prstGeom prst="rect">
            <a:avLst/>
          </a:prstGeom>
          <a:noFill/>
        </p:spPr>
        <p:txBody>
          <a:bodyPr wrap="square" rtlCol="0">
            <a:spAutoFit/>
          </a:bodyPr>
          <a:lstStyle/>
          <a:p>
            <a:r>
              <a:rPr lang="lv-LV" b="1" dirty="0">
                <a:solidFill>
                  <a:srgbClr val="3333CC"/>
                </a:solidFill>
              </a:rPr>
              <a:t>-</a:t>
            </a:r>
            <a:endParaRPr lang="en-US" b="1" dirty="0">
              <a:solidFill>
                <a:srgbClr val="3333CC"/>
              </a:solidFill>
            </a:endParaRPr>
          </a:p>
        </p:txBody>
      </p:sp>
      <p:sp>
        <p:nvSpPr>
          <p:cNvPr id="30" name="TextBox 29"/>
          <p:cNvSpPr txBox="1"/>
          <p:nvPr/>
        </p:nvSpPr>
        <p:spPr>
          <a:xfrm>
            <a:off x="3238480" y="857232"/>
            <a:ext cx="428628" cy="369332"/>
          </a:xfrm>
          <a:prstGeom prst="rect">
            <a:avLst/>
          </a:prstGeom>
          <a:noFill/>
        </p:spPr>
        <p:txBody>
          <a:bodyPr wrap="square" rtlCol="0">
            <a:spAutoFit/>
          </a:bodyPr>
          <a:lstStyle/>
          <a:p>
            <a:r>
              <a:rPr lang="lv-LV" b="1" dirty="0">
                <a:solidFill>
                  <a:srgbClr val="3333CC"/>
                </a:solidFill>
              </a:rPr>
              <a:t>-</a:t>
            </a:r>
            <a:endParaRPr lang="en-US" b="1" dirty="0">
              <a:solidFill>
                <a:srgbClr val="3333CC"/>
              </a:solidFill>
            </a:endParaRPr>
          </a:p>
        </p:txBody>
      </p:sp>
      <p:sp>
        <p:nvSpPr>
          <p:cNvPr id="31" name="TextBox 30"/>
          <p:cNvSpPr txBox="1"/>
          <p:nvPr/>
        </p:nvSpPr>
        <p:spPr>
          <a:xfrm>
            <a:off x="2952728" y="3071810"/>
            <a:ext cx="428628" cy="369332"/>
          </a:xfrm>
          <a:prstGeom prst="rect">
            <a:avLst/>
          </a:prstGeom>
          <a:noFill/>
        </p:spPr>
        <p:txBody>
          <a:bodyPr wrap="square" rtlCol="0">
            <a:spAutoFit/>
          </a:bodyPr>
          <a:lstStyle/>
          <a:p>
            <a:r>
              <a:rPr lang="lv-LV" b="1" dirty="0">
                <a:solidFill>
                  <a:srgbClr val="FF0000"/>
                </a:solidFill>
              </a:rPr>
              <a:t>+</a:t>
            </a:r>
            <a:endParaRPr lang="en-US" b="1" dirty="0">
              <a:solidFill>
                <a:srgbClr val="FF0000"/>
              </a:solidFill>
            </a:endParaRPr>
          </a:p>
        </p:txBody>
      </p:sp>
      <p:sp>
        <p:nvSpPr>
          <p:cNvPr id="32" name="TextBox 31"/>
          <p:cNvSpPr txBox="1"/>
          <p:nvPr/>
        </p:nvSpPr>
        <p:spPr>
          <a:xfrm>
            <a:off x="3452794" y="2357430"/>
            <a:ext cx="428628" cy="369332"/>
          </a:xfrm>
          <a:prstGeom prst="rect">
            <a:avLst/>
          </a:prstGeom>
          <a:noFill/>
        </p:spPr>
        <p:txBody>
          <a:bodyPr wrap="square" rtlCol="0">
            <a:spAutoFit/>
          </a:bodyPr>
          <a:lstStyle/>
          <a:p>
            <a:r>
              <a:rPr lang="lv-LV" b="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36396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900" decel="100000" fill="hold"/>
                                        <p:tgtEl>
                                          <p:spTgt spid="2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41"/>
                                        </p:tgtEl>
                                        <p:attrNameLst>
                                          <p:attrName>style.visibility</p:attrName>
                                        </p:attrNameLst>
                                      </p:cBhvr>
                                      <p:to>
                                        <p:strVal val="visible"/>
                                      </p:to>
                                    </p:set>
                                    <p:animEffect transition="in" filter="fade">
                                      <p:cBhvr>
                                        <p:cTn id="15" dur="1000"/>
                                        <p:tgtEl>
                                          <p:spTgt spid="1041"/>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20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20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20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20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9" grpId="0"/>
      <p:bldP spid="30" grpId="0"/>
      <p:bldP spid="31"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1524000" y="1340768"/>
            <a:ext cx="9612560" cy="2857946"/>
            <a:chOff x="684213" y="1844676"/>
            <a:chExt cx="7669212" cy="3001962"/>
          </a:xfrm>
        </p:grpSpPr>
        <p:pic>
          <p:nvPicPr>
            <p:cNvPr id="1029" name="Picture 3"/>
            <p:cNvPicPr>
              <a:picLocks noChangeAspect="1" noChangeArrowheads="1"/>
            </p:cNvPicPr>
            <p:nvPr/>
          </p:nvPicPr>
          <p:blipFill>
            <a:blip r:embed="rId4" cstate="print"/>
            <a:srcRect/>
            <a:stretch>
              <a:fillRect/>
            </a:stretch>
          </p:blipFill>
          <p:spPr bwMode="auto">
            <a:xfrm>
              <a:off x="684213" y="2060575"/>
              <a:ext cx="7669212" cy="2786063"/>
            </a:xfrm>
            <a:prstGeom prst="rect">
              <a:avLst/>
            </a:prstGeom>
            <a:noFill/>
            <a:ln w="9525">
              <a:noFill/>
              <a:miter lim="800000"/>
              <a:headEnd/>
              <a:tailEnd/>
            </a:ln>
          </p:spPr>
        </p:pic>
        <p:sp>
          <p:nvSpPr>
            <p:cNvPr id="1034" name="Line 9"/>
            <p:cNvSpPr>
              <a:spLocks noChangeShapeType="1"/>
            </p:cNvSpPr>
            <p:nvPr/>
          </p:nvSpPr>
          <p:spPr bwMode="auto">
            <a:xfrm>
              <a:off x="3898923" y="2987684"/>
              <a:ext cx="0" cy="1512887"/>
            </a:xfrm>
            <a:prstGeom prst="line">
              <a:avLst/>
            </a:prstGeom>
            <a:noFill/>
            <a:ln w="9525">
              <a:solidFill>
                <a:schemeClr val="tx1"/>
              </a:solidFill>
              <a:round/>
              <a:headEnd type="triangle" w="med" len="med"/>
              <a:tailEnd type="triangle" w="med" len="med"/>
            </a:ln>
          </p:spPr>
          <p:txBody>
            <a:bodyPr/>
            <a:lstStyle/>
            <a:p>
              <a:endParaRPr lang="en-US"/>
            </a:p>
          </p:txBody>
        </p:sp>
        <p:sp>
          <p:nvSpPr>
            <p:cNvPr id="1036" name="Text Box 11"/>
            <p:cNvSpPr txBox="1">
              <a:spLocks noChangeArrowheads="1"/>
            </p:cNvSpPr>
            <p:nvPr/>
          </p:nvSpPr>
          <p:spPr bwMode="auto">
            <a:xfrm rot="16200000">
              <a:off x="2943245" y="3228982"/>
              <a:ext cx="1511300" cy="457200"/>
            </a:xfrm>
            <a:prstGeom prst="rect">
              <a:avLst/>
            </a:prstGeom>
            <a:noFill/>
            <a:ln w="9525">
              <a:noFill/>
              <a:miter lim="800000"/>
              <a:headEnd/>
              <a:tailEnd/>
            </a:ln>
          </p:spPr>
          <p:txBody>
            <a:bodyPr>
              <a:spAutoFit/>
            </a:bodyPr>
            <a:lstStyle/>
            <a:p>
              <a:pPr>
                <a:spcBef>
                  <a:spcPct val="50000"/>
                </a:spcBef>
              </a:pPr>
              <a:r>
                <a:rPr lang="lv-LV" sz="2400" dirty="0">
                  <a:latin typeface="Calisto MT" pitchFamily="18" charset="0"/>
                </a:rPr>
                <a:t>l</a:t>
              </a:r>
              <a:r>
                <a:rPr lang="lv-LV" sz="2400" baseline="-25000" dirty="0">
                  <a:latin typeface="Calisto MT" pitchFamily="18" charset="0"/>
                </a:rPr>
                <a:t>wall2</a:t>
              </a:r>
              <a:endParaRPr lang="ru-RU" sz="2400" dirty="0">
                <a:latin typeface="Calisto MT" pitchFamily="18" charset="0"/>
              </a:endParaRPr>
            </a:p>
          </p:txBody>
        </p:sp>
        <p:grpSp>
          <p:nvGrpSpPr>
            <p:cNvPr id="3" name="Group 18"/>
            <p:cNvGrpSpPr/>
            <p:nvPr/>
          </p:nvGrpSpPr>
          <p:grpSpPr>
            <a:xfrm>
              <a:off x="4756179" y="1844676"/>
              <a:ext cx="1871663" cy="901699"/>
              <a:chOff x="4756179" y="1844676"/>
              <a:chExt cx="1871663" cy="901699"/>
            </a:xfrm>
          </p:grpSpPr>
          <p:sp>
            <p:nvSpPr>
              <p:cNvPr id="1033" name="Line 8"/>
              <p:cNvSpPr>
                <a:spLocks noChangeShapeType="1"/>
              </p:cNvSpPr>
              <p:nvPr/>
            </p:nvSpPr>
            <p:spPr bwMode="auto">
              <a:xfrm>
                <a:off x="4756179" y="2344742"/>
                <a:ext cx="1871663" cy="0"/>
              </a:xfrm>
              <a:prstGeom prst="line">
                <a:avLst/>
              </a:prstGeom>
              <a:noFill/>
              <a:ln w="9525">
                <a:solidFill>
                  <a:schemeClr val="tx1"/>
                </a:solidFill>
                <a:round/>
                <a:headEnd type="triangle" w="med" len="med"/>
                <a:tailEnd type="triangle" w="med" len="med"/>
              </a:ln>
            </p:spPr>
            <p:txBody>
              <a:bodyPr/>
              <a:lstStyle/>
              <a:p>
                <a:endParaRPr lang="en-US"/>
              </a:p>
            </p:txBody>
          </p:sp>
          <p:sp>
            <p:nvSpPr>
              <p:cNvPr id="1035" name="Text Box 10"/>
              <p:cNvSpPr txBox="1">
                <a:spLocks noChangeArrowheads="1"/>
              </p:cNvSpPr>
              <p:nvPr/>
            </p:nvSpPr>
            <p:spPr bwMode="auto">
              <a:xfrm>
                <a:off x="5327683" y="1844676"/>
                <a:ext cx="1295400" cy="457200"/>
              </a:xfrm>
              <a:prstGeom prst="rect">
                <a:avLst/>
              </a:prstGeom>
              <a:noFill/>
              <a:ln w="9525">
                <a:noFill/>
                <a:miter lim="800000"/>
                <a:headEnd/>
                <a:tailEnd/>
              </a:ln>
            </p:spPr>
            <p:txBody>
              <a:bodyPr>
                <a:spAutoFit/>
              </a:bodyPr>
              <a:lstStyle/>
              <a:p>
                <a:pPr>
                  <a:spcBef>
                    <a:spcPct val="50000"/>
                  </a:spcBef>
                </a:pPr>
                <a:r>
                  <a:rPr lang="lv-LV" sz="2400" dirty="0">
                    <a:latin typeface="Calisto MT" pitchFamily="18" charset="0"/>
                  </a:rPr>
                  <a:t>l</a:t>
                </a:r>
                <a:r>
                  <a:rPr lang="lv-LV" sz="2400" baseline="-25000" dirty="0">
                    <a:latin typeface="Calisto MT" pitchFamily="18" charset="0"/>
                  </a:rPr>
                  <a:t>wall1</a:t>
                </a:r>
                <a:endParaRPr lang="ru-RU" sz="2400" dirty="0">
                  <a:latin typeface="Calisto MT" pitchFamily="18" charset="0"/>
                </a:endParaRPr>
              </a:p>
            </p:txBody>
          </p:sp>
          <p:sp>
            <p:nvSpPr>
              <p:cNvPr id="1037" name="Text Box 12"/>
              <p:cNvSpPr txBox="1">
                <a:spLocks noChangeArrowheads="1"/>
              </p:cNvSpPr>
              <p:nvPr/>
            </p:nvSpPr>
            <p:spPr bwMode="auto">
              <a:xfrm>
                <a:off x="5292725" y="2349500"/>
                <a:ext cx="1150938" cy="396875"/>
              </a:xfrm>
              <a:prstGeom prst="rect">
                <a:avLst/>
              </a:prstGeom>
              <a:noFill/>
              <a:ln w="9525">
                <a:noFill/>
                <a:miter lim="800000"/>
                <a:headEnd/>
                <a:tailEnd/>
              </a:ln>
            </p:spPr>
            <p:txBody>
              <a:bodyPr>
                <a:spAutoFit/>
              </a:bodyPr>
              <a:lstStyle/>
              <a:p>
                <a:pPr>
                  <a:spcBef>
                    <a:spcPct val="50000"/>
                  </a:spcBef>
                </a:pPr>
                <a:r>
                  <a:rPr lang="lv-LV" sz="2000" dirty="0">
                    <a:latin typeface="Calisto MT" pitchFamily="18" charset="0"/>
                  </a:rPr>
                  <a:t>Uwall</a:t>
                </a:r>
                <a:r>
                  <a:rPr lang="lv-LV" sz="2000" baseline="-25000" dirty="0">
                    <a:latin typeface="Calisto MT" pitchFamily="18" charset="0"/>
                  </a:rPr>
                  <a:t>1</a:t>
                </a:r>
                <a:endParaRPr lang="ru-RU" sz="2000" dirty="0">
                  <a:latin typeface="Calisto MT" pitchFamily="18" charset="0"/>
                </a:endParaRPr>
              </a:p>
            </p:txBody>
          </p:sp>
        </p:grpSp>
        <p:sp>
          <p:nvSpPr>
            <p:cNvPr id="1038" name="Text Box 13"/>
            <p:cNvSpPr txBox="1">
              <a:spLocks noChangeArrowheads="1"/>
            </p:cNvSpPr>
            <p:nvPr/>
          </p:nvSpPr>
          <p:spPr bwMode="auto">
            <a:xfrm rot="-5400000">
              <a:off x="3618707" y="3518694"/>
              <a:ext cx="1150937" cy="396875"/>
            </a:xfrm>
            <a:prstGeom prst="rect">
              <a:avLst/>
            </a:prstGeom>
            <a:noFill/>
            <a:ln w="9525">
              <a:noFill/>
              <a:miter lim="800000"/>
              <a:headEnd/>
              <a:tailEnd/>
            </a:ln>
          </p:spPr>
          <p:txBody>
            <a:bodyPr>
              <a:spAutoFit/>
            </a:bodyPr>
            <a:lstStyle/>
            <a:p>
              <a:pPr>
                <a:spcBef>
                  <a:spcPct val="50000"/>
                </a:spcBef>
              </a:pPr>
              <a:r>
                <a:rPr lang="lv-LV" sz="2000" dirty="0">
                  <a:latin typeface="Calisto MT" pitchFamily="18" charset="0"/>
                </a:rPr>
                <a:t>U</a:t>
              </a:r>
              <a:r>
                <a:rPr lang="lv-LV" sz="2000" baseline="-25000" dirty="0">
                  <a:latin typeface="Calisto MT" pitchFamily="18" charset="0"/>
                </a:rPr>
                <a:t>wall2</a:t>
              </a:r>
              <a:endParaRPr lang="ru-RU" sz="2000" dirty="0">
                <a:latin typeface="Calisto MT" pitchFamily="18" charset="0"/>
              </a:endParaRPr>
            </a:p>
          </p:txBody>
        </p:sp>
      </p:grpSp>
      <p:sp>
        <p:nvSpPr>
          <p:cNvPr id="4" name="Rectangle 3"/>
          <p:cNvSpPr/>
          <p:nvPr/>
        </p:nvSpPr>
        <p:spPr>
          <a:xfrm>
            <a:off x="695400" y="1196752"/>
            <a:ext cx="10945216" cy="295232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27" name="Rectangle 2"/>
          <p:cNvSpPr>
            <a:spLocks noGrp="1" noChangeArrowheads="1"/>
          </p:cNvSpPr>
          <p:nvPr>
            <p:ph type="title"/>
          </p:nvPr>
        </p:nvSpPr>
        <p:spPr>
          <a:xfrm>
            <a:off x="551384" y="0"/>
            <a:ext cx="9759458" cy="1143000"/>
          </a:xfrm>
          <a:noFill/>
        </p:spPr>
        <p:txBody>
          <a:bodyPr/>
          <a:lstStyle/>
          <a:p>
            <a:pPr eaLnBrk="1" hangingPunct="1"/>
            <a:r>
              <a:rPr lang="uk-UA" altLang="lv-LV" sz="2800" b="1" dirty="0"/>
              <a:t>Лінійний коефіцієнт теплопередачі</a:t>
            </a:r>
            <a:endParaRPr lang="en-GB" altLang="lv-LV" sz="2800" b="1" dirty="0"/>
          </a:p>
        </p:txBody>
      </p:sp>
      <p:sp>
        <p:nvSpPr>
          <p:cNvPr id="1030" name="Text Box 4"/>
          <p:cNvSpPr txBox="1">
            <a:spLocks noChangeArrowheads="1"/>
          </p:cNvSpPr>
          <p:nvPr/>
        </p:nvSpPr>
        <p:spPr bwMode="auto">
          <a:xfrm>
            <a:off x="2279651" y="2290505"/>
            <a:ext cx="720725" cy="488950"/>
          </a:xfrm>
          <a:prstGeom prst="rect">
            <a:avLst/>
          </a:prstGeom>
          <a:noFill/>
          <a:ln w="9525">
            <a:noFill/>
            <a:miter lim="800000"/>
            <a:headEnd/>
            <a:tailEnd/>
          </a:ln>
        </p:spPr>
        <p:txBody>
          <a:bodyPr>
            <a:spAutoFit/>
          </a:bodyPr>
          <a:lstStyle/>
          <a:p>
            <a:pPr>
              <a:spcBef>
                <a:spcPct val="50000"/>
              </a:spcBef>
            </a:pPr>
            <a:r>
              <a:rPr lang="lv-LV" sz="2600" dirty="0">
                <a:latin typeface="Lucida Sans Unicode" pitchFamily="34" charset="0"/>
              </a:rPr>
              <a:t>L</a:t>
            </a:r>
            <a:r>
              <a:rPr lang="lv-LV" sz="2600" baseline="30000" dirty="0">
                <a:latin typeface="Lucida Sans Unicode" pitchFamily="34" charset="0"/>
              </a:rPr>
              <a:t>2D</a:t>
            </a:r>
            <a:endParaRPr lang="lv-LV" sz="2600" dirty="0">
              <a:latin typeface="Lucida Sans Unicode" pitchFamily="34" charset="0"/>
              <a:cs typeface="Arial" charset="0"/>
            </a:endParaRPr>
          </a:p>
        </p:txBody>
      </p:sp>
      <p:sp>
        <p:nvSpPr>
          <p:cNvPr id="1032" name="Rectangle 6"/>
          <p:cNvSpPr>
            <a:spLocks noChangeArrowheads="1"/>
          </p:cNvSpPr>
          <p:nvPr/>
        </p:nvSpPr>
        <p:spPr bwMode="auto">
          <a:xfrm>
            <a:off x="1524000" y="2918639"/>
            <a:ext cx="184731" cy="369332"/>
          </a:xfrm>
          <a:prstGeom prst="rect">
            <a:avLst/>
          </a:prstGeom>
          <a:noFill/>
          <a:ln w="9525">
            <a:noFill/>
            <a:miter lim="800000"/>
            <a:headEnd/>
            <a:tailEnd/>
          </a:ln>
        </p:spPr>
        <p:txBody>
          <a:bodyPr wrap="none" anchor="ctr">
            <a:spAutoFit/>
          </a:bodyPr>
          <a:lstStyle/>
          <a:p>
            <a:endParaRPr lang="en-US"/>
          </a:p>
        </p:txBody>
      </p:sp>
      <p:sp>
        <p:nvSpPr>
          <p:cNvPr id="48132" name="Rectangle 4"/>
          <p:cNvSpPr>
            <a:spLocks noChangeArrowheads="1"/>
          </p:cNvSpPr>
          <p:nvPr/>
        </p:nvSpPr>
        <p:spPr bwMode="auto">
          <a:xfrm>
            <a:off x="152400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8131" name="Object 3"/>
          <p:cNvGraphicFramePr>
            <a:graphicFrameLocks noChangeAspect="1"/>
          </p:cNvGraphicFramePr>
          <p:nvPr/>
        </p:nvGraphicFramePr>
        <p:xfrm>
          <a:off x="3738547" y="4286256"/>
          <a:ext cx="3044973" cy="1144910"/>
        </p:xfrm>
        <a:graphic>
          <a:graphicData uri="http://schemas.openxmlformats.org/presentationml/2006/ole">
            <mc:AlternateContent xmlns:mc="http://schemas.openxmlformats.org/markup-compatibility/2006">
              <mc:Choice xmlns:v="urn:schemas-microsoft-com:vml" Requires="v">
                <p:oleObj spid="_x0000_s3205" name="Equation" r:id="rId5" imgW="1194014" imgH="444515" progId="">
                  <p:embed/>
                </p:oleObj>
              </mc:Choice>
              <mc:Fallback>
                <p:oleObj name="Equation" r:id="rId5" imgW="1194014" imgH="444515" progId="">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8547" y="4286256"/>
                        <a:ext cx="3044973" cy="11449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6881818" y="4643446"/>
            <a:ext cx="1285884" cy="369332"/>
          </a:xfrm>
          <a:prstGeom prst="rect">
            <a:avLst/>
          </a:prstGeom>
        </p:spPr>
        <p:txBody>
          <a:bodyPr wrap="square">
            <a:spAutoFit/>
          </a:bodyPr>
          <a:lstStyle/>
          <a:p>
            <a:r>
              <a:rPr lang="uk-UA" dirty="0"/>
              <a:t>Вт</a:t>
            </a:r>
            <a:r>
              <a:rPr lang="lv-LV" dirty="0"/>
              <a:t>/(</a:t>
            </a:r>
            <a:r>
              <a:rPr lang="uk-UA" dirty="0"/>
              <a:t>м</a:t>
            </a:r>
            <a:r>
              <a:rPr lang="lv-LV" dirty="0"/>
              <a:t>∙</a:t>
            </a:r>
            <a:r>
              <a:rPr lang="uk-UA" dirty="0"/>
              <a:t>К</a:t>
            </a:r>
            <a:r>
              <a:rPr lang="lv-LV" dirty="0"/>
              <a:t>) </a:t>
            </a:r>
            <a:endParaRPr lang="en-US" dirty="0"/>
          </a:p>
        </p:txBody>
      </p:sp>
      <p:sp>
        <p:nvSpPr>
          <p:cNvPr id="21" name="TextBox 20"/>
          <p:cNvSpPr txBox="1"/>
          <p:nvPr/>
        </p:nvSpPr>
        <p:spPr>
          <a:xfrm>
            <a:off x="695399" y="5445224"/>
            <a:ext cx="10873209" cy="132343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lv-LV" sz="2000" dirty="0"/>
              <a:t>L</a:t>
            </a:r>
            <a:r>
              <a:rPr lang="lv-LV" sz="2000" baseline="30000" dirty="0"/>
              <a:t>2D</a:t>
            </a:r>
            <a:r>
              <a:rPr lang="lv-LV" sz="2000" dirty="0"/>
              <a:t> – </a:t>
            </a:r>
            <a:r>
              <a:rPr lang="uk-UA" sz="2000" dirty="0"/>
              <a:t>коефіцієнт теплової взаємодії, який визначається на основі двовимірного розрахунку</a:t>
            </a:r>
            <a:r>
              <a:rPr lang="lv-LV" sz="2000" dirty="0"/>
              <a:t>, </a:t>
            </a:r>
            <a:r>
              <a:rPr lang="uk-UA" sz="2000" dirty="0"/>
              <a:t>Вт</a:t>
            </a:r>
            <a:r>
              <a:rPr lang="lv-LV" sz="2000" dirty="0"/>
              <a:t>/(</a:t>
            </a:r>
            <a:r>
              <a:rPr lang="uk-UA" sz="2000" dirty="0"/>
              <a:t>м</a:t>
            </a:r>
            <a:r>
              <a:rPr lang="lv-LV" sz="2000" dirty="0"/>
              <a:t>∙</a:t>
            </a:r>
            <a:r>
              <a:rPr lang="uk-UA" sz="2000" dirty="0"/>
              <a:t>К</a:t>
            </a:r>
            <a:r>
              <a:rPr lang="lv-LV" sz="2000" dirty="0"/>
              <a:t>);</a:t>
            </a:r>
            <a:endParaRPr lang="en-US" sz="2000" dirty="0"/>
          </a:p>
          <a:p>
            <a:r>
              <a:rPr lang="lv-LV" sz="2000" dirty="0"/>
              <a:t>l</a:t>
            </a:r>
            <a:r>
              <a:rPr lang="lv-LV" sz="2000" baseline="-25000" dirty="0"/>
              <a:t>j</a:t>
            </a:r>
            <a:r>
              <a:rPr lang="lv-LV" sz="2000" dirty="0"/>
              <a:t> – </a:t>
            </a:r>
            <a:r>
              <a:rPr lang="uk-UA" sz="2000" dirty="0"/>
              <a:t>довжина у двовимірній моделі</a:t>
            </a:r>
            <a:r>
              <a:rPr lang="lv-LV" sz="2000" dirty="0"/>
              <a:t>, </a:t>
            </a:r>
            <a:r>
              <a:rPr lang="uk-UA" sz="2000" dirty="0"/>
              <a:t>м</a:t>
            </a:r>
            <a:r>
              <a:rPr lang="lv-LV" sz="2000" dirty="0"/>
              <a:t>;</a:t>
            </a:r>
            <a:endParaRPr lang="en-US" sz="2000" dirty="0"/>
          </a:p>
          <a:p>
            <a:r>
              <a:rPr lang="lv-LV" sz="2000" dirty="0"/>
              <a:t>U</a:t>
            </a:r>
            <a:r>
              <a:rPr lang="lv-LV" sz="2000" baseline="-25000" dirty="0"/>
              <a:t>j</a:t>
            </a:r>
            <a:r>
              <a:rPr lang="lv-LV" sz="2000" dirty="0"/>
              <a:t> – </a:t>
            </a:r>
            <a:r>
              <a:rPr lang="uk-UA" sz="2000" dirty="0"/>
              <a:t>коефіцієнт теплопередачі елемента оболонки будівлі</a:t>
            </a:r>
            <a:r>
              <a:rPr lang="lv-LV" sz="2000" dirty="0"/>
              <a:t>, </a:t>
            </a:r>
            <a:r>
              <a:rPr lang="uk-UA" sz="2000" dirty="0"/>
              <a:t>Вт</a:t>
            </a:r>
            <a:r>
              <a:rPr lang="lv-LV" sz="2000" dirty="0"/>
              <a:t>/(</a:t>
            </a:r>
            <a:r>
              <a:rPr lang="uk-UA" sz="2000" dirty="0"/>
              <a:t>м</a:t>
            </a:r>
            <a:r>
              <a:rPr lang="lv-LV" sz="2000" baseline="30000" dirty="0"/>
              <a:t>2</a:t>
            </a:r>
            <a:r>
              <a:rPr lang="lv-LV" sz="2000" dirty="0"/>
              <a:t>∙</a:t>
            </a:r>
            <a:r>
              <a:rPr lang="uk-UA" sz="2000" dirty="0"/>
              <a:t>К</a:t>
            </a:r>
            <a:r>
              <a:rPr lang="lv-LV" sz="2000" dirty="0"/>
              <a:t>)</a:t>
            </a:r>
            <a:endParaRPr lang="en-US" sz="2000" dirty="0"/>
          </a:p>
        </p:txBody>
      </p:sp>
    </p:spTree>
    <p:extLst>
      <p:ext uri="{BB962C8B-B14F-4D97-AF65-F5344CB8AC3E}">
        <p14:creationId xmlns:p14="http://schemas.microsoft.com/office/powerpoint/2010/main" val="2380129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672064" y="1420763"/>
            <a:ext cx="4608512" cy="4958568"/>
            <a:chOff x="5410200" y="1800225"/>
            <a:chExt cx="3505200" cy="4219575"/>
          </a:xfrm>
        </p:grpSpPr>
        <p:sp>
          <p:nvSpPr>
            <p:cNvPr id="28679" name="Rectangle 8"/>
            <p:cNvSpPr>
              <a:spLocks noChangeArrowheads="1"/>
            </p:cNvSpPr>
            <p:nvPr/>
          </p:nvSpPr>
          <p:spPr bwMode="auto">
            <a:xfrm>
              <a:off x="6781800" y="3352800"/>
              <a:ext cx="2133600" cy="9144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8676" name="Freeform 4"/>
            <p:cNvSpPr>
              <a:spLocks/>
            </p:cNvSpPr>
            <p:nvPr/>
          </p:nvSpPr>
          <p:spPr bwMode="auto">
            <a:xfrm>
              <a:off x="5732463" y="1800225"/>
              <a:ext cx="1074737" cy="4219575"/>
            </a:xfrm>
            <a:custGeom>
              <a:avLst/>
              <a:gdLst>
                <a:gd name="T0" fmla="*/ 37 w 677"/>
                <a:gd name="T1" fmla="*/ 2658 h 2658"/>
                <a:gd name="T2" fmla="*/ 661 w 677"/>
                <a:gd name="T3" fmla="*/ 2658 h 2658"/>
                <a:gd name="T4" fmla="*/ 677 w 677"/>
                <a:gd name="T5" fmla="*/ 0 h 2658"/>
                <a:gd name="T6" fmla="*/ 0 w 677"/>
                <a:gd name="T7" fmla="*/ 9 h 2658"/>
                <a:gd name="T8" fmla="*/ 37 w 677"/>
                <a:gd name="T9" fmla="*/ 2658 h 2658"/>
                <a:gd name="T10" fmla="*/ 0 60000 65536"/>
                <a:gd name="T11" fmla="*/ 0 60000 65536"/>
                <a:gd name="T12" fmla="*/ 0 60000 65536"/>
                <a:gd name="T13" fmla="*/ 0 60000 65536"/>
                <a:gd name="T14" fmla="*/ 0 60000 65536"/>
                <a:gd name="T15" fmla="*/ 0 w 677"/>
                <a:gd name="T16" fmla="*/ 0 h 2658"/>
                <a:gd name="T17" fmla="*/ 677 w 677"/>
                <a:gd name="T18" fmla="*/ 2658 h 2658"/>
              </a:gdLst>
              <a:ahLst/>
              <a:cxnLst>
                <a:cxn ang="T10">
                  <a:pos x="T0" y="T1"/>
                </a:cxn>
                <a:cxn ang="T11">
                  <a:pos x="T2" y="T3"/>
                </a:cxn>
                <a:cxn ang="T12">
                  <a:pos x="T4" y="T5"/>
                </a:cxn>
                <a:cxn ang="T13">
                  <a:pos x="T6" y="T7"/>
                </a:cxn>
                <a:cxn ang="T14">
                  <a:pos x="T8" y="T9"/>
                </a:cxn>
              </a:cxnLst>
              <a:rect l="T15" t="T16" r="T17" b="T18"/>
              <a:pathLst>
                <a:path w="677" h="2658">
                  <a:moveTo>
                    <a:pt x="37" y="2658"/>
                  </a:moveTo>
                  <a:lnTo>
                    <a:pt x="661" y="2658"/>
                  </a:lnTo>
                  <a:lnTo>
                    <a:pt x="677" y="0"/>
                  </a:lnTo>
                  <a:lnTo>
                    <a:pt x="0" y="9"/>
                  </a:lnTo>
                  <a:lnTo>
                    <a:pt x="37" y="2658"/>
                  </a:lnTo>
                  <a:close/>
                </a:path>
              </a:pathLst>
            </a:custGeom>
            <a:solidFill>
              <a:schemeClr val="accent1"/>
            </a:solidFill>
            <a:ln w="9525">
              <a:solidFill>
                <a:schemeClr val="tx1"/>
              </a:solidFill>
              <a:round/>
              <a:headEnd/>
              <a:tailEnd/>
            </a:ln>
          </p:spPr>
          <p:txBody>
            <a:bodyPr/>
            <a:lstStyle/>
            <a:p>
              <a:endParaRPr lang="en-US"/>
            </a:p>
          </p:txBody>
        </p:sp>
        <p:sp>
          <p:nvSpPr>
            <p:cNvPr id="28677" name="Line 5"/>
            <p:cNvSpPr>
              <a:spLocks noChangeShapeType="1"/>
            </p:cNvSpPr>
            <p:nvPr/>
          </p:nvSpPr>
          <p:spPr bwMode="auto">
            <a:xfrm>
              <a:off x="5410200" y="1905000"/>
              <a:ext cx="0" cy="1447800"/>
            </a:xfrm>
            <a:prstGeom prst="line">
              <a:avLst/>
            </a:prstGeom>
            <a:noFill/>
            <a:ln w="63500">
              <a:solidFill>
                <a:schemeClr val="tx1"/>
              </a:solidFill>
              <a:round/>
              <a:headEnd type="triangle" w="med" len="med"/>
              <a:tailEnd type="triangle" w="med" len="med"/>
            </a:ln>
          </p:spPr>
          <p:txBody>
            <a:bodyPr/>
            <a:lstStyle/>
            <a:p>
              <a:endParaRPr lang="en-US"/>
            </a:p>
          </p:txBody>
        </p:sp>
        <p:sp>
          <p:nvSpPr>
            <p:cNvPr id="28678" name="Line 6"/>
            <p:cNvSpPr>
              <a:spLocks noChangeShapeType="1"/>
            </p:cNvSpPr>
            <p:nvPr/>
          </p:nvSpPr>
          <p:spPr bwMode="auto">
            <a:xfrm>
              <a:off x="5410200" y="4267200"/>
              <a:ext cx="0" cy="1752600"/>
            </a:xfrm>
            <a:prstGeom prst="line">
              <a:avLst/>
            </a:prstGeom>
            <a:noFill/>
            <a:ln w="63500">
              <a:solidFill>
                <a:schemeClr val="tx1"/>
              </a:solidFill>
              <a:round/>
              <a:headEnd type="triangle" w="med" len="med"/>
              <a:tailEnd type="triangle" w="med" len="med"/>
            </a:ln>
          </p:spPr>
          <p:txBody>
            <a:bodyPr/>
            <a:lstStyle/>
            <a:p>
              <a:endParaRPr lang="en-US"/>
            </a:p>
          </p:txBody>
        </p:sp>
        <p:sp>
          <p:nvSpPr>
            <p:cNvPr id="28680" name="Line 9"/>
            <p:cNvSpPr>
              <a:spLocks noChangeShapeType="1"/>
            </p:cNvSpPr>
            <p:nvPr/>
          </p:nvSpPr>
          <p:spPr bwMode="auto">
            <a:xfrm>
              <a:off x="5410200" y="3352800"/>
              <a:ext cx="0" cy="990600"/>
            </a:xfrm>
            <a:prstGeom prst="line">
              <a:avLst/>
            </a:prstGeom>
            <a:noFill/>
            <a:ln w="63500">
              <a:solidFill>
                <a:schemeClr val="folHlink"/>
              </a:solidFill>
              <a:round/>
              <a:headEnd type="triangle" w="med" len="med"/>
              <a:tailEnd type="triangle" w="med" len="med"/>
            </a:ln>
          </p:spPr>
          <p:txBody>
            <a:bodyPr/>
            <a:lstStyle/>
            <a:p>
              <a:endParaRPr lang="en-US"/>
            </a:p>
          </p:txBody>
        </p:sp>
        <p:sp>
          <p:nvSpPr>
            <p:cNvPr id="28681" name="Line 10"/>
            <p:cNvSpPr>
              <a:spLocks noChangeShapeType="1"/>
            </p:cNvSpPr>
            <p:nvPr/>
          </p:nvSpPr>
          <p:spPr bwMode="auto">
            <a:xfrm>
              <a:off x="7010400" y="1905000"/>
              <a:ext cx="0" cy="1447800"/>
            </a:xfrm>
            <a:prstGeom prst="line">
              <a:avLst/>
            </a:prstGeom>
            <a:noFill/>
            <a:ln w="63500">
              <a:solidFill>
                <a:schemeClr val="tx1"/>
              </a:solidFill>
              <a:round/>
              <a:headEnd type="triangle" w="med" len="med"/>
              <a:tailEnd type="triangle" w="med" len="med"/>
            </a:ln>
          </p:spPr>
          <p:txBody>
            <a:bodyPr/>
            <a:lstStyle/>
            <a:p>
              <a:endParaRPr lang="en-US"/>
            </a:p>
          </p:txBody>
        </p:sp>
        <p:sp>
          <p:nvSpPr>
            <p:cNvPr id="28682" name="Line 11"/>
            <p:cNvSpPr>
              <a:spLocks noChangeShapeType="1"/>
            </p:cNvSpPr>
            <p:nvPr/>
          </p:nvSpPr>
          <p:spPr bwMode="auto">
            <a:xfrm>
              <a:off x="7010400" y="4267200"/>
              <a:ext cx="0" cy="1752600"/>
            </a:xfrm>
            <a:prstGeom prst="line">
              <a:avLst/>
            </a:prstGeom>
            <a:noFill/>
            <a:ln w="63500">
              <a:solidFill>
                <a:schemeClr val="tx1"/>
              </a:solidFill>
              <a:round/>
              <a:headEnd type="triangle" w="med" len="med"/>
              <a:tailEnd type="triangle" w="med" len="med"/>
            </a:ln>
          </p:spPr>
          <p:txBody>
            <a:bodyPr/>
            <a:lstStyle/>
            <a:p>
              <a:endParaRPr lang="en-US"/>
            </a:p>
          </p:txBody>
        </p:sp>
      </p:grpSp>
      <p:sp>
        <p:nvSpPr>
          <p:cNvPr id="14" name="Rectangle 2"/>
          <p:cNvSpPr txBox="1">
            <a:spLocks noChangeArrowheads="1"/>
          </p:cNvSpPr>
          <p:nvPr/>
        </p:nvSpPr>
        <p:spPr>
          <a:xfrm>
            <a:off x="335360" y="351768"/>
            <a:ext cx="8856266" cy="1143000"/>
          </a:xfrm>
          <a:prstGeom prst="rect">
            <a:avLst/>
          </a:prstGeom>
          <a:noFill/>
        </p:spPr>
        <p:txBody>
          <a:bodyPr/>
          <a:lstStyle>
            <a:lvl1pPr algn="l" rtl="0" eaLnBrk="1" fontAlgn="base" hangingPunct="1">
              <a:spcBef>
                <a:spcPct val="0"/>
              </a:spcBef>
              <a:spcAft>
                <a:spcPct val="0"/>
              </a:spcAft>
              <a:defRPr lang="lv-LV" altLang="lv-LV" sz="2400" b="0" dirty="0" smtClean="0">
                <a:solidFill>
                  <a:srgbClr val="6E6452"/>
                </a:solidFill>
                <a:latin typeface="+mj-lt"/>
                <a:ea typeface="+mj-ea"/>
                <a:cs typeface="+mj-cs"/>
              </a:defRPr>
            </a:lvl1pPr>
            <a:lvl2pPr algn="l" rtl="0" eaLnBrk="1" fontAlgn="base" hangingPunct="1">
              <a:spcBef>
                <a:spcPct val="0"/>
              </a:spcBef>
              <a:spcAft>
                <a:spcPct val="0"/>
              </a:spcAft>
              <a:defRPr sz="3300" b="1">
                <a:solidFill>
                  <a:schemeClr val="tx1"/>
                </a:solidFill>
                <a:latin typeface="Arial" charset="0"/>
              </a:defRPr>
            </a:lvl2pPr>
            <a:lvl3pPr algn="l" rtl="0" eaLnBrk="1" fontAlgn="base" hangingPunct="1">
              <a:spcBef>
                <a:spcPct val="0"/>
              </a:spcBef>
              <a:spcAft>
                <a:spcPct val="0"/>
              </a:spcAft>
              <a:defRPr sz="3300" b="1">
                <a:solidFill>
                  <a:schemeClr val="tx1"/>
                </a:solidFill>
                <a:latin typeface="Arial" charset="0"/>
              </a:defRPr>
            </a:lvl3pPr>
            <a:lvl4pPr algn="l" rtl="0" eaLnBrk="1" fontAlgn="base" hangingPunct="1">
              <a:spcBef>
                <a:spcPct val="0"/>
              </a:spcBef>
              <a:spcAft>
                <a:spcPct val="0"/>
              </a:spcAft>
              <a:defRPr sz="3300" b="1">
                <a:solidFill>
                  <a:schemeClr val="tx1"/>
                </a:solidFill>
                <a:latin typeface="Arial" charset="0"/>
              </a:defRPr>
            </a:lvl4pPr>
            <a:lvl5pPr algn="l" rtl="0" eaLnBrk="1" fontAlgn="base" hangingPunct="1">
              <a:spcBef>
                <a:spcPct val="0"/>
              </a:spcBef>
              <a:spcAft>
                <a:spcPct val="0"/>
              </a:spcAft>
              <a:defRPr sz="3300" b="1">
                <a:solidFill>
                  <a:schemeClr val="tx1"/>
                </a:solidFill>
                <a:latin typeface="Arial" charset="0"/>
              </a:defRPr>
            </a:lvl5pPr>
            <a:lvl6pPr marL="457200" algn="l" rtl="0" eaLnBrk="1" fontAlgn="base" hangingPunct="1">
              <a:spcBef>
                <a:spcPct val="0"/>
              </a:spcBef>
              <a:spcAft>
                <a:spcPct val="0"/>
              </a:spcAft>
              <a:defRPr sz="3300" b="1">
                <a:solidFill>
                  <a:schemeClr val="tx1"/>
                </a:solidFill>
                <a:latin typeface="Arial" charset="0"/>
              </a:defRPr>
            </a:lvl6pPr>
            <a:lvl7pPr marL="914400" algn="l" rtl="0" eaLnBrk="1" fontAlgn="base" hangingPunct="1">
              <a:spcBef>
                <a:spcPct val="0"/>
              </a:spcBef>
              <a:spcAft>
                <a:spcPct val="0"/>
              </a:spcAft>
              <a:defRPr sz="3300" b="1">
                <a:solidFill>
                  <a:schemeClr val="tx1"/>
                </a:solidFill>
                <a:latin typeface="Arial" charset="0"/>
              </a:defRPr>
            </a:lvl7pPr>
            <a:lvl8pPr marL="1371600" algn="l" rtl="0" eaLnBrk="1" fontAlgn="base" hangingPunct="1">
              <a:spcBef>
                <a:spcPct val="0"/>
              </a:spcBef>
              <a:spcAft>
                <a:spcPct val="0"/>
              </a:spcAft>
              <a:defRPr sz="3300" b="1">
                <a:solidFill>
                  <a:schemeClr val="tx1"/>
                </a:solidFill>
                <a:latin typeface="Arial" charset="0"/>
              </a:defRPr>
            </a:lvl8pPr>
            <a:lvl9pPr marL="1828800" algn="l" rtl="0" eaLnBrk="1" fontAlgn="base" hangingPunct="1">
              <a:spcBef>
                <a:spcPct val="0"/>
              </a:spcBef>
              <a:spcAft>
                <a:spcPct val="0"/>
              </a:spcAft>
              <a:defRPr sz="3300" b="1">
                <a:solidFill>
                  <a:schemeClr val="tx1"/>
                </a:solidFill>
                <a:latin typeface="Arial" charset="0"/>
              </a:defRPr>
            </a:lvl9pPr>
          </a:lstStyle>
          <a:p>
            <a:r>
              <a:rPr lang="uk-UA" sz="2800" b="1" kern="0" dirty="0">
                <a:solidFill>
                  <a:schemeClr val="tx1"/>
                </a:solidFill>
              </a:rPr>
              <a:t>Внутрішній та зовнішній розмір оболонки будівлі</a:t>
            </a:r>
            <a:endParaRPr lang="lv-LV" sz="2800" b="1" kern="0" dirty="0">
              <a:solidFill>
                <a:schemeClr val="tx1"/>
              </a:solidFill>
            </a:endParaRPr>
          </a:p>
        </p:txBody>
      </p:sp>
      <p:sp>
        <p:nvSpPr>
          <p:cNvPr id="15" name="Rectangle 5"/>
          <p:cNvSpPr txBox="1">
            <a:spLocks noChangeArrowheads="1"/>
          </p:cNvSpPr>
          <p:nvPr/>
        </p:nvSpPr>
        <p:spPr>
          <a:xfrm>
            <a:off x="407368" y="1543888"/>
            <a:ext cx="5863957" cy="4693424"/>
          </a:xfrm>
          <a:prstGeom prst="rect">
            <a:avLst/>
          </a:prstGeom>
        </p:spPr>
        <p:style>
          <a:lnRef idx="2">
            <a:schemeClr val="accent6"/>
          </a:lnRef>
          <a:fillRef idx="1">
            <a:schemeClr val="lt1"/>
          </a:fillRef>
          <a:effectRef idx="0">
            <a:schemeClr val="accent6"/>
          </a:effectRef>
          <a:fontRef idx="minor">
            <a:schemeClr val="dk1"/>
          </a:fontRef>
        </p:style>
        <p:txBody>
          <a:bodyPr/>
          <a:lstStyle/>
          <a:p>
            <a:pPr marL="342900" indent="-342900">
              <a:spcBef>
                <a:spcPct val="20000"/>
              </a:spcBef>
              <a:buFontTx/>
              <a:buChar char="•"/>
              <a:defRPr/>
            </a:pPr>
            <a:r>
              <a:rPr lang="uk-UA" sz="2400" kern="0" dirty="0">
                <a:latin typeface="+mj-lt"/>
              </a:rPr>
              <a:t>Оболонка будівлі має різну площу</a:t>
            </a:r>
            <a:endParaRPr lang="en-GB" sz="2400" kern="0" dirty="0">
              <a:latin typeface="+mj-lt"/>
            </a:endParaRPr>
          </a:p>
          <a:p>
            <a:pPr marL="800100" lvl="1" indent="-342900">
              <a:spcBef>
                <a:spcPct val="20000"/>
              </a:spcBef>
              <a:buFont typeface="Courier New" pitchFamily="49" charset="0"/>
              <a:buChar char="o"/>
              <a:defRPr/>
            </a:pPr>
            <a:r>
              <a:rPr lang="uk-UA" sz="2400" kern="0" dirty="0">
                <a:latin typeface="+mj-lt"/>
              </a:rPr>
              <a:t>Зовнішня площа – найбільша</a:t>
            </a:r>
            <a:endParaRPr lang="en-GB" sz="2400" kern="0" dirty="0">
              <a:latin typeface="+mj-lt"/>
            </a:endParaRPr>
          </a:p>
          <a:p>
            <a:pPr marL="800100" lvl="1" indent="-342900">
              <a:spcBef>
                <a:spcPct val="20000"/>
              </a:spcBef>
              <a:buFont typeface="Courier New" pitchFamily="49" charset="0"/>
              <a:buChar char="o"/>
              <a:defRPr/>
            </a:pPr>
            <a:r>
              <a:rPr lang="uk-UA" sz="2400" kern="0" dirty="0">
                <a:latin typeface="+mj-lt"/>
              </a:rPr>
              <a:t>Внутрішня </a:t>
            </a:r>
            <a:r>
              <a:rPr lang="uk-UA" sz="2400" kern="0" dirty="0"/>
              <a:t>площа</a:t>
            </a:r>
            <a:r>
              <a:rPr lang="uk-UA" sz="2400" kern="0" dirty="0">
                <a:latin typeface="+mj-lt"/>
              </a:rPr>
              <a:t> – найменша</a:t>
            </a:r>
            <a:endParaRPr lang="en-GB" sz="2400" kern="0" dirty="0">
              <a:latin typeface="+mj-lt"/>
            </a:endParaRPr>
          </a:p>
          <a:p>
            <a:pPr marL="342900" indent="-342900">
              <a:spcBef>
                <a:spcPct val="20000"/>
              </a:spcBef>
              <a:buFontTx/>
              <a:buChar char="•"/>
              <a:defRPr/>
            </a:pPr>
            <a:endParaRPr lang="en-GB" sz="2400" kern="0" dirty="0">
              <a:latin typeface="+mj-lt"/>
            </a:endParaRPr>
          </a:p>
          <a:p>
            <a:pPr marL="342900" indent="-342900">
              <a:spcBef>
                <a:spcPct val="20000"/>
              </a:spcBef>
              <a:buFontTx/>
              <a:buChar char="•"/>
              <a:defRPr/>
            </a:pPr>
            <a:r>
              <a:rPr lang="uk-UA" sz="2400" kern="0" dirty="0">
                <a:latin typeface="+mj-lt"/>
              </a:rPr>
              <a:t>При розрахунку з використанням зовнішньої площі, теплові містки – менші</a:t>
            </a:r>
            <a:endParaRPr lang="en-GB" sz="2400" kern="0" dirty="0">
              <a:latin typeface="+mj-lt"/>
            </a:endParaRPr>
          </a:p>
          <a:p>
            <a:pPr marL="342900" indent="-342900">
              <a:spcBef>
                <a:spcPct val="20000"/>
              </a:spcBef>
              <a:buFontTx/>
              <a:buChar char="•"/>
              <a:defRPr/>
            </a:pPr>
            <a:r>
              <a:rPr lang="uk-UA" sz="2400" kern="0" dirty="0"/>
              <a:t>При розрахунку з використанням внутрішньої площі, теплові містки – більші</a:t>
            </a:r>
            <a:endParaRPr lang="en-GB" sz="2400" kern="0" dirty="0">
              <a:latin typeface="+mj-lt"/>
            </a:endParaRPr>
          </a:p>
        </p:txBody>
      </p:sp>
    </p:spTree>
    <p:extLst>
      <p:ext uri="{BB962C8B-B14F-4D97-AF65-F5344CB8AC3E}">
        <p14:creationId xmlns:p14="http://schemas.microsoft.com/office/powerpoint/2010/main" val="2060863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79376" y="214290"/>
            <a:ext cx="8352928" cy="9363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uk-UA" sz="2800" b="1" kern="0" dirty="0">
                <a:latin typeface="+mj-lt"/>
                <a:ea typeface="+mj-ea"/>
                <a:cs typeface="+mj-cs"/>
              </a:rPr>
              <a:t>Програмне забезпечення для розрахунку теплових містків</a:t>
            </a:r>
            <a:endParaRPr lang="ru-RU" sz="2800" b="1" kern="0" dirty="0">
              <a:latin typeface="+mj-lt"/>
              <a:ea typeface="+mj-ea"/>
              <a:cs typeface="+mj-cs"/>
            </a:endParaRPr>
          </a:p>
        </p:txBody>
      </p:sp>
      <p:pic>
        <p:nvPicPr>
          <p:cNvPr id="5" name="Picture 5"/>
          <p:cNvPicPr>
            <a:picLocks noChangeAspect="1" noChangeArrowheads="1"/>
          </p:cNvPicPr>
          <p:nvPr/>
        </p:nvPicPr>
        <p:blipFill>
          <a:blip r:embed="rId3" cstate="print"/>
          <a:srcRect/>
          <a:stretch>
            <a:fillRect/>
          </a:stretch>
        </p:blipFill>
        <p:spPr>
          <a:xfrm>
            <a:off x="7104112" y="1340768"/>
            <a:ext cx="4053852" cy="3857652"/>
          </a:xfrm>
          <a:prstGeom prst="rect">
            <a:avLst/>
          </a:prstGeom>
        </p:spPr>
      </p:pic>
      <p:sp>
        <p:nvSpPr>
          <p:cNvPr id="6" name="Rectangle 5"/>
          <p:cNvSpPr txBox="1">
            <a:spLocks noChangeArrowheads="1"/>
          </p:cNvSpPr>
          <p:nvPr/>
        </p:nvSpPr>
        <p:spPr>
          <a:xfrm>
            <a:off x="767408" y="1357299"/>
            <a:ext cx="5971534" cy="3799893"/>
          </a:xfrm>
          <a:prstGeom prst="rect">
            <a:avLst/>
          </a:prstGeom>
        </p:spPr>
        <p:style>
          <a:lnRef idx="2">
            <a:schemeClr val="accent5"/>
          </a:lnRef>
          <a:fillRef idx="1">
            <a:schemeClr val="lt1"/>
          </a:fillRef>
          <a:effectRef idx="0">
            <a:schemeClr val="accent5"/>
          </a:effectRef>
          <a:fontRef idx="minor">
            <a:schemeClr val="dk1"/>
          </a:fontRef>
        </p:style>
        <p:txBody>
          <a:bodyPr/>
          <a:lstStyle/>
          <a:p>
            <a:pPr marL="342900" indent="-342900">
              <a:spcBef>
                <a:spcPct val="20000"/>
              </a:spcBef>
              <a:buFontTx/>
              <a:buChar char="•"/>
              <a:defRPr/>
            </a:pPr>
            <a:r>
              <a:rPr lang="en-US" sz="2100" kern="0" dirty="0">
                <a:latin typeface="+mj-lt"/>
              </a:rPr>
              <a:t>THERM, BISCO, </a:t>
            </a:r>
            <a:r>
              <a:rPr lang="en-US" sz="2100" kern="0" dirty="0" err="1">
                <a:latin typeface="+mj-lt"/>
              </a:rPr>
              <a:t>KOBRA</a:t>
            </a:r>
            <a:r>
              <a:rPr lang="uk-UA" sz="2100" kern="0" dirty="0">
                <a:latin typeface="+mj-lt"/>
              </a:rPr>
              <a:t> та ін.</a:t>
            </a:r>
            <a:r>
              <a:rPr lang="en-US" sz="2100" kern="0" dirty="0">
                <a:latin typeface="+mj-lt"/>
              </a:rPr>
              <a:t> (</a:t>
            </a:r>
            <a:r>
              <a:rPr lang="uk-UA" sz="2100" kern="0" dirty="0">
                <a:latin typeface="+mj-lt"/>
              </a:rPr>
              <a:t>близько 20 різних програм</a:t>
            </a:r>
            <a:r>
              <a:rPr lang="en-US" sz="2100" kern="0" dirty="0">
                <a:latin typeface="+mj-lt"/>
              </a:rPr>
              <a:t>)</a:t>
            </a:r>
          </a:p>
          <a:p>
            <a:pPr marL="342900" indent="-342900">
              <a:spcBef>
                <a:spcPct val="20000"/>
              </a:spcBef>
              <a:buFontTx/>
              <a:buChar char="•"/>
              <a:defRPr/>
            </a:pPr>
            <a:r>
              <a:rPr lang="en-US" sz="2100" kern="0" dirty="0" err="1">
                <a:latin typeface="+mj-lt"/>
              </a:rPr>
              <a:t>THERM</a:t>
            </a:r>
            <a:r>
              <a:rPr lang="en-US" sz="2100" kern="0" dirty="0">
                <a:latin typeface="+mj-lt"/>
              </a:rPr>
              <a:t> </a:t>
            </a:r>
            <a:r>
              <a:rPr lang="uk-UA" sz="2100" kern="0" dirty="0">
                <a:latin typeface="+mj-lt"/>
              </a:rPr>
              <a:t>– визнана на міжнародному рівні, використовується іншими науковими установами, організаціями</a:t>
            </a:r>
            <a:r>
              <a:rPr lang="en-US" sz="2100" kern="0" dirty="0">
                <a:latin typeface="+mj-lt"/>
              </a:rPr>
              <a:t> (</a:t>
            </a:r>
            <a:r>
              <a:rPr lang="uk-UA" sz="2100" kern="0" dirty="0">
                <a:latin typeface="+mj-lt"/>
              </a:rPr>
              <a:t>наприклад,</a:t>
            </a:r>
            <a:r>
              <a:rPr lang="en-US" sz="2100" kern="0" dirty="0">
                <a:latin typeface="+mj-lt"/>
              </a:rPr>
              <a:t> SINTEFF, PHI, AECB)</a:t>
            </a:r>
          </a:p>
          <a:p>
            <a:pPr marL="342900" indent="-342900">
              <a:spcBef>
                <a:spcPct val="20000"/>
              </a:spcBef>
              <a:buFontTx/>
              <a:buChar char="•"/>
              <a:defRPr/>
            </a:pPr>
            <a:r>
              <a:rPr lang="uk-UA" sz="2100" kern="0" dirty="0">
                <a:latin typeface="+mj-lt"/>
              </a:rPr>
              <a:t>У програмному забезпеченні використовується метод кінцевих елементів для моделювання двовимірного потоку через конструкцію</a:t>
            </a:r>
            <a:endParaRPr lang="en-US" sz="2100" kern="0" dirty="0">
              <a:latin typeface="+mj-lt"/>
            </a:endParaRPr>
          </a:p>
          <a:p>
            <a:pPr marL="342900" indent="-342900">
              <a:spcBef>
                <a:spcPct val="20000"/>
              </a:spcBef>
              <a:buFontTx/>
              <a:buChar char="•"/>
              <a:defRPr/>
            </a:pPr>
            <a:r>
              <a:rPr lang="uk-UA" sz="2100" kern="0" dirty="0">
                <a:latin typeface="+mj-lt"/>
              </a:rPr>
              <a:t>Легко навчитися, легко використовувати</a:t>
            </a:r>
            <a:endParaRPr lang="lv-LV" sz="2100" kern="0" dirty="0">
              <a:latin typeface="+mj-lt"/>
            </a:endParaRPr>
          </a:p>
        </p:txBody>
      </p:sp>
      <p:sp>
        <p:nvSpPr>
          <p:cNvPr id="8" name="Rectangle 5"/>
          <p:cNvSpPr txBox="1">
            <a:spLocks noChangeArrowheads="1"/>
          </p:cNvSpPr>
          <p:nvPr/>
        </p:nvSpPr>
        <p:spPr>
          <a:xfrm>
            <a:off x="767408" y="5445224"/>
            <a:ext cx="10369152" cy="950924"/>
          </a:xfrm>
          <a:prstGeom prst="rect">
            <a:avLst/>
          </a:prstGeom>
        </p:spPr>
        <p:style>
          <a:lnRef idx="2">
            <a:schemeClr val="accent6"/>
          </a:lnRef>
          <a:fillRef idx="1">
            <a:schemeClr val="lt1"/>
          </a:fillRef>
          <a:effectRef idx="0">
            <a:schemeClr val="accent6"/>
          </a:effectRef>
          <a:fontRef idx="minor">
            <a:schemeClr val="dk1"/>
          </a:fontRef>
        </p:style>
        <p:txBody>
          <a:bodyPr/>
          <a:lstStyle/>
          <a:p>
            <a:pPr marL="342900" indent="-342900">
              <a:spcBef>
                <a:spcPct val="20000"/>
              </a:spcBef>
              <a:buFontTx/>
              <a:buChar char="•"/>
              <a:defRPr/>
            </a:pPr>
            <a:r>
              <a:rPr lang="uk-UA" sz="2400" kern="0" dirty="0">
                <a:latin typeface="+mj-lt"/>
              </a:rPr>
              <a:t>Для проведення розрахунків: створюється розрахункова модель на основі граничних умов і теплопровідності матеріалів</a:t>
            </a:r>
            <a:endParaRPr lang="lv-LV" sz="2400" kern="0" dirty="0">
              <a:latin typeface="+mj-lt"/>
            </a:endParaRPr>
          </a:p>
        </p:txBody>
      </p:sp>
    </p:spTree>
    <p:extLst>
      <p:ext uri="{BB962C8B-B14F-4D97-AF65-F5344CB8AC3E}">
        <p14:creationId xmlns:p14="http://schemas.microsoft.com/office/powerpoint/2010/main" val="1236771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983432" y="1772816"/>
            <a:ext cx="5281820" cy="3870192"/>
            <a:chOff x="673071" y="1285860"/>
            <a:chExt cx="4256095" cy="3357586"/>
          </a:xfrm>
        </p:grpSpPr>
        <p:pic>
          <p:nvPicPr>
            <p:cNvPr id="364549" name="Picture 5" descr="S13"/>
            <p:cNvPicPr>
              <a:picLocks noChangeAspect="1" noChangeArrowheads="1"/>
            </p:cNvPicPr>
            <p:nvPr/>
          </p:nvPicPr>
          <p:blipFill>
            <a:blip r:embed="rId3" cstate="print"/>
            <a:srcRect/>
            <a:stretch>
              <a:fillRect/>
            </a:stretch>
          </p:blipFill>
          <p:spPr bwMode="auto">
            <a:xfrm>
              <a:off x="673071" y="1285860"/>
              <a:ext cx="4256095" cy="3357586"/>
            </a:xfrm>
            <a:prstGeom prst="rect">
              <a:avLst/>
            </a:prstGeom>
            <a:noFill/>
            <a:ln w="9525">
              <a:noFill/>
              <a:miter lim="800000"/>
              <a:headEnd/>
              <a:tailEnd/>
            </a:ln>
          </p:spPr>
        </p:pic>
        <p:sp>
          <p:nvSpPr>
            <p:cNvPr id="364547" name="Rectangle 3"/>
            <p:cNvSpPr>
              <a:spLocks noChangeArrowheads="1"/>
            </p:cNvSpPr>
            <p:nvPr/>
          </p:nvSpPr>
          <p:spPr bwMode="auto">
            <a:xfrm>
              <a:off x="1643042" y="1785926"/>
              <a:ext cx="214314" cy="1285884"/>
            </a:xfrm>
            <a:prstGeom prst="rect">
              <a:avLst/>
            </a:prstGeom>
            <a:noFill/>
            <a:ln w="12700">
              <a:solidFill>
                <a:srgbClr val="FF000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4548" name="Rectangle 4"/>
            <p:cNvSpPr>
              <a:spLocks noChangeArrowheads="1"/>
            </p:cNvSpPr>
            <p:nvPr/>
          </p:nvSpPr>
          <p:spPr bwMode="auto">
            <a:xfrm rot="5400000">
              <a:off x="3250396" y="3536159"/>
              <a:ext cx="285753" cy="1071570"/>
            </a:xfrm>
            <a:prstGeom prst="rect">
              <a:avLst/>
            </a:prstGeom>
            <a:noFill/>
            <a:ln w="12700">
              <a:solidFill>
                <a:srgbClr val="FF000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44066" name="Rectangle 2"/>
          <p:cNvSpPr>
            <a:spLocks noChangeArrowheads="1"/>
          </p:cNvSpPr>
          <p:nvPr/>
        </p:nvSpPr>
        <p:spPr bwMode="auto">
          <a:xfrm>
            <a:off x="152400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txBox="1">
            <a:spLocks noChangeArrowheads="1"/>
          </p:cNvSpPr>
          <p:nvPr/>
        </p:nvSpPr>
        <p:spPr bwMode="auto">
          <a:xfrm>
            <a:off x="263352" y="428604"/>
            <a:ext cx="9847406"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chemeClr val="bg2"/>
              </a:buClr>
              <a:buSzPct val="75000"/>
              <a:defRPr/>
            </a:pPr>
            <a:r>
              <a:rPr lang="uk-UA" sz="2400" b="1" kern="0" dirty="0">
                <a:latin typeface="+mj-lt"/>
              </a:rPr>
              <a:t>Визначення граничних умов у двовимірній моделі</a:t>
            </a:r>
            <a:endParaRPr lang="ru-RU" sz="2400" b="1" kern="0" dirty="0">
              <a:latin typeface="+mj-lt"/>
            </a:endParaRPr>
          </a:p>
        </p:txBody>
      </p:sp>
      <p:grpSp>
        <p:nvGrpSpPr>
          <p:cNvPr id="21" name="Group 20"/>
          <p:cNvGrpSpPr/>
          <p:nvPr/>
        </p:nvGrpSpPr>
        <p:grpSpPr>
          <a:xfrm>
            <a:off x="7032104" y="1772816"/>
            <a:ext cx="4459570" cy="3997108"/>
            <a:chOff x="2143107" y="1285860"/>
            <a:chExt cx="6154765" cy="4857784"/>
          </a:xfrm>
        </p:grpSpPr>
        <p:pic>
          <p:nvPicPr>
            <p:cNvPr id="364557" name="Picture 13" descr="S17"/>
            <p:cNvPicPr>
              <a:picLocks noChangeAspect="1" noChangeArrowheads="1"/>
            </p:cNvPicPr>
            <p:nvPr/>
          </p:nvPicPr>
          <p:blipFill>
            <a:blip r:embed="rId4" cstate="print"/>
            <a:srcRect/>
            <a:stretch>
              <a:fillRect/>
            </a:stretch>
          </p:blipFill>
          <p:spPr bwMode="auto">
            <a:xfrm>
              <a:off x="2143107" y="1285860"/>
              <a:ext cx="6154765" cy="4857784"/>
            </a:xfrm>
            <a:prstGeom prst="rect">
              <a:avLst/>
            </a:prstGeom>
            <a:noFill/>
            <a:ln w="9525">
              <a:noFill/>
              <a:miter lim="800000"/>
              <a:headEnd/>
              <a:tailEnd/>
            </a:ln>
          </p:spPr>
        </p:pic>
        <p:sp>
          <p:nvSpPr>
            <p:cNvPr id="364553" name="Rectangle 9"/>
            <p:cNvSpPr>
              <a:spLocks noChangeArrowheads="1"/>
            </p:cNvSpPr>
            <p:nvPr/>
          </p:nvSpPr>
          <p:spPr bwMode="auto">
            <a:xfrm rot="5400000">
              <a:off x="4935479" y="636628"/>
              <a:ext cx="377809" cy="2962157"/>
            </a:xfrm>
            <a:prstGeom prst="rect">
              <a:avLst/>
            </a:prstGeom>
            <a:noFill/>
            <a:ln w="12700">
              <a:solidFill>
                <a:srgbClr val="FF000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4554" name="Rectangle 10"/>
            <p:cNvSpPr>
              <a:spLocks noChangeArrowheads="1"/>
            </p:cNvSpPr>
            <p:nvPr/>
          </p:nvSpPr>
          <p:spPr bwMode="auto">
            <a:xfrm>
              <a:off x="6438281" y="1928802"/>
              <a:ext cx="348297" cy="3143272"/>
            </a:xfrm>
            <a:prstGeom prst="rect">
              <a:avLst/>
            </a:prstGeom>
            <a:noFill/>
            <a:ln w="12700">
              <a:solidFill>
                <a:srgbClr val="FF000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4555" name="Rectangle 11"/>
            <p:cNvSpPr>
              <a:spLocks noChangeArrowheads="1"/>
            </p:cNvSpPr>
            <p:nvPr/>
          </p:nvSpPr>
          <p:spPr bwMode="auto">
            <a:xfrm>
              <a:off x="5214942" y="3643314"/>
              <a:ext cx="348297" cy="1662875"/>
            </a:xfrm>
            <a:prstGeom prst="rect">
              <a:avLst/>
            </a:prstGeom>
            <a:noFill/>
            <a:ln w="12700">
              <a:solidFill>
                <a:srgbClr val="FF000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4556" name="Rectangle 12"/>
            <p:cNvSpPr>
              <a:spLocks noChangeArrowheads="1"/>
            </p:cNvSpPr>
            <p:nvPr/>
          </p:nvSpPr>
          <p:spPr bwMode="auto">
            <a:xfrm rot="5400000">
              <a:off x="4356736" y="2715570"/>
              <a:ext cx="385520" cy="1669504"/>
            </a:xfrm>
            <a:prstGeom prst="rect">
              <a:avLst/>
            </a:prstGeom>
            <a:noFill/>
            <a:ln w="12700">
              <a:solidFill>
                <a:srgbClr val="FF000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Box 15"/>
          <p:cNvSpPr txBox="1"/>
          <p:nvPr/>
        </p:nvSpPr>
        <p:spPr>
          <a:xfrm>
            <a:off x="0" y="5013176"/>
            <a:ext cx="1285884" cy="369332"/>
          </a:xfrm>
          <a:prstGeom prst="rect">
            <a:avLst/>
          </a:prstGeom>
          <a:noFill/>
        </p:spPr>
        <p:txBody>
          <a:bodyPr wrap="square" rtlCol="0">
            <a:spAutoFit/>
          </a:bodyPr>
          <a:lstStyle/>
          <a:p>
            <a:r>
              <a:rPr lang="uk-UA" b="1" dirty="0"/>
              <a:t>Стеля</a:t>
            </a:r>
            <a:endParaRPr lang="en-US" b="1" dirty="0"/>
          </a:p>
        </p:txBody>
      </p:sp>
      <p:cxnSp>
        <p:nvCxnSpPr>
          <p:cNvPr id="18" name="Straight Arrow Connector 17"/>
          <p:cNvCxnSpPr/>
          <p:nvPr/>
        </p:nvCxnSpPr>
        <p:spPr>
          <a:xfrm flipV="1">
            <a:off x="695400" y="3717032"/>
            <a:ext cx="2376264" cy="12241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695400" y="1000868"/>
            <a:ext cx="2051720" cy="707886"/>
          </a:xfrm>
          <a:prstGeom prst="rect">
            <a:avLst/>
          </a:prstGeom>
          <a:noFill/>
        </p:spPr>
        <p:txBody>
          <a:bodyPr wrap="square" rtlCol="0">
            <a:spAutoFit/>
          </a:bodyPr>
          <a:lstStyle/>
          <a:p>
            <a:r>
              <a:rPr lang="uk-UA" sz="2000" b="1" dirty="0"/>
              <a:t>Атмосферне повітря</a:t>
            </a:r>
            <a:endParaRPr lang="en-US" sz="2000" b="1" dirty="0"/>
          </a:p>
        </p:txBody>
      </p:sp>
      <p:cxnSp>
        <p:nvCxnSpPr>
          <p:cNvPr id="24" name="Straight Arrow Connector 23"/>
          <p:cNvCxnSpPr/>
          <p:nvPr/>
        </p:nvCxnSpPr>
        <p:spPr>
          <a:xfrm>
            <a:off x="2063552" y="1484784"/>
            <a:ext cx="1047520" cy="84625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6240015" y="2420888"/>
            <a:ext cx="979747" cy="369332"/>
          </a:xfrm>
          <a:prstGeom prst="rect">
            <a:avLst/>
          </a:prstGeom>
          <a:noFill/>
        </p:spPr>
        <p:txBody>
          <a:bodyPr wrap="square" rtlCol="0">
            <a:spAutoFit/>
          </a:bodyPr>
          <a:lstStyle/>
          <a:p>
            <a:r>
              <a:rPr lang="uk-UA" b="1" dirty="0"/>
              <a:t>Стіна</a:t>
            </a:r>
            <a:endParaRPr lang="en-US" b="1" dirty="0"/>
          </a:p>
        </p:txBody>
      </p:sp>
      <p:cxnSp>
        <p:nvCxnSpPr>
          <p:cNvPr id="27" name="Straight Arrow Connector 26"/>
          <p:cNvCxnSpPr/>
          <p:nvPr/>
        </p:nvCxnSpPr>
        <p:spPr>
          <a:xfrm flipH="1">
            <a:off x="4583832" y="2852936"/>
            <a:ext cx="1872208" cy="14561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722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63352" y="0"/>
            <a:ext cx="9918844" cy="1143000"/>
          </a:xfrm>
          <a:noFill/>
        </p:spPr>
        <p:txBody>
          <a:bodyPr/>
          <a:lstStyle/>
          <a:p>
            <a:pPr eaLnBrk="1" hangingPunct="1"/>
            <a:r>
              <a:rPr lang="uk-UA" sz="2800" b="1" noProof="0" dirty="0">
                <a:solidFill>
                  <a:schemeClr val="tx1"/>
                </a:solidFill>
              </a:rPr>
              <a:t>Приклад</a:t>
            </a:r>
            <a:endParaRPr lang="en-GB" sz="2400" b="1" noProof="0" dirty="0">
              <a:solidFill>
                <a:schemeClr val="tx1"/>
              </a:solidFill>
            </a:endParaRPr>
          </a:p>
        </p:txBody>
      </p:sp>
      <p:pic>
        <p:nvPicPr>
          <p:cNvPr id="69634" name="Picture 2"/>
          <p:cNvPicPr>
            <a:picLocks noChangeAspect="1" noChangeArrowheads="1"/>
          </p:cNvPicPr>
          <p:nvPr/>
        </p:nvPicPr>
        <p:blipFill>
          <a:blip r:embed="rId3" cstate="print"/>
          <a:srcRect/>
          <a:stretch>
            <a:fillRect/>
          </a:stretch>
        </p:blipFill>
        <p:spPr bwMode="auto">
          <a:xfrm>
            <a:off x="479376" y="1628800"/>
            <a:ext cx="4104456" cy="4464496"/>
          </a:xfrm>
          <a:prstGeom prst="rect">
            <a:avLst/>
          </a:prstGeom>
          <a:noFill/>
          <a:ln w="9525">
            <a:noFill/>
            <a:miter lim="800000"/>
            <a:headEnd/>
            <a:tailEnd/>
          </a:ln>
          <a:effectLst/>
        </p:spPr>
      </p:pic>
      <p:cxnSp>
        <p:nvCxnSpPr>
          <p:cNvPr id="7" name="Straight Arrow Connector 6"/>
          <p:cNvCxnSpPr/>
          <p:nvPr/>
        </p:nvCxnSpPr>
        <p:spPr>
          <a:xfrm rot="5400000">
            <a:off x="-599790" y="4472510"/>
            <a:ext cx="2880000" cy="1588"/>
          </a:xfrm>
          <a:prstGeom prst="straightConnector1">
            <a:avLst/>
          </a:prstGeom>
          <a:ln w="38100">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59700" y="1412776"/>
            <a:ext cx="2880000" cy="0"/>
          </a:xfrm>
          <a:prstGeom prst="straightConnector1">
            <a:avLst/>
          </a:prstGeom>
          <a:ln w="38100">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477295" y="4069861"/>
            <a:ext cx="642942" cy="369332"/>
          </a:xfrm>
          <a:prstGeom prst="rect">
            <a:avLst/>
          </a:prstGeom>
          <a:solidFill>
            <a:schemeClr val="bg1"/>
          </a:solidFill>
        </p:spPr>
        <p:txBody>
          <a:bodyPr wrap="square" rtlCol="0">
            <a:spAutoFit/>
          </a:bodyPr>
          <a:lstStyle/>
          <a:p>
            <a:pPr algn="ctr"/>
            <a:r>
              <a:rPr lang="lv-LV" b="1" dirty="0">
                <a:latin typeface="Calibri" pitchFamily="34" charset="0"/>
              </a:rPr>
              <a:t>1 </a:t>
            </a:r>
            <a:r>
              <a:rPr lang="uk-UA" b="1" dirty="0">
                <a:latin typeface="Calibri" pitchFamily="34" charset="0"/>
              </a:rPr>
              <a:t>м</a:t>
            </a:r>
            <a:endParaRPr lang="en-US" b="1" dirty="0">
              <a:latin typeface="Calibri" pitchFamily="34" charset="0"/>
            </a:endParaRPr>
          </a:p>
        </p:txBody>
      </p:sp>
      <p:sp>
        <p:nvSpPr>
          <p:cNvPr id="12" name="TextBox 11"/>
          <p:cNvSpPr txBox="1"/>
          <p:nvPr/>
        </p:nvSpPr>
        <p:spPr>
          <a:xfrm>
            <a:off x="2284706" y="1196752"/>
            <a:ext cx="642942" cy="369332"/>
          </a:xfrm>
          <a:prstGeom prst="rect">
            <a:avLst/>
          </a:prstGeom>
          <a:solidFill>
            <a:schemeClr val="bg1"/>
          </a:solidFill>
        </p:spPr>
        <p:txBody>
          <a:bodyPr wrap="square" rtlCol="0">
            <a:spAutoFit/>
          </a:bodyPr>
          <a:lstStyle/>
          <a:p>
            <a:r>
              <a:rPr lang="lv-LV" b="1" dirty="0">
                <a:latin typeface="Calibri" pitchFamily="34" charset="0"/>
              </a:rPr>
              <a:t>1 </a:t>
            </a:r>
            <a:r>
              <a:rPr lang="uk-UA" b="1" dirty="0">
                <a:latin typeface="Calibri" pitchFamily="34" charset="0"/>
              </a:rPr>
              <a:t>м</a:t>
            </a:r>
            <a:endParaRPr lang="en-US" b="1" dirty="0">
              <a:latin typeface="Calibri" pitchFamily="34" charset="0"/>
            </a:endParaRPr>
          </a:p>
        </p:txBody>
      </p:sp>
      <p:pic>
        <p:nvPicPr>
          <p:cNvPr id="69635" name="Picture 3"/>
          <p:cNvPicPr>
            <a:picLocks noChangeAspect="1" noChangeArrowheads="1"/>
          </p:cNvPicPr>
          <p:nvPr/>
        </p:nvPicPr>
        <p:blipFill>
          <a:blip r:embed="rId4" cstate="print"/>
          <a:srcRect/>
          <a:stretch>
            <a:fillRect/>
          </a:stretch>
        </p:blipFill>
        <p:spPr bwMode="auto">
          <a:xfrm>
            <a:off x="5049688" y="1628800"/>
            <a:ext cx="6734944" cy="4464496"/>
          </a:xfrm>
          <a:prstGeom prst="rect">
            <a:avLst/>
          </a:prstGeom>
          <a:noFill/>
          <a:ln w="9525">
            <a:noFill/>
            <a:miter lim="800000"/>
            <a:headEnd/>
            <a:tailEnd/>
          </a:ln>
          <a:effectLst/>
        </p:spPr>
      </p:pic>
      <p:sp>
        <p:nvSpPr>
          <p:cNvPr id="20" name="Oval 19"/>
          <p:cNvSpPr/>
          <p:nvPr/>
        </p:nvSpPr>
        <p:spPr>
          <a:xfrm>
            <a:off x="7805531" y="3895948"/>
            <a:ext cx="714380"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838004" y="3935906"/>
            <a:ext cx="714380"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672064" y="5333146"/>
            <a:ext cx="5447928" cy="400110"/>
          </a:xfrm>
          <a:prstGeom prst="rect">
            <a:avLst/>
          </a:prstGeom>
          <a:noFill/>
        </p:spPr>
        <p:txBody>
          <a:bodyPr wrap="square" rtlCol="0">
            <a:spAutoFit/>
          </a:bodyPr>
          <a:lstStyle/>
          <a:p>
            <a:r>
              <a:rPr lang="lv-LV" sz="2000" dirty="0"/>
              <a:t>L</a:t>
            </a:r>
            <a:r>
              <a:rPr lang="lv-LV" sz="2000" baseline="30000" dirty="0"/>
              <a:t>2D</a:t>
            </a:r>
            <a:r>
              <a:rPr lang="lv-LV" sz="2000" dirty="0"/>
              <a:t> = 2,497 ∙ 1158,21/1000 = 2,892 </a:t>
            </a:r>
            <a:r>
              <a:rPr lang="uk-UA" sz="2000" dirty="0"/>
              <a:t>Вт</a:t>
            </a:r>
            <a:r>
              <a:rPr lang="lv-LV" sz="2000" dirty="0"/>
              <a:t>/</a:t>
            </a:r>
            <a:r>
              <a:rPr lang="uk-UA" sz="2000" dirty="0"/>
              <a:t>м</a:t>
            </a:r>
            <a:r>
              <a:rPr lang="lv-LV" sz="2000" dirty="0"/>
              <a:t>∙</a:t>
            </a:r>
            <a:r>
              <a:rPr lang="uk-UA" sz="2000" dirty="0"/>
              <a:t>К</a:t>
            </a:r>
            <a:endParaRPr lang="en-US" sz="2000" dirty="0"/>
          </a:p>
        </p:txBody>
      </p:sp>
      <p:sp>
        <p:nvSpPr>
          <p:cNvPr id="23" name="TextBox 22"/>
          <p:cNvSpPr txBox="1"/>
          <p:nvPr/>
        </p:nvSpPr>
        <p:spPr>
          <a:xfrm>
            <a:off x="6672064" y="5805264"/>
            <a:ext cx="2952328" cy="400110"/>
          </a:xfrm>
          <a:prstGeom prst="rect">
            <a:avLst/>
          </a:prstGeom>
          <a:noFill/>
        </p:spPr>
        <p:txBody>
          <a:bodyPr wrap="square" rtlCol="0">
            <a:spAutoFit/>
          </a:bodyPr>
          <a:lstStyle/>
          <a:p>
            <a:r>
              <a:rPr lang="el-GR" sz="2000" dirty="0"/>
              <a:t>ψ</a:t>
            </a:r>
            <a:r>
              <a:rPr lang="lv-LV" sz="2000" dirty="0"/>
              <a:t> = L</a:t>
            </a:r>
            <a:r>
              <a:rPr lang="lv-LV" sz="2000" baseline="30000" dirty="0"/>
              <a:t>2D</a:t>
            </a:r>
            <a:r>
              <a:rPr lang="lv-LV" sz="2000" dirty="0"/>
              <a:t> – U</a:t>
            </a:r>
            <a:r>
              <a:rPr lang="lv-LV" sz="2000" baseline="-25000" dirty="0"/>
              <a:t>1</a:t>
            </a:r>
            <a:r>
              <a:rPr lang="lv-LV" sz="2000" dirty="0"/>
              <a:t> ∙ l</a:t>
            </a:r>
            <a:r>
              <a:rPr lang="lv-LV" sz="2000" baseline="-25000" dirty="0"/>
              <a:t>1</a:t>
            </a:r>
            <a:r>
              <a:rPr lang="lv-LV" sz="2000" dirty="0"/>
              <a:t> – U</a:t>
            </a:r>
            <a:r>
              <a:rPr lang="lv-LV" sz="2000" baseline="-25000" dirty="0"/>
              <a:t>2</a:t>
            </a:r>
            <a:r>
              <a:rPr lang="lv-LV" sz="2000" dirty="0"/>
              <a:t> ∙ l</a:t>
            </a:r>
            <a:r>
              <a:rPr lang="lv-LV" sz="2000" baseline="-25000" dirty="0"/>
              <a:t>2</a:t>
            </a:r>
            <a:r>
              <a:rPr lang="lv-LV" sz="2000" dirty="0"/>
              <a:t> </a:t>
            </a:r>
            <a:endParaRPr lang="en-US" sz="2000" dirty="0"/>
          </a:p>
        </p:txBody>
      </p:sp>
      <p:sp>
        <p:nvSpPr>
          <p:cNvPr id="24" name="TextBox 23"/>
          <p:cNvSpPr txBox="1"/>
          <p:nvPr/>
        </p:nvSpPr>
        <p:spPr>
          <a:xfrm>
            <a:off x="3143672" y="6237312"/>
            <a:ext cx="8928992" cy="400110"/>
          </a:xfrm>
          <a:prstGeom prst="rect">
            <a:avLst/>
          </a:prstGeom>
          <a:solidFill>
            <a:schemeClr val="bg1"/>
          </a:solidFill>
        </p:spPr>
        <p:txBody>
          <a:bodyPr wrap="square" rtlCol="0">
            <a:spAutoFit/>
          </a:bodyPr>
          <a:lstStyle/>
          <a:p>
            <a:r>
              <a:rPr lang="el-GR" sz="2000" dirty="0"/>
              <a:t>ψ</a:t>
            </a:r>
            <a:r>
              <a:rPr lang="lv-LV" sz="2000" dirty="0"/>
              <a:t> = 2,892 – 0,300 ∙ 1158,2/1000 – 0,300 ∙ 1212,6/1000 = –0,329 </a:t>
            </a:r>
            <a:r>
              <a:rPr lang="uk-UA" sz="2000" dirty="0"/>
              <a:t>Вт</a:t>
            </a:r>
            <a:r>
              <a:rPr lang="lv-LV" sz="2000" dirty="0"/>
              <a:t>/</a:t>
            </a:r>
            <a:r>
              <a:rPr lang="uk-UA" sz="2000" dirty="0"/>
              <a:t>м</a:t>
            </a:r>
            <a:r>
              <a:rPr lang="lv-LV" sz="2000" dirty="0"/>
              <a:t>∙</a:t>
            </a:r>
            <a:r>
              <a:rPr lang="uk-UA" sz="2000" dirty="0"/>
              <a:t>К</a:t>
            </a:r>
            <a:endParaRPr lang="en-US" sz="2000" dirty="0"/>
          </a:p>
        </p:txBody>
      </p:sp>
      <p:cxnSp>
        <p:nvCxnSpPr>
          <p:cNvPr id="16" name="Straight Connector 15"/>
          <p:cNvCxnSpPr/>
          <p:nvPr/>
        </p:nvCxnSpPr>
        <p:spPr>
          <a:xfrm flipV="1">
            <a:off x="4079776" y="1196752"/>
            <a:ext cx="0"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095196" y="1052736"/>
            <a:ext cx="0"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16024" y="2996952"/>
            <a:ext cx="1127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16024" y="5877272"/>
            <a:ext cx="1127448"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a:off x="4439816" y="2996952"/>
            <a:ext cx="792088" cy="2952328"/>
          </a:xfrm>
          <a:prstGeom prst="rightArrow">
            <a:avLst>
              <a:gd name="adj1" fmla="val 65170"/>
              <a:gd name="adj2" fmla="val 6649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36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35360" y="0"/>
            <a:ext cx="9875440" cy="1143000"/>
          </a:xfrm>
          <a:noFill/>
        </p:spPr>
        <p:txBody>
          <a:bodyPr/>
          <a:lstStyle/>
          <a:p>
            <a:pPr eaLnBrk="1" hangingPunct="1"/>
            <a:r>
              <a:rPr lang="uk-UA" sz="2800" b="1" noProof="0" dirty="0">
                <a:solidFill>
                  <a:schemeClr val="tx1"/>
                </a:solidFill>
              </a:rPr>
              <a:t>Вікна житлових будинків</a:t>
            </a:r>
            <a:endParaRPr lang="en-GB" sz="2800" b="1" noProof="0" dirty="0">
              <a:solidFill>
                <a:schemeClr val="tx1"/>
              </a:solidFill>
            </a:endParaRPr>
          </a:p>
        </p:txBody>
      </p:sp>
      <p:pic>
        <p:nvPicPr>
          <p:cNvPr id="27662" name="Picture 14" descr="k_nov_467_103IS"/>
          <p:cNvPicPr>
            <a:picLocks noChangeAspect="1" noChangeArrowheads="1"/>
          </p:cNvPicPr>
          <p:nvPr/>
        </p:nvPicPr>
        <p:blipFill>
          <a:blip r:embed="rId3" cstate="print"/>
          <a:srcRect r="11891"/>
          <a:stretch>
            <a:fillRect/>
          </a:stretch>
        </p:blipFill>
        <p:spPr bwMode="auto">
          <a:xfrm>
            <a:off x="10048507" y="2239676"/>
            <a:ext cx="1808134" cy="4204370"/>
          </a:xfrm>
          <a:prstGeom prst="rect">
            <a:avLst/>
          </a:prstGeom>
          <a:noFill/>
          <a:ln w="9525">
            <a:noFill/>
            <a:miter lim="800000"/>
            <a:headEnd/>
            <a:tailEnd/>
          </a:ln>
        </p:spPr>
      </p:pic>
      <p:pic>
        <p:nvPicPr>
          <p:cNvPr id="27660" name="Picture 12" descr="k_ren_467_103IS"/>
          <p:cNvPicPr>
            <a:picLocks noChangeAspect="1" noChangeArrowheads="1"/>
          </p:cNvPicPr>
          <p:nvPr/>
        </p:nvPicPr>
        <p:blipFill>
          <a:blip r:embed="rId4" cstate="print"/>
          <a:srcRect/>
          <a:stretch>
            <a:fillRect/>
          </a:stretch>
        </p:blipFill>
        <p:spPr bwMode="auto">
          <a:xfrm>
            <a:off x="6184176" y="2060575"/>
            <a:ext cx="1803184" cy="4415095"/>
          </a:xfrm>
          <a:prstGeom prst="rect">
            <a:avLst/>
          </a:prstGeom>
          <a:noFill/>
          <a:ln w="9525">
            <a:noFill/>
            <a:miter lim="800000"/>
            <a:headEnd/>
            <a:tailEnd/>
          </a:ln>
        </p:spPr>
      </p:pic>
      <p:pic>
        <p:nvPicPr>
          <p:cNvPr id="27658" name="Picture 10" descr="k_ing_467_103IS"/>
          <p:cNvPicPr>
            <a:picLocks noChangeAspect="1" noChangeArrowheads="1"/>
          </p:cNvPicPr>
          <p:nvPr/>
        </p:nvPicPr>
        <p:blipFill>
          <a:blip r:embed="rId5" cstate="print"/>
          <a:srcRect/>
          <a:stretch>
            <a:fillRect/>
          </a:stretch>
        </p:blipFill>
        <p:spPr bwMode="auto">
          <a:xfrm>
            <a:off x="2210871" y="2092206"/>
            <a:ext cx="1813517" cy="4382692"/>
          </a:xfrm>
          <a:prstGeom prst="rect">
            <a:avLst/>
          </a:prstGeom>
          <a:noFill/>
          <a:ln w="9525">
            <a:noFill/>
            <a:miter lim="800000"/>
            <a:headEnd/>
            <a:tailEnd/>
          </a:ln>
        </p:spPr>
      </p:pic>
      <p:sp>
        <p:nvSpPr>
          <p:cNvPr id="22536" name="Rectangle 7"/>
          <p:cNvSpPr>
            <a:spLocks noChangeArrowheads="1"/>
          </p:cNvSpPr>
          <p:nvPr/>
        </p:nvSpPr>
        <p:spPr bwMode="auto">
          <a:xfrm>
            <a:off x="1524000" y="-184666"/>
            <a:ext cx="184731" cy="369332"/>
          </a:xfrm>
          <a:prstGeom prst="rect">
            <a:avLst/>
          </a:prstGeom>
          <a:noFill/>
          <a:ln w="9525">
            <a:noFill/>
            <a:miter lim="800000"/>
            <a:headEnd/>
            <a:tailEnd/>
          </a:ln>
        </p:spPr>
        <p:txBody>
          <a:bodyPr wrap="none" anchor="ctr">
            <a:spAutoFit/>
          </a:bodyPr>
          <a:lstStyle/>
          <a:p>
            <a:endParaRPr lang="en-US"/>
          </a:p>
        </p:txBody>
      </p:sp>
      <p:pic>
        <p:nvPicPr>
          <p:cNvPr id="27657" name="Picture 9" descr="k_ing_467_103"/>
          <p:cNvPicPr>
            <a:picLocks noChangeAspect="1" noChangeArrowheads="1"/>
          </p:cNvPicPr>
          <p:nvPr/>
        </p:nvPicPr>
        <p:blipFill>
          <a:blip r:embed="rId6" cstate="print"/>
          <a:srcRect/>
          <a:stretch>
            <a:fillRect/>
          </a:stretch>
        </p:blipFill>
        <p:spPr bwMode="auto">
          <a:xfrm>
            <a:off x="325039" y="1998149"/>
            <a:ext cx="1849259" cy="4476749"/>
          </a:xfrm>
          <a:prstGeom prst="rect">
            <a:avLst/>
          </a:prstGeom>
          <a:noFill/>
          <a:ln w="9525">
            <a:noFill/>
            <a:miter lim="800000"/>
            <a:headEnd/>
            <a:tailEnd/>
          </a:ln>
        </p:spPr>
      </p:pic>
      <p:pic>
        <p:nvPicPr>
          <p:cNvPr id="27659" name="Picture 11" descr="k_ren_467_103"/>
          <p:cNvPicPr>
            <a:picLocks noChangeAspect="1" noChangeArrowheads="1"/>
          </p:cNvPicPr>
          <p:nvPr/>
        </p:nvPicPr>
        <p:blipFill>
          <a:blip r:embed="rId7" cstate="print"/>
          <a:srcRect/>
          <a:stretch>
            <a:fillRect/>
          </a:stretch>
        </p:blipFill>
        <p:spPr bwMode="auto">
          <a:xfrm>
            <a:off x="4301814" y="2199903"/>
            <a:ext cx="1742295" cy="4275187"/>
          </a:xfrm>
          <a:prstGeom prst="rect">
            <a:avLst/>
          </a:prstGeom>
          <a:noFill/>
          <a:ln w="9525">
            <a:noFill/>
            <a:miter lim="800000"/>
            <a:headEnd/>
            <a:tailEnd/>
          </a:ln>
        </p:spPr>
      </p:pic>
      <p:pic>
        <p:nvPicPr>
          <p:cNvPr id="27661" name="Picture 13" descr="k_nov_467_103"/>
          <p:cNvPicPr>
            <a:picLocks noChangeAspect="1" noChangeArrowheads="1"/>
          </p:cNvPicPr>
          <p:nvPr/>
        </p:nvPicPr>
        <p:blipFill>
          <a:blip r:embed="rId8" cstate="print"/>
          <a:srcRect r="11891"/>
          <a:stretch>
            <a:fillRect/>
          </a:stretch>
        </p:blipFill>
        <p:spPr bwMode="auto">
          <a:xfrm>
            <a:off x="8242750" y="2199711"/>
            <a:ext cx="1805756" cy="4288532"/>
          </a:xfrm>
          <a:prstGeom prst="rect">
            <a:avLst/>
          </a:prstGeom>
          <a:noFill/>
          <a:ln w="9525">
            <a:noFill/>
            <a:miter lim="800000"/>
            <a:headEnd/>
            <a:tailEnd/>
          </a:ln>
        </p:spPr>
      </p:pic>
      <p:sp>
        <p:nvSpPr>
          <p:cNvPr id="27663" name="Text Box 15"/>
          <p:cNvSpPr txBox="1">
            <a:spLocks noChangeArrowheads="1"/>
          </p:cNvSpPr>
          <p:nvPr/>
        </p:nvSpPr>
        <p:spPr bwMode="auto">
          <a:xfrm>
            <a:off x="1083498" y="1369968"/>
            <a:ext cx="2276197" cy="369332"/>
          </a:xfrm>
          <a:prstGeom prst="rect">
            <a:avLst/>
          </a:prstGeom>
          <a:noFill/>
          <a:ln w="9525">
            <a:noFill/>
            <a:miter lim="800000"/>
            <a:headEnd/>
            <a:tailEnd/>
          </a:ln>
          <a:effectLst/>
        </p:spPr>
        <p:txBody>
          <a:bodyPr wrap="square">
            <a:spAutoFit/>
          </a:bodyPr>
          <a:lstStyle/>
          <a:p>
            <a:pPr>
              <a:spcBef>
                <a:spcPct val="50000"/>
              </a:spcBef>
              <a:defRPr/>
            </a:pPr>
            <a:r>
              <a:rPr lang="el-GR" dirty="0">
                <a:effectLst>
                  <a:outerShdw blurRad="38100" dist="38100" dir="2700000" algn="tl">
                    <a:srgbClr val="C0C0C0"/>
                  </a:outerShdw>
                </a:effectLst>
                <a:latin typeface="Lucida Sans Unicode" pitchFamily="34" charset="0"/>
                <a:cs typeface="Lucida Sans Unicode" pitchFamily="34" charset="0"/>
              </a:rPr>
              <a:t>ψ</a:t>
            </a:r>
            <a:r>
              <a:rPr lang="uk-UA" dirty="0">
                <a:effectLst>
                  <a:outerShdw blurRad="38100" dist="38100" dir="2700000" algn="tl">
                    <a:srgbClr val="C0C0C0"/>
                  </a:outerShdw>
                </a:effectLst>
                <a:latin typeface="Lucida Sans Unicode" pitchFamily="34" charset="0"/>
                <a:cs typeface="Lucida Sans Unicode" pitchFamily="34" charset="0"/>
              </a:rPr>
              <a:t> </a:t>
            </a:r>
            <a:r>
              <a:rPr lang="lv-LV" dirty="0">
                <a:effectLst>
                  <a:outerShdw blurRad="38100" dist="38100" dir="2700000" algn="tl">
                    <a:srgbClr val="C0C0C0"/>
                  </a:outerShdw>
                </a:effectLst>
                <a:latin typeface="Lucida Sans Unicode" pitchFamily="34" charset="0"/>
                <a:cs typeface="Lucida Sans Unicode" pitchFamily="34" charset="0"/>
              </a:rPr>
              <a:t>=</a:t>
            </a:r>
            <a:r>
              <a:rPr lang="uk-UA" dirty="0">
                <a:effectLst>
                  <a:outerShdw blurRad="38100" dist="38100" dir="2700000" algn="tl">
                    <a:srgbClr val="C0C0C0"/>
                  </a:outerShdw>
                </a:effectLst>
                <a:latin typeface="Lucida Sans Unicode" pitchFamily="34" charset="0"/>
                <a:cs typeface="Lucida Sans Unicode" pitchFamily="34" charset="0"/>
              </a:rPr>
              <a:t> </a:t>
            </a:r>
            <a:r>
              <a:rPr lang="lv-LV" dirty="0">
                <a:effectLst>
                  <a:outerShdw blurRad="38100" dist="38100" dir="2700000" algn="tl">
                    <a:srgbClr val="C0C0C0"/>
                  </a:outerShdw>
                </a:effectLst>
                <a:latin typeface="Lucida Sans Unicode" pitchFamily="34" charset="0"/>
                <a:cs typeface="Lucida Sans Unicode" pitchFamily="34" charset="0"/>
              </a:rPr>
              <a:t>0,010 </a:t>
            </a:r>
            <a:r>
              <a:rPr lang="uk-UA" dirty="0">
                <a:effectLst>
                  <a:outerShdw blurRad="38100" dist="38100" dir="2700000" algn="tl">
                    <a:srgbClr val="C0C0C0"/>
                  </a:outerShdw>
                </a:effectLst>
                <a:latin typeface="Lucida Sans Unicode" pitchFamily="34" charset="0"/>
              </a:rPr>
              <a:t>Вт</a:t>
            </a:r>
            <a:r>
              <a:rPr lang="lv-LV" dirty="0">
                <a:effectLst>
                  <a:outerShdw blurRad="38100" dist="38100" dir="2700000" algn="tl">
                    <a:srgbClr val="C0C0C0"/>
                  </a:outerShdw>
                </a:effectLst>
                <a:latin typeface="Lucida Sans Unicode" pitchFamily="34" charset="0"/>
              </a:rPr>
              <a:t>/</a:t>
            </a:r>
            <a:r>
              <a:rPr lang="uk-UA" dirty="0">
                <a:effectLst>
                  <a:outerShdw blurRad="38100" dist="38100" dir="2700000" algn="tl">
                    <a:srgbClr val="C0C0C0"/>
                  </a:outerShdw>
                </a:effectLst>
                <a:latin typeface="Lucida Sans Unicode" pitchFamily="34" charset="0"/>
              </a:rPr>
              <a:t>м</a:t>
            </a:r>
            <a:r>
              <a:rPr lang="lv-LV" dirty="0">
                <a:effectLst>
                  <a:outerShdw blurRad="38100" dist="38100" dir="2700000" algn="tl">
                    <a:srgbClr val="C0C0C0"/>
                  </a:outerShdw>
                </a:effectLst>
              </a:rPr>
              <a:t>∙</a:t>
            </a:r>
            <a:r>
              <a:rPr lang="uk-UA" dirty="0">
                <a:effectLst>
                  <a:outerShdw blurRad="38100" dist="38100" dir="2700000" algn="tl">
                    <a:srgbClr val="C0C0C0"/>
                  </a:outerShdw>
                </a:effectLst>
              </a:rPr>
              <a:t>К</a:t>
            </a:r>
            <a:r>
              <a:rPr lang="ru-RU" dirty="0">
                <a:effectLst>
                  <a:outerShdw blurRad="38100" dist="38100" dir="2700000" algn="tl">
                    <a:srgbClr val="C0C0C0"/>
                  </a:outerShdw>
                </a:effectLst>
                <a:latin typeface="Lucida Sans Unicode" pitchFamily="34" charset="0"/>
              </a:rPr>
              <a:t> </a:t>
            </a:r>
            <a:endParaRPr lang="el-GR" dirty="0">
              <a:effectLst>
                <a:outerShdw blurRad="38100" dist="38100" dir="2700000" algn="tl">
                  <a:srgbClr val="C0C0C0"/>
                </a:outerShdw>
              </a:effectLst>
              <a:latin typeface="Lucida Sans Unicode" pitchFamily="34" charset="0"/>
            </a:endParaRPr>
          </a:p>
        </p:txBody>
      </p:sp>
      <p:sp>
        <p:nvSpPr>
          <p:cNvPr id="27664" name="Text Box 16"/>
          <p:cNvSpPr txBox="1">
            <a:spLocks noChangeArrowheads="1"/>
          </p:cNvSpPr>
          <p:nvPr/>
        </p:nvSpPr>
        <p:spPr bwMode="auto">
          <a:xfrm>
            <a:off x="4823580" y="1504733"/>
            <a:ext cx="2255667" cy="369332"/>
          </a:xfrm>
          <a:prstGeom prst="rect">
            <a:avLst/>
          </a:prstGeom>
          <a:noFill/>
          <a:ln w="9525">
            <a:noFill/>
            <a:miter lim="800000"/>
            <a:headEnd/>
            <a:tailEnd/>
          </a:ln>
          <a:effectLst/>
        </p:spPr>
        <p:txBody>
          <a:bodyPr wrap="square">
            <a:spAutoFit/>
          </a:bodyPr>
          <a:lstStyle/>
          <a:p>
            <a:pPr>
              <a:spcBef>
                <a:spcPct val="50000"/>
              </a:spcBef>
              <a:defRPr/>
            </a:pPr>
            <a:r>
              <a:rPr lang="el-GR" dirty="0">
                <a:effectLst>
                  <a:outerShdw blurRad="38100" dist="38100" dir="2700000" algn="tl">
                    <a:srgbClr val="C0C0C0"/>
                  </a:outerShdw>
                </a:effectLst>
                <a:latin typeface="Lucida Sans Unicode" pitchFamily="34" charset="0"/>
                <a:cs typeface="Lucida Sans Unicode" pitchFamily="34" charset="0"/>
              </a:rPr>
              <a:t>ψ</a:t>
            </a:r>
            <a:r>
              <a:rPr lang="uk-UA" dirty="0">
                <a:effectLst>
                  <a:outerShdw blurRad="38100" dist="38100" dir="2700000" algn="tl">
                    <a:srgbClr val="C0C0C0"/>
                  </a:outerShdw>
                </a:effectLst>
                <a:latin typeface="Lucida Sans Unicode" pitchFamily="34" charset="0"/>
                <a:cs typeface="Lucida Sans Unicode" pitchFamily="34" charset="0"/>
              </a:rPr>
              <a:t> </a:t>
            </a:r>
            <a:r>
              <a:rPr lang="lv-LV" dirty="0">
                <a:effectLst>
                  <a:outerShdw blurRad="38100" dist="38100" dir="2700000" algn="tl">
                    <a:srgbClr val="C0C0C0"/>
                  </a:outerShdw>
                </a:effectLst>
                <a:latin typeface="Lucida Sans Unicode" pitchFamily="34" charset="0"/>
                <a:cs typeface="Lucida Sans Unicode" pitchFamily="34" charset="0"/>
              </a:rPr>
              <a:t>=</a:t>
            </a:r>
            <a:r>
              <a:rPr lang="uk-UA" dirty="0">
                <a:effectLst>
                  <a:outerShdw blurRad="38100" dist="38100" dir="2700000" algn="tl">
                    <a:srgbClr val="C0C0C0"/>
                  </a:outerShdw>
                </a:effectLst>
                <a:latin typeface="Lucida Sans Unicode" pitchFamily="34" charset="0"/>
                <a:cs typeface="Lucida Sans Unicode" pitchFamily="34" charset="0"/>
              </a:rPr>
              <a:t> </a:t>
            </a:r>
            <a:r>
              <a:rPr lang="lv-LV" dirty="0">
                <a:effectLst>
                  <a:outerShdw blurRad="38100" dist="38100" dir="2700000" algn="tl">
                    <a:srgbClr val="C0C0C0"/>
                  </a:outerShdw>
                </a:effectLst>
                <a:latin typeface="Lucida Sans Unicode" pitchFamily="34" charset="0"/>
                <a:cs typeface="Lucida Sans Unicode" pitchFamily="34" charset="0"/>
              </a:rPr>
              <a:t>0,027 </a:t>
            </a:r>
            <a:r>
              <a:rPr lang="uk-UA" dirty="0">
                <a:effectLst>
                  <a:outerShdw blurRad="38100" dist="38100" dir="2700000" algn="tl">
                    <a:srgbClr val="C0C0C0"/>
                  </a:outerShdw>
                </a:effectLst>
                <a:latin typeface="Lucida Sans Unicode" pitchFamily="34" charset="0"/>
              </a:rPr>
              <a:t>Вт</a:t>
            </a:r>
            <a:r>
              <a:rPr lang="lv-LV" dirty="0">
                <a:effectLst>
                  <a:outerShdw blurRad="38100" dist="38100" dir="2700000" algn="tl">
                    <a:srgbClr val="C0C0C0"/>
                  </a:outerShdw>
                </a:effectLst>
                <a:latin typeface="Lucida Sans Unicode" pitchFamily="34" charset="0"/>
              </a:rPr>
              <a:t>/</a:t>
            </a:r>
            <a:r>
              <a:rPr lang="uk-UA" dirty="0">
                <a:effectLst>
                  <a:outerShdw blurRad="38100" dist="38100" dir="2700000" algn="tl">
                    <a:srgbClr val="C0C0C0"/>
                  </a:outerShdw>
                </a:effectLst>
                <a:latin typeface="Lucida Sans Unicode" pitchFamily="34" charset="0"/>
              </a:rPr>
              <a:t>м</a:t>
            </a:r>
            <a:r>
              <a:rPr lang="lv-LV" dirty="0">
                <a:effectLst>
                  <a:outerShdw blurRad="38100" dist="38100" dir="2700000" algn="tl">
                    <a:srgbClr val="C0C0C0"/>
                  </a:outerShdw>
                </a:effectLst>
              </a:rPr>
              <a:t>∙</a:t>
            </a:r>
            <a:r>
              <a:rPr lang="uk-UA" dirty="0">
                <a:effectLst>
                  <a:outerShdw blurRad="38100" dist="38100" dir="2700000" algn="tl">
                    <a:srgbClr val="C0C0C0"/>
                  </a:outerShdw>
                </a:effectLst>
              </a:rPr>
              <a:t>К</a:t>
            </a:r>
            <a:endParaRPr lang="el-GR" dirty="0">
              <a:effectLst>
                <a:outerShdw blurRad="38100" dist="38100" dir="2700000" algn="tl">
                  <a:srgbClr val="C0C0C0"/>
                </a:outerShdw>
              </a:effectLst>
              <a:latin typeface="Lucida Sans Unicode" pitchFamily="34" charset="0"/>
            </a:endParaRPr>
          </a:p>
        </p:txBody>
      </p:sp>
      <p:sp>
        <p:nvSpPr>
          <p:cNvPr id="27665" name="Text Box 17"/>
          <p:cNvSpPr txBox="1">
            <a:spLocks noChangeArrowheads="1"/>
          </p:cNvSpPr>
          <p:nvPr/>
        </p:nvSpPr>
        <p:spPr bwMode="auto">
          <a:xfrm>
            <a:off x="8799531" y="1623975"/>
            <a:ext cx="2625061" cy="369332"/>
          </a:xfrm>
          <a:prstGeom prst="rect">
            <a:avLst/>
          </a:prstGeom>
          <a:noFill/>
          <a:ln w="9525">
            <a:noFill/>
            <a:miter lim="800000"/>
            <a:headEnd/>
            <a:tailEnd/>
          </a:ln>
          <a:effectLst/>
        </p:spPr>
        <p:txBody>
          <a:bodyPr wrap="square">
            <a:spAutoFit/>
          </a:bodyPr>
          <a:lstStyle/>
          <a:p>
            <a:pPr>
              <a:spcBef>
                <a:spcPct val="50000"/>
              </a:spcBef>
              <a:defRPr/>
            </a:pPr>
            <a:r>
              <a:rPr lang="el-GR" dirty="0">
                <a:effectLst>
                  <a:outerShdw blurRad="38100" dist="38100" dir="2700000" algn="tl">
                    <a:srgbClr val="C0C0C0"/>
                  </a:outerShdw>
                </a:effectLst>
                <a:latin typeface="Lucida Sans Unicode" pitchFamily="34" charset="0"/>
                <a:cs typeface="Lucida Sans Unicode" pitchFamily="34" charset="0"/>
              </a:rPr>
              <a:t>ψ</a:t>
            </a:r>
            <a:r>
              <a:rPr lang="uk-UA" dirty="0">
                <a:effectLst>
                  <a:outerShdw blurRad="38100" dist="38100" dir="2700000" algn="tl">
                    <a:srgbClr val="C0C0C0"/>
                  </a:outerShdw>
                </a:effectLst>
                <a:latin typeface="Lucida Sans Unicode" pitchFamily="34" charset="0"/>
                <a:cs typeface="Lucida Sans Unicode" pitchFamily="34" charset="0"/>
              </a:rPr>
              <a:t> </a:t>
            </a:r>
            <a:r>
              <a:rPr lang="lv-LV" dirty="0">
                <a:effectLst>
                  <a:outerShdw blurRad="38100" dist="38100" dir="2700000" algn="tl">
                    <a:srgbClr val="C0C0C0"/>
                  </a:outerShdw>
                </a:effectLst>
                <a:latin typeface="Lucida Sans Unicode" pitchFamily="34" charset="0"/>
                <a:cs typeface="Lucida Sans Unicode" pitchFamily="34" charset="0"/>
              </a:rPr>
              <a:t>=</a:t>
            </a:r>
            <a:r>
              <a:rPr lang="uk-UA" dirty="0">
                <a:effectLst>
                  <a:outerShdw blurRad="38100" dist="38100" dir="2700000" algn="tl">
                    <a:srgbClr val="C0C0C0"/>
                  </a:outerShdw>
                </a:effectLst>
                <a:latin typeface="Lucida Sans Unicode" pitchFamily="34" charset="0"/>
                <a:cs typeface="Lucida Sans Unicode" pitchFamily="34" charset="0"/>
              </a:rPr>
              <a:t> </a:t>
            </a:r>
            <a:r>
              <a:rPr lang="lv-LV" dirty="0">
                <a:effectLst>
                  <a:outerShdw blurRad="38100" dist="38100" dir="2700000" algn="tl">
                    <a:srgbClr val="C0C0C0"/>
                  </a:outerShdw>
                </a:effectLst>
                <a:latin typeface="Lucida Sans Unicode" pitchFamily="34" charset="0"/>
                <a:cs typeface="Lucida Sans Unicode" pitchFamily="34" charset="0"/>
              </a:rPr>
              <a:t>-0,004 </a:t>
            </a:r>
            <a:r>
              <a:rPr lang="uk-UA" dirty="0">
                <a:effectLst>
                  <a:outerShdw blurRad="38100" dist="38100" dir="2700000" algn="tl">
                    <a:srgbClr val="C0C0C0"/>
                  </a:outerShdw>
                </a:effectLst>
                <a:latin typeface="Lucida Sans Unicode" pitchFamily="34" charset="0"/>
              </a:rPr>
              <a:t>Вт</a:t>
            </a:r>
            <a:r>
              <a:rPr lang="lv-LV" dirty="0">
                <a:effectLst>
                  <a:outerShdw blurRad="38100" dist="38100" dir="2700000" algn="tl">
                    <a:srgbClr val="C0C0C0"/>
                  </a:outerShdw>
                </a:effectLst>
                <a:latin typeface="Lucida Sans Unicode" pitchFamily="34" charset="0"/>
              </a:rPr>
              <a:t>/</a:t>
            </a:r>
            <a:r>
              <a:rPr lang="uk-UA" dirty="0">
                <a:effectLst>
                  <a:outerShdw blurRad="38100" dist="38100" dir="2700000" algn="tl">
                    <a:srgbClr val="C0C0C0"/>
                  </a:outerShdw>
                </a:effectLst>
                <a:latin typeface="Lucida Sans Unicode" pitchFamily="34" charset="0"/>
              </a:rPr>
              <a:t>м</a:t>
            </a:r>
            <a:r>
              <a:rPr lang="lv-LV" dirty="0">
                <a:effectLst>
                  <a:outerShdw blurRad="38100" dist="38100" dir="2700000" algn="tl">
                    <a:srgbClr val="C0C0C0"/>
                  </a:outerShdw>
                </a:effectLst>
              </a:rPr>
              <a:t>∙</a:t>
            </a:r>
            <a:r>
              <a:rPr lang="uk-UA" dirty="0">
                <a:effectLst>
                  <a:outerShdw blurRad="38100" dist="38100" dir="2700000" algn="tl">
                    <a:srgbClr val="C0C0C0"/>
                  </a:outerShdw>
                </a:effectLst>
              </a:rPr>
              <a:t>К</a:t>
            </a:r>
            <a:endParaRPr lang="el-GR" dirty="0">
              <a:effectLst>
                <a:outerShdw blurRad="38100" dist="38100" dir="2700000" algn="tl">
                  <a:srgbClr val="C0C0C0"/>
                </a:outerShdw>
              </a:effectLst>
              <a:latin typeface="Lucida Sans Unicode" pitchFamily="34" charset="0"/>
            </a:endParaRPr>
          </a:p>
        </p:txBody>
      </p:sp>
      <p:sp>
        <p:nvSpPr>
          <p:cNvPr id="27669" name="Line 21"/>
          <p:cNvSpPr>
            <a:spLocks noChangeShapeType="1"/>
          </p:cNvSpPr>
          <p:nvPr/>
        </p:nvSpPr>
        <p:spPr bwMode="auto">
          <a:xfrm>
            <a:off x="5928786" y="1971058"/>
            <a:ext cx="431800" cy="792163"/>
          </a:xfrm>
          <a:prstGeom prst="line">
            <a:avLst/>
          </a:prstGeom>
          <a:noFill/>
          <a:ln w="25400">
            <a:solidFill>
              <a:schemeClr val="tx1"/>
            </a:solidFill>
            <a:round/>
            <a:headEnd/>
            <a:tailEnd type="triangle" w="med" len="med"/>
          </a:ln>
        </p:spPr>
        <p:txBody>
          <a:bodyPr/>
          <a:lstStyle/>
          <a:p>
            <a:endParaRPr lang="en-US"/>
          </a:p>
        </p:txBody>
      </p:sp>
      <p:sp>
        <p:nvSpPr>
          <p:cNvPr id="27670" name="Line 22"/>
          <p:cNvSpPr>
            <a:spLocks noChangeShapeType="1"/>
          </p:cNvSpPr>
          <p:nvPr/>
        </p:nvSpPr>
        <p:spPr bwMode="auto">
          <a:xfrm>
            <a:off x="9771080" y="2239675"/>
            <a:ext cx="288925" cy="576262"/>
          </a:xfrm>
          <a:prstGeom prst="line">
            <a:avLst/>
          </a:prstGeom>
          <a:noFill/>
          <a:ln w="25400">
            <a:solidFill>
              <a:schemeClr val="tx1"/>
            </a:solidFill>
            <a:round/>
            <a:headEnd/>
            <a:tailEnd type="triangle" w="med" len="med"/>
          </a:ln>
        </p:spPr>
        <p:txBody>
          <a:bodyPr/>
          <a:lstStyle/>
          <a:p>
            <a:endParaRPr lang="en-US"/>
          </a:p>
        </p:txBody>
      </p:sp>
      <p:sp>
        <p:nvSpPr>
          <p:cNvPr id="27674" name="Line 26"/>
          <p:cNvSpPr>
            <a:spLocks noChangeShapeType="1"/>
          </p:cNvSpPr>
          <p:nvPr/>
        </p:nvSpPr>
        <p:spPr bwMode="auto">
          <a:xfrm>
            <a:off x="2139523" y="1735644"/>
            <a:ext cx="431800" cy="792162"/>
          </a:xfrm>
          <a:prstGeom prst="line">
            <a:avLst/>
          </a:prstGeom>
          <a:noFill/>
          <a:ln w="25400">
            <a:solidFill>
              <a:schemeClr val="tx1"/>
            </a:solidFill>
            <a:round/>
            <a:headEnd/>
            <a:tailEnd type="triangle" w="med" len="med"/>
          </a:ln>
        </p:spPr>
        <p:txBody>
          <a:bodyPr/>
          <a:lstStyle/>
          <a:p>
            <a:endParaRPr lang="en-US"/>
          </a:p>
        </p:txBody>
      </p:sp>
      <p:cxnSp>
        <p:nvCxnSpPr>
          <p:cNvPr id="3" name="Straight Connector 2"/>
          <p:cNvCxnSpPr/>
          <p:nvPr/>
        </p:nvCxnSpPr>
        <p:spPr>
          <a:xfrm>
            <a:off x="4024388" y="1369968"/>
            <a:ext cx="0" cy="50740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939389" y="1337694"/>
            <a:ext cx="0" cy="50740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9376" y="1143000"/>
            <a:ext cx="11108959"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194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407368" y="260648"/>
            <a:ext cx="9144000" cy="1143000"/>
          </a:xfrm>
          <a:prstGeom prst="rect">
            <a:avLst/>
          </a:prstGeom>
          <a:noFill/>
          <a:ln w="9525">
            <a:noFill/>
            <a:miter lim="800000"/>
            <a:headEnd/>
            <a:tailEnd/>
          </a:ln>
        </p:spPr>
        <p:txBody>
          <a:bodyPr anchor="ctr"/>
          <a:lstStyle/>
          <a:p>
            <a:r>
              <a:rPr lang="uk-UA" sz="2400" b="1" dirty="0">
                <a:latin typeface="+mj-lt"/>
              </a:rPr>
              <a:t>Типові значення теплових містків у житлових будинках з бетонними панельними стінами</a:t>
            </a:r>
            <a:endParaRPr lang="en-GB" sz="2400" b="1"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1551187388"/>
              </p:ext>
            </p:extLst>
          </p:nvPr>
        </p:nvGraphicFramePr>
        <p:xfrm>
          <a:off x="983434" y="1857364"/>
          <a:ext cx="10297142" cy="3936859"/>
        </p:xfrm>
        <a:graphic>
          <a:graphicData uri="http://schemas.openxmlformats.org/drawingml/2006/table">
            <a:tbl>
              <a:tblPr>
                <a:tableStyleId>{08FB837D-C827-4EFA-A057-4D05807E0F7C}</a:tableStyleId>
              </a:tblPr>
              <a:tblGrid>
                <a:gridCol w="5072417">
                  <a:extLst>
                    <a:ext uri="{9D8B030D-6E8A-4147-A177-3AD203B41FA5}">
                      <a16:colId xmlns:a16="http://schemas.microsoft.com/office/drawing/2014/main" val="20000"/>
                    </a:ext>
                  </a:extLst>
                </a:gridCol>
                <a:gridCol w="2566983">
                  <a:extLst>
                    <a:ext uri="{9D8B030D-6E8A-4147-A177-3AD203B41FA5}">
                      <a16:colId xmlns:a16="http://schemas.microsoft.com/office/drawing/2014/main" val="20001"/>
                    </a:ext>
                  </a:extLst>
                </a:gridCol>
                <a:gridCol w="2657742">
                  <a:extLst>
                    <a:ext uri="{9D8B030D-6E8A-4147-A177-3AD203B41FA5}">
                      <a16:colId xmlns:a16="http://schemas.microsoft.com/office/drawing/2014/main" val="20002"/>
                    </a:ext>
                  </a:extLst>
                </a:gridCol>
              </a:tblGrid>
              <a:tr h="327104">
                <a:tc rowSpan="2">
                  <a:txBody>
                    <a:bodyPr/>
                    <a:lstStyle/>
                    <a:p>
                      <a:pPr algn="ctr">
                        <a:lnSpc>
                          <a:spcPct val="115000"/>
                        </a:lnSpc>
                        <a:spcAft>
                          <a:spcPts val="0"/>
                        </a:spcAft>
                      </a:pPr>
                      <a:r>
                        <a:rPr lang="uk-UA" sz="1900" b="1" noProof="0" dirty="0"/>
                        <a:t>Тепловий місток/вузол</a:t>
                      </a:r>
                      <a:endParaRPr lang="en-GB" sz="1900" b="1" noProof="0" dirty="0">
                        <a:latin typeface="Calibri"/>
                        <a:ea typeface="Calibri"/>
                        <a:cs typeface="Times New Roman"/>
                      </a:endParaRPr>
                    </a:p>
                  </a:txBody>
                  <a:tcPr marL="115402" marR="115402" marT="0" marB="0" anchor="ctr"/>
                </a:tc>
                <a:tc gridSpan="2">
                  <a:txBody>
                    <a:bodyPr/>
                    <a:lstStyle/>
                    <a:p>
                      <a:pPr algn="ctr">
                        <a:lnSpc>
                          <a:spcPct val="115000"/>
                        </a:lnSpc>
                        <a:spcAft>
                          <a:spcPts val="0"/>
                        </a:spcAft>
                      </a:pPr>
                      <a:r>
                        <a:rPr lang="en-GB" sz="1900" b="1" noProof="0" dirty="0"/>
                        <a:t>ψ, </a:t>
                      </a:r>
                      <a:r>
                        <a:rPr lang="uk-UA" sz="1900" b="1" noProof="0" dirty="0"/>
                        <a:t>Вт</a:t>
                      </a:r>
                      <a:r>
                        <a:rPr lang="en-GB" sz="1900" b="1" noProof="0" dirty="0"/>
                        <a:t>/</a:t>
                      </a:r>
                      <a:r>
                        <a:rPr lang="uk-UA" sz="1900" b="1" noProof="0" dirty="0"/>
                        <a:t>м</a:t>
                      </a:r>
                      <a:r>
                        <a:rPr lang="en-GB" sz="1900" b="1" noProof="0" dirty="0"/>
                        <a:t>∙</a:t>
                      </a:r>
                      <a:r>
                        <a:rPr lang="uk-UA" sz="1900" b="1" noProof="0" dirty="0"/>
                        <a:t>К</a:t>
                      </a:r>
                      <a:endParaRPr lang="en-GB" sz="1900" b="1" noProof="0" dirty="0">
                        <a:latin typeface="Calibri"/>
                        <a:ea typeface="Calibri"/>
                        <a:cs typeface="Times New Roman"/>
                      </a:endParaRPr>
                    </a:p>
                  </a:txBody>
                  <a:tcPr marL="115402" marR="115402" marT="0" marB="0"/>
                </a:tc>
                <a:tc hMerge="1">
                  <a:txBody>
                    <a:bodyPr/>
                    <a:lstStyle/>
                    <a:p>
                      <a:endParaRPr lang="en-US"/>
                    </a:p>
                  </a:txBody>
                  <a:tcPr/>
                </a:tc>
                <a:extLst>
                  <a:ext uri="{0D108BD9-81ED-4DB2-BD59-A6C34878D82A}">
                    <a16:rowId xmlns:a16="http://schemas.microsoft.com/office/drawing/2014/main" val="10000"/>
                  </a:ext>
                </a:extLst>
              </a:tr>
              <a:tr h="654209">
                <a:tc vMerge="1">
                  <a:txBody>
                    <a:bodyPr/>
                    <a:lstStyle/>
                    <a:p>
                      <a:endParaRPr lang="en-US"/>
                    </a:p>
                  </a:txBody>
                  <a:tcPr/>
                </a:tc>
                <a:tc>
                  <a:txBody>
                    <a:bodyPr/>
                    <a:lstStyle/>
                    <a:p>
                      <a:pPr algn="ctr">
                        <a:lnSpc>
                          <a:spcPct val="115000"/>
                        </a:lnSpc>
                        <a:spcAft>
                          <a:spcPts val="0"/>
                        </a:spcAft>
                      </a:pPr>
                      <a:r>
                        <a:rPr lang="uk-UA" sz="1900" b="1" noProof="0" dirty="0"/>
                        <a:t>Існуюча ситуація</a:t>
                      </a:r>
                      <a:endParaRPr lang="en-GB" sz="1900" b="1" noProof="0" dirty="0">
                        <a:latin typeface="Calibri"/>
                        <a:ea typeface="Calibri"/>
                        <a:cs typeface="Times New Roman"/>
                      </a:endParaRPr>
                    </a:p>
                  </a:txBody>
                  <a:tcPr marL="115402" marR="115402" marT="0" marB="0" anchor="ctr"/>
                </a:tc>
                <a:tc>
                  <a:txBody>
                    <a:bodyPr/>
                    <a:lstStyle/>
                    <a:p>
                      <a:pPr algn="ctr">
                        <a:lnSpc>
                          <a:spcPct val="115000"/>
                        </a:lnSpc>
                        <a:spcAft>
                          <a:spcPts val="0"/>
                        </a:spcAft>
                      </a:pPr>
                      <a:r>
                        <a:rPr lang="uk-UA" sz="1900" b="1" noProof="0" dirty="0"/>
                        <a:t>Стандартна</a:t>
                      </a:r>
                      <a:r>
                        <a:rPr lang="uk-UA" sz="1900" b="1" baseline="0" noProof="0" dirty="0"/>
                        <a:t> модернізація</a:t>
                      </a:r>
                      <a:endParaRPr lang="en-GB" sz="1900" b="1" noProof="0" dirty="0">
                        <a:latin typeface="Calibri"/>
                        <a:ea typeface="Calibri"/>
                        <a:cs typeface="Times New Roman"/>
                      </a:endParaRPr>
                    </a:p>
                  </a:txBody>
                  <a:tcPr marL="115402" marR="115402" marT="0" marB="0" anchor="ctr"/>
                </a:tc>
                <a:extLst>
                  <a:ext uri="{0D108BD9-81ED-4DB2-BD59-A6C34878D82A}">
                    <a16:rowId xmlns:a16="http://schemas.microsoft.com/office/drawing/2014/main" val="10001"/>
                  </a:ext>
                </a:extLst>
              </a:tr>
              <a:tr h="327104">
                <a:tc>
                  <a:txBody>
                    <a:bodyPr/>
                    <a:lstStyle/>
                    <a:p>
                      <a:pPr>
                        <a:lnSpc>
                          <a:spcPct val="115000"/>
                        </a:lnSpc>
                        <a:spcAft>
                          <a:spcPts val="0"/>
                        </a:spcAft>
                      </a:pPr>
                      <a:r>
                        <a:rPr lang="uk-UA" sz="1900" noProof="0" dirty="0"/>
                        <a:t>Балконне перекриття / зовнішня стінка</a:t>
                      </a:r>
                      <a:endParaRPr lang="en-GB" sz="1900" noProof="0" dirty="0">
                        <a:latin typeface="Calibri"/>
                        <a:ea typeface="Calibri"/>
                        <a:cs typeface="Times New Roman"/>
                      </a:endParaRPr>
                    </a:p>
                  </a:txBody>
                  <a:tcPr marL="115402" marR="115402" marT="0" marB="0"/>
                </a:tc>
                <a:tc>
                  <a:txBody>
                    <a:bodyPr/>
                    <a:lstStyle/>
                    <a:p>
                      <a:pPr algn="ctr">
                        <a:lnSpc>
                          <a:spcPct val="115000"/>
                        </a:lnSpc>
                        <a:spcAft>
                          <a:spcPts val="0"/>
                        </a:spcAft>
                      </a:pPr>
                      <a:r>
                        <a:rPr lang="en-GB" sz="1900" noProof="0" dirty="0"/>
                        <a:t>0,11</a:t>
                      </a:r>
                      <a:endParaRPr lang="en-GB" sz="1900" noProof="0" dirty="0">
                        <a:latin typeface="Calibri"/>
                        <a:ea typeface="Calibri"/>
                        <a:cs typeface="Times New Roman"/>
                      </a:endParaRPr>
                    </a:p>
                  </a:txBody>
                  <a:tcPr marL="115402" marR="115402" marT="0" marB="0" anchor="ctr"/>
                </a:tc>
                <a:tc>
                  <a:txBody>
                    <a:bodyPr/>
                    <a:lstStyle/>
                    <a:p>
                      <a:pPr algn="ctr">
                        <a:lnSpc>
                          <a:spcPct val="115000"/>
                        </a:lnSpc>
                        <a:spcAft>
                          <a:spcPts val="0"/>
                        </a:spcAft>
                      </a:pPr>
                      <a:r>
                        <a:rPr lang="en-GB" sz="1900" noProof="0" dirty="0"/>
                        <a:t>0,30</a:t>
                      </a:r>
                      <a:endParaRPr lang="en-GB" sz="1900" noProof="0" dirty="0">
                        <a:latin typeface="Calibri"/>
                        <a:ea typeface="Calibri"/>
                        <a:cs typeface="Times New Roman"/>
                      </a:endParaRPr>
                    </a:p>
                  </a:txBody>
                  <a:tcPr marL="115402" marR="115402" marT="0" marB="0" anchor="ctr"/>
                </a:tc>
                <a:extLst>
                  <a:ext uri="{0D108BD9-81ED-4DB2-BD59-A6C34878D82A}">
                    <a16:rowId xmlns:a16="http://schemas.microsoft.com/office/drawing/2014/main" val="10002"/>
                  </a:ext>
                </a:extLst>
              </a:tr>
              <a:tr h="327104">
                <a:tc>
                  <a:txBody>
                    <a:bodyPr/>
                    <a:lstStyle/>
                    <a:p>
                      <a:pPr>
                        <a:lnSpc>
                          <a:spcPct val="115000"/>
                        </a:lnSpc>
                        <a:spcAft>
                          <a:spcPts val="0"/>
                        </a:spcAft>
                      </a:pPr>
                      <a:r>
                        <a:rPr lang="uk-UA" sz="1900" noProof="0" dirty="0"/>
                        <a:t>Панельний стик</a:t>
                      </a:r>
                      <a:r>
                        <a:rPr lang="en-GB" sz="1900" noProof="0" dirty="0"/>
                        <a:t> (</a:t>
                      </a:r>
                      <a:r>
                        <a:rPr lang="uk-UA" sz="1900" noProof="0" dirty="0"/>
                        <a:t>горизонтальний</a:t>
                      </a:r>
                      <a:r>
                        <a:rPr lang="en-GB" sz="1900" noProof="0" dirty="0"/>
                        <a:t>)</a:t>
                      </a:r>
                      <a:endParaRPr lang="en-GB" sz="1900" noProof="0" dirty="0">
                        <a:latin typeface="Calibri"/>
                        <a:ea typeface="Calibri"/>
                        <a:cs typeface="Times New Roman"/>
                      </a:endParaRPr>
                    </a:p>
                  </a:txBody>
                  <a:tcPr marL="115402" marR="115402" marT="0" marB="0"/>
                </a:tc>
                <a:tc>
                  <a:txBody>
                    <a:bodyPr/>
                    <a:lstStyle/>
                    <a:p>
                      <a:pPr algn="ctr">
                        <a:lnSpc>
                          <a:spcPct val="115000"/>
                        </a:lnSpc>
                        <a:spcAft>
                          <a:spcPts val="0"/>
                        </a:spcAft>
                      </a:pPr>
                      <a:r>
                        <a:rPr lang="en-GB" sz="1900" noProof="0" dirty="0"/>
                        <a:t>0,03</a:t>
                      </a:r>
                      <a:endParaRPr lang="en-GB" sz="1900" noProof="0" dirty="0">
                        <a:latin typeface="Calibri"/>
                        <a:ea typeface="Calibri"/>
                        <a:cs typeface="Times New Roman"/>
                      </a:endParaRPr>
                    </a:p>
                  </a:txBody>
                  <a:tcPr marL="115402" marR="115402" marT="0" marB="0" anchor="ctr"/>
                </a:tc>
                <a:tc>
                  <a:txBody>
                    <a:bodyPr/>
                    <a:lstStyle/>
                    <a:p>
                      <a:pPr algn="ctr">
                        <a:lnSpc>
                          <a:spcPct val="115000"/>
                        </a:lnSpc>
                        <a:spcAft>
                          <a:spcPts val="0"/>
                        </a:spcAft>
                      </a:pPr>
                      <a:r>
                        <a:rPr lang="en-GB" sz="1900" noProof="0" dirty="0"/>
                        <a:t>0,00</a:t>
                      </a:r>
                      <a:endParaRPr lang="en-GB" sz="1900" noProof="0" dirty="0">
                        <a:latin typeface="Calibri"/>
                        <a:ea typeface="Calibri"/>
                        <a:cs typeface="Times New Roman"/>
                      </a:endParaRPr>
                    </a:p>
                  </a:txBody>
                  <a:tcPr marL="115402" marR="115402" marT="0" marB="0" anchor="ctr"/>
                </a:tc>
                <a:extLst>
                  <a:ext uri="{0D108BD9-81ED-4DB2-BD59-A6C34878D82A}">
                    <a16:rowId xmlns:a16="http://schemas.microsoft.com/office/drawing/2014/main" val="10003"/>
                  </a:ext>
                </a:extLst>
              </a:tr>
              <a:tr h="338714">
                <a:tc>
                  <a:txBody>
                    <a:bodyPr/>
                    <a:lstStyle/>
                    <a:p>
                      <a:pPr>
                        <a:lnSpc>
                          <a:spcPct val="115000"/>
                        </a:lnSpc>
                        <a:spcAft>
                          <a:spcPts val="0"/>
                        </a:spcAft>
                      </a:pPr>
                      <a:r>
                        <a:rPr lang="uk-UA" sz="1900" noProof="0" dirty="0"/>
                        <a:t>Панельний стик</a:t>
                      </a:r>
                      <a:r>
                        <a:rPr lang="en-GB" sz="1900" noProof="0" dirty="0"/>
                        <a:t> (</a:t>
                      </a:r>
                      <a:r>
                        <a:rPr lang="uk-UA" sz="1900" noProof="0" dirty="0"/>
                        <a:t>вертикальний</a:t>
                      </a:r>
                      <a:r>
                        <a:rPr lang="en-GB" sz="1900" noProof="0" dirty="0"/>
                        <a:t>)</a:t>
                      </a:r>
                      <a:endParaRPr lang="en-GB" sz="1900" noProof="0" dirty="0">
                        <a:latin typeface="Calibri"/>
                        <a:ea typeface="Calibri"/>
                        <a:cs typeface="Times New Roman"/>
                      </a:endParaRPr>
                    </a:p>
                  </a:txBody>
                  <a:tcPr marL="115402" marR="115402" marT="0" marB="0"/>
                </a:tc>
                <a:tc>
                  <a:txBody>
                    <a:bodyPr/>
                    <a:lstStyle/>
                    <a:p>
                      <a:pPr algn="ctr">
                        <a:lnSpc>
                          <a:spcPct val="115000"/>
                        </a:lnSpc>
                        <a:spcAft>
                          <a:spcPts val="0"/>
                        </a:spcAft>
                      </a:pPr>
                      <a:r>
                        <a:rPr lang="en-GB" sz="1900" noProof="0" dirty="0"/>
                        <a:t>0,04</a:t>
                      </a:r>
                      <a:endParaRPr lang="en-GB" sz="1900" noProof="0" dirty="0">
                        <a:latin typeface="Calibri"/>
                        <a:ea typeface="Calibri"/>
                        <a:cs typeface="Times New Roman"/>
                      </a:endParaRPr>
                    </a:p>
                  </a:txBody>
                  <a:tcPr marL="115402" marR="115402" marT="0" marB="0" anchor="ctr"/>
                </a:tc>
                <a:tc>
                  <a:txBody>
                    <a:bodyPr/>
                    <a:lstStyle/>
                    <a:p>
                      <a:pPr algn="ctr">
                        <a:lnSpc>
                          <a:spcPct val="115000"/>
                        </a:lnSpc>
                        <a:spcAft>
                          <a:spcPts val="0"/>
                        </a:spcAft>
                      </a:pPr>
                      <a:r>
                        <a:rPr lang="en-GB" sz="1900" noProof="0" dirty="0"/>
                        <a:t>0,00</a:t>
                      </a:r>
                      <a:endParaRPr lang="en-GB" sz="1900" noProof="0" dirty="0">
                        <a:latin typeface="Calibri"/>
                        <a:ea typeface="Calibri"/>
                        <a:cs typeface="Times New Roman"/>
                      </a:endParaRPr>
                    </a:p>
                  </a:txBody>
                  <a:tcPr marL="115402" marR="115402" marT="0" marB="0" anchor="ctr"/>
                </a:tc>
                <a:extLst>
                  <a:ext uri="{0D108BD9-81ED-4DB2-BD59-A6C34878D82A}">
                    <a16:rowId xmlns:a16="http://schemas.microsoft.com/office/drawing/2014/main" val="10004"/>
                  </a:ext>
                </a:extLst>
              </a:tr>
              <a:tr h="327104">
                <a:tc>
                  <a:txBody>
                    <a:bodyPr/>
                    <a:lstStyle/>
                    <a:p>
                      <a:pPr>
                        <a:lnSpc>
                          <a:spcPct val="115000"/>
                        </a:lnSpc>
                        <a:spcAft>
                          <a:spcPts val="0"/>
                        </a:spcAft>
                      </a:pPr>
                      <a:r>
                        <a:rPr lang="uk-UA" sz="1900" noProof="0" dirty="0"/>
                        <a:t>Віконна рама</a:t>
                      </a:r>
                      <a:r>
                        <a:rPr lang="en-GB" sz="1900" noProof="0" dirty="0"/>
                        <a:t> / </a:t>
                      </a:r>
                      <a:r>
                        <a:rPr lang="uk-UA" sz="1900" noProof="0" dirty="0"/>
                        <a:t>зовнішня стінка</a:t>
                      </a:r>
                      <a:endParaRPr lang="en-GB" sz="1900" noProof="0" dirty="0">
                        <a:latin typeface="Calibri"/>
                        <a:ea typeface="Calibri"/>
                        <a:cs typeface="Times New Roman"/>
                      </a:endParaRPr>
                    </a:p>
                  </a:txBody>
                  <a:tcPr marL="115402" marR="115402" marT="0" marB="0"/>
                </a:tc>
                <a:tc>
                  <a:txBody>
                    <a:bodyPr/>
                    <a:lstStyle/>
                    <a:p>
                      <a:pPr algn="ctr">
                        <a:lnSpc>
                          <a:spcPct val="115000"/>
                        </a:lnSpc>
                        <a:spcAft>
                          <a:spcPts val="0"/>
                        </a:spcAft>
                      </a:pPr>
                      <a:r>
                        <a:rPr lang="en-GB" sz="1900" noProof="0" dirty="0"/>
                        <a:t>0,01</a:t>
                      </a:r>
                      <a:endParaRPr lang="en-GB" sz="1900" noProof="0" dirty="0">
                        <a:latin typeface="Calibri"/>
                        <a:ea typeface="Calibri"/>
                        <a:cs typeface="Times New Roman"/>
                      </a:endParaRPr>
                    </a:p>
                  </a:txBody>
                  <a:tcPr marL="115402" marR="115402" marT="0" marB="0" anchor="ctr"/>
                </a:tc>
                <a:tc>
                  <a:txBody>
                    <a:bodyPr/>
                    <a:lstStyle/>
                    <a:p>
                      <a:pPr algn="ctr">
                        <a:lnSpc>
                          <a:spcPct val="115000"/>
                        </a:lnSpc>
                        <a:spcAft>
                          <a:spcPts val="0"/>
                        </a:spcAft>
                      </a:pPr>
                      <a:r>
                        <a:rPr lang="en-GB" sz="1900" noProof="0" dirty="0"/>
                        <a:t>0,03</a:t>
                      </a:r>
                      <a:endParaRPr lang="en-GB" sz="1900" noProof="0" dirty="0">
                        <a:latin typeface="Calibri"/>
                        <a:ea typeface="Calibri"/>
                        <a:cs typeface="Times New Roman"/>
                      </a:endParaRPr>
                    </a:p>
                  </a:txBody>
                  <a:tcPr marL="115402" marR="115402" marT="0" marB="0" anchor="ctr"/>
                </a:tc>
                <a:extLst>
                  <a:ext uri="{0D108BD9-81ED-4DB2-BD59-A6C34878D82A}">
                    <a16:rowId xmlns:a16="http://schemas.microsoft.com/office/drawing/2014/main" val="10005"/>
                  </a:ext>
                </a:extLst>
              </a:tr>
              <a:tr h="327104">
                <a:tc>
                  <a:txBody>
                    <a:bodyPr/>
                    <a:lstStyle/>
                    <a:p>
                      <a:pPr>
                        <a:lnSpc>
                          <a:spcPct val="115000"/>
                        </a:lnSpc>
                        <a:spcAft>
                          <a:spcPts val="0"/>
                        </a:spcAft>
                      </a:pPr>
                      <a:r>
                        <a:rPr lang="uk-UA" sz="1900" noProof="0" dirty="0"/>
                        <a:t>Дверна</a:t>
                      </a:r>
                      <a:r>
                        <a:rPr lang="uk-UA" sz="1900" baseline="0" noProof="0" dirty="0"/>
                        <a:t> рама</a:t>
                      </a:r>
                      <a:r>
                        <a:rPr lang="en-GB" sz="1900" noProof="0" dirty="0"/>
                        <a:t> / </a:t>
                      </a:r>
                      <a:r>
                        <a:rPr lang="uk-UA" sz="1900" noProof="0" dirty="0"/>
                        <a:t>зовнішня стінка</a:t>
                      </a:r>
                      <a:endParaRPr lang="en-GB" sz="1900" noProof="0" dirty="0">
                        <a:latin typeface="Calibri"/>
                        <a:ea typeface="Calibri"/>
                        <a:cs typeface="Times New Roman"/>
                      </a:endParaRPr>
                    </a:p>
                  </a:txBody>
                  <a:tcPr marL="115402" marR="115402" marT="0" marB="0"/>
                </a:tc>
                <a:tc>
                  <a:txBody>
                    <a:bodyPr/>
                    <a:lstStyle/>
                    <a:p>
                      <a:pPr algn="ctr">
                        <a:lnSpc>
                          <a:spcPct val="115000"/>
                        </a:lnSpc>
                        <a:spcAft>
                          <a:spcPts val="0"/>
                        </a:spcAft>
                      </a:pPr>
                      <a:r>
                        <a:rPr lang="en-GB" sz="1900" noProof="0" dirty="0"/>
                        <a:t>0,01</a:t>
                      </a:r>
                      <a:endParaRPr lang="en-GB" sz="1900" noProof="0" dirty="0">
                        <a:latin typeface="Calibri"/>
                        <a:ea typeface="Calibri"/>
                        <a:cs typeface="Times New Roman"/>
                      </a:endParaRPr>
                    </a:p>
                  </a:txBody>
                  <a:tcPr marL="115402" marR="115402" marT="0" marB="0" anchor="ctr"/>
                </a:tc>
                <a:tc>
                  <a:txBody>
                    <a:bodyPr/>
                    <a:lstStyle/>
                    <a:p>
                      <a:pPr algn="ctr">
                        <a:lnSpc>
                          <a:spcPct val="115000"/>
                        </a:lnSpc>
                        <a:spcAft>
                          <a:spcPts val="0"/>
                        </a:spcAft>
                      </a:pPr>
                      <a:r>
                        <a:rPr lang="en-GB" sz="1900" noProof="0" dirty="0"/>
                        <a:t>0,03</a:t>
                      </a:r>
                      <a:endParaRPr lang="en-GB" sz="1900" noProof="0" dirty="0">
                        <a:latin typeface="Calibri"/>
                        <a:ea typeface="Calibri"/>
                        <a:cs typeface="Times New Roman"/>
                      </a:endParaRPr>
                    </a:p>
                  </a:txBody>
                  <a:tcPr marL="115402" marR="115402" marT="0" marB="0" anchor="ctr"/>
                </a:tc>
                <a:extLst>
                  <a:ext uri="{0D108BD9-81ED-4DB2-BD59-A6C34878D82A}">
                    <a16:rowId xmlns:a16="http://schemas.microsoft.com/office/drawing/2014/main" val="10006"/>
                  </a:ext>
                </a:extLst>
              </a:tr>
              <a:tr h="327104">
                <a:tc>
                  <a:txBody>
                    <a:bodyPr/>
                    <a:lstStyle/>
                    <a:p>
                      <a:pPr>
                        <a:lnSpc>
                          <a:spcPct val="115000"/>
                        </a:lnSpc>
                        <a:spcAft>
                          <a:spcPts val="0"/>
                        </a:spcAft>
                      </a:pPr>
                      <a:r>
                        <a:rPr lang="uk-UA" sz="1900" noProof="0" dirty="0"/>
                        <a:t>Зовнішній кут</a:t>
                      </a:r>
                      <a:endParaRPr lang="en-GB" sz="1900" noProof="0" dirty="0">
                        <a:latin typeface="Calibri"/>
                        <a:ea typeface="Calibri"/>
                        <a:cs typeface="Times New Roman"/>
                      </a:endParaRPr>
                    </a:p>
                  </a:txBody>
                  <a:tcPr marL="115402" marR="115402" marT="0" marB="0"/>
                </a:tc>
                <a:tc>
                  <a:txBody>
                    <a:bodyPr/>
                    <a:lstStyle/>
                    <a:p>
                      <a:pPr algn="ctr">
                        <a:lnSpc>
                          <a:spcPct val="115000"/>
                        </a:lnSpc>
                        <a:spcAft>
                          <a:spcPts val="0"/>
                        </a:spcAft>
                      </a:pPr>
                      <a:r>
                        <a:rPr lang="en-GB" sz="1900" noProof="0" dirty="0"/>
                        <a:t>-0,55</a:t>
                      </a:r>
                      <a:endParaRPr lang="en-GB" sz="1900" noProof="0" dirty="0">
                        <a:latin typeface="Calibri"/>
                        <a:ea typeface="Calibri"/>
                        <a:cs typeface="Times New Roman"/>
                      </a:endParaRPr>
                    </a:p>
                  </a:txBody>
                  <a:tcPr marL="115402" marR="115402" marT="0" marB="0" anchor="ctr"/>
                </a:tc>
                <a:tc>
                  <a:txBody>
                    <a:bodyPr/>
                    <a:lstStyle/>
                    <a:p>
                      <a:pPr algn="ctr">
                        <a:lnSpc>
                          <a:spcPct val="115000"/>
                        </a:lnSpc>
                        <a:spcAft>
                          <a:spcPts val="0"/>
                        </a:spcAft>
                      </a:pPr>
                      <a:r>
                        <a:rPr lang="en-GB" sz="1900" noProof="0" dirty="0"/>
                        <a:t>-0,08</a:t>
                      </a:r>
                      <a:endParaRPr lang="en-GB" sz="1900" noProof="0" dirty="0">
                        <a:latin typeface="Calibri"/>
                        <a:ea typeface="Calibri"/>
                        <a:cs typeface="Times New Roman"/>
                      </a:endParaRPr>
                    </a:p>
                  </a:txBody>
                  <a:tcPr marL="115402" marR="115402" marT="0" marB="0" anchor="ctr"/>
                </a:tc>
                <a:extLst>
                  <a:ext uri="{0D108BD9-81ED-4DB2-BD59-A6C34878D82A}">
                    <a16:rowId xmlns:a16="http://schemas.microsoft.com/office/drawing/2014/main" val="10007"/>
                  </a:ext>
                </a:extLst>
              </a:tr>
              <a:tr h="327104">
                <a:tc>
                  <a:txBody>
                    <a:bodyPr/>
                    <a:lstStyle/>
                    <a:p>
                      <a:pPr>
                        <a:lnSpc>
                          <a:spcPct val="115000"/>
                        </a:lnSpc>
                        <a:spcAft>
                          <a:spcPts val="0"/>
                        </a:spcAft>
                      </a:pPr>
                      <a:r>
                        <a:rPr lang="uk-UA" sz="1900" noProof="0" dirty="0"/>
                        <a:t>Внутрішній кут</a:t>
                      </a:r>
                      <a:endParaRPr lang="en-GB" sz="1900" noProof="0" dirty="0">
                        <a:latin typeface="Calibri"/>
                        <a:ea typeface="Calibri"/>
                        <a:cs typeface="Times New Roman"/>
                      </a:endParaRPr>
                    </a:p>
                  </a:txBody>
                  <a:tcPr marL="115402" marR="115402" marT="0" marB="0"/>
                </a:tc>
                <a:tc>
                  <a:txBody>
                    <a:bodyPr/>
                    <a:lstStyle/>
                    <a:p>
                      <a:pPr algn="ctr">
                        <a:lnSpc>
                          <a:spcPct val="115000"/>
                        </a:lnSpc>
                        <a:spcAft>
                          <a:spcPts val="0"/>
                        </a:spcAft>
                      </a:pPr>
                      <a:r>
                        <a:rPr lang="en-GB" sz="1900" noProof="0" dirty="0"/>
                        <a:t>0,22</a:t>
                      </a:r>
                      <a:endParaRPr lang="en-GB" sz="1900" noProof="0" dirty="0">
                        <a:latin typeface="Calibri"/>
                        <a:ea typeface="Calibri"/>
                        <a:cs typeface="Times New Roman"/>
                      </a:endParaRPr>
                    </a:p>
                  </a:txBody>
                  <a:tcPr marL="115402" marR="115402" marT="0" marB="0" anchor="ctr"/>
                </a:tc>
                <a:tc>
                  <a:txBody>
                    <a:bodyPr/>
                    <a:lstStyle/>
                    <a:p>
                      <a:pPr algn="ctr">
                        <a:lnSpc>
                          <a:spcPct val="115000"/>
                        </a:lnSpc>
                        <a:spcAft>
                          <a:spcPts val="0"/>
                        </a:spcAft>
                      </a:pPr>
                      <a:r>
                        <a:rPr lang="en-GB" sz="1900" noProof="0" dirty="0"/>
                        <a:t>-0,32</a:t>
                      </a:r>
                      <a:endParaRPr lang="en-GB" sz="1900" noProof="0" dirty="0">
                        <a:latin typeface="Calibri"/>
                        <a:ea typeface="Calibri"/>
                        <a:cs typeface="Times New Roman"/>
                      </a:endParaRPr>
                    </a:p>
                  </a:txBody>
                  <a:tcPr marL="115402" marR="115402" marT="0" marB="0" anchor="ctr"/>
                </a:tc>
                <a:extLst>
                  <a:ext uri="{0D108BD9-81ED-4DB2-BD59-A6C34878D82A}">
                    <a16:rowId xmlns:a16="http://schemas.microsoft.com/office/drawing/2014/main" val="10008"/>
                  </a:ext>
                </a:extLst>
              </a:tr>
              <a:tr h="327104">
                <a:tc>
                  <a:txBody>
                    <a:bodyPr/>
                    <a:lstStyle/>
                    <a:p>
                      <a:pPr>
                        <a:lnSpc>
                          <a:spcPct val="115000"/>
                        </a:lnSpc>
                        <a:spcAft>
                          <a:spcPts val="0"/>
                        </a:spcAft>
                      </a:pPr>
                      <a:r>
                        <a:rPr lang="uk-UA" sz="1900" noProof="0" dirty="0"/>
                        <a:t>Горищне перекриття </a:t>
                      </a:r>
                      <a:r>
                        <a:rPr lang="en-GB" sz="1900" noProof="0" dirty="0"/>
                        <a:t>/ </a:t>
                      </a:r>
                      <a:r>
                        <a:rPr lang="uk-UA" sz="1900" noProof="0" dirty="0"/>
                        <a:t>зовнішня стінка</a:t>
                      </a:r>
                      <a:endParaRPr lang="en-GB" sz="1900" noProof="0" dirty="0">
                        <a:latin typeface="Calibri"/>
                        <a:ea typeface="Calibri"/>
                        <a:cs typeface="Times New Roman"/>
                      </a:endParaRPr>
                    </a:p>
                  </a:txBody>
                  <a:tcPr marL="115402" marR="115402" marT="0" marB="0"/>
                </a:tc>
                <a:tc>
                  <a:txBody>
                    <a:bodyPr/>
                    <a:lstStyle/>
                    <a:p>
                      <a:pPr algn="ctr">
                        <a:lnSpc>
                          <a:spcPct val="115000"/>
                        </a:lnSpc>
                        <a:spcAft>
                          <a:spcPts val="0"/>
                        </a:spcAft>
                      </a:pPr>
                      <a:r>
                        <a:rPr lang="en-GB" sz="1900" noProof="0" dirty="0"/>
                        <a:t>-0,78</a:t>
                      </a:r>
                      <a:endParaRPr lang="en-GB" sz="1900" noProof="0" dirty="0">
                        <a:latin typeface="Calibri"/>
                        <a:ea typeface="Calibri"/>
                        <a:cs typeface="Times New Roman"/>
                      </a:endParaRPr>
                    </a:p>
                  </a:txBody>
                  <a:tcPr marL="115402" marR="115402" marT="0" marB="0" anchor="ctr"/>
                </a:tc>
                <a:tc>
                  <a:txBody>
                    <a:bodyPr/>
                    <a:lstStyle/>
                    <a:p>
                      <a:pPr algn="ctr">
                        <a:lnSpc>
                          <a:spcPct val="115000"/>
                        </a:lnSpc>
                        <a:spcAft>
                          <a:spcPts val="0"/>
                        </a:spcAft>
                      </a:pPr>
                      <a:r>
                        <a:rPr lang="en-GB" sz="1900" noProof="0" dirty="0"/>
                        <a:t>-0,20</a:t>
                      </a:r>
                      <a:endParaRPr lang="en-GB" sz="1900" noProof="0" dirty="0">
                        <a:latin typeface="Calibri"/>
                        <a:ea typeface="Calibri"/>
                        <a:cs typeface="Times New Roman"/>
                      </a:endParaRPr>
                    </a:p>
                  </a:txBody>
                  <a:tcPr marL="115402" marR="115402" marT="0" marB="0" anchor="ctr"/>
                </a:tc>
                <a:extLst>
                  <a:ext uri="{0D108BD9-81ED-4DB2-BD59-A6C34878D82A}">
                    <a16:rowId xmlns:a16="http://schemas.microsoft.com/office/drawing/2014/main" val="10009"/>
                  </a:ext>
                </a:extLst>
              </a:tr>
              <a:tr h="327104">
                <a:tc>
                  <a:txBody>
                    <a:bodyPr/>
                    <a:lstStyle/>
                    <a:p>
                      <a:pPr>
                        <a:lnSpc>
                          <a:spcPct val="115000"/>
                        </a:lnSpc>
                        <a:spcAft>
                          <a:spcPts val="0"/>
                        </a:spcAft>
                      </a:pPr>
                      <a:r>
                        <a:rPr lang="uk-UA" sz="1900" noProof="0" dirty="0"/>
                        <a:t>Цокольна стіна</a:t>
                      </a:r>
                      <a:endParaRPr lang="en-GB" sz="1900" noProof="0" dirty="0">
                        <a:latin typeface="Calibri"/>
                        <a:ea typeface="Calibri"/>
                        <a:cs typeface="Times New Roman"/>
                      </a:endParaRPr>
                    </a:p>
                  </a:txBody>
                  <a:tcPr marL="115402" marR="115402" marT="0" marB="0"/>
                </a:tc>
                <a:tc>
                  <a:txBody>
                    <a:bodyPr/>
                    <a:lstStyle/>
                    <a:p>
                      <a:pPr algn="ctr">
                        <a:lnSpc>
                          <a:spcPct val="115000"/>
                        </a:lnSpc>
                        <a:spcAft>
                          <a:spcPts val="0"/>
                        </a:spcAft>
                      </a:pPr>
                      <a:r>
                        <a:rPr lang="en-GB" sz="1900" noProof="0" dirty="0"/>
                        <a:t>-2,54</a:t>
                      </a:r>
                      <a:endParaRPr lang="en-GB" sz="1900" noProof="0" dirty="0">
                        <a:latin typeface="Calibri"/>
                        <a:ea typeface="Calibri"/>
                        <a:cs typeface="Times New Roman"/>
                      </a:endParaRPr>
                    </a:p>
                  </a:txBody>
                  <a:tcPr marL="115402" marR="115402" marT="0" marB="0" anchor="ctr"/>
                </a:tc>
                <a:tc>
                  <a:txBody>
                    <a:bodyPr/>
                    <a:lstStyle/>
                    <a:p>
                      <a:pPr algn="ctr">
                        <a:lnSpc>
                          <a:spcPct val="115000"/>
                        </a:lnSpc>
                        <a:spcAft>
                          <a:spcPts val="0"/>
                        </a:spcAft>
                      </a:pPr>
                      <a:r>
                        <a:rPr lang="en-GB" sz="1900" noProof="0" dirty="0"/>
                        <a:t>-0,25</a:t>
                      </a:r>
                      <a:endParaRPr lang="en-GB" sz="1900" noProof="0" dirty="0">
                        <a:latin typeface="Calibri"/>
                        <a:ea typeface="Calibri"/>
                        <a:cs typeface="Times New Roman"/>
                      </a:endParaRPr>
                    </a:p>
                  </a:txBody>
                  <a:tcPr marL="115402" marR="115402"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817953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79376" y="260648"/>
            <a:ext cx="8661648" cy="6754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uk-UA" sz="2800" b="1" kern="0" dirty="0">
                <a:latin typeface="+mj-lt"/>
                <a:ea typeface="+mj-ea"/>
                <a:cs typeface="+mj-cs"/>
              </a:rPr>
              <a:t>Стисло про спрощений метод розрахунку</a:t>
            </a:r>
            <a:endParaRPr lang="ru-RU" sz="2800" b="1" kern="0" dirty="0">
              <a:latin typeface="+mj-lt"/>
              <a:ea typeface="+mj-ea"/>
              <a:cs typeface="+mj-cs"/>
            </a:endParaRPr>
          </a:p>
        </p:txBody>
      </p:sp>
      <p:sp>
        <p:nvSpPr>
          <p:cNvPr id="7" name="Rectangle 7"/>
          <p:cNvSpPr>
            <a:spLocks noGrp="1" noChangeArrowheads="1"/>
          </p:cNvSpPr>
          <p:nvPr>
            <p:ph type="body" sz="half" idx="2"/>
          </p:nvPr>
        </p:nvSpPr>
        <p:spPr>
          <a:xfrm>
            <a:off x="839416" y="1700808"/>
            <a:ext cx="9185674" cy="4371398"/>
          </a:xfrm>
        </p:spPr>
        <p:txBody>
          <a:bodyPr/>
          <a:lstStyle/>
          <a:p>
            <a:pPr>
              <a:defRPr/>
            </a:pPr>
            <a:r>
              <a:rPr lang="uk-UA" sz="2400" noProof="0" dirty="0">
                <a:solidFill>
                  <a:schemeClr val="tx1"/>
                </a:solidFill>
                <a:latin typeface="Lucida Sans Unicode" pitchFamily="34" charset="0"/>
                <a:cs typeface="Arial" charset="0"/>
              </a:rPr>
              <a:t>Використовуються каталоги теплових містків</a:t>
            </a:r>
            <a:endParaRPr lang="en-GB" sz="2400" noProof="0" dirty="0">
              <a:solidFill>
                <a:schemeClr val="tx1"/>
              </a:solidFill>
              <a:latin typeface="Lucida Sans Unicode" pitchFamily="34" charset="0"/>
              <a:cs typeface="Arial" charset="0"/>
            </a:endParaRPr>
          </a:p>
          <a:p>
            <a:pPr>
              <a:defRPr/>
            </a:pPr>
            <a:r>
              <a:rPr lang="uk-UA" sz="2400" noProof="0" dirty="0">
                <a:solidFill>
                  <a:schemeClr val="tx1"/>
                </a:solidFill>
                <a:latin typeface="Lucida Sans Unicode" pitchFamily="34" charset="0"/>
                <a:cs typeface="Arial" charset="0"/>
              </a:rPr>
              <a:t>У каталозі теплових містків стандарту</a:t>
            </a:r>
            <a:r>
              <a:rPr lang="en-GB" sz="2400" noProof="0" dirty="0">
                <a:solidFill>
                  <a:schemeClr val="tx1"/>
                </a:solidFill>
                <a:latin typeface="Lucida Sans Unicode" pitchFamily="34" charset="0"/>
                <a:cs typeface="Arial" charset="0"/>
              </a:rPr>
              <a:t> ISO 14683 </a:t>
            </a:r>
            <a:r>
              <a:rPr lang="uk-UA" sz="2400" noProof="0" dirty="0">
                <a:solidFill>
                  <a:schemeClr val="tx1"/>
                </a:solidFill>
                <a:latin typeface="Lucida Sans Unicode" pitchFamily="34" charset="0"/>
                <a:cs typeface="Arial" charset="0"/>
              </a:rPr>
              <a:t>наведено значення</a:t>
            </a:r>
            <a:r>
              <a:rPr lang="en-GB" sz="2400" noProof="0" dirty="0">
                <a:solidFill>
                  <a:schemeClr val="tx1"/>
                </a:solidFill>
                <a:latin typeface="Lucida Sans Unicode" pitchFamily="34" charset="0"/>
                <a:cs typeface="Arial" charset="0"/>
              </a:rPr>
              <a:t> ψ</a:t>
            </a:r>
            <a:r>
              <a:rPr lang="uk-UA" sz="2400" noProof="0" dirty="0">
                <a:solidFill>
                  <a:schemeClr val="tx1"/>
                </a:solidFill>
                <a:latin typeface="Lucida Sans Unicode" pitchFamily="34" charset="0"/>
                <a:cs typeface="Arial" charset="0"/>
              </a:rPr>
              <a:t> для різних проектних рішень</a:t>
            </a:r>
            <a:endParaRPr lang="en-GB" sz="2400" noProof="0" dirty="0">
              <a:solidFill>
                <a:schemeClr val="tx1"/>
              </a:solidFill>
              <a:latin typeface="Lucida Sans Unicode" pitchFamily="34" charset="0"/>
              <a:cs typeface="Arial" charset="0"/>
            </a:endParaRPr>
          </a:p>
          <a:p>
            <a:pPr>
              <a:defRPr/>
            </a:pPr>
            <a:r>
              <a:rPr lang="uk-UA" sz="2400" noProof="0" dirty="0">
                <a:solidFill>
                  <a:schemeClr val="tx1"/>
                </a:solidFill>
                <a:latin typeface="Lucida Sans Unicode" pitchFamily="34" charset="0"/>
                <a:cs typeface="Arial" charset="0"/>
              </a:rPr>
              <a:t>Наприклад, існує 12 способів розміщення теплоізоляції відносно віконної рами</a:t>
            </a:r>
          </a:p>
          <a:p>
            <a:pPr>
              <a:defRPr/>
            </a:pPr>
            <a:r>
              <a:rPr lang="uk-UA" sz="2400" noProof="0" dirty="0">
                <a:solidFill>
                  <a:schemeClr val="tx1"/>
                </a:solidFill>
                <a:latin typeface="Lucida Sans Unicode" pitchFamily="34" charset="0"/>
                <a:cs typeface="Arial" charset="0"/>
              </a:rPr>
              <a:t>Похибка спрощеного методу розрахунку для однотипних будівель становить</a:t>
            </a:r>
            <a:r>
              <a:rPr lang="en-GB" sz="2400" noProof="0" dirty="0">
                <a:solidFill>
                  <a:schemeClr val="tx1"/>
                </a:solidFill>
                <a:latin typeface="Lucida Sans Unicode" pitchFamily="34" charset="0"/>
                <a:cs typeface="Arial" charset="0"/>
              </a:rPr>
              <a:t> ±20</a:t>
            </a:r>
            <a:r>
              <a:rPr lang="uk-UA" sz="2400" noProof="0" dirty="0">
                <a:solidFill>
                  <a:schemeClr val="tx1"/>
                </a:solidFill>
                <a:latin typeface="Lucida Sans Unicode" pitchFamily="34" charset="0"/>
                <a:cs typeface="Arial" charset="0"/>
              </a:rPr>
              <a:t> </a:t>
            </a:r>
            <a:r>
              <a:rPr lang="en-GB" sz="2400" noProof="0" dirty="0">
                <a:solidFill>
                  <a:schemeClr val="tx1"/>
                </a:solidFill>
                <a:latin typeface="Lucida Sans Unicode" pitchFamily="34" charset="0"/>
                <a:cs typeface="Arial" charset="0"/>
              </a:rPr>
              <a:t>%</a:t>
            </a:r>
          </a:p>
          <a:p>
            <a:pPr>
              <a:defRPr/>
            </a:pPr>
            <a:r>
              <a:rPr lang="uk-UA" sz="2400" noProof="0" dirty="0">
                <a:solidFill>
                  <a:schemeClr val="tx1"/>
                </a:solidFill>
                <a:latin typeface="Lucida Sans Unicode" pitchFamily="34" charset="0"/>
                <a:cs typeface="Arial" charset="0"/>
              </a:rPr>
              <a:t>Житлові будинки, поширені в Україні, не </a:t>
            </a:r>
            <a:r>
              <a:rPr lang="uk-UA" sz="2400" dirty="0">
                <a:solidFill>
                  <a:schemeClr val="tx1"/>
                </a:solidFill>
                <a:latin typeface="Lucida Sans Unicode" pitchFamily="34" charset="0"/>
                <a:cs typeface="Arial" charset="0"/>
              </a:rPr>
              <a:t>охоплюються</a:t>
            </a:r>
            <a:endParaRPr lang="en-GB" sz="2400" noProof="0" dirty="0">
              <a:solidFill>
                <a:schemeClr val="tx1"/>
              </a:solidFill>
              <a:latin typeface="Lucida Sans Unicode" pitchFamily="34" charset="0"/>
              <a:cs typeface="Arial" charset="0"/>
            </a:endParaRPr>
          </a:p>
        </p:txBody>
      </p:sp>
    </p:spTree>
    <p:extLst>
      <p:ext uri="{BB962C8B-B14F-4D97-AF65-F5344CB8AC3E}">
        <p14:creationId xmlns:p14="http://schemas.microsoft.com/office/powerpoint/2010/main" val="2210501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552" y="302983"/>
            <a:ext cx="10515600" cy="605737"/>
          </a:xfrm>
        </p:spPr>
        <p:txBody>
          <a:bodyPr>
            <a:normAutofit/>
          </a:bodyPr>
          <a:lstStyle/>
          <a:p>
            <a:r>
              <a:rPr lang="en-GB" sz="2800" b="1" noProof="0" dirty="0"/>
              <a:t>1. </a:t>
            </a:r>
            <a:r>
              <a:rPr lang="uk-UA" sz="2800" b="1" noProof="0" dirty="0"/>
              <a:t>Тепловий комфорт</a:t>
            </a:r>
            <a:endParaRPr lang="en-GB" sz="2800" b="1" noProof="0" dirty="0"/>
          </a:p>
        </p:txBody>
      </p:sp>
      <p:sp>
        <p:nvSpPr>
          <p:cNvPr id="4" name="Title 1"/>
          <p:cNvSpPr txBox="1">
            <a:spLocks/>
          </p:cNvSpPr>
          <p:nvPr/>
        </p:nvSpPr>
        <p:spPr bwMode="auto">
          <a:xfrm>
            <a:off x="479376" y="1340768"/>
            <a:ext cx="11052000" cy="864096"/>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lv-LV" altLang="lv-LV" sz="3200" b="0" cap="none" baseline="0">
                <a:solidFill>
                  <a:schemeClr val="tx1"/>
                </a:solidFill>
                <a:latin typeface="+mj-lt"/>
                <a:ea typeface="+mj-ea"/>
                <a:cs typeface="+mj-cs"/>
              </a:defRPr>
            </a:lvl1pPr>
            <a:lvl2pPr algn="l" rtl="0" eaLnBrk="1" fontAlgn="base" hangingPunct="1">
              <a:spcBef>
                <a:spcPct val="0"/>
              </a:spcBef>
              <a:spcAft>
                <a:spcPct val="0"/>
              </a:spcAft>
              <a:defRPr sz="3300" b="1">
                <a:solidFill>
                  <a:schemeClr val="tx1"/>
                </a:solidFill>
                <a:latin typeface="Arial" charset="0"/>
              </a:defRPr>
            </a:lvl2pPr>
            <a:lvl3pPr algn="l" rtl="0" eaLnBrk="1" fontAlgn="base" hangingPunct="1">
              <a:spcBef>
                <a:spcPct val="0"/>
              </a:spcBef>
              <a:spcAft>
                <a:spcPct val="0"/>
              </a:spcAft>
              <a:defRPr sz="3300" b="1">
                <a:solidFill>
                  <a:schemeClr val="tx1"/>
                </a:solidFill>
                <a:latin typeface="Arial" charset="0"/>
              </a:defRPr>
            </a:lvl3pPr>
            <a:lvl4pPr algn="l" rtl="0" eaLnBrk="1" fontAlgn="base" hangingPunct="1">
              <a:spcBef>
                <a:spcPct val="0"/>
              </a:spcBef>
              <a:spcAft>
                <a:spcPct val="0"/>
              </a:spcAft>
              <a:defRPr sz="3300" b="1">
                <a:solidFill>
                  <a:schemeClr val="tx1"/>
                </a:solidFill>
                <a:latin typeface="Arial" charset="0"/>
              </a:defRPr>
            </a:lvl4pPr>
            <a:lvl5pPr algn="l" rtl="0" eaLnBrk="1" fontAlgn="base" hangingPunct="1">
              <a:spcBef>
                <a:spcPct val="0"/>
              </a:spcBef>
              <a:spcAft>
                <a:spcPct val="0"/>
              </a:spcAft>
              <a:defRPr sz="3300" b="1">
                <a:solidFill>
                  <a:schemeClr val="tx1"/>
                </a:solidFill>
                <a:latin typeface="Arial" charset="0"/>
              </a:defRPr>
            </a:lvl5pPr>
            <a:lvl6pPr marL="457200" algn="l" rtl="0" eaLnBrk="1" fontAlgn="base" hangingPunct="1">
              <a:spcBef>
                <a:spcPct val="0"/>
              </a:spcBef>
              <a:spcAft>
                <a:spcPct val="0"/>
              </a:spcAft>
              <a:defRPr sz="3300" b="1">
                <a:solidFill>
                  <a:schemeClr val="tx1"/>
                </a:solidFill>
                <a:latin typeface="Arial" charset="0"/>
              </a:defRPr>
            </a:lvl6pPr>
            <a:lvl7pPr marL="914400" algn="l" rtl="0" eaLnBrk="1" fontAlgn="base" hangingPunct="1">
              <a:spcBef>
                <a:spcPct val="0"/>
              </a:spcBef>
              <a:spcAft>
                <a:spcPct val="0"/>
              </a:spcAft>
              <a:defRPr sz="3300" b="1">
                <a:solidFill>
                  <a:schemeClr val="tx1"/>
                </a:solidFill>
                <a:latin typeface="Arial" charset="0"/>
              </a:defRPr>
            </a:lvl7pPr>
            <a:lvl8pPr marL="1371600" algn="l" rtl="0" eaLnBrk="1" fontAlgn="base" hangingPunct="1">
              <a:spcBef>
                <a:spcPct val="0"/>
              </a:spcBef>
              <a:spcAft>
                <a:spcPct val="0"/>
              </a:spcAft>
              <a:defRPr sz="3300" b="1">
                <a:solidFill>
                  <a:schemeClr val="tx1"/>
                </a:solidFill>
                <a:latin typeface="Arial" charset="0"/>
              </a:defRPr>
            </a:lvl8pPr>
            <a:lvl9pPr marL="1828800" algn="l" rtl="0" eaLnBrk="1" fontAlgn="base" hangingPunct="1">
              <a:spcBef>
                <a:spcPct val="0"/>
              </a:spcBef>
              <a:spcAft>
                <a:spcPct val="0"/>
              </a:spcAft>
              <a:defRPr sz="3300" b="1">
                <a:solidFill>
                  <a:schemeClr val="tx1"/>
                </a:solidFill>
                <a:latin typeface="Arial" charset="0"/>
              </a:defRPr>
            </a:lvl9pPr>
          </a:lstStyle>
          <a:p>
            <a:pPr algn="ctr"/>
            <a:r>
              <a:rPr lang="uk-UA" sz="3000" kern="0" dirty="0"/>
              <a:t>Чи температура </a:t>
            </a:r>
            <a:r>
              <a:rPr lang="en-GB" sz="3000" kern="0" dirty="0"/>
              <a:t>18</a:t>
            </a:r>
            <a:r>
              <a:rPr lang="uk-UA" sz="3000" kern="0" dirty="0"/>
              <a:t> </a:t>
            </a:r>
            <a:r>
              <a:rPr lang="en-GB" sz="3000" kern="0" dirty="0"/>
              <a:t>°C </a:t>
            </a:r>
            <a:r>
              <a:rPr lang="uk-UA" sz="3000" kern="0" dirty="0"/>
              <a:t>у приміщенні – це достатньо тепло</a:t>
            </a:r>
            <a:r>
              <a:rPr lang="en-GB" sz="3000" kern="0" dirty="0"/>
              <a:t>?</a:t>
            </a:r>
          </a:p>
        </p:txBody>
      </p:sp>
      <p:pic>
        <p:nvPicPr>
          <p:cNvPr id="5" name="Picture 4"/>
          <p:cNvPicPr>
            <a:picLocks noChangeAspect="1"/>
          </p:cNvPicPr>
          <p:nvPr/>
        </p:nvPicPr>
        <p:blipFill>
          <a:blip r:embed="rId3" cstate="print"/>
          <a:stretch>
            <a:fillRect/>
          </a:stretch>
        </p:blipFill>
        <p:spPr>
          <a:xfrm>
            <a:off x="1055441" y="2879694"/>
            <a:ext cx="1219323" cy="3456000"/>
          </a:xfrm>
          <a:prstGeom prst="rect">
            <a:avLst/>
          </a:prstGeom>
        </p:spPr>
      </p:pic>
      <p:pic>
        <p:nvPicPr>
          <p:cNvPr id="6" name="Picture 5"/>
          <p:cNvPicPr>
            <a:picLocks noChangeAspect="1"/>
          </p:cNvPicPr>
          <p:nvPr/>
        </p:nvPicPr>
        <p:blipFill>
          <a:blip r:embed="rId4" cstate="print"/>
          <a:stretch>
            <a:fillRect/>
          </a:stretch>
        </p:blipFill>
        <p:spPr>
          <a:xfrm>
            <a:off x="5197799" y="2904294"/>
            <a:ext cx="1231106" cy="3456000"/>
          </a:xfrm>
          <a:prstGeom prst="rect">
            <a:avLst/>
          </a:prstGeom>
        </p:spPr>
      </p:pic>
      <p:pic>
        <p:nvPicPr>
          <p:cNvPr id="7" name="Picture 6"/>
          <p:cNvPicPr>
            <a:picLocks noChangeAspect="1"/>
          </p:cNvPicPr>
          <p:nvPr/>
        </p:nvPicPr>
        <p:blipFill>
          <a:blip r:embed="rId5" cstate="print"/>
          <a:stretch>
            <a:fillRect/>
          </a:stretch>
        </p:blipFill>
        <p:spPr>
          <a:xfrm>
            <a:off x="9214016" y="2904294"/>
            <a:ext cx="1246549" cy="3456000"/>
          </a:xfrm>
          <a:prstGeom prst="rect">
            <a:avLst/>
          </a:prstGeom>
        </p:spPr>
      </p:pic>
      <p:sp>
        <p:nvSpPr>
          <p:cNvPr id="8" name="TextBox 7"/>
          <p:cNvSpPr txBox="1"/>
          <p:nvPr/>
        </p:nvSpPr>
        <p:spPr>
          <a:xfrm>
            <a:off x="500538" y="2483430"/>
            <a:ext cx="2338589" cy="369332"/>
          </a:xfrm>
          <a:prstGeom prst="rect">
            <a:avLst/>
          </a:prstGeom>
          <a:noFill/>
        </p:spPr>
        <p:txBody>
          <a:bodyPr wrap="none" rtlCol="0">
            <a:spAutoFit/>
          </a:bodyPr>
          <a:lstStyle/>
          <a:p>
            <a:r>
              <a:rPr lang="uk-UA" dirty="0"/>
              <a:t>Ні, це дуже холодно</a:t>
            </a:r>
            <a:endParaRPr lang="en-GB" dirty="0"/>
          </a:p>
        </p:txBody>
      </p:sp>
      <p:sp>
        <p:nvSpPr>
          <p:cNvPr id="9" name="TextBox 8"/>
          <p:cNvSpPr txBox="1"/>
          <p:nvPr/>
        </p:nvSpPr>
        <p:spPr>
          <a:xfrm>
            <a:off x="4404248" y="2483430"/>
            <a:ext cx="2818207" cy="369332"/>
          </a:xfrm>
          <a:prstGeom prst="rect">
            <a:avLst/>
          </a:prstGeom>
          <a:noFill/>
        </p:spPr>
        <p:txBody>
          <a:bodyPr wrap="none" rtlCol="0">
            <a:spAutoFit/>
          </a:bodyPr>
          <a:lstStyle/>
          <a:p>
            <a:r>
              <a:rPr lang="uk-UA" dirty="0"/>
              <a:t>Для мене – те, що треба</a:t>
            </a:r>
            <a:endParaRPr lang="en-GB" dirty="0"/>
          </a:p>
        </p:txBody>
      </p:sp>
      <p:sp>
        <p:nvSpPr>
          <p:cNvPr id="10" name="TextBox 9"/>
          <p:cNvSpPr txBox="1"/>
          <p:nvPr/>
        </p:nvSpPr>
        <p:spPr>
          <a:xfrm>
            <a:off x="8805697" y="2483430"/>
            <a:ext cx="2073003" cy="369332"/>
          </a:xfrm>
          <a:prstGeom prst="rect">
            <a:avLst/>
          </a:prstGeom>
          <a:noFill/>
        </p:spPr>
        <p:txBody>
          <a:bodyPr wrap="none" rtlCol="0">
            <a:spAutoFit/>
          </a:bodyPr>
          <a:lstStyle/>
          <a:p>
            <a:r>
              <a:rPr lang="uk-UA" dirty="0"/>
              <a:t>Ні, це дуже тепло</a:t>
            </a:r>
            <a:endParaRPr lang="en-GB" dirty="0"/>
          </a:p>
        </p:txBody>
      </p:sp>
      <p:cxnSp>
        <p:nvCxnSpPr>
          <p:cNvPr id="12" name="Straight Connector 11"/>
          <p:cNvCxnSpPr/>
          <p:nvPr/>
        </p:nvCxnSpPr>
        <p:spPr>
          <a:xfrm>
            <a:off x="479376" y="4221088"/>
            <a:ext cx="11052000" cy="0"/>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456530" y="4036422"/>
            <a:ext cx="764953" cy="369332"/>
          </a:xfrm>
          <a:prstGeom prst="rect">
            <a:avLst/>
          </a:prstGeom>
          <a:solidFill>
            <a:schemeClr val="bg1"/>
          </a:solidFill>
        </p:spPr>
        <p:txBody>
          <a:bodyPr wrap="none">
            <a:spAutoFit/>
          </a:bodyPr>
          <a:lstStyle/>
          <a:p>
            <a:r>
              <a:rPr lang="en-GB" kern="0" dirty="0"/>
              <a:t>18</a:t>
            </a:r>
            <a:r>
              <a:rPr lang="uk-UA" kern="0" dirty="0"/>
              <a:t> </a:t>
            </a:r>
            <a:r>
              <a:rPr lang="en-GB" kern="0" dirty="0"/>
              <a:t>°C</a:t>
            </a:r>
            <a:endParaRPr lang="en-GB" dirty="0"/>
          </a:p>
        </p:txBody>
      </p:sp>
      <p:sp>
        <p:nvSpPr>
          <p:cNvPr id="15" name="Rectangle 14"/>
          <p:cNvSpPr/>
          <p:nvPr/>
        </p:nvSpPr>
        <p:spPr>
          <a:xfrm>
            <a:off x="7469341" y="4036422"/>
            <a:ext cx="764953" cy="369332"/>
          </a:xfrm>
          <a:prstGeom prst="rect">
            <a:avLst/>
          </a:prstGeom>
          <a:solidFill>
            <a:schemeClr val="bg1"/>
          </a:solidFill>
        </p:spPr>
        <p:txBody>
          <a:bodyPr wrap="none">
            <a:spAutoFit/>
          </a:bodyPr>
          <a:lstStyle/>
          <a:p>
            <a:r>
              <a:rPr lang="en-GB" kern="0" dirty="0"/>
              <a:t>18</a:t>
            </a:r>
            <a:r>
              <a:rPr lang="uk-UA" kern="0" dirty="0"/>
              <a:t> </a:t>
            </a:r>
            <a:r>
              <a:rPr lang="en-GB" kern="0" dirty="0"/>
              <a:t>°C</a:t>
            </a:r>
            <a:endParaRPr lang="en-GB" dirty="0"/>
          </a:p>
        </p:txBody>
      </p:sp>
    </p:spTree>
    <p:extLst>
      <p:ext uri="{BB962C8B-B14F-4D97-AF65-F5344CB8AC3E}">
        <p14:creationId xmlns:p14="http://schemas.microsoft.com/office/powerpoint/2010/main" val="2081658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7" descr="Sturis_iekshejais"/>
          <p:cNvPicPr>
            <a:picLocks noChangeAspect="1" noChangeArrowheads="1"/>
          </p:cNvPicPr>
          <p:nvPr/>
        </p:nvPicPr>
        <p:blipFill>
          <a:blip r:embed="rId4" cstate="print"/>
          <a:srcRect/>
          <a:stretch>
            <a:fillRect/>
          </a:stretch>
        </p:blipFill>
        <p:spPr bwMode="auto">
          <a:xfrm>
            <a:off x="700739" y="476672"/>
            <a:ext cx="5035221" cy="5502562"/>
          </a:xfrm>
          <a:prstGeom prst="rect">
            <a:avLst/>
          </a:prstGeom>
          <a:noFill/>
          <a:ln w="9525">
            <a:noFill/>
            <a:miter lim="800000"/>
            <a:headEnd/>
            <a:tailEnd/>
          </a:ln>
        </p:spPr>
      </p:pic>
      <p:graphicFrame>
        <p:nvGraphicFramePr>
          <p:cNvPr id="5122" name="Object 6"/>
          <p:cNvGraphicFramePr>
            <a:graphicFrameLocks noChangeAspect="1"/>
          </p:cNvGraphicFramePr>
          <p:nvPr>
            <p:extLst>
              <p:ext uri="{D42A27DB-BD31-4B8C-83A1-F6EECF244321}">
                <p14:modId xmlns:p14="http://schemas.microsoft.com/office/powerpoint/2010/main" val="99522822"/>
              </p:ext>
            </p:extLst>
          </p:nvPr>
        </p:nvGraphicFramePr>
        <p:xfrm>
          <a:off x="6816724" y="2852739"/>
          <a:ext cx="3599755" cy="3468057"/>
        </p:xfrm>
        <a:graphic>
          <a:graphicData uri="http://schemas.openxmlformats.org/presentationml/2006/ole">
            <mc:AlternateContent xmlns:mc="http://schemas.openxmlformats.org/markup-compatibility/2006">
              <mc:Choice xmlns:v="urn:schemas-microsoft-com:vml" Requires="v">
                <p:oleObj spid="_x0000_s7299" name="Bitmap Image" r:id="rId5" imgW="4428571" imgH="4277322" progId="PBrush">
                  <p:embed/>
                </p:oleObj>
              </mc:Choice>
              <mc:Fallback>
                <p:oleObj name="Bitmap Image" r:id="rId5" imgW="4428571" imgH="4277322" progId="PBrush">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724" y="2852739"/>
                        <a:ext cx="3599755" cy="34680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5" name="Rectangle 8"/>
          <p:cNvSpPr>
            <a:spLocks noChangeArrowheads="1"/>
          </p:cNvSpPr>
          <p:nvPr/>
        </p:nvSpPr>
        <p:spPr bwMode="auto">
          <a:xfrm>
            <a:off x="3148013" y="1690688"/>
            <a:ext cx="184731" cy="369332"/>
          </a:xfrm>
          <a:prstGeom prst="rect">
            <a:avLst/>
          </a:prstGeom>
          <a:noFill/>
          <a:ln w="9525">
            <a:noFill/>
            <a:miter lim="800000"/>
            <a:headEnd/>
            <a:tailEnd/>
          </a:ln>
        </p:spPr>
        <p:txBody>
          <a:bodyPr wrap="none">
            <a:spAutoFit/>
          </a:bodyPr>
          <a:lstStyle/>
          <a:p>
            <a:endParaRPr lang="en-US"/>
          </a:p>
        </p:txBody>
      </p:sp>
      <p:sp>
        <p:nvSpPr>
          <p:cNvPr id="5126" name="Rectangle 10"/>
          <p:cNvSpPr>
            <a:spLocks noChangeArrowheads="1"/>
          </p:cNvSpPr>
          <p:nvPr/>
        </p:nvSpPr>
        <p:spPr bwMode="auto">
          <a:xfrm>
            <a:off x="3148013" y="1690688"/>
            <a:ext cx="184731" cy="369332"/>
          </a:xfrm>
          <a:prstGeom prst="rect">
            <a:avLst/>
          </a:prstGeom>
          <a:noFill/>
          <a:ln w="9525">
            <a:noFill/>
            <a:miter lim="800000"/>
            <a:headEnd/>
            <a:tailEnd/>
          </a:ln>
        </p:spPr>
        <p:txBody>
          <a:bodyPr wrap="none">
            <a:spAutoFit/>
          </a:bodyPr>
          <a:lstStyle/>
          <a:p>
            <a:endParaRPr lang="en-US"/>
          </a:p>
        </p:txBody>
      </p:sp>
      <p:sp>
        <p:nvSpPr>
          <p:cNvPr id="5127" name="Rectangle 12"/>
          <p:cNvSpPr>
            <a:spLocks noChangeArrowheads="1"/>
          </p:cNvSpPr>
          <p:nvPr/>
        </p:nvSpPr>
        <p:spPr bwMode="auto">
          <a:xfrm>
            <a:off x="3148013" y="1690688"/>
            <a:ext cx="184731" cy="369332"/>
          </a:xfrm>
          <a:prstGeom prst="rect">
            <a:avLst/>
          </a:prstGeom>
          <a:noFill/>
          <a:ln w="9525">
            <a:noFill/>
            <a:miter lim="800000"/>
            <a:headEnd/>
            <a:tailEnd/>
          </a:ln>
        </p:spPr>
        <p:txBody>
          <a:bodyPr wrap="none">
            <a:spAutoFit/>
          </a:bodyPr>
          <a:lstStyle/>
          <a:p>
            <a:endParaRPr lang="en-US"/>
          </a:p>
        </p:txBody>
      </p:sp>
      <p:sp>
        <p:nvSpPr>
          <p:cNvPr id="5128" name="Rectangle 43"/>
          <p:cNvSpPr>
            <a:spLocks noChangeArrowheads="1"/>
          </p:cNvSpPr>
          <p:nvPr/>
        </p:nvSpPr>
        <p:spPr bwMode="auto">
          <a:xfrm>
            <a:off x="6888163" y="1844675"/>
            <a:ext cx="4572000" cy="641350"/>
          </a:xfrm>
          <a:prstGeom prst="rect">
            <a:avLst/>
          </a:prstGeom>
          <a:noFill/>
          <a:ln w="9525">
            <a:noFill/>
            <a:miter lim="800000"/>
            <a:headEnd/>
            <a:tailEnd/>
          </a:ln>
        </p:spPr>
        <p:txBody>
          <a:bodyPr>
            <a:spAutoFit/>
          </a:bodyPr>
          <a:lstStyle/>
          <a:p>
            <a:r>
              <a:rPr lang="uk-UA" b="1" dirty="0"/>
              <a:t>Внутрішній кут</a:t>
            </a:r>
            <a:endParaRPr lang="ru-RU" dirty="0"/>
          </a:p>
          <a:p>
            <a:r>
              <a:rPr lang="lv-LV" b="1" dirty="0"/>
              <a:t>ψ</a:t>
            </a:r>
            <a:r>
              <a:rPr lang="uk-UA" b="1" dirty="0"/>
              <a:t> </a:t>
            </a:r>
            <a:r>
              <a:rPr lang="lv-LV" b="1" dirty="0"/>
              <a:t>=</a:t>
            </a:r>
            <a:r>
              <a:rPr lang="uk-UA" b="1" dirty="0"/>
              <a:t> </a:t>
            </a:r>
            <a:r>
              <a:rPr lang="lv-LV" b="1" dirty="0"/>
              <a:t>0,027</a:t>
            </a:r>
            <a:r>
              <a:rPr lang="uk-UA" b="1" dirty="0"/>
              <a:t> Вт</a:t>
            </a:r>
            <a:r>
              <a:rPr lang="lv-LV" b="1" dirty="0"/>
              <a:t>/</a:t>
            </a:r>
            <a:r>
              <a:rPr lang="uk-UA" b="1" dirty="0"/>
              <a:t>м</a:t>
            </a:r>
            <a:r>
              <a:rPr lang="lv-LV" b="1" dirty="0"/>
              <a:t>∙</a:t>
            </a:r>
            <a:r>
              <a:rPr lang="uk-UA" b="1" dirty="0"/>
              <a:t>К</a:t>
            </a:r>
            <a:endParaRPr lang="lv-LV" b="1" dirty="0"/>
          </a:p>
        </p:txBody>
      </p:sp>
    </p:spTree>
    <p:extLst>
      <p:ext uri="{BB962C8B-B14F-4D97-AF65-F5344CB8AC3E}">
        <p14:creationId xmlns:p14="http://schemas.microsoft.com/office/powerpoint/2010/main" val="441882815"/>
      </p:ext>
    </p:extLst>
  </p:cSld>
  <p:clrMapOvr>
    <a:masterClrMapping/>
  </p:clrMapOvr>
  <p:transition advTm="3000">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6" descr="Jumts_gala_siena_ZD_R"/>
          <p:cNvPicPr>
            <a:picLocks noChangeAspect="1" noChangeArrowheads="1"/>
          </p:cNvPicPr>
          <p:nvPr/>
        </p:nvPicPr>
        <p:blipFill>
          <a:blip r:embed="rId4" cstate="print"/>
          <a:srcRect/>
          <a:stretch>
            <a:fillRect/>
          </a:stretch>
        </p:blipFill>
        <p:spPr bwMode="auto">
          <a:xfrm>
            <a:off x="623392" y="620687"/>
            <a:ext cx="5256584" cy="5551095"/>
          </a:xfrm>
          <a:prstGeom prst="rect">
            <a:avLst/>
          </a:prstGeom>
          <a:noFill/>
          <a:ln w="9525">
            <a:noFill/>
            <a:miter lim="800000"/>
            <a:headEnd/>
            <a:tailEnd/>
          </a:ln>
        </p:spPr>
      </p:pic>
      <p:graphicFrame>
        <p:nvGraphicFramePr>
          <p:cNvPr id="7170" name="Object 5"/>
          <p:cNvGraphicFramePr>
            <a:graphicFrameLocks noChangeAspect="1"/>
          </p:cNvGraphicFramePr>
          <p:nvPr>
            <p:extLst>
              <p:ext uri="{D42A27DB-BD31-4B8C-83A1-F6EECF244321}">
                <p14:modId xmlns:p14="http://schemas.microsoft.com/office/powerpoint/2010/main" val="2398858728"/>
              </p:ext>
            </p:extLst>
          </p:nvPr>
        </p:nvGraphicFramePr>
        <p:xfrm>
          <a:off x="6816725" y="2997201"/>
          <a:ext cx="3134306" cy="2952079"/>
        </p:xfrm>
        <a:graphic>
          <a:graphicData uri="http://schemas.openxmlformats.org/presentationml/2006/ole">
            <mc:AlternateContent xmlns:mc="http://schemas.openxmlformats.org/markup-compatibility/2006">
              <mc:Choice xmlns:v="urn:schemas-microsoft-com:vml" Requires="v">
                <p:oleObj spid="_x0000_s9347" name="Bitmap Image" r:id="rId5" imgW="5819048" imgH="5477640" progId="PBrush">
                  <p:embed/>
                </p:oleObj>
              </mc:Choice>
              <mc:Fallback>
                <p:oleObj name="Bitmap Image" r:id="rId5" imgW="5819048" imgH="5477640" progId="PBrush">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725" y="2997201"/>
                        <a:ext cx="3134306" cy="29520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3" name="Rectangle 7"/>
          <p:cNvSpPr>
            <a:spLocks noChangeArrowheads="1"/>
          </p:cNvSpPr>
          <p:nvPr/>
        </p:nvSpPr>
        <p:spPr bwMode="auto">
          <a:xfrm>
            <a:off x="1524000" y="1633538"/>
            <a:ext cx="184731" cy="369332"/>
          </a:xfrm>
          <a:prstGeom prst="rect">
            <a:avLst/>
          </a:prstGeom>
          <a:noFill/>
          <a:ln w="9525">
            <a:noFill/>
            <a:miter lim="800000"/>
            <a:headEnd/>
            <a:tailEnd/>
          </a:ln>
        </p:spPr>
        <p:txBody>
          <a:bodyPr wrap="none">
            <a:spAutoFit/>
          </a:bodyPr>
          <a:lstStyle/>
          <a:p>
            <a:endParaRPr lang="en-US"/>
          </a:p>
        </p:txBody>
      </p:sp>
      <p:sp>
        <p:nvSpPr>
          <p:cNvPr id="7174" name="Rectangle 9"/>
          <p:cNvSpPr>
            <a:spLocks noChangeArrowheads="1"/>
          </p:cNvSpPr>
          <p:nvPr/>
        </p:nvSpPr>
        <p:spPr bwMode="auto">
          <a:xfrm>
            <a:off x="1524000" y="1448872"/>
            <a:ext cx="184731" cy="369332"/>
          </a:xfrm>
          <a:prstGeom prst="rect">
            <a:avLst/>
          </a:prstGeom>
          <a:noFill/>
          <a:ln w="9525">
            <a:noFill/>
            <a:miter lim="800000"/>
            <a:headEnd/>
            <a:tailEnd/>
          </a:ln>
        </p:spPr>
        <p:txBody>
          <a:bodyPr wrap="none" anchor="ctr">
            <a:spAutoFit/>
          </a:bodyPr>
          <a:lstStyle/>
          <a:p>
            <a:endParaRPr lang="en-US"/>
          </a:p>
        </p:txBody>
      </p:sp>
      <p:sp>
        <p:nvSpPr>
          <p:cNvPr id="7175" name="Rectangle 11"/>
          <p:cNvSpPr>
            <a:spLocks noChangeArrowheads="1"/>
          </p:cNvSpPr>
          <p:nvPr/>
        </p:nvSpPr>
        <p:spPr bwMode="auto">
          <a:xfrm>
            <a:off x="1524000" y="1633538"/>
            <a:ext cx="184731" cy="369332"/>
          </a:xfrm>
          <a:prstGeom prst="rect">
            <a:avLst/>
          </a:prstGeom>
          <a:noFill/>
          <a:ln w="9525">
            <a:noFill/>
            <a:miter lim="800000"/>
            <a:headEnd/>
            <a:tailEnd/>
          </a:ln>
        </p:spPr>
        <p:txBody>
          <a:bodyPr wrap="none">
            <a:spAutoFit/>
          </a:bodyPr>
          <a:lstStyle/>
          <a:p>
            <a:endParaRPr lang="en-US"/>
          </a:p>
        </p:txBody>
      </p:sp>
      <p:sp>
        <p:nvSpPr>
          <p:cNvPr id="7176" name="Text Box 43"/>
          <p:cNvSpPr txBox="1">
            <a:spLocks noChangeArrowheads="1"/>
          </p:cNvSpPr>
          <p:nvPr/>
        </p:nvSpPr>
        <p:spPr bwMode="auto">
          <a:xfrm>
            <a:off x="6816726" y="2060575"/>
            <a:ext cx="2951163" cy="641350"/>
          </a:xfrm>
          <a:prstGeom prst="rect">
            <a:avLst/>
          </a:prstGeom>
          <a:noFill/>
          <a:ln w="9525">
            <a:noFill/>
            <a:miter lim="800000"/>
            <a:headEnd/>
            <a:tailEnd/>
          </a:ln>
        </p:spPr>
        <p:txBody>
          <a:bodyPr>
            <a:spAutoFit/>
          </a:bodyPr>
          <a:lstStyle/>
          <a:p>
            <a:r>
              <a:rPr lang="uk-UA" b="1" dirty="0"/>
              <a:t>Дах</a:t>
            </a:r>
            <a:r>
              <a:rPr lang="lv-LV" b="1" dirty="0"/>
              <a:t>/</a:t>
            </a:r>
            <a:r>
              <a:rPr lang="uk-UA" b="1" dirty="0"/>
              <a:t>стіна</a:t>
            </a:r>
            <a:endParaRPr lang="ru-RU" dirty="0"/>
          </a:p>
          <a:p>
            <a:r>
              <a:rPr lang="lv-LV" b="1" dirty="0"/>
              <a:t>ψ</a:t>
            </a:r>
            <a:r>
              <a:rPr lang="uk-UA" b="1" dirty="0"/>
              <a:t> </a:t>
            </a:r>
            <a:r>
              <a:rPr lang="lv-LV" b="1" dirty="0"/>
              <a:t>= </a:t>
            </a:r>
            <a:r>
              <a:rPr lang="uk-UA" b="1" dirty="0"/>
              <a:t>–</a:t>
            </a:r>
            <a:r>
              <a:rPr lang="lv-LV" b="1" dirty="0"/>
              <a:t>0,084 </a:t>
            </a:r>
            <a:r>
              <a:rPr lang="uk-UA" b="1" dirty="0"/>
              <a:t>Вт</a:t>
            </a:r>
            <a:r>
              <a:rPr lang="lv-LV" b="1" dirty="0"/>
              <a:t>/</a:t>
            </a:r>
            <a:r>
              <a:rPr lang="uk-UA" b="1" dirty="0"/>
              <a:t>м</a:t>
            </a:r>
            <a:r>
              <a:rPr lang="lv-LV" b="1" dirty="0"/>
              <a:t>∙</a:t>
            </a:r>
            <a:r>
              <a:rPr lang="uk-UA" b="1" dirty="0"/>
              <a:t>К</a:t>
            </a:r>
            <a:endParaRPr lang="ru-RU" b="1" dirty="0"/>
          </a:p>
        </p:txBody>
      </p:sp>
    </p:spTree>
    <p:extLst>
      <p:ext uri="{BB962C8B-B14F-4D97-AF65-F5344CB8AC3E}">
        <p14:creationId xmlns:p14="http://schemas.microsoft.com/office/powerpoint/2010/main" val="3590617688"/>
      </p:ext>
    </p:extLst>
  </p:cSld>
  <p:clrMapOvr>
    <a:masterClrMapping/>
  </p:clrMapOvr>
  <p:transition advTm="3000">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6" descr="Starpstavu_IF_Ziemelu"/>
          <p:cNvPicPr>
            <a:picLocks noChangeAspect="1" noChangeArrowheads="1"/>
          </p:cNvPicPr>
          <p:nvPr/>
        </p:nvPicPr>
        <p:blipFill>
          <a:blip r:embed="rId4" cstate="print"/>
          <a:srcRect/>
          <a:stretch>
            <a:fillRect/>
          </a:stretch>
        </p:blipFill>
        <p:spPr bwMode="auto">
          <a:xfrm>
            <a:off x="695400" y="736600"/>
            <a:ext cx="4752528" cy="5480516"/>
          </a:xfrm>
          <a:prstGeom prst="rect">
            <a:avLst/>
          </a:prstGeom>
          <a:noFill/>
          <a:ln w="9525">
            <a:noFill/>
            <a:miter lim="800000"/>
            <a:headEnd/>
            <a:tailEnd/>
          </a:ln>
        </p:spPr>
      </p:pic>
      <p:graphicFrame>
        <p:nvGraphicFramePr>
          <p:cNvPr id="8194" name="Object 5"/>
          <p:cNvGraphicFramePr>
            <a:graphicFrameLocks noChangeAspect="1"/>
          </p:cNvGraphicFramePr>
          <p:nvPr>
            <p:extLst>
              <p:ext uri="{D42A27DB-BD31-4B8C-83A1-F6EECF244321}">
                <p14:modId xmlns:p14="http://schemas.microsoft.com/office/powerpoint/2010/main" val="2733459018"/>
              </p:ext>
            </p:extLst>
          </p:nvPr>
        </p:nvGraphicFramePr>
        <p:xfrm>
          <a:off x="7032626" y="2636837"/>
          <a:ext cx="2663774" cy="3542099"/>
        </p:xfrm>
        <a:graphic>
          <a:graphicData uri="http://schemas.openxmlformats.org/presentationml/2006/ole">
            <mc:AlternateContent xmlns:mc="http://schemas.openxmlformats.org/markup-compatibility/2006">
              <mc:Choice xmlns:v="urn:schemas-microsoft-com:vml" Requires="v">
                <p:oleObj spid="_x0000_s10371" name="Bitmap Image" r:id="rId5" imgW="4361905" imgH="5761905" progId="PBrush">
                  <p:embed/>
                </p:oleObj>
              </mc:Choice>
              <mc:Fallback>
                <p:oleObj name="Bitmap Image" r:id="rId5" imgW="4361905" imgH="5761905" progId="PBrush">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2626" y="2636837"/>
                        <a:ext cx="2663774" cy="3542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7" name="Rectangle 7"/>
          <p:cNvSpPr>
            <a:spLocks noChangeArrowheads="1"/>
          </p:cNvSpPr>
          <p:nvPr/>
        </p:nvSpPr>
        <p:spPr bwMode="auto">
          <a:xfrm>
            <a:off x="3148014" y="1344097"/>
            <a:ext cx="184731" cy="369332"/>
          </a:xfrm>
          <a:prstGeom prst="rect">
            <a:avLst/>
          </a:prstGeom>
          <a:noFill/>
          <a:ln w="9525">
            <a:noFill/>
            <a:miter lim="800000"/>
            <a:headEnd/>
            <a:tailEnd/>
          </a:ln>
        </p:spPr>
        <p:txBody>
          <a:bodyPr wrap="none" anchor="ctr">
            <a:spAutoFit/>
          </a:bodyPr>
          <a:lstStyle/>
          <a:p>
            <a:endParaRPr lang="en-US"/>
          </a:p>
        </p:txBody>
      </p:sp>
      <p:sp>
        <p:nvSpPr>
          <p:cNvPr id="8198" name="Rectangle 9"/>
          <p:cNvSpPr>
            <a:spLocks noChangeArrowheads="1"/>
          </p:cNvSpPr>
          <p:nvPr/>
        </p:nvSpPr>
        <p:spPr bwMode="auto">
          <a:xfrm>
            <a:off x="3148013" y="1344097"/>
            <a:ext cx="184731" cy="369332"/>
          </a:xfrm>
          <a:prstGeom prst="rect">
            <a:avLst/>
          </a:prstGeom>
          <a:noFill/>
          <a:ln w="9525">
            <a:noFill/>
            <a:miter lim="800000"/>
            <a:headEnd/>
            <a:tailEnd/>
          </a:ln>
        </p:spPr>
        <p:txBody>
          <a:bodyPr wrap="none" anchor="ctr">
            <a:spAutoFit/>
          </a:bodyPr>
          <a:lstStyle/>
          <a:p>
            <a:endParaRPr lang="en-US"/>
          </a:p>
        </p:txBody>
      </p:sp>
      <p:sp>
        <p:nvSpPr>
          <p:cNvPr id="8199" name="Rectangle 11"/>
          <p:cNvSpPr>
            <a:spLocks noChangeArrowheads="1"/>
          </p:cNvSpPr>
          <p:nvPr/>
        </p:nvSpPr>
        <p:spPr bwMode="auto">
          <a:xfrm>
            <a:off x="3148013" y="1344097"/>
            <a:ext cx="184731" cy="369332"/>
          </a:xfrm>
          <a:prstGeom prst="rect">
            <a:avLst/>
          </a:prstGeom>
          <a:noFill/>
          <a:ln w="9525">
            <a:noFill/>
            <a:miter lim="800000"/>
            <a:headEnd/>
            <a:tailEnd/>
          </a:ln>
        </p:spPr>
        <p:txBody>
          <a:bodyPr wrap="none" anchor="ctr">
            <a:spAutoFit/>
          </a:bodyPr>
          <a:lstStyle/>
          <a:p>
            <a:endParaRPr lang="en-US"/>
          </a:p>
        </p:txBody>
      </p:sp>
      <p:sp>
        <p:nvSpPr>
          <p:cNvPr id="8200" name="Text Box 44"/>
          <p:cNvSpPr txBox="1">
            <a:spLocks noChangeArrowheads="1"/>
          </p:cNvSpPr>
          <p:nvPr/>
        </p:nvSpPr>
        <p:spPr bwMode="auto">
          <a:xfrm>
            <a:off x="6527801" y="1700214"/>
            <a:ext cx="3384623" cy="1338828"/>
          </a:xfrm>
          <a:prstGeom prst="rect">
            <a:avLst/>
          </a:prstGeom>
          <a:noFill/>
          <a:ln w="9525">
            <a:noFill/>
            <a:miter lim="800000"/>
            <a:headEnd/>
            <a:tailEnd/>
          </a:ln>
        </p:spPr>
        <p:txBody>
          <a:bodyPr wrap="square">
            <a:spAutoFit/>
          </a:bodyPr>
          <a:lstStyle/>
          <a:p>
            <a:r>
              <a:rPr lang="uk-UA" b="1" dirty="0"/>
              <a:t>Міжповерхове перекриття</a:t>
            </a:r>
            <a:r>
              <a:rPr lang="lv-LV" b="1" dirty="0"/>
              <a:t> / </a:t>
            </a:r>
            <a:r>
              <a:rPr lang="uk-UA" b="1" dirty="0"/>
              <a:t>зовнішня стінка</a:t>
            </a:r>
            <a:endParaRPr lang="lv-LV" b="1" dirty="0"/>
          </a:p>
          <a:p>
            <a:r>
              <a:rPr lang="lv-LV" b="1" dirty="0"/>
              <a:t>ψ</a:t>
            </a:r>
            <a:r>
              <a:rPr lang="uk-UA" b="1" dirty="0"/>
              <a:t> </a:t>
            </a:r>
            <a:r>
              <a:rPr lang="lv-LV" b="1" dirty="0"/>
              <a:t>= 0,005 </a:t>
            </a:r>
            <a:r>
              <a:rPr lang="uk-UA" b="1" dirty="0"/>
              <a:t>Вт</a:t>
            </a:r>
            <a:r>
              <a:rPr lang="lv-LV" b="1" dirty="0"/>
              <a:t>/</a:t>
            </a:r>
            <a:r>
              <a:rPr lang="uk-UA" b="1" dirty="0"/>
              <a:t>м</a:t>
            </a:r>
            <a:r>
              <a:rPr lang="lv-LV" b="1" dirty="0"/>
              <a:t>∙</a:t>
            </a:r>
            <a:r>
              <a:rPr lang="uk-UA" b="1" dirty="0"/>
              <a:t>К</a:t>
            </a:r>
            <a:endParaRPr lang="lv-LV" dirty="0"/>
          </a:p>
          <a:p>
            <a:pPr>
              <a:spcBef>
                <a:spcPct val="50000"/>
              </a:spcBef>
            </a:pPr>
            <a:endParaRPr lang="ru-RU" dirty="0"/>
          </a:p>
        </p:txBody>
      </p:sp>
    </p:spTree>
    <p:extLst>
      <p:ext uri="{BB962C8B-B14F-4D97-AF65-F5344CB8AC3E}">
        <p14:creationId xmlns:p14="http://schemas.microsoft.com/office/powerpoint/2010/main" val="1727936769"/>
      </p:ext>
    </p:extLst>
  </p:cSld>
  <p:clrMapOvr>
    <a:masterClrMapping/>
  </p:clrMapOvr>
  <p:transition advTm="3000">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6" descr="GF"/>
          <p:cNvPicPr>
            <a:picLocks noChangeAspect="1" noChangeArrowheads="1"/>
          </p:cNvPicPr>
          <p:nvPr/>
        </p:nvPicPr>
        <p:blipFill>
          <a:blip r:embed="rId4" cstate="print"/>
          <a:srcRect/>
          <a:stretch>
            <a:fillRect/>
          </a:stretch>
        </p:blipFill>
        <p:spPr bwMode="auto">
          <a:xfrm>
            <a:off x="94310" y="1268761"/>
            <a:ext cx="6173140" cy="4146204"/>
          </a:xfrm>
          <a:prstGeom prst="rect">
            <a:avLst/>
          </a:prstGeom>
          <a:noFill/>
          <a:ln w="9525">
            <a:noFill/>
            <a:miter lim="800000"/>
            <a:headEnd/>
            <a:tailEnd/>
          </a:ln>
        </p:spPr>
      </p:pic>
      <p:graphicFrame>
        <p:nvGraphicFramePr>
          <p:cNvPr id="9218" name="Object 4"/>
          <p:cNvGraphicFramePr>
            <a:graphicFrameLocks noChangeAspect="1"/>
          </p:cNvGraphicFramePr>
          <p:nvPr>
            <p:extLst>
              <p:ext uri="{D42A27DB-BD31-4B8C-83A1-F6EECF244321}">
                <p14:modId xmlns:p14="http://schemas.microsoft.com/office/powerpoint/2010/main" val="2961226384"/>
              </p:ext>
            </p:extLst>
          </p:nvPr>
        </p:nvGraphicFramePr>
        <p:xfrm>
          <a:off x="6456040" y="2708920"/>
          <a:ext cx="5082755" cy="2807617"/>
        </p:xfrm>
        <a:graphic>
          <a:graphicData uri="http://schemas.openxmlformats.org/presentationml/2006/ole">
            <mc:AlternateContent xmlns:mc="http://schemas.openxmlformats.org/markup-compatibility/2006">
              <mc:Choice xmlns:v="urn:schemas-microsoft-com:vml" Requires="v">
                <p:oleObj spid="_x0000_s11395" name="Bitmap Image" r:id="rId5" imgW="7163800" imgH="3952381" progId="PBrush">
                  <p:embed/>
                </p:oleObj>
              </mc:Choice>
              <mc:Fallback>
                <p:oleObj name="Bitmap Image" r:id="rId5" imgW="7163800" imgH="3952381" progId="PBrush">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6040" y="2708920"/>
                        <a:ext cx="5082755" cy="28076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Rectangle 7"/>
          <p:cNvSpPr>
            <a:spLocks noChangeArrowheads="1"/>
          </p:cNvSpPr>
          <p:nvPr/>
        </p:nvSpPr>
        <p:spPr bwMode="auto">
          <a:xfrm>
            <a:off x="2976563" y="1891784"/>
            <a:ext cx="184731" cy="369332"/>
          </a:xfrm>
          <a:prstGeom prst="rect">
            <a:avLst/>
          </a:prstGeom>
          <a:noFill/>
          <a:ln w="9525">
            <a:noFill/>
            <a:miter lim="800000"/>
            <a:headEnd/>
            <a:tailEnd/>
          </a:ln>
        </p:spPr>
        <p:txBody>
          <a:bodyPr wrap="none" anchor="ctr">
            <a:spAutoFit/>
          </a:bodyPr>
          <a:lstStyle/>
          <a:p>
            <a:endParaRPr lang="en-US"/>
          </a:p>
        </p:txBody>
      </p:sp>
      <p:sp>
        <p:nvSpPr>
          <p:cNvPr id="9222" name="Rectangle 9"/>
          <p:cNvSpPr>
            <a:spLocks noChangeArrowheads="1"/>
          </p:cNvSpPr>
          <p:nvPr/>
        </p:nvSpPr>
        <p:spPr bwMode="auto">
          <a:xfrm>
            <a:off x="2976563" y="1891784"/>
            <a:ext cx="184731" cy="369332"/>
          </a:xfrm>
          <a:prstGeom prst="rect">
            <a:avLst/>
          </a:prstGeom>
          <a:noFill/>
          <a:ln w="9525">
            <a:noFill/>
            <a:miter lim="800000"/>
            <a:headEnd/>
            <a:tailEnd/>
          </a:ln>
        </p:spPr>
        <p:txBody>
          <a:bodyPr wrap="none" anchor="ctr">
            <a:spAutoFit/>
          </a:bodyPr>
          <a:lstStyle/>
          <a:p>
            <a:endParaRPr lang="en-US"/>
          </a:p>
        </p:txBody>
      </p:sp>
      <p:sp>
        <p:nvSpPr>
          <p:cNvPr id="9223" name="Rectangle 11"/>
          <p:cNvSpPr>
            <a:spLocks noChangeArrowheads="1"/>
          </p:cNvSpPr>
          <p:nvPr/>
        </p:nvSpPr>
        <p:spPr bwMode="auto">
          <a:xfrm>
            <a:off x="2976563" y="1891784"/>
            <a:ext cx="184731" cy="369332"/>
          </a:xfrm>
          <a:prstGeom prst="rect">
            <a:avLst/>
          </a:prstGeom>
          <a:noFill/>
          <a:ln w="9525">
            <a:noFill/>
            <a:miter lim="800000"/>
            <a:headEnd/>
            <a:tailEnd/>
          </a:ln>
        </p:spPr>
        <p:txBody>
          <a:bodyPr wrap="none" anchor="ctr">
            <a:spAutoFit/>
          </a:bodyPr>
          <a:lstStyle/>
          <a:p>
            <a:endParaRPr lang="en-US"/>
          </a:p>
        </p:txBody>
      </p:sp>
      <p:sp>
        <p:nvSpPr>
          <p:cNvPr id="9224" name="Text Box 37"/>
          <p:cNvSpPr txBox="1">
            <a:spLocks noChangeArrowheads="1"/>
          </p:cNvSpPr>
          <p:nvPr/>
        </p:nvSpPr>
        <p:spPr bwMode="auto">
          <a:xfrm>
            <a:off x="6600056" y="1619766"/>
            <a:ext cx="3743325" cy="923330"/>
          </a:xfrm>
          <a:prstGeom prst="rect">
            <a:avLst/>
          </a:prstGeom>
          <a:noFill/>
          <a:ln w="9525">
            <a:noFill/>
            <a:miter lim="800000"/>
            <a:headEnd/>
            <a:tailEnd/>
          </a:ln>
        </p:spPr>
        <p:txBody>
          <a:bodyPr>
            <a:spAutoFit/>
          </a:bodyPr>
          <a:lstStyle/>
          <a:p>
            <a:r>
              <a:rPr lang="uk-UA" b="1" dirty="0"/>
              <a:t>Підлога першого поверху</a:t>
            </a:r>
            <a:r>
              <a:rPr lang="en-US" b="1" dirty="0"/>
              <a:t> / </a:t>
            </a:r>
            <a:r>
              <a:rPr lang="uk-UA" b="1" dirty="0"/>
              <a:t>зовнішня стінка</a:t>
            </a:r>
            <a:endParaRPr lang="lv-LV" b="1" dirty="0"/>
          </a:p>
          <a:p>
            <a:r>
              <a:rPr lang="lv-LV" b="1" dirty="0"/>
              <a:t>ψ</a:t>
            </a:r>
            <a:r>
              <a:rPr lang="uk-UA" b="1" dirty="0"/>
              <a:t> </a:t>
            </a:r>
            <a:r>
              <a:rPr lang="lv-LV" b="1" dirty="0"/>
              <a:t>= </a:t>
            </a:r>
            <a:r>
              <a:rPr lang="uk-UA" b="1" dirty="0"/>
              <a:t>–</a:t>
            </a:r>
            <a:r>
              <a:rPr lang="lv-LV" b="1" dirty="0"/>
              <a:t>0,026 </a:t>
            </a:r>
            <a:r>
              <a:rPr lang="uk-UA" b="1" dirty="0"/>
              <a:t>Вт</a:t>
            </a:r>
            <a:r>
              <a:rPr lang="lv-LV" b="1" dirty="0"/>
              <a:t>/</a:t>
            </a:r>
            <a:r>
              <a:rPr lang="uk-UA" b="1" dirty="0"/>
              <a:t>м</a:t>
            </a:r>
            <a:r>
              <a:rPr lang="lv-LV" b="1" dirty="0"/>
              <a:t>∙</a:t>
            </a:r>
            <a:r>
              <a:rPr lang="uk-UA" b="1" dirty="0"/>
              <a:t>К</a:t>
            </a:r>
            <a:endParaRPr lang="ru-RU" b="1" dirty="0"/>
          </a:p>
        </p:txBody>
      </p:sp>
    </p:spTree>
    <p:extLst>
      <p:ext uri="{BB962C8B-B14F-4D97-AF65-F5344CB8AC3E}">
        <p14:creationId xmlns:p14="http://schemas.microsoft.com/office/powerpoint/2010/main" val="2386299561"/>
      </p:ext>
    </p:extLst>
  </p:cSld>
  <p:clrMapOvr>
    <a:masterClrMapping/>
  </p:clrMapOvr>
  <p:transition advTm="3000">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6" descr="Ventilacija_1_stava_W"/>
          <p:cNvPicPr>
            <a:picLocks noChangeAspect="1" noChangeArrowheads="1"/>
          </p:cNvPicPr>
          <p:nvPr/>
        </p:nvPicPr>
        <p:blipFill>
          <a:blip r:embed="rId4" cstate="print"/>
          <a:srcRect/>
          <a:stretch>
            <a:fillRect/>
          </a:stretch>
        </p:blipFill>
        <p:spPr bwMode="auto">
          <a:xfrm>
            <a:off x="531441" y="476673"/>
            <a:ext cx="4988495" cy="5831822"/>
          </a:xfrm>
          <a:prstGeom prst="rect">
            <a:avLst/>
          </a:prstGeom>
          <a:noFill/>
          <a:ln w="9525">
            <a:noFill/>
            <a:miter lim="800000"/>
            <a:headEnd/>
            <a:tailEnd/>
          </a:ln>
        </p:spPr>
      </p:pic>
      <p:graphicFrame>
        <p:nvGraphicFramePr>
          <p:cNvPr id="10242" name="Object 5"/>
          <p:cNvGraphicFramePr>
            <a:graphicFrameLocks noChangeAspect="1"/>
          </p:cNvGraphicFramePr>
          <p:nvPr>
            <p:extLst>
              <p:ext uri="{D42A27DB-BD31-4B8C-83A1-F6EECF244321}">
                <p14:modId xmlns:p14="http://schemas.microsoft.com/office/powerpoint/2010/main" val="183534341"/>
              </p:ext>
            </p:extLst>
          </p:nvPr>
        </p:nvGraphicFramePr>
        <p:xfrm>
          <a:off x="6818881" y="2848321"/>
          <a:ext cx="3312293" cy="3434468"/>
        </p:xfrm>
        <a:graphic>
          <a:graphicData uri="http://schemas.openxmlformats.org/presentationml/2006/ole">
            <mc:AlternateContent xmlns:mc="http://schemas.openxmlformats.org/markup-compatibility/2006">
              <mc:Choice xmlns:v="urn:schemas-microsoft-com:vml" Requires="v">
                <p:oleObj spid="_x0000_s12419" name="Bitmap Image" r:id="rId5" imgW="5590476" imgH="5772956" progId="PBrush">
                  <p:embed/>
                </p:oleObj>
              </mc:Choice>
              <mc:Fallback>
                <p:oleObj name="Bitmap Image" r:id="rId5" imgW="5590476" imgH="5772956" progId="PBrush">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8881" y="2848321"/>
                        <a:ext cx="3312293" cy="34344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5" name="Rectangle 7"/>
          <p:cNvSpPr>
            <a:spLocks noChangeArrowheads="1"/>
          </p:cNvSpPr>
          <p:nvPr/>
        </p:nvSpPr>
        <p:spPr bwMode="auto">
          <a:xfrm>
            <a:off x="3033713" y="1735138"/>
            <a:ext cx="184731" cy="369332"/>
          </a:xfrm>
          <a:prstGeom prst="rect">
            <a:avLst/>
          </a:prstGeom>
          <a:noFill/>
          <a:ln w="9525">
            <a:noFill/>
            <a:miter lim="800000"/>
            <a:headEnd/>
            <a:tailEnd/>
          </a:ln>
        </p:spPr>
        <p:txBody>
          <a:bodyPr wrap="none">
            <a:spAutoFit/>
          </a:bodyPr>
          <a:lstStyle/>
          <a:p>
            <a:endParaRPr lang="en-US"/>
          </a:p>
        </p:txBody>
      </p:sp>
      <p:sp>
        <p:nvSpPr>
          <p:cNvPr id="10246" name="Rectangle 9"/>
          <p:cNvSpPr>
            <a:spLocks noChangeArrowheads="1"/>
          </p:cNvSpPr>
          <p:nvPr/>
        </p:nvSpPr>
        <p:spPr bwMode="auto">
          <a:xfrm>
            <a:off x="3033713" y="1735138"/>
            <a:ext cx="184731" cy="369332"/>
          </a:xfrm>
          <a:prstGeom prst="rect">
            <a:avLst/>
          </a:prstGeom>
          <a:noFill/>
          <a:ln w="9525">
            <a:noFill/>
            <a:miter lim="800000"/>
            <a:headEnd/>
            <a:tailEnd/>
          </a:ln>
        </p:spPr>
        <p:txBody>
          <a:bodyPr wrap="none">
            <a:spAutoFit/>
          </a:bodyPr>
          <a:lstStyle/>
          <a:p>
            <a:endParaRPr lang="en-US"/>
          </a:p>
        </p:txBody>
      </p:sp>
      <p:sp>
        <p:nvSpPr>
          <p:cNvPr id="10247" name="Rectangle 11"/>
          <p:cNvSpPr>
            <a:spLocks noChangeArrowheads="1"/>
          </p:cNvSpPr>
          <p:nvPr/>
        </p:nvSpPr>
        <p:spPr bwMode="auto">
          <a:xfrm>
            <a:off x="3033713" y="1735138"/>
            <a:ext cx="184731" cy="369332"/>
          </a:xfrm>
          <a:prstGeom prst="rect">
            <a:avLst/>
          </a:prstGeom>
          <a:noFill/>
          <a:ln w="9525">
            <a:noFill/>
            <a:miter lim="800000"/>
            <a:headEnd/>
            <a:tailEnd/>
          </a:ln>
        </p:spPr>
        <p:txBody>
          <a:bodyPr wrap="none">
            <a:spAutoFit/>
          </a:bodyPr>
          <a:lstStyle/>
          <a:p>
            <a:endParaRPr lang="en-US"/>
          </a:p>
        </p:txBody>
      </p:sp>
      <p:sp>
        <p:nvSpPr>
          <p:cNvPr id="10248" name="Text Box 43"/>
          <p:cNvSpPr txBox="1">
            <a:spLocks noChangeArrowheads="1"/>
          </p:cNvSpPr>
          <p:nvPr/>
        </p:nvSpPr>
        <p:spPr bwMode="auto">
          <a:xfrm>
            <a:off x="6816725" y="1773239"/>
            <a:ext cx="2808288" cy="923330"/>
          </a:xfrm>
          <a:prstGeom prst="rect">
            <a:avLst/>
          </a:prstGeom>
          <a:noFill/>
          <a:ln w="9525">
            <a:noFill/>
            <a:miter lim="800000"/>
            <a:headEnd/>
            <a:tailEnd/>
          </a:ln>
        </p:spPr>
        <p:txBody>
          <a:bodyPr>
            <a:spAutoFit/>
          </a:bodyPr>
          <a:lstStyle/>
          <a:p>
            <a:r>
              <a:rPr lang="uk-UA" b="1" dirty="0"/>
              <a:t>Вентиляційна шахта </a:t>
            </a:r>
            <a:r>
              <a:rPr lang="lv-LV" b="1" dirty="0"/>
              <a:t>/ </a:t>
            </a:r>
            <a:r>
              <a:rPr lang="uk-UA" b="1" dirty="0"/>
              <a:t>зовнішня стінка</a:t>
            </a:r>
            <a:endParaRPr lang="ru-RU" dirty="0"/>
          </a:p>
          <a:p>
            <a:r>
              <a:rPr lang="lv-LV" b="1" dirty="0"/>
              <a:t>ψ</a:t>
            </a:r>
            <a:r>
              <a:rPr lang="uk-UA" b="1" dirty="0"/>
              <a:t> </a:t>
            </a:r>
            <a:r>
              <a:rPr lang="lv-LV" b="1" dirty="0"/>
              <a:t>= 0,045 </a:t>
            </a:r>
            <a:r>
              <a:rPr lang="uk-UA" b="1" dirty="0"/>
              <a:t>Вт</a:t>
            </a:r>
            <a:r>
              <a:rPr lang="lv-LV" b="1" dirty="0"/>
              <a:t>/</a:t>
            </a:r>
            <a:r>
              <a:rPr lang="uk-UA" b="1" dirty="0"/>
              <a:t>м</a:t>
            </a:r>
            <a:r>
              <a:rPr lang="lv-LV" b="1" dirty="0"/>
              <a:t>∙</a:t>
            </a:r>
            <a:r>
              <a:rPr lang="uk-UA" b="1" dirty="0"/>
              <a:t>К</a:t>
            </a:r>
            <a:endParaRPr lang="ru-RU" b="1" dirty="0"/>
          </a:p>
        </p:txBody>
      </p:sp>
    </p:spTree>
    <p:extLst>
      <p:ext uri="{BB962C8B-B14F-4D97-AF65-F5344CB8AC3E}">
        <p14:creationId xmlns:p14="http://schemas.microsoft.com/office/powerpoint/2010/main" val="3962905442"/>
      </p:ext>
    </p:extLst>
  </p:cSld>
  <p:clrMapOvr>
    <a:masterClrMapping/>
  </p:clrMapOvr>
  <p:transition>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6" descr="Logs_1_stavs_PiTHM3_2"/>
          <p:cNvPicPr>
            <a:picLocks noChangeAspect="1" noChangeArrowheads="1"/>
          </p:cNvPicPr>
          <p:nvPr/>
        </p:nvPicPr>
        <p:blipFill>
          <a:blip r:embed="rId4" cstate="print"/>
          <a:srcRect/>
          <a:stretch>
            <a:fillRect/>
          </a:stretch>
        </p:blipFill>
        <p:spPr bwMode="auto">
          <a:xfrm>
            <a:off x="609253" y="474809"/>
            <a:ext cx="4896544" cy="5906942"/>
          </a:xfrm>
          <a:prstGeom prst="rect">
            <a:avLst/>
          </a:prstGeom>
          <a:noFill/>
          <a:ln w="9525">
            <a:noFill/>
            <a:miter lim="800000"/>
            <a:headEnd/>
            <a:tailEnd/>
          </a:ln>
        </p:spPr>
      </p:pic>
      <p:graphicFrame>
        <p:nvGraphicFramePr>
          <p:cNvPr id="11266" name="Object 5"/>
          <p:cNvGraphicFramePr>
            <a:graphicFrameLocks noChangeAspect="1"/>
          </p:cNvGraphicFramePr>
          <p:nvPr>
            <p:extLst>
              <p:ext uri="{D42A27DB-BD31-4B8C-83A1-F6EECF244321}">
                <p14:modId xmlns:p14="http://schemas.microsoft.com/office/powerpoint/2010/main" val="398739170"/>
              </p:ext>
            </p:extLst>
          </p:nvPr>
        </p:nvGraphicFramePr>
        <p:xfrm>
          <a:off x="6960096" y="2420888"/>
          <a:ext cx="3312417" cy="3632036"/>
        </p:xfrm>
        <a:graphic>
          <a:graphicData uri="http://schemas.openxmlformats.org/presentationml/2006/ole">
            <mc:AlternateContent xmlns:mc="http://schemas.openxmlformats.org/markup-compatibility/2006">
              <mc:Choice xmlns:v="urn:schemas-microsoft-com:vml" Requires="v">
                <p:oleObj spid="_x0000_s13443" name="Bitmap Image" r:id="rId5" imgW="5152381" imgH="5706272" progId="PBrush">
                  <p:embed/>
                </p:oleObj>
              </mc:Choice>
              <mc:Fallback>
                <p:oleObj name="Bitmap Image" r:id="rId5" imgW="5152381" imgH="5706272" progId="PBrush">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0096" y="2420888"/>
                        <a:ext cx="3312417" cy="36320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9" name="Rectangle 7"/>
          <p:cNvSpPr>
            <a:spLocks noChangeArrowheads="1"/>
          </p:cNvSpPr>
          <p:nvPr/>
        </p:nvSpPr>
        <p:spPr bwMode="auto">
          <a:xfrm>
            <a:off x="3057526" y="1257300"/>
            <a:ext cx="184731" cy="369332"/>
          </a:xfrm>
          <a:prstGeom prst="rect">
            <a:avLst/>
          </a:prstGeom>
          <a:noFill/>
          <a:ln w="9525">
            <a:noFill/>
            <a:miter lim="800000"/>
            <a:headEnd/>
            <a:tailEnd/>
          </a:ln>
        </p:spPr>
        <p:txBody>
          <a:bodyPr wrap="none">
            <a:spAutoFit/>
          </a:bodyPr>
          <a:lstStyle/>
          <a:p>
            <a:endParaRPr lang="en-US"/>
          </a:p>
        </p:txBody>
      </p:sp>
      <p:sp>
        <p:nvSpPr>
          <p:cNvPr id="11270" name="Rectangle 9"/>
          <p:cNvSpPr>
            <a:spLocks noChangeArrowheads="1"/>
          </p:cNvSpPr>
          <p:nvPr/>
        </p:nvSpPr>
        <p:spPr bwMode="auto">
          <a:xfrm>
            <a:off x="3057525" y="1257300"/>
            <a:ext cx="184731" cy="369332"/>
          </a:xfrm>
          <a:prstGeom prst="rect">
            <a:avLst/>
          </a:prstGeom>
          <a:noFill/>
          <a:ln w="9525">
            <a:noFill/>
            <a:miter lim="800000"/>
            <a:headEnd/>
            <a:tailEnd/>
          </a:ln>
        </p:spPr>
        <p:txBody>
          <a:bodyPr wrap="none">
            <a:spAutoFit/>
          </a:bodyPr>
          <a:lstStyle/>
          <a:p>
            <a:endParaRPr lang="en-US"/>
          </a:p>
        </p:txBody>
      </p:sp>
      <p:sp>
        <p:nvSpPr>
          <p:cNvPr id="11271" name="Rectangle 11"/>
          <p:cNvSpPr>
            <a:spLocks noChangeArrowheads="1"/>
          </p:cNvSpPr>
          <p:nvPr/>
        </p:nvSpPr>
        <p:spPr bwMode="auto">
          <a:xfrm>
            <a:off x="3057525" y="1257300"/>
            <a:ext cx="184731" cy="369332"/>
          </a:xfrm>
          <a:prstGeom prst="rect">
            <a:avLst/>
          </a:prstGeom>
          <a:noFill/>
          <a:ln w="9525">
            <a:noFill/>
            <a:miter lim="800000"/>
            <a:headEnd/>
            <a:tailEnd/>
          </a:ln>
        </p:spPr>
        <p:txBody>
          <a:bodyPr wrap="none">
            <a:spAutoFit/>
          </a:bodyPr>
          <a:lstStyle/>
          <a:p>
            <a:endParaRPr lang="en-US"/>
          </a:p>
        </p:txBody>
      </p:sp>
      <p:sp>
        <p:nvSpPr>
          <p:cNvPr id="11272" name="Text Box 43"/>
          <p:cNvSpPr txBox="1">
            <a:spLocks noChangeArrowheads="1"/>
          </p:cNvSpPr>
          <p:nvPr/>
        </p:nvSpPr>
        <p:spPr bwMode="auto">
          <a:xfrm>
            <a:off x="6960096" y="1663539"/>
            <a:ext cx="3888432" cy="646331"/>
          </a:xfrm>
          <a:prstGeom prst="rect">
            <a:avLst/>
          </a:prstGeom>
          <a:noFill/>
          <a:ln w="9525">
            <a:noFill/>
            <a:miter lim="800000"/>
            <a:headEnd/>
            <a:tailEnd/>
          </a:ln>
        </p:spPr>
        <p:txBody>
          <a:bodyPr wrap="square">
            <a:spAutoFit/>
          </a:bodyPr>
          <a:lstStyle/>
          <a:p>
            <a:pPr>
              <a:spcBef>
                <a:spcPct val="50000"/>
              </a:spcBef>
            </a:pPr>
            <a:r>
              <a:rPr lang="uk-UA" b="1" dirty="0"/>
              <a:t>Віконна рама</a:t>
            </a:r>
            <a:r>
              <a:rPr lang="lv-LV" b="1" dirty="0"/>
              <a:t> / </a:t>
            </a:r>
            <a:r>
              <a:rPr lang="uk-UA" b="1" dirty="0"/>
              <a:t>зовнішня стінка</a:t>
            </a:r>
            <a:br>
              <a:rPr lang="uk-UA" b="1" dirty="0"/>
            </a:br>
            <a:r>
              <a:rPr lang="lv-LV" b="1" dirty="0"/>
              <a:t>ψ</a:t>
            </a:r>
            <a:r>
              <a:rPr lang="uk-UA" b="1" dirty="0"/>
              <a:t> </a:t>
            </a:r>
            <a:r>
              <a:rPr lang="lv-LV" b="1" dirty="0"/>
              <a:t>= 0,037 </a:t>
            </a:r>
            <a:r>
              <a:rPr lang="uk-UA" b="1" dirty="0"/>
              <a:t>Вт</a:t>
            </a:r>
            <a:r>
              <a:rPr lang="lv-LV" b="1" dirty="0"/>
              <a:t>/</a:t>
            </a:r>
            <a:r>
              <a:rPr lang="uk-UA" b="1" dirty="0"/>
              <a:t>м</a:t>
            </a:r>
            <a:r>
              <a:rPr lang="lv-LV" b="1" dirty="0"/>
              <a:t>∙</a:t>
            </a:r>
            <a:r>
              <a:rPr lang="uk-UA" b="1" dirty="0"/>
              <a:t>К</a:t>
            </a:r>
            <a:endParaRPr lang="ru-RU" b="1" dirty="0"/>
          </a:p>
        </p:txBody>
      </p:sp>
    </p:spTree>
    <p:extLst>
      <p:ext uri="{BB962C8B-B14F-4D97-AF65-F5344CB8AC3E}">
        <p14:creationId xmlns:p14="http://schemas.microsoft.com/office/powerpoint/2010/main" val="489754757"/>
      </p:ext>
    </p:extLst>
  </p:cSld>
  <p:clrMapOvr>
    <a:masterClrMapping/>
  </p:clrMapOvr>
  <p:transition>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lv-LV" dirty="0">
                <a:solidFill>
                  <a:schemeClr val="tx1"/>
                </a:solidFill>
              </a:rPr>
              <a:t>5. </a:t>
            </a:r>
            <a:r>
              <a:rPr lang="uk-UA" altLang="lv-LV" dirty="0">
                <a:solidFill>
                  <a:schemeClr val="tx1"/>
                </a:solidFill>
              </a:rPr>
              <a:t>Енергоощадні заходи</a:t>
            </a:r>
            <a:endParaRPr 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84634957"/>
              </p:ext>
            </p:extLst>
          </p:nvPr>
        </p:nvGraphicFramePr>
        <p:xfrm>
          <a:off x="623392" y="1700808"/>
          <a:ext cx="10729192" cy="4084320"/>
        </p:xfrm>
        <a:graphic>
          <a:graphicData uri="http://schemas.openxmlformats.org/drawingml/2006/table">
            <a:tbl>
              <a:tblPr firstRow="1" bandRow="1">
                <a:tableStyleId>{5C22544A-7EE6-4342-B048-85BDC9FD1C3A}</a:tableStyleId>
              </a:tblPr>
              <a:tblGrid>
                <a:gridCol w="2682298">
                  <a:extLst>
                    <a:ext uri="{9D8B030D-6E8A-4147-A177-3AD203B41FA5}">
                      <a16:colId xmlns:a16="http://schemas.microsoft.com/office/drawing/2014/main" val="20000"/>
                    </a:ext>
                  </a:extLst>
                </a:gridCol>
                <a:gridCol w="2682298">
                  <a:extLst>
                    <a:ext uri="{9D8B030D-6E8A-4147-A177-3AD203B41FA5}">
                      <a16:colId xmlns:a16="http://schemas.microsoft.com/office/drawing/2014/main" val="20001"/>
                    </a:ext>
                  </a:extLst>
                </a:gridCol>
                <a:gridCol w="2682298">
                  <a:extLst>
                    <a:ext uri="{9D8B030D-6E8A-4147-A177-3AD203B41FA5}">
                      <a16:colId xmlns:a16="http://schemas.microsoft.com/office/drawing/2014/main" val="20002"/>
                    </a:ext>
                  </a:extLst>
                </a:gridCol>
                <a:gridCol w="2682298">
                  <a:extLst>
                    <a:ext uri="{9D8B030D-6E8A-4147-A177-3AD203B41FA5}">
                      <a16:colId xmlns:a16="http://schemas.microsoft.com/office/drawing/2014/main" val="20003"/>
                    </a:ext>
                  </a:extLst>
                </a:gridCol>
              </a:tblGrid>
              <a:tr h="370840">
                <a:tc>
                  <a:txBody>
                    <a:bodyPr/>
                    <a:lstStyle/>
                    <a:p>
                      <a:pPr algn="ctr"/>
                      <a:r>
                        <a:rPr lang="uk-UA" sz="2000" dirty="0"/>
                        <a:t>Структура будівлі</a:t>
                      </a:r>
                      <a:endParaRPr lang="en-US" sz="2000" dirty="0"/>
                    </a:p>
                  </a:txBody>
                  <a:tcPr anchor="ctr"/>
                </a:tc>
                <a:tc>
                  <a:txBody>
                    <a:bodyPr/>
                    <a:lstStyle/>
                    <a:p>
                      <a:pPr algn="ctr"/>
                      <a:r>
                        <a:rPr lang="uk-UA" sz="2000" dirty="0"/>
                        <a:t>Система опалення</a:t>
                      </a:r>
                      <a:endParaRPr lang="en-US" sz="2000" dirty="0"/>
                    </a:p>
                  </a:txBody>
                  <a:tcPr anchor="ctr"/>
                </a:tc>
                <a:tc>
                  <a:txBody>
                    <a:bodyPr/>
                    <a:lstStyle/>
                    <a:p>
                      <a:pPr algn="ctr"/>
                      <a:r>
                        <a:rPr lang="uk-UA" sz="2000" dirty="0"/>
                        <a:t>Система гарячого водопостачання</a:t>
                      </a:r>
                      <a:endParaRPr lang="en-US" sz="2000" dirty="0"/>
                    </a:p>
                  </a:txBody>
                  <a:tcPr anchor="ctr"/>
                </a:tc>
                <a:tc>
                  <a:txBody>
                    <a:bodyPr/>
                    <a:lstStyle/>
                    <a:p>
                      <a:pPr algn="ctr"/>
                      <a:r>
                        <a:rPr lang="uk-UA" sz="2000" dirty="0"/>
                        <a:t>Вентиляційна система</a:t>
                      </a:r>
                      <a:endParaRPr lang="en-US" sz="2000" dirty="0"/>
                    </a:p>
                  </a:txBody>
                  <a:tcPr anchor="ctr"/>
                </a:tc>
                <a:extLst>
                  <a:ext uri="{0D108BD9-81ED-4DB2-BD59-A6C34878D82A}">
                    <a16:rowId xmlns:a16="http://schemas.microsoft.com/office/drawing/2014/main" val="10000"/>
                  </a:ext>
                </a:extLst>
              </a:tr>
              <a:tr h="370840">
                <a:tc>
                  <a:txBody>
                    <a:bodyPr/>
                    <a:lstStyle/>
                    <a:p>
                      <a:pPr marL="266700" indent="-266700">
                        <a:buFont typeface="Arial" pitchFamily="34" charset="0"/>
                        <a:buChar char="•"/>
                      </a:pPr>
                      <a:r>
                        <a:rPr lang="uk-UA" dirty="0"/>
                        <a:t>Дах і технічне горище</a:t>
                      </a:r>
                      <a:endParaRPr lang="en-US" baseline="0" dirty="0"/>
                    </a:p>
                    <a:p>
                      <a:pPr marL="266700" indent="-266700">
                        <a:buFont typeface="Arial" pitchFamily="34" charset="0"/>
                        <a:buChar char="•"/>
                      </a:pPr>
                      <a:r>
                        <a:rPr lang="uk-UA" baseline="0" dirty="0"/>
                        <a:t>Зовнішні стіни</a:t>
                      </a:r>
                      <a:endParaRPr lang="en-US" baseline="0" dirty="0"/>
                    </a:p>
                    <a:p>
                      <a:pPr marL="266700" indent="-266700">
                        <a:buFont typeface="Arial" pitchFamily="34" charset="0"/>
                        <a:buChar char="•"/>
                      </a:pPr>
                      <a:r>
                        <a:rPr lang="uk-UA" baseline="0" dirty="0"/>
                        <a:t>Вікна і двері</a:t>
                      </a:r>
                      <a:endParaRPr lang="en-US" baseline="0" dirty="0"/>
                    </a:p>
                    <a:p>
                      <a:pPr marL="266700" indent="-266700">
                        <a:buFont typeface="Arial" pitchFamily="34" charset="0"/>
                        <a:buChar char="•"/>
                      </a:pPr>
                      <a:r>
                        <a:rPr lang="uk-UA" baseline="0" dirty="0"/>
                        <a:t>Підвал / цокольний поверх</a:t>
                      </a:r>
                      <a:endParaRPr lang="en-US" baseline="0" dirty="0"/>
                    </a:p>
                  </a:txBody>
                  <a:tcPr/>
                </a:tc>
                <a:tc>
                  <a:txBody>
                    <a:bodyPr/>
                    <a:lstStyle/>
                    <a:p>
                      <a:pPr marL="266700" marR="0" indent="-266700" algn="l" defTabSz="914400" rtl="0" eaLnBrk="1" fontAlgn="auto" latinLnBrk="0" hangingPunct="1">
                        <a:lnSpc>
                          <a:spcPct val="100000"/>
                        </a:lnSpc>
                        <a:spcBef>
                          <a:spcPts val="0"/>
                        </a:spcBef>
                        <a:spcAft>
                          <a:spcPts val="0"/>
                        </a:spcAft>
                        <a:buClrTx/>
                        <a:buSzTx/>
                        <a:buFont typeface="Arial" pitchFamily="34" charset="0"/>
                        <a:buChar char="•"/>
                        <a:tabLst/>
                        <a:defRPr/>
                      </a:pPr>
                      <a:r>
                        <a:rPr lang="uk-UA" baseline="0" dirty="0"/>
                        <a:t>Технічна ізоляція</a:t>
                      </a:r>
                      <a:endParaRPr lang="en-US" baseline="0" dirty="0"/>
                    </a:p>
                    <a:p>
                      <a:pPr marL="266700" indent="-266700">
                        <a:buFont typeface="Arial" pitchFamily="34" charset="0"/>
                        <a:buChar char="•"/>
                      </a:pPr>
                      <a:r>
                        <a:rPr lang="uk-UA" dirty="0"/>
                        <a:t>Контроль</a:t>
                      </a:r>
                      <a:endParaRPr lang="en-US" dirty="0"/>
                    </a:p>
                    <a:p>
                      <a:pPr marL="266700" indent="-266700">
                        <a:buFont typeface="Arial" pitchFamily="34" charset="0"/>
                        <a:buChar char="•"/>
                      </a:pPr>
                      <a:r>
                        <a:rPr lang="uk-UA" dirty="0"/>
                        <a:t>Модернізація системи опалення з використанням існуючої конфігурації</a:t>
                      </a:r>
                    </a:p>
                    <a:p>
                      <a:pPr marL="266700" indent="-266700">
                        <a:buFont typeface="Arial" pitchFamily="34" charset="0"/>
                        <a:buChar char="•"/>
                      </a:pPr>
                      <a:r>
                        <a:rPr lang="uk-UA" baseline="0" dirty="0"/>
                        <a:t>Встановлення нової двотрубної системи</a:t>
                      </a:r>
                      <a:endParaRPr lang="en-US" baseline="0" dirty="0"/>
                    </a:p>
                  </a:txBody>
                  <a:tcPr/>
                </a:tc>
                <a:tc>
                  <a:txBody>
                    <a:bodyPr/>
                    <a:lstStyle/>
                    <a:p>
                      <a:pPr marL="266700" marR="0" indent="-266700" algn="l" defTabSz="914400" rtl="0" eaLnBrk="1" fontAlgn="auto" latinLnBrk="0" hangingPunct="1">
                        <a:lnSpc>
                          <a:spcPct val="100000"/>
                        </a:lnSpc>
                        <a:spcBef>
                          <a:spcPts val="0"/>
                        </a:spcBef>
                        <a:spcAft>
                          <a:spcPts val="0"/>
                        </a:spcAft>
                        <a:buClrTx/>
                        <a:buSzTx/>
                        <a:buFont typeface="Arial" pitchFamily="34" charset="0"/>
                        <a:buChar char="•"/>
                        <a:tabLst/>
                        <a:defRPr/>
                      </a:pPr>
                      <a:r>
                        <a:rPr lang="uk-UA" baseline="0" dirty="0"/>
                        <a:t>Технічна ізоляція</a:t>
                      </a:r>
                      <a:endParaRPr lang="en-US" baseline="0" dirty="0"/>
                    </a:p>
                    <a:p>
                      <a:pPr marL="266700" indent="-266700">
                        <a:buFont typeface="Arial" pitchFamily="34" charset="0"/>
                        <a:buChar char="•"/>
                      </a:pPr>
                      <a:r>
                        <a:rPr lang="uk-UA" dirty="0"/>
                        <a:t>Контроль</a:t>
                      </a:r>
                      <a:endParaRPr lang="en-US" dirty="0"/>
                    </a:p>
                    <a:p>
                      <a:pPr marL="266700" indent="-266700">
                        <a:buFont typeface="Arial" pitchFamily="34" charset="0"/>
                        <a:buChar char="•"/>
                      </a:pPr>
                      <a:r>
                        <a:rPr lang="uk-UA" dirty="0"/>
                        <a:t>Модернізація системи опалення з використанням існуючої конфігурації</a:t>
                      </a:r>
                      <a:endParaRPr lang="en-US" dirty="0"/>
                    </a:p>
                    <a:p>
                      <a:pPr marL="266700" indent="-266700">
                        <a:buFont typeface="Arial" pitchFamily="34" charset="0"/>
                        <a:buChar char="•"/>
                      </a:pPr>
                      <a:r>
                        <a:rPr lang="uk-UA" dirty="0"/>
                        <a:t>Нова система з мінімізацією розміру мережі постачання</a:t>
                      </a:r>
                      <a:endParaRPr lang="en-US" dirty="0"/>
                    </a:p>
                  </a:txBody>
                  <a:tcPr/>
                </a:tc>
                <a:tc>
                  <a:txBody>
                    <a:bodyPr/>
                    <a:lstStyle/>
                    <a:p>
                      <a:pPr marL="177800" indent="-177800">
                        <a:buFont typeface="Arial" pitchFamily="34" charset="0"/>
                        <a:buChar char="•"/>
                      </a:pPr>
                      <a:r>
                        <a:rPr lang="uk-UA" dirty="0"/>
                        <a:t>Очищення існуючих шахт</a:t>
                      </a:r>
                      <a:endParaRPr lang="en-US" dirty="0"/>
                    </a:p>
                    <a:p>
                      <a:pPr marL="177800" indent="-177800">
                        <a:buFont typeface="Arial" pitchFamily="34" charset="0"/>
                        <a:buChar char="•"/>
                      </a:pPr>
                      <a:r>
                        <a:rPr lang="uk-UA" dirty="0"/>
                        <a:t>Механічна витяжна система / контрольована система</a:t>
                      </a:r>
                    </a:p>
                    <a:p>
                      <a:pPr marL="177800" indent="-177800">
                        <a:buFont typeface="Arial" pitchFamily="34" charset="0"/>
                        <a:buChar char="•"/>
                      </a:pPr>
                      <a:r>
                        <a:rPr lang="uk-UA" dirty="0"/>
                        <a:t>Механічна збалансована система з рекуперацією тепла </a:t>
                      </a:r>
                      <a:r>
                        <a:rPr lang="en-US" dirty="0"/>
                        <a:t>(</a:t>
                      </a:r>
                      <a:r>
                        <a:rPr lang="uk-UA" dirty="0"/>
                        <a:t>централізована або децентралізована</a:t>
                      </a:r>
                      <a:r>
                        <a:rPr lang="en-US" dirty="0"/>
                        <a:t>)</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5.1. </a:t>
            </a:r>
            <a:r>
              <a:rPr lang="uk-UA" dirty="0">
                <a:solidFill>
                  <a:schemeClr val="tx1"/>
                </a:solidFill>
              </a:rPr>
              <a:t>Дах і технічне горище</a:t>
            </a:r>
            <a:endParaRPr lang="en-US" dirty="0">
              <a:solidFill>
                <a:schemeClr val="tx1"/>
              </a:solidFill>
            </a:endParaRPr>
          </a:p>
        </p:txBody>
      </p:sp>
      <p:pic>
        <p:nvPicPr>
          <p:cNvPr id="163842" name="Picture 2"/>
          <p:cNvPicPr>
            <a:picLocks noChangeAspect="1" noChangeArrowheads="1"/>
          </p:cNvPicPr>
          <p:nvPr/>
        </p:nvPicPr>
        <p:blipFill>
          <a:blip r:embed="rId3" cstate="print"/>
          <a:srcRect/>
          <a:stretch>
            <a:fillRect/>
          </a:stretch>
        </p:blipFill>
        <p:spPr bwMode="auto">
          <a:xfrm>
            <a:off x="911424" y="1124744"/>
            <a:ext cx="10441160" cy="4977024"/>
          </a:xfrm>
          <a:prstGeom prst="rect">
            <a:avLst/>
          </a:prstGeom>
          <a:noFill/>
          <a:ln w="9525">
            <a:noFill/>
            <a:miter lim="800000"/>
            <a:headEnd/>
            <a:tailEnd/>
          </a:ln>
        </p:spPr>
      </p:pic>
      <p:sp>
        <p:nvSpPr>
          <p:cNvPr id="7" name="Rectangular Callout 6"/>
          <p:cNvSpPr/>
          <p:nvPr/>
        </p:nvSpPr>
        <p:spPr>
          <a:xfrm>
            <a:off x="3215680" y="1196752"/>
            <a:ext cx="2016224" cy="612648"/>
          </a:xfrm>
          <a:prstGeom prst="wedgeRectCallout">
            <a:avLst>
              <a:gd name="adj1" fmla="val -45850"/>
              <a:gd name="adj2" fmla="val 110134"/>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t>Дах з холодним перекриттям</a:t>
            </a:r>
            <a:endParaRPr lang="en-US" b="1" dirty="0"/>
          </a:p>
        </p:txBody>
      </p:sp>
      <p:sp>
        <p:nvSpPr>
          <p:cNvPr id="8" name="Rectangular Callout 7"/>
          <p:cNvSpPr/>
          <p:nvPr/>
        </p:nvSpPr>
        <p:spPr>
          <a:xfrm>
            <a:off x="8328248" y="1196752"/>
            <a:ext cx="1944216" cy="612648"/>
          </a:xfrm>
          <a:prstGeom prst="wedgeRectCallout">
            <a:avLst>
              <a:gd name="adj1" fmla="val -45850"/>
              <a:gd name="adj2" fmla="val 110134"/>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t>Дах з теплим перекриттям</a:t>
            </a:r>
            <a:endParaRPr lang="en-US" b="1" dirty="0"/>
          </a:p>
        </p:txBody>
      </p:sp>
      <p:sp>
        <p:nvSpPr>
          <p:cNvPr id="9" name="Rectangular Callout 8"/>
          <p:cNvSpPr/>
          <p:nvPr/>
        </p:nvSpPr>
        <p:spPr>
          <a:xfrm>
            <a:off x="767408" y="5445224"/>
            <a:ext cx="1944216" cy="612648"/>
          </a:xfrm>
          <a:prstGeom prst="wedgeRectCallout">
            <a:avLst>
              <a:gd name="adj1" fmla="val 15191"/>
              <a:gd name="adj2" fmla="val -359857"/>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t>Теплоізоляція</a:t>
            </a:r>
            <a:endParaRPr lang="en-US" b="1" dirty="0"/>
          </a:p>
        </p:txBody>
      </p:sp>
      <p:sp>
        <p:nvSpPr>
          <p:cNvPr id="10" name="Rectangular Callout 9"/>
          <p:cNvSpPr/>
          <p:nvPr/>
        </p:nvSpPr>
        <p:spPr>
          <a:xfrm>
            <a:off x="5951984" y="5445224"/>
            <a:ext cx="1944216" cy="612648"/>
          </a:xfrm>
          <a:prstGeom prst="wedgeRectCallout">
            <a:avLst>
              <a:gd name="adj1" fmla="val 47212"/>
              <a:gd name="adj2" fmla="val -569447"/>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t>Теплоізоляція</a:t>
            </a:r>
            <a:endParaRPr lang="en-US"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5.2. </a:t>
            </a:r>
            <a:r>
              <a:rPr lang="uk-UA" dirty="0">
                <a:solidFill>
                  <a:schemeClr val="tx1"/>
                </a:solidFill>
              </a:rPr>
              <a:t>Зовнішні стіни</a:t>
            </a:r>
            <a:endParaRPr lang="en-US" dirty="0">
              <a:solidFill>
                <a:schemeClr val="tx1"/>
              </a:solidFill>
            </a:endParaRPr>
          </a:p>
        </p:txBody>
      </p:sp>
      <p:grpSp>
        <p:nvGrpSpPr>
          <p:cNvPr id="18" name="Group 17"/>
          <p:cNvGrpSpPr/>
          <p:nvPr/>
        </p:nvGrpSpPr>
        <p:grpSpPr>
          <a:xfrm>
            <a:off x="2094503" y="1988840"/>
            <a:ext cx="5885825" cy="3913634"/>
            <a:chOff x="623392" y="1628800"/>
            <a:chExt cx="5885825" cy="3913634"/>
          </a:xfrm>
        </p:grpSpPr>
        <p:pic>
          <p:nvPicPr>
            <p:cNvPr id="164866" name="Picture 2"/>
            <p:cNvPicPr>
              <a:picLocks noChangeAspect="1" noChangeArrowheads="1"/>
            </p:cNvPicPr>
            <p:nvPr/>
          </p:nvPicPr>
          <p:blipFill>
            <a:blip r:embed="rId3" cstate="print">
              <a:lum bright="-10000"/>
            </a:blip>
            <a:srcRect/>
            <a:stretch>
              <a:fillRect/>
            </a:stretch>
          </p:blipFill>
          <p:spPr bwMode="auto">
            <a:xfrm>
              <a:off x="623392" y="1628800"/>
              <a:ext cx="2768423" cy="3913634"/>
            </a:xfrm>
            <a:prstGeom prst="rect">
              <a:avLst/>
            </a:prstGeom>
            <a:noFill/>
            <a:ln w="9525">
              <a:noFill/>
              <a:miter lim="800000"/>
              <a:headEnd/>
              <a:tailEnd/>
            </a:ln>
          </p:spPr>
        </p:pic>
        <p:sp>
          <p:nvSpPr>
            <p:cNvPr id="5" name="TextBox 4"/>
            <p:cNvSpPr txBox="1"/>
            <p:nvPr/>
          </p:nvSpPr>
          <p:spPr>
            <a:xfrm>
              <a:off x="3650274" y="1700808"/>
              <a:ext cx="1694695" cy="707886"/>
            </a:xfrm>
            <a:prstGeom prst="rect">
              <a:avLst/>
            </a:prstGeom>
            <a:noFill/>
          </p:spPr>
          <p:txBody>
            <a:bodyPr wrap="none" rtlCol="0">
              <a:spAutoFit/>
            </a:bodyPr>
            <a:lstStyle/>
            <a:p>
              <a:r>
                <a:rPr lang="uk-UA" sz="2000" b="1" dirty="0"/>
                <a:t>Ізоляційний</a:t>
              </a:r>
              <a:br>
                <a:rPr lang="uk-UA" sz="2000" b="1" dirty="0"/>
              </a:br>
              <a:r>
                <a:rPr lang="uk-UA" sz="2000" b="1" dirty="0"/>
                <a:t>матеріал</a:t>
              </a:r>
              <a:endParaRPr lang="en-US" sz="2000" b="1" dirty="0"/>
            </a:p>
          </p:txBody>
        </p:sp>
        <p:sp>
          <p:nvSpPr>
            <p:cNvPr id="6" name="TextBox 5"/>
            <p:cNvSpPr txBox="1"/>
            <p:nvPr/>
          </p:nvSpPr>
          <p:spPr>
            <a:xfrm>
              <a:off x="3647728" y="2380818"/>
              <a:ext cx="2048959" cy="400110"/>
            </a:xfrm>
            <a:prstGeom prst="rect">
              <a:avLst/>
            </a:prstGeom>
            <a:noFill/>
          </p:spPr>
          <p:txBody>
            <a:bodyPr wrap="none" rtlCol="0">
              <a:spAutoFit/>
            </a:bodyPr>
            <a:lstStyle/>
            <a:p>
              <a:r>
                <a:rPr lang="uk-UA" sz="2000" b="1" dirty="0"/>
                <a:t>Основний шар</a:t>
              </a:r>
              <a:endParaRPr lang="en-US" sz="2000" b="1" dirty="0"/>
            </a:p>
          </p:txBody>
        </p:sp>
        <p:sp>
          <p:nvSpPr>
            <p:cNvPr id="7" name="TextBox 6"/>
            <p:cNvSpPr txBox="1"/>
            <p:nvPr/>
          </p:nvSpPr>
          <p:spPr>
            <a:xfrm>
              <a:off x="3647728" y="2740858"/>
              <a:ext cx="2447529" cy="400110"/>
            </a:xfrm>
            <a:prstGeom prst="rect">
              <a:avLst/>
            </a:prstGeom>
            <a:noFill/>
          </p:spPr>
          <p:txBody>
            <a:bodyPr wrap="none" rtlCol="0">
              <a:spAutoFit/>
            </a:bodyPr>
            <a:lstStyle/>
            <a:p>
              <a:r>
                <a:rPr lang="uk-UA" sz="2000" b="1" dirty="0" err="1"/>
                <a:t>Армувальна</a:t>
              </a:r>
              <a:r>
                <a:rPr lang="uk-UA" sz="2000" b="1" dirty="0"/>
                <a:t> сітка</a:t>
              </a:r>
              <a:endParaRPr lang="en-US" sz="2000" b="1" dirty="0"/>
            </a:p>
          </p:txBody>
        </p:sp>
        <p:sp>
          <p:nvSpPr>
            <p:cNvPr id="8" name="TextBox 7"/>
            <p:cNvSpPr txBox="1"/>
            <p:nvPr/>
          </p:nvSpPr>
          <p:spPr>
            <a:xfrm>
              <a:off x="3647728" y="3284984"/>
              <a:ext cx="2048959" cy="400110"/>
            </a:xfrm>
            <a:prstGeom prst="rect">
              <a:avLst/>
            </a:prstGeom>
            <a:noFill/>
          </p:spPr>
          <p:txBody>
            <a:bodyPr wrap="none" rtlCol="0">
              <a:spAutoFit/>
            </a:bodyPr>
            <a:lstStyle/>
            <a:p>
              <a:r>
                <a:rPr lang="uk-UA" sz="2000" b="1" dirty="0"/>
                <a:t>Основний шар</a:t>
              </a:r>
              <a:endParaRPr lang="en-US" sz="2000" b="1" dirty="0"/>
            </a:p>
          </p:txBody>
        </p:sp>
        <p:sp>
          <p:nvSpPr>
            <p:cNvPr id="9" name="TextBox 8"/>
            <p:cNvSpPr txBox="1"/>
            <p:nvPr/>
          </p:nvSpPr>
          <p:spPr>
            <a:xfrm>
              <a:off x="3647728" y="4361764"/>
              <a:ext cx="2861489" cy="707886"/>
            </a:xfrm>
            <a:prstGeom prst="rect">
              <a:avLst/>
            </a:prstGeom>
            <a:noFill/>
          </p:spPr>
          <p:txBody>
            <a:bodyPr wrap="none" rtlCol="0">
              <a:spAutoFit/>
            </a:bodyPr>
            <a:lstStyle/>
            <a:p>
              <a:r>
                <a:rPr lang="uk-UA" sz="2000" b="1" dirty="0"/>
                <a:t>Спеціальний</a:t>
              </a:r>
              <a:br>
                <a:rPr lang="uk-UA" sz="2000" b="1" dirty="0"/>
              </a:br>
              <a:r>
                <a:rPr lang="uk-UA" sz="2000" b="1" dirty="0"/>
                <a:t>облицювальний шар</a:t>
              </a:r>
              <a:endParaRPr lang="en-US" sz="2000" b="1" dirty="0"/>
            </a:p>
          </p:txBody>
        </p:sp>
        <p:cxnSp>
          <p:nvCxnSpPr>
            <p:cNvPr id="11" name="Straight Connector 10"/>
            <p:cNvCxnSpPr/>
            <p:nvPr/>
          </p:nvCxnSpPr>
          <p:spPr>
            <a:xfrm>
              <a:off x="2351584" y="4581128"/>
              <a:ext cx="1368000" cy="0"/>
            </a:xfrm>
            <a:prstGeom prst="line">
              <a:avLst/>
            </a:prstGeom>
            <a:ln w="38100">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51584" y="3501008"/>
              <a:ext cx="1368000" cy="0"/>
            </a:xfrm>
            <a:prstGeom prst="line">
              <a:avLst/>
            </a:prstGeom>
            <a:ln w="38100">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23592" y="2924944"/>
              <a:ext cx="1260000" cy="0"/>
            </a:xfrm>
            <a:prstGeom prst="line">
              <a:avLst/>
            </a:prstGeom>
            <a:ln w="38100">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423592" y="2564904"/>
              <a:ext cx="1224000" cy="0"/>
            </a:xfrm>
            <a:prstGeom prst="line">
              <a:avLst/>
            </a:prstGeom>
            <a:ln w="38100">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55640" y="2132856"/>
              <a:ext cx="720000" cy="0"/>
            </a:xfrm>
            <a:prstGeom prst="line">
              <a:avLst/>
            </a:prstGeom>
            <a:ln w="38100">
              <a:solidFill>
                <a:srgbClr val="00B050"/>
              </a:solidFill>
              <a:headEnd type="ova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335360" y="1196753"/>
            <a:ext cx="7200800"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uk-UA" sz="2200" b="1" dirty="0"/>
              <a:t>Зовнішня теплоізоляційна багатошарова система</a:t>
            </a:r>
            <a:endParaRPr lang="en-US" sz="2200" b="1" dirty="0"/>
          </a:p>
        </p:txBody>
      </p:sp>
      <p:pic>
        <p:nvPicPr>
          <p:cNvPr id="19" name="Picture 18"/>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360" y="1988840"/>
            <a:ext cx="1584176" cy="3888432"/>
          </a:xfrm>
          <a:prstGeom prst="rect">
            <a:avLst/>
          </a:prstGeom>
          <a:noFill/>
          <a:ln>
            <a:solidFill>
              <a:schemeClr val="accent1"/>
            </a:solidFill>
          </a:ln>
        </p:spPr>
      </p:pic>
      <p:sp>
        <p:nvSpPr>
          <p:cNvPr id="20" name="Rectangle 19"/>
          <p:cNvSpPr/>
          <p:nvPr/>
        </p:nvSpPr>
        <p:spPr>
          <a:xfrm>
            <a:off x="7896200" y="1196753"/>
            <a:ext cx="4032448"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uk-UA" sz="2200" b="1" dirty="0">
                <a:solidFill>
                  <a:schemeClr val="bg1"/>
                </a:solidFill>
                <a:latin typeface="Arial" charset="0"/>
              </a:rPr>
              <a:t>Вентильований фасад</a:t>
            </a:r>
            <a:endParaRPr lang="en-US" sz="2200" b="1" dirty="0">
              <a:solidFill>
                <a:schemeClr val="bg1"/>
              </a:solidFill>
            </a:endParaRPr>
          </a:p>
        </p:txBody>
      </p:sp>
      <p:pic>
        <p:nvPicPr>
          <p:cNvPr id="22" name="Picture 1"/>
          <p:cNvPicPr>
            <a:picLocks noChangeAspect="1" noChangeArrowheads="1"/>
          </p:cNvPicPr>
          <p:nvPr/>
        </p:nvPicPr>
        <p:blipFill>
          <a:blip r:embed="rId5" cstate="print"/>
          <a:srcRect l="40929"/>
          <a:stretch>
            <a:fillRect/>
          </a:stretch>
        </p:blipFill>
        <p:spPr bwMode="auto">
          <a:xfrm>
            <a:off x="7946432" y="1844824"/>
            <a:ext cx="1247117" cy="1872208"/>
          </a:xfrm>
          <a:prstGeom prst="rect">
            <a:avLst/>
          </a:prstGeom>
          <a:noFill/>
          <a:ln w="9525">
            <a:noFill/>
            <a:miter lim="800000"/>
            <a:headEnd/>
            <a:tailEnd/>
          </a:ln>
        </p:spPr>
      </p:pic>
      <p:pic>
        <p:nvPicPr>
          <p:cNvPr id="164869" name="Picture 5"/>
          <p:cNvPicPr>
            <a:picLocks noChangeAspect="1" noChangeArrowheads="1"/>
          </p:cNvPicPr>
          <p:nvPr/>
        </p:nvPicPr>
        <p:blipFill>
          <a:blip r:embed="rId6" cstate="print"/>
          <a:srcRect/>
          <a:stretch>
            <a:fillRect/>
          </a:stretch>
        </p:blipFill>
        <p:spPr bwMode="auto">
          <a:xfrm>
            <a:off x="9840416" y="2109466"/>
            <a:ext cx="2050157" cy="3744416"/>
          </a:xfrm>
          <a:prstGeom prst="rect">
            <a:avLst/>
          </a:prstGeom>
          <a:noFill/>
          <a:ln w="9525">
            <a:noFill/>
            <a:miter lim="800000"/>
            <a:headEnd/>
            <a:tailEnd/>
          </a:ln>
        </p:spPr>
      </p:pic>
      <p:cxnSp>
        <p:nvCxnSpPr>
          <p:cNvPr id="26" name="Straight Arrow Connector 25"/>
          <p:cNvCxnSpPr/>
          <p:nvPr/>
        </p:nvCxnSpPr>
        <p:spPr>
          <a:xfrm flipV="1">
            <a:off x="10178680" y="5373272"/>
            <a:ext cx="0" cy="504000"/>
          </a:xfrm>
          <a:prstGeom prst="straightConnector1">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0175340" y="1965450"/>
            <a:ext cx="0" cy="504000"/>
          </a:xfrm>
          <a:prstGeom prst="straightConnector1">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0177010" y="3549626"/>
            <a:ext cx="0" cy="504000"/>
          </a:xfrm>
          <a:prstGeom prst="straightConnector1">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883510" y="4945486"/>
            <a:ext cx="2076018" cy="707886"/>
          </a:xfrm>
          <a:prstGeom prst="rect">
            <a:avLst/>
          </a:prstGeom>
          <a:noFill/>
        </p:spPr>
        <p:txBody>
          <a:bodyPr wrap="none" rtlCol="0">
            <a:spAutoFit/>
          </a:bodyPr>
          <a:lstStyle/>
          <a:p>
            <a:r>
              <a:rPr lang="uk-UA" sz="2000" b="1" dirty="0"/>
              <a:t>Облицювальні</a:t>
            </a:r>
            <a:br>
              <a:rPr lang="uk-UA" sz="2000" b="1" dirty="0"/>
            </a:br>
            <a:r>
              <a:rPr lang="uk-UA" sz="2000" b="1" dirty="0"/>
              <a:t>панелі</a:t>
            </a:r>
            <a:endParaRPr lang="en-US" sz="2000" b="1" dirty="0"/>
          </a:p>
        </p:txBody>
      </p:sp>
      <p:cxnSp>
        <p:nvCxnSpPr>
          <p:cNvPr id="31" name="Straight Connector 30"/>
          <p:cNvCxnSpPr/>
          <p:nvPr/>
        </p:nvCxnSpPr>
        <p:spPr>
          <a:xfrm flipH="1">
            <a:off x="9322939" y="5373216"/>
            <a:ext cx="648000" cy="0"/>
          </a:xfrm>
          <a:prstGeom prst="line">
            <a:avLst/>
          </a:prstGeom>
          <a:ln w="38100">
            <a:solidFill>
              <a:srgbClr val="00B050"/>
            </a:solidFill>
            <a:headEnd type="ova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019195" y="4221088"/>
            <a:ext cx="1640193" cy="400110"/>
          </a:xfrm>
          <a:prstGeom prst="rect">
            <a:avLst/>
          </a:prstGeom>
          <a:noFill/>
        </p:spPr>
        <p:txBody>
          <a:bodyPr wrap="none" rtlCol="0">
            <a:spAutoFit/>
          </a:bodyPr>
          <a:lstStyle/>
          <a:p>
            <a:r>
              <a:rPr lang="uk-UA" sz="2000" b="1" dirty="0"/>
              <a:t>Вентиляція</a:t>
            </a:r>
            <a:endParaRPr lang="en-US" sz="2000" b="1" dirty="0"/>
          </a:p>
        </p:txBody>
      </p:sp>
      <p:cxnSp>
        <p:nvCxnSpPr>
          <p:cNvPr id="35" name="Straight Connector 34"/>
          <p:cNvCxnSpPr/>
          <p:nvPr/>
        </p:nvCxnSpPr>
        <p:spPr>
          <a:xfrm flipH="1">
            <a:off x="9291138" y="4581128"/>
            <a:ext cx="900000" cy="0"/>
          </a:xfrm>
          <a:prstGeom prst="line">
            <a:avLst/>
          </a:prstGeom>
          <a:ln w="38100">
            <a:solidFill>
              <a:srgbClr val="00B050"/>
            </a:solidFill>
            <a:headEnd type="ova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019195" y="3560930"/>
            <a:ext cx="1694695" cy="707886"/>
          </a:xfrm>
          <a:prstGeom prst="rect">
            <a:avLst/>
          </a:prstGeom>
          <a:noFill/>
        </p:spPr>
        <p:txBody>
          <a:bodyPr wrap="none" rtlCol="0">
            <a:spAutoFit/>
          </a:bodyPr>
          <a:lstStyle/>
          <a:p>
            <a:r>
              <a:rPr lang="uk-UA" sz="2000" b="1" dirty="0"/>
              <a:t>Ізоляційний</a:t>
            </a:r>
            <a:br>
              <a:rPr lang="uk-UA" sz="2000" b="1" dirty="0"/>
            </a:br>
            <a:r>
              <a:rPr lang="uk-UA" sz="2000" b="1" dirty="0"/>
              <a:t>матеріал</a:t>
            </a:r>
            <a:endParaRPr lang="en-US" sz="2000" b="1" dirty="0"/>
          </a:p>
        </p:txBody>
      </p:sp>
      <p:cxnSp>
        <p:nvCxnSpPr>
          <p:cNvPr id="37" name="Straight Connector 36"/>
          <p:cNvCxnSpPr/>
          <p:nvPr/>
        </p:nvCxnSpPr>
        <p:spPr>
          <a:xfrm flipH="1">
            <a:off x="9336360" y="3956502"/>
            <a:ext cx="1188000" cy="0"/>
          </a:xfrm>
          <a:prstGeom prst="line">
            <a:avLst/>
          </a:prstGeom>
          <a:ln w="38100">
            <a:solidFill>
              <a:srgbClr val="00B050"/>
            </a:solidFill>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5.3. </a:t>
            </a:r>
            <a:r>
              <a:rPr lang="uk-UA" dirty="0">
                <a:solidFill>
                  <a:schemeClr val="tx1"/>
                </a:solidFill>
              </a:rPr>
              <a:t>Цокольна стіна</a:t>
            </a:r>
            <a:endParaRPr lang="en-US" dirty="0"/>
          </a:p>
        </p:txBody>
      </p:sp>
      <p:pic>
        <p:nvPicPr>
          <p:cNvPr id="184322" name="Picture 2" descr="C:\Users\Claudio\Downloads\Figure1-6_left.jpg"/>
          <p:cNvPicPr preferRelativeResize="0">
            <a:picLocks noChangeArrowheads="1"/>
          </p:cNvPicPr>
          <p:nvPr/>
        </p:nvPicPr>
        <p:blipFill>
          <a:blip r:embed="rId3" cstate="print"/>
          <a:srcRect/>
          <a:stretch>
            <a:fillRect/>
          </a:stretch>
        </p:blipFill>
        <p:spPr bwMode="auto">
          <a:xfrm>
            <a:off x="407368" y="1269288"/>
            <a:ext cx="2808000" cy="4752000"/>
          </a:xfrm>
          <a:prstGeom prst="rect">
            <a:avLst/>
          </a:prstGeom>
          <a:noFill/>
        </p:spPr>
      </p:pic>
      <p:pic>
        <p:nvPicPr>
          <p:cNvPr id="184323" name="Picture 3" descr="C:\Users\Claudio\Downloads\Figure1-6_right.jpg"/>
          <p:cNvPicPr preferRelativeResize="0">
            <a:picLocks noChangeArrowheads="1"/>
          </p:cNvPicPr>
          <p:nvPr/>
        </p:nvPicPr>
        <p:blipFill>
          <a:blip r:embed="rId4" cstate="print"/>
          <a:srcRect l="5848" r="33353"/>
          <a:stretch>
            <a:fillRect/>
          </a:stretch>
        </p:blipFill>
        <p:spPr bwMode="auto">
          <a:xfrm>
            <a:off x="7644632" y="1269288"/>
            <a:ext cx="4140000" cy="4752000"/>
          </a:xfrm>
          <a:prstGeom prst="rect">
            <a:avLst/>
          </a:prstGeom>
          <a:noFill/>
        </p:spPr>
      </p:pic>
      <p:pic>
        <p:nvPicPr>
          <p:cNvPr id="184324" name="Picture 4" descr="C:\Users\Claudio\Downloads\Figure1-6_right2.JPG"/>
          <p:cNvPicPr preferRelativeResize="0">
            <a:picLocks noChangeArrowheads="1"/>
          </p:cNvPicPr>
          <p:nvPr/>
        </p:nvPicPr>
        <p:blipFill>
          <a:blip r:embed="rId5" cstate="print"/>
          <a:srcRect r="28328"/>
          <a:stretch>
            <a:fillRect/>
          </a:stretch>
        </p:blipFill>
        <p:spPr bwMode="auto">
          <a:xfrm>
            <a:off x="3468144" y="1269288"/>
            <a:ext cx="3924000" cy="4752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23992" y="5510430"/>
            <a:ext cx="5409336" cy="868362"/>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p>
            <a:pPr defTabSz="914400">
              <a:spcBef>
                <a:spcPct val="0"/>
              </a:spcBef>
              <a:defRPr/>
            </a:pPr>
            <a:r>
              <a:rPr lang="en-GB" dirty="0">
                <a:latin typeface="+mj-lt"/>
                <a:ea typeface="+mj-ea"/>
                <a:cs typeface="+mj-cs"/>
              </a:rPr>
              <a:t>PMV – </a:t>
            </a:r>
            <a:r>
              <a:rPr lang="uk-UA" dirty="0">
                <a:latin typeface="+mj-lt"/>
                <a:ea typeface="+mj-ea"/>
                <a:cs typeface="+mj-cs"/>
              </a:rPr>
              <a:t>Індекс комфортності</a:t>
            </a:r>
          </a:p>
          <a:p>
            <a:pPr defTabSz="914400">
              <a:spcBef>
                <a:spcPct val="0"/>
              </a:spcBef>
              <a:defRPr/>
            </a:pPr>
            <a:r>
              <a:rPr lang="en-GB" dirty="0" err="1">
                <a:latin typeface="+mj-lt"/>
                <a:ea typeface="+mj-ea"/>
                <a:cs typeface="+mj-cs"/>
              </a:rPr>
              <a:t>PPD</a:t>
            </a:r>
            <a:r>
              <a:rPr lang="en-GB" dirty="0">
                <a:latin typeface="+mj-lt"/>
                <a:ea typeface="+mj-ea"/>
                <a:cs typeface="+mj-cs"/>
              </a:rPr>
              <a:t> – </a:t>
            </a:r>
            <a:r>
              <a:rPr lang="uk-UA" dirty="0">
                <a:latin typeface="+mj-lt"/>
                <a:ea typeface="+mj-ea"/>
                <a:cs typeface="+mj-cs"/>
              </a:rPr>
              <a:t>Прогнозований відсоток незадоволених</a:t>
            </a:r>
            <a:endParaRPr lang="en-GB" dirty="0">
              <a:latin typeface="+mj-lt"/>
              <a:ea typeface="+mj-ea"/>
              <a:cs typeface="+mj-cs"/>
            </a:endParaRPr>
          </a:p>
        </p:txBody>
      </p:sp>
      <p:sp>
        <p:nvSpPr>
          <p:cNvPr id="9" name="Title 1"/>
          <p:cNvSpPr txBox="1">
            <a:spLocks/>
          </p:cNvSpPr>
          <p:nvPr/>
        </p:nvSpPr>
        <p:spPr>
          <a:xfrm>
            <a:off x="551384" y="313734"/>
            <a:ext cx="8784976" cy="475575"/>
          </a:xfrm>
          <a:prstGeom prst="rect">
            <a:avLst/>
          </a:prstGeom>
        </p:spPr>
        <p:txBody>
          <a:bodyPr>
            <a:noAutofit/>
          </a:bodyPr>
          <a:lstStyle/>
          <a:p>
            <a:pPr>
              <a:spcBef>
                <a:spcPct val="0"/>
              </a:spcBef>
              <a:defRPr/>
            </a:pPr>
            <a:r>
              <a:rPr lang="uk-UA" sz="2800" b="1" dirty="0">
                <a:latin typeface="+mj-lt"/>
                <a:ea typeface="+mj-ea"/>
                <a:cs typeface="+mj-cs"/>
              </a:rPr>
              <a:t>Незадоволення кліматом у приміщенні</a:t>
            </a:r>
            <a:endParaRPr lang="en-GB" sz="2800" b="1" dirty="0">
              <a:latin typeface="+mj-lt"/>
              <a:ea typeface="+mj-ea"/>
              <a:cs typeface="+mj-cs"/>
            </a:endParaRPr>
          </a:p>
        </p:txBody>
      </p:sp>
      <p:sp>
        <p:nvSpPr>
          <p:cNvPr id="13" name="Title 1"/>
          <p:cNvSpPr txBox="1">
            <a:spLocks/>
          </p:cNvSpPr>
          <p:nvPr/>
        </p:nvSpPr>
        <p:spPr>
          <a:xfrm>
            <a:off x="553112" y="5493628"/>
            <a:ext cx="5121304" cy="8683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p>
            <a:pPr>
              <a:defRPr/>
            </a:pPr>
            <a:r>
              <a:rPr lang="en-GB" sz="1200" b="1" dirty="0">
                <a:solidFill>
                  <a:schemeClr val="tx1"/>
                </a:solidFill>
                <a:latin typeface="+mj-lt"/>
                <a:ea typeface="+mj-ea"/>
                <a:cs typeface="+mj-cs"/>
              </a:rPr>
              <a:t>ISO 7730 </a:t>
            </a:r>
            <a:r>
              <a:rPr lang="uk-UA" sz="1200" dirty="0">
                <a:solidFill>
                  <a:schemeClr val="tx1"/>
                </a:solidFill>
                <a:latin typeface="+mj-lt"/>
                <a:ea typeface="+mj-ea"/>
                <a:cs typeface="+mj-cs"/>
              </a:rPr>
              <a:t>«Ергономіка теплового середовища. Аналітичне визначення та інтерпретація теплового комфорту на основі розрахунків показників </a:t>
            </a:r>
            <a:r>
              <a:rPr lang="uk-UA" sz="1200" dirty="0" err="1">
                <a:solidFill>
                  <a:schemeClr val="tx1"/>
                </a:solidFill>
                <a:latin typeface="+mj-lt"/>
                <a:ea typeface="+mj-ea"/>
                <a:cs typeface="+mj-cs"/>
              </a:rPr>
              <a:t>PMV</a:t>
            </a:r>
            <a:r>
              <a:rPr lang="uk-UA" sz="1200" dirty="0">
                <a:solidFill>
                  <a:schemeClr val="tx1"/>
                </a:solidFill>
                <a:latin typeface="+mj-lt"/>
                <a:ea typeface="+mj-ea"/>
                <a:cs typeface="+mj-cs"/>
              </a:rPr>
              <a:t> та </a:t>
            </a:r>
            <a:r>
              <a:rPr lang="uk-UA" sz="1200" dirty="0" err="1">
                <a:solidFill>
                  <a:schemeClr val="tx1"/>
                </a:solidFill>
                <a:latin typeface="+mj-lt"/>
                <a:ea typeface="+mj-ea"/>
                <a:cs typeface="+mj-cs"/>
              </a:rPr>
              <a:t>PPD</a:t>
            </a:r>
            <a:r>
              <a:rPr lang="uk-UA" sz="1200" dirty="0">
                <a:solidFill>
                  <a:schemeClr val="tx1"/>
                </a:solidFill>
                <a:latin typeface="+mj-lt"/>
                <a:ea typeface="+mj-ea"/>
                <a:cs typeface="+mj-cs"/>
              </a:rPr>
              <a:t> і критеріїв локального теплового комфорту»</a:t>
            </a:r>
          </a:p>
        </p:txBody>
      </p:sp>
      <p:graphicFrame>
        <p:nvGraphicFramePr>
          <p:cNvPr id="16" name="Chart 15"/>
          <p:cNvGraphicFramePr/>
          <p:nvPr>
            <p:extLst>
              <p:ext uri="{D42A27DB-BD31-4B8C-83A1-F6EECF244321}">
                <p14:modId xmlns:p14="http://schemas.microsoft.com/office/powerpoint/2010/main" val="600415645"/>
              </p:ext>
            </p:extLst>
          </p:nvPr>
        </p:nvGraphicFramePr>
        <p:xfrm>
          <a:off x="551384" y="980728"/>
          <a:ext cx="10881944" cy="43214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9368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332656"/>
            <a:ext cx="10033115" cy="737494"/>
          </a:xfrm>
        </p:spPr>
        <p:txBody>
          <a:bodyPr/>
          <a:lstStyle/>
          <a:p>
            <a:r>
              <a:rPr lang="en-US" dirty="0">
                <a:solidFill>
                  <a:schemeClr val="tx1"/>
                </a:solidFill>
              </a:rPr>
              <a:t>5.4. </a:t>
            </a:r>
            <a:r>
              <a:rPr lang="uk-UA" dirty="0">
                <a:solidFill>
                  <a:schemeClr val="tx1"/>
                </a:solidFill>
              </a:rPr>
              <a:t>Вікна та двері</a:t>
            </a:r>
            <a:endParaRPr lang="en-US" dirty="0">
              <a:solidFill>
                <a:schemeClr val="tx1"/>
              </a:solidFill>
            </a:endParaRPr>
          </a:p>
        </p:txBody>
      </p:sp>
      <p:pic>
        <p:nvPicPr>
          <p:cNvPr id="6" name="Picture 3"/>
          <p:cNvPicPr>
            <a:picLocks noChangeAspect="1" noChangeArrowheads="1"/>
          </p:cNvPicPr>
          <p:nvPr/>
        </p:nvPicPr>
        <p:blipFill>
          <a:blip r:embed="rId3" cstate="email"/>
          <a:srcRect/>
          <a:stretch>
            <a:fillRect/>
          </a:stretch>
        </p:blipFill>
        <p:spPr bwMode="auto">
          <a:xfrm>
            <a:off x="551384" y="1412776"/>
            <a:ext cx="5616624" cy="4608512"/>
          </a:xfrm>
          <a:prstGeom prst="rect">
            <a:avLst/>
          </a:prstGeom>
          <a:noFill/>
          <a:ln w="9525">
            <a:noFill/>
            <a:miter lim="800000"/>
            <a:headEnd/>
            <a:tailEnd/>
          </a:ln>
        </p:spPr>
      </p:pic>
      <p:pic>
        <p:nvPicPr>
          <p:cNvPr id="185347" name="Picture 3"/>
          <p:cNvPicPr>
            <a:picLocks noChangeAspect="1" noChangeArrowheads="1"/>
          </p:cNvPicPr>
          <p:nvPr/>
        </p:nvPicPr>
        <p:blipFill>
          <a:blip r:embed="rId4" cstate="print"/>
          <a:srcRect t="-10909" b="-5455"/>
          <a:stretch>
            <a:fillRect/>
          </a:stretch>
        </p:blipFill>
        <p:spPr bwMode="auto">
          <a:xfrm>
            <a:off x="6384032" y="1412776"/>
            <a:ext cx="2664296" cy="4608512"/>
          </a:xfrm>
          <a:prstGeom prst="rect">
            <a:avLst/>
          </a:prstGeom>
          <a:noFill/>
          <a:ln w="9525">
            <a:solidFill>
              <a:schemeClr val="accent6"/>
            </a:solidFill>
            <a:miter lim="800000"/>
            <a:headEnd/>
            <a:tailEnd/>
          </a:ln>
        </p:spPr>
      </p:pic>
      <p:pic>
        <p:nvPicPr>
          <p:cNvPr id="185348" name="Picture 4"/>
          <p:cNvPicPr>
            <a:picLocks noChangeAspect="1" noChangeArrowheads="1"/>
          </p:cNvPicPr>
          <p:nvPr/>
        </p:nvPicPr>
        <p:blipFill>
          <a:blip r:embed="rId5" cstate="print"/>
          <a:srcRect l="-3077" t="-20073" r="-4625" b="-8394"/>
          <a:stretch>
            <a:fillRect/>
          </a:stretch>
        </p:blipFill>
        <p:spPr bwMode="auto">
          <a:xfrm>
            <a:off x="9408368" y="1412776"/>
            <a:ext cx="2520280" cy="4608512"/>
          </a:xfrm>
          <a:prstGeom prst="rect">
            <a:avLst/>
          </a:prstGeom>
          <a:noFill/>
          <a:ln w="9525">
            <a:solidFill>
              <a:schemeClr val="accent3"/>
            </a:solid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5.5. </a:t>
            </a:r>
            <a:r>
              <a:rPr lang="uk-UA" dirty="0">
                <a:solidFill>
                  <a:schemeClr val="tx1"/>
                </a:solidFill>
              </a:rPr>
              <a:t>Підвал / цокольний поверх</a:t>
            </a:r>
            <a:endParaRPr lang="en-US" dirty="0">
              <a:solidFill>
                <a:schemeClr val="tx1"/>
              </a:solidFill>
            </a:endParaRPr>
          </a:p>
        </p:txBody>
      </p:sp>
      <p:pic>
        <p:nvPicPr>
          <p:cNvPr id="186370" name="Picture 2"/>
          <p:cNvPicPr>
            <a:picLocks noChangeAspect="1" noChangeArrowheads="1"/>
          </p:cNvPicPr>
          <p:nvPr/>
        </p:nvPicPr>
        <p:blipFill>
          <a:blip r:embed="rId3" cstate="print"/>
          <a:srcRect/>
          <a:stretch>
            <a:fillRect/>
          </a:stretch>
        </p:blipFill>
        <p:spPr bwMode="auto">
          <a:xfrm>
            <a:off x="1415480" y="1700808"/>
            <a:ext cx="3746362" cy="3960440"/>
          </a:xfrm>
          <a:prstGeom prst="rect">
            <a:avLst/>
          </a:prstGeom>
          <a:noFill/>
          <a:ln w="9525">
            <a:noFill/>
            <a:miter lim="800000"/>
            <a:headEnd/>
            <a:tailEnd/>
          </a:ln>
        </p:spPr>
      </p:pic>
      <p:sp>
        <p:nvSpPr>
          <p:cNvPr id="5" name="Rectangular Callout 4"/>
          <p:cNvSpPr/>
          <p:nvPr/>
        </p:nvSpPr>
        <p:spPr>
          <a:xfrm>
            <a:off x="623392" y="5157192"/>
            <a:ext cx="1944216" cy="612648"/>
          </a:xfrm>
          <a:prstGeom prst="wedgeRectCallout">
            <a:avLst>
              <a:gd name="adj1" fmla="val 48957"/>
              <a:gd name="adj2" fmla="val -279490"/>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t>Теплоізоляція</a:t>
            </a:r>
            <a:endParaRPr lang="en-US" b="1" dirty="0"/>
          </a:p>
        </p:txBody>
      </p:sp>
      <p:pic>
        <p:nvPicPr>
          <p:cNvPr id="186371" name="Picture 3" descr="C:\Users\Claudio\Downloads\Figure1-8_left.jpg"/>
          <p:cNvPicPr>
            <a:picLocks noChangeAspect="1" noChangeArrowheads="1"/>
          </p:cNvPicPr>
          <p:nvPr/>
        </p:nvPicPr>
        <p:blipFill>
          <a:blip r:embed="rId4" cstate="print"/>
          <a:srcRect/>
          <a:stretch>
            <a:fillRect/>
          </a:stretch>
        </p:blipFill>
        <p:spPr bwMode="auto">
          <a:xfrm>
            <a:off x="5735960" y="1655422"/>
            <a:ext cx="5904656" cy="4428492"/>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5.6. </a:t>
            </a:r>
            <a:r>
              <a:rPr lang="uk-UA" dirty="0">
                <a:solidFill>
                  <a:schemeClr val="tx1"/>
                </a:solidFill>
              </a:rPr>
              <a:t>Система опалення</a:t>
            </a:r>
            <a:endParaRPr lang="en-US" dirty="0">
              <a:solidFill>
                <a:schemeClr val="tx1"/>
              </a:solidFill>
            </a:endParaRPr>
          </a:p>
        </p:txBody>
      </p:sp>
      <p:pic>
        <p:nvPicPr>
          <p:cNvPr id="187394" name="Picture 2"/>
          <p:cNvPicPr>
            <a:picLocks noChangeAspect="1" noChangeArrowheads="1"/>
          </p:cNvPicPr>
          <p:nvPr/>
        </p:nvPicPr>
        <p:blipFill>
          <a:blip r:embed="rId3" cstate="print"/>
          <a:srcRect/>
          <a:stretch>
            <a:fillRect/>
          </a:stretch>
        </p:blipFill>
        <p:spPr bwMode="auto">
          <a:xfrm>
            <a:off x="695400" y="1628800"/>
            <a:ext cx="10873208" cy="4104456"/>
          </a:xfrm>
          <a:prstGeom prst="rect">
            <a:avLst/>
          </a:prstGeom>
          <a:noFill/>
          <a:ln w="9525">
            <a:noFill/>
            <a:miter lim="800000"/>
            <a:headEnd/>
            <a:tailEnd/>
          </a:ln>
        </p:spPr>
      </p:pic>
      <p:sp>
        <p:nvSpPr>
          <p:cNvPr id="5" name="Rectangular Callout 4"/>
          <p:cNvSpPr/>
          <p:nvPr/>
        </p:nvSpPr>
        <p:spPr>
          <a:xfrm>
            <a:off x="3215680" y="1076182"/>
            <a:ext cx="2106668" cy="612648"/>
          </a:xfrm>
          <a:prstGeom prst="wedgeRectCallout">
            <a:avLst>
              <a:gd name="adj1" fmla="val 41722"/>
              <a:gd name="adj2" fmla="val 137655"/>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uk-UA" b="1" dirty="0"/>
              <a:t>Термостатичний клапан</a:t>
            </a:r>
            <a:endParaRPr lang="en-US" b="1" dirty="0"/>
          </a:p>
        </p:txBody>
      </p:sp>
      <p:sp>
        <p:nvSpPr>
          <p:cNvPr id="6" name="Rectangular Callout 5"/>
          <p:cNvSpPr/>
          <p:nvPr/>
        </p:nvSpPr>
        <p:spPr>
          <a:xfrm>
            <a:off x="3359696" y="4293096"/>
            <a:ext cx="1800200" cy="612648"/>
          </a:xfrm>
          <a:prstGeom prst="wedgeRectCallout">
            <a:avLst>
              <a:gd name="adj1" fmla="val 55289"/>
              <a:gd name="adj2" fmla="val 53461"/>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uk-UA" b="1" dirty="0"/>
              <a:t>Система балансування</a:t>
            </a:r>
            <a:endParaRPr lang="en-US" b="1" dirty="0"/>
          </a:p>
        </p:txBody>
      </p:sp>
      <p:sp>
        <p:nvSpPr>
          <p:cNvPr id="7" name="Rectangular Callout 6"/>
          <p:cNvSpPr/>
          <p:nvPr/>
        </p:nvSpPr>
        <p:spPr>
          <a:xfrm>
            <a:off x="7392144" y="4221088"/>
            <a:ext cx="1800200" cy="612648"/>
          </a:xfrm>
          <a:prstGeom prst="wedgeRectCallout">
            <a:avLst>
              <a:gd name="adj1" fmla="val 55289"/>
              <a:gd name="adj2" fmla="val 53461"/>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uk-UA" b="1" dirty="0"/>
              <a:t>Система балансування</a:t>
            </a:r>
            <a:endParaRPr lang="en-US" b="1" dirty="0"/>
          </a:p>
        </p:txBody>
      </p:sp>
      <p:sp>
        <p:nvSpPr>
          <p:cNvPr id="8" name="TextBox 7"/>
          <p:cNvSpPr txBox="1"/>
          <p:nvPr/>
        </p:nvSpPr>
        <p:spPr>
          <a:xfrm>
            <a:off x="504497" y="5805264"/>
            <a:ext cx="3287247" cy="400110"/>
          </a:xfrm>
          <a:prstGeom prst="rect">
            <a:avLst/>
          </a:prstGeom>
          <a:noFill/>
        </p:spPr>
        <p:txBody>
          <a:bodyPr wrap="none" rtlCol="0">
            <a:spAutoFit/>
          </a:bodyPr>
          <a:lstStyle/>
          <a:p>
            <a:r>
              <a:rPr lang="uk-UA" sz="2000" b="1" dirty="0"/>
              <a:t>Типова існуюча система</a:t>
            </a:r>
            <a:endParaRPr lang="en-US" sz="2000" b="1" dirty="0"/>
          </a:p>
        </p:txBody>
      </p:sp>
      <p:sp>
        <p:nvSpPr>
          <p:cNvPr id="9" name="TextBox 8"/>
          <p:cNvSpPr txBox="1"/>
          <p:nvPr/>
        </p:nvSpPr>
        <p:spPr>
          <a:xfrm>
            <a:off x="4223792" y="5805264"/>
            <a:ext cx="3686458" cy="707886"/>
          </a:xfrm>
          <a:prstGeom prst="rect">
            <a:avLst/>
          </a:prstGeom>
          <a:noFill/>
        </p:spPr>
        <p:txBody>
          <a:bodyPr wrap="none" rtlCol="0">
            <a:spAutoFit/>
          </a:bodyPr>
          <a:lstStyle/>
          <a:p>
            <a:pPr algn="ctr"/>
            <a:r>
              <a:rPr lang="uk-UA" sz="2000" b="1" dirty="0"/>
              <a:t>Модернізована однотрубна</a:t>
            </a:r>
            <a:br>
              <a:rPr lang="uk-UA" sz="2000" b="1" dirty="0"/>
            </a:br>
            <a:r>
              <a:rPr lang="uk-UA" sz="2000" b="1" dirty="0"/>
              <a:t>система</a:t>
            </a:r>
            <a:endParaRPr lang="en-US" sz="2000" b="1" dirty="0"/>
          </a:p>
        </p:txBody>
      </p:sp>
      <p:sp>
        <p:nvSpPr>
          <p:cNvPr id="10" name="TextBox 9"/>
          <p:cNvSpPr txBox="1"/>
          <p:nvPr/>
        </p:nvSpPr>
        <p:spPr>
          <a:xfrm>
            <a:off x="8262235" y="5805264"/>
            <a:ext cx="3530968" cy="707886"/>
          </a:xfrm>
          <a:prstGeom prst="rect">
            <a:avLst/>
          </a:prstGeom>
          <a:noFill/>
        </p:spPr>
        <p:txBody>
          <a:bodyPr wrap="none" rtlCol="0">
            <a:spAutoFit/>
          </a:bodyPr>
          <a:lstStyle/>
          <a:p>
            <a:pPr algn="ctr"/>
            <a:r>
              <a:rPr lang="uk-UA" sz="2000" b="1" dirty="0"/>
              <a:t>Модернізована двотрубна</a:t>
            </a:r>
            <a:br>
              <a:rPr lang="uk-UA" sz="2000" b="1" dirty="0"/>
            </a:br>
            <a:r>
              <a:rPr lang="uk-UA" sz="2000" b="1" dirty="0"/>
              <a:t>система</a:t>
            </a:r>
            <a:endParaRPr lang="en-US" sz="20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5.7. </a:t>
            </a:r>
            <a:r>
              <a:rPr lang="uk-UA" dirty="0">
                <a:solidFill>
                  <a:schemeClr val="tx1"/>
                </a:solidFill>
              </a:rPr>
              <a:t>Система гарячого водопостачання</a:t>
            </a:r>
            <a:endParaRPr lang="en-US" dirty="0">
              <a:solidFill>
                <a:schemeClr val="tx1"/>
              </a:solidFill>
            </a:endParaRPr>
          </a:p>
        </p:txBody>
      </p:sp>
      <p:sp>
        <p:nvSpPr>
          <p:cNvPr id="188420" name="Line 4"/>
          <p:cNvSpPr>
            <a:spLocks noChangeShapeType="1"/>
          </p:cNvSpPr>
          <p:nvPr/>
        </p:nvSpPr>
        <p:spPr bwMode="auto">
          <a:xfrm>
            <a:off x="3504379" y="4460347"/>
            <a:ext cx="592182"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21" name="Line 5"/>
          <p:cNvSpPr>
            <a:spLocks noChangeShapeType="1"/>
          </p:cNvSpPr>
          <p:nvPr/>
        </p:nvSpPr>
        <p:spPr bwMode="auto">
          <a:xfrm>
            <a:off x="3504379" y="4297706"/>
            <a:ext cx="592182"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22" name="Line 6"/>
          <p:cNvSpPr>
            <a:spLocks noChangeShapeType="1"/>
          </p:cNvSpPr>
          <p:nvPr/>
        </p:nvSpPr>
        <p:spPr bwMode="auto">
          <a:xfrm flipV="1">
            <a:off x="4096560" y="4460347"/>
            <a:ext cx="1097" cy="487923"/>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23" name="Line 7"/>
          <p:cNvSpPr>
            <a:spLocks noChangeShapeType="1"/>
          </p:cNvSpPr>
          <p:nvPr/>
        </p:nvSpPr>
        <p:spPr bwMode="auto">
          <a:xfrm>
            <a:off x="4096560" y="2020733"/>
            <a:ext cx="6316604" cy="90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24" name="Line 8"/>
          <p:cNvSpPr>
            <a:spLocks noChangeShapeType="1"/>
          </p:cNvSpPr>
          <p:nvPr/>
        </p:nvSpPr>
        <p:spPr bwMode="auto">
          <a:xfrm>
            <a:off x="3504379" y="3972424"/>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25" name="Line 9"/>
          <p:cNvSpPr>
            <a:spLocks noChangeShapeType="1"/>
          </p:cNvSpPr>
          <p:nvPr/>
        </p:nvSpPr>
        <p:spPr bwMode="auto">
          <a:xfrm>
            <a:off x="3504379" y="3809783"/>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26" name="Line 10"/>
          <p:cNvSpPr>
            <a:spLocks noChangeShapeType="1"/>
          </p:cNvSpPr>
          <p:nvPr/>
        </p:nvSpPr>
        <p:spPr bwMode="auto">
          <a:xfrm>
            <a:off x="3504379" y="3483598"/>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27" name="Line 11"/>
          <p:cNvSpPr>
            <a:spLocks noChangeShapeType="1"/>
          </p:cNvSpPr>
          <p:nvPr/>
        </p:nvSpPr>
        <p:spPr bwMode="auto">
          <a:xfrm>
            <a:off x="3504379" y="3320957"/>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28" name="Line 12"/>
          <p:cNvSpPr>
            <a:spLocks noChangeShapeType="1"/>
          </p:cNvSpPr>
          <p:nvPr/>
        </p:nvSpPr>
        <p:spPr bwMode="auto">
          <a:xfrm>
            <a:off x="3504379" y="2996578"/>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29" name="Line 13"/>
          <p:cNvSpPr>
            <a:spLocks noChangeShapeType="1"/>
          </p:cNvSpPr>
          <p:nvPr/>
        </p:nvSpPr>
        <p:spPr bwMode="auto">
          <a:xfrm>
            <a:off x="3504379" y="2833937"/>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30" name="Line 14"/>
          <p:cNvSpPr>
            <a:spLocks noChangeShapeType="1"/>
          </p:cNvSpPr>
          <p:nvPr/>
        </p:nvSpPr>
        <p:spPr bwMode="auto">
          <a:xfrm>
            <a:off x="3504379" y="2508655"/>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31" name="Line 15"/>
          <p:cNvSpPr>
            <a:spLocks noChangeShapeType="1"/>
          </p:cNvSpPr>
          <p:nvPr/>
        </p:nvSpPr>
        <p:spPr bwMode="auto">
          <a:xfrm>
            <a:off x="3504379" y="2346015"/>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32" name="Line 16"/>
          <p:cNvSpPr>
            <a:spLocks noChangeShapeType="1"/>
          </p:cNvSpPr>
          <p:nvPr/>
        </p:nvSpPr>
        <p:spPr bwMode="auto">
          <a:xfrm>
            <a:off x="5477221" y="4460347"/>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33" name="Line 17"/>
          <p:cNvSpPr>
            <a:spLocks noChangeShapeType="1"/>
          </p:cNvSpPr>
          <p:nvPr/>
        </p:nvSpPr>
        <p:spPr bwMode="auto">
          <a:xfrm>
            <a:off x="5477221" y="4297706"/>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34" name="Line 18"/>
          <p:cNvSpPr>
            <a:spLocks noChangeShapeType="1"/>
          </p:cNvSpPr>
          <p:nvPr/>
        </p:nvSpPr>
        <p:spPr bwMode="auto">
          <a:xfrm>
            <a:off x="5477221" y="3972424"/>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35" name="Line 19"/>
          <p:cNvSpPr>
            <a:spLocks noChangeShapeType="1"/>
          </p:cNvSpPr>
          <p:nvPr/>
        </p:nvSpPr>
        <p:spPr bwMode="auto">
          <a:xfrm>
            <a:off x="5477221" y="3809783"/>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36" name="Line 20"/>
          <p:cNvSpPr>
            <a:spLocks noChangeShapeType="1"/>
          </p:cNvSpPr>
          <p:nvPr/>
        </p:nvSpPr>
        <p:spPr bwMode="auto">
          <a:xfrm>
            <a:off x="5477221" y="3483598"/>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37" name="Line 21"/>
          <p:cNvSpPr>
            <a:spLocks noChangeShapeType="1"/>
          </p:cNvSpPr>
          <p:nvPr/>
        </p:nvSpPr>
        <p:spPr bwMode="auto">
          <a:xfrm>
            <a:off x="5477221" y="3320957"/>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38" name="Line 22"/>
          <p:cNvSpPr>
            <a:spLocks noChangeShapeType="1"/>
          </p:cNvSpPr>
          <p:nvPr/>
        </p:nvSpPr>
        <p:spPr bwMode="auto">
          <a:xfrm>
            <a:off x="5477221" y="2996578"/>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39" name="Line 23"/>
          <p:cNvSpPr>
            <a:spLocks noChangeShapeType="1"/>
          </p:cNvSpPr>
          <p:nvPr/>
        </p:nvSpPr>
        <p:spPr bwMode="auto">
          <a:xfrm>
            <a:off x="5477221" y="2833937"/>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40" name="Line 24"/>
          <p:cNvSpPr>
            <a:spLocks noChangeShapeType="1"/>
          </p:cNvSpPr>
          <p:nvPr/>
        </p:nvSpPr>
        <p:spPr bwMode="auto">
          <a:xfrm>
            <a:off x="5477221" y="2508655"/>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41" name="Line 25"/>
          <p:cNvSpPr>
            <a:spLocks noChangeShapeType="1"/>
          </p:cNvSpPr>
          <p:nvPr/>
        </p:nvSpPr>
        <p:spPr bwMode="auto">
          <a:xfrm>
            <a:off x="5477221" y="2346015"/>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42" name="Line 26"/>
          <p:cNvSpPr>
            <a:spLocks noChangeShapeType="1"/>
          </p:cNvSpPr>
          <p:nvPr/>
        </p:nvSpPr>
        <p:spPr bwMode="auto">
          <a:xfrm>
            <a:off x="7451160" y="4460347"/>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43" name="Line 27"/>
          <p:cNvSpPr>
            <a:spLocks noChangeShapeType="1"/>
          </p:cNvSpPr>
          <p:nvPr/>
        </p:nvSpPr>
        <p:spPr bwMode="auto">
          <a:xfrm>
            <a:off x="7451160" y="4297706"/>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44" name="Line 28"/>
          <p:cNvSpPr>
            <a:spLocks noChangeShapeType="1"/>
          </p:cNvSpPr>
          <p:nvPr/>
        </p:nvSpPr>
        <p:spPr bwMode="auto">
          <a:xfrm>
            <a:off x="7451160" y="3972424"/>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45" name="Line 29"/>
          <p:cNvSpPr>
            <a:spLocks noChangeShapeType="1"/>
          </p:cNvSpPr>
          <p:nvPr/>
        </p:nvSpPr>
        <p:spPr bwMode="auto">
          <a:xfrm>
            <a:off x="7451160" y="3809783"/>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46" name="Line 30"/>
          <p:cNvSpPr>
            <a:spLocks noChangeShapeType="1"/>
          </p:cNvSpPr>
          <p:nvPr/>
        </p:nvSpPr>
        <p:spPr bwMode="auto">
          <a:xfrm>
            <a:off x="7451160" y="3483598"/>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47" name="Line 31"/>
          <p:cNvSpPr>
            <a:spLocks noChangeShapeType="1"/>
          </p:cNvSpPr>
          <p:nvPr/>
        </p:nvSpPr>
        <p:spPr bwMode="auto">
          <a:xfrm>
            <a:off x="7451160" y="3320957"/>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48" name="Line 32"/>
          <p:cNvSpPr>
            <a:spLocks noChangeShapeType="1"/>
          </p:cNvSpPr>
          <p:nvPr/>
        </p:nvSpPr>
        <p:spPr bwMode="auto">
          <a:xfrm>
            <a:off x="7451160" y="2996578"/>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49" name="Line 33"/>
          <p:cNvSpPr>
            <a:spLocks noChangeShapeType="1"/>
          </p:cNvSpPr>
          <p:nvPr/>
        </p:nvSpPr>
        <p:spPr bwMode="auto">
          <a:xfrm>
            <a:off x="7451160" y="2833937"/>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50" name="Line 34"/>
          <p:cNvSpPr>
            <a:spLocks noChangeShapeType="1"/>
          </p:cNvSpPr>
          <p:nvPr/>
        </p:nvSpPr>
        <p:spPr bwMode="auto">
          <a:xfrm>
            <a:off x="7451160" y="2508655"/>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51" name="Line 35"/>
          <p:cNvSpPr>
            <a:spLocks noChangeShapeType="1"/>
          </p:cNvSpPr>
          <p:nvPr/>
        </p:nvSpPr>
        <p:spPr bwMode="auto">
          <a:xfrm>
            <a:off x="7451160" y="2346015"/>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52" name="Line 36"/>
          <p:cNvSpPr>
            <a:spLocks noChangeShapeType="1"/>
          </p:cNvSpPr>
          <p:nvPr/>
        </p:nvSpPr>
        <p:spPr bwMode="auto">
          <a:xfrm>
            <a:off x="9425099" y="4460347"/>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53" name="Line 37"/>
          <p:cNvSpPr>
            <a:spLocks noChangeShapeType="1"/>
          </p:cNvSpPr>
          <p:nvPr/>
        </p:nvSpPr>
        <p:spPr bwMode="auto">
          <a:xfrm>
            <a:off x="9425099" y="4297706"/>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54" name="Line 38"/>
          <p:cNvSpPr>
            <a:spLocks noChangeShapeType="1"/>
          </p:cNvSpPr>
          <p:nvPr/>
        </p:nvSpPr>
        <p:spPr bwMode="auto">
          <a:xfrm>
            <a:off x="9425099" y="3972424"/>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55" name="Line 39"/>
          <p:cNvSpPr>
            <a:spLocks noChangeShapeType="1"/>
          </p:cNvSpPr>
          <p:nvPr/>
        </p:nvSpPr>
        <p:spPr bwMode="auto">
          <a:xfrm>
            <a:off x="9425099" y="3809783"/>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56" name="Line 40"/>
          <p:cNvSpPr>
            <a:spLocks noChangeShapeType="1"/>
          </p:cNvSpPr>
          <p:nvPr/>
        </p:nvSpPr>
        <p:spPr bwMode="auto">
          <a:xfrm>
            <a:off x="9425099" y="3483598"/>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57" name="Line 41"/>
          <p:cNvSpPr>
            <a:spLocks noChangeShapeType="1"/>
          </p:cNvSpPr>
          <p:nvPr/>
        </p:nvSpPr>
        <p:spPr bwMode="auto">
          <a:xfrm>
            <a:off x="9425099" y="3320957"/>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58" name="Line 42"/>
          <p:cNvSpPr>
            <a:spLocks noChangeShapeType="1"/>
          </p:cNvSpPr>
          <p:nvPr/>
        </p:nvSpPr>
        <p:spPr bwMode="auto">
          <a:xfrm>
            <a:off x="9425099" y="2996578"/>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59" name="Line 43"/>
          <p:cNvSpPr>
            <a:spLocks noChangeShapeType="1"/>
          </p:cNvSpPr>
          <p:nvPr/>
        </p:nvSpPr>
        <p:spPr bwMode="auto">
          <a:xfrm>
            <a:off x="9425099" y="2833937"/>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60" name="Line 44"/>
          <p:cNvSpPr>
            <a:spLocks noChangeShapeType="1"/>
          </p:cNvSpPr>
          <p:nvPr/>
        </p:nvSpPr>
        <p:spPr bwMode="auto">
          <a:xfrm>
            <a:off x="9425099" y="2508655"/>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61" name="Line 45"/>
          <p:cNvSpPr>
            <a:spLocks noChangeShapeType="1"/>
          </p:cNvSpPr>
          <p:nvPr/>
        </p:nvSpPr>
        <p:spPr bwMode="auto">
          <a:xfrm>
            <a:off x="9425099" y="2346015"/>
            <a:ext cx="592182" cy="9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62" name="Line 46"/>
          <p:cNvSpPr>
            <a:spLocks noChangeShapeType="1"/>
          </p:cNvSpPr>
          <p:nvPr/>
        </p:nvSpPr>
        <p:spPr bwMode="auto">
          <a:xfrm>
            <a:off x="4095464" y="5435290"/>
            <a:ext cx="6316604" cy="0"/>
          </a:xfrm>
          <a:prstGeom prst="line">
            <a:avLst/>
          </a:prstGeom>
          <a:noFill/>
          <a:ln w="38100">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63" name="Line 47"/>
          <p:cNvSpPr>
            <a:spLocks noChangeShapeType="1"/>
          </p:cNvSpPr>
          <p:nvPr/>
        </p:nvSpPr>
        <p:spPr bwMode="auto">
          <a:xfrm flipV="1">
            <a:off x="10413165" y="2020733"/>
            <a:ext cx="1097" cy="341546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64" name="Line 48"/>
          <p:cNvSpPr>
            <a:spLocks noChangeShapeType="1"/>
          </p:cNvSpPr>
          <p:nvPr/>
        </p:nvSpPr>
        <p:spPr bwMode="auto">
          <a:xfrm>
            <a:off x="3701773" y="4948270"/>
            <a:ext cx="6316604" cy="904"/>
          </a:xfrm>
          <a:prstGeom prst="line">
            <a:avLst/>
          </a:prstGeom>
          <a:noFill/>
          <a:ln w="38100">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65" name="Line 49"/>
          <p:cNvSpPr>
            <a:spLocks noChangeShapeType="1"/>
          </p:cNvSpPr>
          <p:nvPr/>
        </p:nvSpPr>
        <p:spPr bwMode="auto">
          <a:xfrm>
            <a:off x="3701773" y="4933756"/>
            <a:ext cx="1097" cy="360000"/>
          </a:xfrm>
          <a:prstGeom prst="line">
            <a:avLst/>
          </a:prstGeom>
          <a:noFill/>
          <a:ln w="38100">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66" name="Line 50"/>
          <p:cNvSpPr>
            <a:spLocks noChangeShapeType="1"/>
          </p:cNvSpPr>
          <p:nvPr/>
        </p:nvSpPr>
        <p:spPr bwMode="auto">
          <a:xfrm flipH="1">
            <a:off x="3109591" y="5300203"/>
            <a:ext cx="592182" cy="904"/>
          </a:xfrm>
          <a:prstGeom prst="line">
            <a:avLst/>
          </a:prstGeom>
          <a:noFill/>
          <a:ln w="38100">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67" name="Line 51"/>
          <p:cNvSpPr>
            <a:spLocks noChangeShapeType="1"/>
          </p:cNvSpPr>
          <p:nvPr/>
        </p:nvSpPr>
        <p:spPr bwMode="auto">
          <a:xfrm>
            <a:off x="4096560" y="5421679"/>
            <a:ext cx="0" cy="432000"/>
          </a:xfrm>
          <a:prstGeom prst="line">
            <a:avLst/>
          </a:prstGeom>
          <a:noFill/>
          <a:ln w="38100">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68" name="Line 52"/>
          <p:cNvSpPr>
            <a:spLocks noChangeShapeType="1"/>
          </p:cNvSpPr>
          <p:nvPr/>
        </p:nvSpPr>
        <p:spPr bwMode="auto">
          <a:xfrm flipH="1">
            <a:off x="3109590" y="5877272"/>
            <a:ext cx="1546249" cy="0"/>
          </a:xfrm>
          <a:prstGeom prst="line">
            <a:avLst/>
          </a:prstGeom>
          <a:noFill/>
          <a:ln w="38100">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472" name="Group 56"/>
          <p:cNvGrpSpPr>
            <a:grpSpLocks/>
          </p:cNvGrpSpPr>
          <p:nvPr/>
        </p:nvGrpSpPr>
        <p:grpSpPr bwMode="auto">
          <a:xfrm>
            <a:off x="3306985" y="2346015"/>
            <a:ext cx="394788" cy="162641"/>
            <a:chOff x="2521" y="3780"/>
            <a:chExt cx="360" cy="1080"/>
          </a:xfrm>
        </p:grpSpPr>
        <p:sp>
          <p:nvSpPr>
            <p:cNvPr id="188473" name="AutoShape 57"/>
            <p:cNvSpPr>
              <a:spLocks/>
            </p:cNvSpPr>
            <p:nvPr/>
          </p:nvSpPr>
          <p:spPr bwMode="auto">
            <a:xfrm>
              <a:off x="2521" y="378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74" name="AutoShape 58"/>
            <p:cNvSpPr>
              <a:spLocks/>
            </p:cNvSpPr>
            <p:nvPr/>
          </p:nvSpPr>
          <p:spPr bwMode="auto">
            <a:xfrm>
              <a:off x="2701" y="4140"/>
              <a:ext cx="180" cy="360"/>
            </a:xfrm>
            <a:prstGeom prst="righ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75" name="AutoShape 59"/>
            <p:cNvSpPr>
              <a:spLocks/>
            </p:cNvSpPr>
            <p:nvPr/>
          </p:nvSpPr>
          <p:spPr bwMode="auto">
            <a:xfrm>
              <a:off x="2521" y="450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476" name="Group 60"/>
          <p:cNvGrpSpPr>
            <a:grpSpLocks/>
          </p:cNvGrpSpPr>
          <p:nvPr/>
        </p:nvGrpSpPr>
        <p:grpSpPr bwMode="auto">
          <a:xfrm>
            <a:off x="3306985" y="2833937"/>
            <a:ext cx="394788" cy="162641"/>
            <a:chOff x="2521" y="3780"/>
            <a:chExt cx="360" cy="1080"/>
          </a:xfrm>
        </p:grpSpPr>
        <p:sp>
          <p:nvSpPr>
            <p:cNvPr id="188477" name="AutoShape 61"/>
            <p:cNvSpPr>
              <a:spLocks/>
            </p:cNvSpPr>
            <p:nvPr/>
          </p:nvSpPr>
          <p:spPr bwMode="auto">
            <a:xfrm>
              <a:off x="2521" y="378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78" name="AutoShape 62"/>
            <p:cNvSpPr>
              <a:spLocks/>
            </p:cNvSpPr>
            <p:nvPr/>
          </p:nvSpPr>
          <p:spPr bwMode="auto">
            <a:xfrm>
              <a:off x="2701" y="4140"/>
              <a:ext cx="180" cy="360"/>
            </a:xfrm>
            <a:prstGeom prst="righ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79" name="AutoShape 63"/>
            <p:cNvSpPr>
              <a:spLocks/>
            </p:cNvSpPr>
            <p:nvPr/>
          </p:nvSpPr>
          <p:spPr bwMode="auto">
            <a:xfrm>
              <a:off x="2521" y="450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480" name="Group 64"/>
          <p:cNvGrpSpPr>
            <a:grpSpLocks/>
          </p:cNvGrpSpPr>
          <p:nvPr/>
        </p:nvGrpSpPr>
        <p:grpSpPr bwMode="auto">
          <a:xfrm>
            <a:off x="3306985" y="3321860"/>
            <a:ext cx="394788" cy="162641"/>
            <a:chOff x="2521" y="3780"/>
            <a:chExt cx="360" cy="1080"/>
          </a:xfrm>
        </p:grpSpPr>
        <p:sp>
          <p:nvSpPr>
            <p:cNvPr id="188481" name="AutoShape 65"/>
            <p:cNvSpPr>
              <a:spLocks/>
            </p:cNvSpPr>
            <p:nvPr/>
          </p:nvSpPr>
          <p:spPr bwMode="auto">
            <a:xfrm>
              <a:off x="2521" y="378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82" name="AutoShape 66"/>
            <p:cNvSpPr>
              <a:spLocks/>
            </p:cNvSpPr>
            <p:nvPr/>
          </p:nvSpPr>
          <p:spPr bwMode="auto">
            <a:xfrm>
              <a:off x="2701" y="4140"/>
              <a:ext cx="180" cy="360"/>
            </a:xfrm>
            <a:prstGeom prst="righ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83" name="AutoShape 67"/>
            <p:cNvSpPr>
              <a:spLocks/>
            </p:cNvSpPr>
            <p:nvPr/>
          </p:nvSpPr>
          <p:spPr bwMode="auto">
            <a:xfrm>
              <a:off x="2521" y="450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484" name="Group 68"/>
          <p:cNvGrpSpPr>
            <a:grpSpLocks/>
          </p:cNvGrpSpPr>
          <p:nvPr/>
        </p:nvGrpSpPr>
        <p:grpSpPr bwMode="auto">
          <a:xfrm>
            <a:off x="3306985" y="3809783"/>
            <a:ext cx="394788" cy="162641"/>
            <a:chOff x="2521" y="3780"/>
            <a:chExt cx="360" cy="1080"/>
          </a:xfrm>
        </p:grpSpPr>
        <p:sp>
          <p:nvSpPr>
            <p:cNvPr id="188485" name="AutoShape 69"/>
            <p:cNvSpPr>
              <a:spLocks/>
            </p:cNvSpPr>
            <p:nvPr/>
          </p:nvSpPr>
          <p:spPr bwMode="auto">
            <a:xfrm>
              <a:off x="2521" y="378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86" name="AutoShape 70"/>
            <p:cNvSpPr>
              <a:spLocks/>
            </p:cNvSpPr>
            <p:nvPr/>
          </p:nvSpPr>
          <p:spPr bwMode="auto">
            <a:xfrm>
              <a:off x="2701" y="4140"/>
              <a:ext cx="180" cy="360"/>
            </a:xfrm>
            <a:prstGeom prst="righ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87" name="AutoShape 71"/>
            <p:cNvSpPr>
              <a:spLocks/>
            </p:cNvSpPr>
            <p:nvPr/>
          </p:nvSpPr>
          <p:spPr bwMode="auto">
            <a:xfrm>
              <a:off x="2521" y="450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488" name="Group 72"/>
          <p:cNvGrpSpPr>
            <a:grpSpLocks/>
          </p:cNvGrpSpPr>
          <p:nvPr/>
        </p:nvGrpSpPr>
        <p:grpSpPr bwMode="auto">
          <a:xfrm>
            <a:off x="3306985" y="4297706"/>
            <a:ext cx="394788" cy="162641"/>
            <a:chOff x="2521" y="3780"/>
            <a:chExt cx="360" cy="1080"/>
          </a:xfrm>
        </p:grpSpPr>
        <p:sp>
          <p:nvSpPr>
            <p:cNvPr id="188489" name="AutoShape 73"/>
            <p:cNvSpPr>
              <a:spLocks/>
            </p:cNvSpPr>
            <p:nvPr/>
          </p:nvSpPr>
          <p:spPr bwMode="auto">
            <a:xfrm>
              <a:off x="2521" y="378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90" name="AutoShape 74"/>
            <p:cNvSpPr>
              <a:spLocks/>
            </p:cNvSpPr>
            <p:nvPr/>
          </p:nvSpPr>
          <p:spPr bwMode="auto">
            <a:xfrm>
              <a:off x="2701" y="4140"/>
              <a:ext cx="180" cy="360"/>
            </a:xfrm>
            <a:prstGeom prst="righ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91" name="AutoShape 75"/>
            <p:cNvSpPr>
              <a:spLocks/>
            </p:cNvSpPr>
            <p:nvPr/>
          </p:nvSpPr>
          <p:spPr bwMode="auto">
            <a:xfrm>
              <a:off x="2521" y="450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492" name="Group 76"/>
          <p:cNvGrpSpPr>
            <a:grpSpLocks/>
          </p:cNvGrpSpPr>
          <p:nvPr/>
        </p:nvGrpSpPr>
        <p:grpSpPr bwMode="auto">
          <a:xfrm>
            <a:off x="5280924" y="2346015"/>
            <a:ext cx="394788" cy="162641"/>
            <a:chOff x="2521" y="3780"/>
            <a:chExt cx="360" cy="1080"/>
          </a:xfrm>
        </p:grpSpPr>
        <p:sp>
          <p:nvSpPr>
            <p:cNvPr id="188493" name="AutoShape 77"/>
            <p:cNvSpPr>
              <a:spLocks/>
            </p:cNvSpPr>
            <p:nvPr/>
          </p:nvSpPr>
          <p:spPr bwMode="auto">
            <a:xfrm>
              <a:off x="2521" y="378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94" name="AutoShape 78"/>
            <p:cNvSpPr>
              <a:spLocks/>
            </p:cNvSpPr>
            <p:nvPr/>
          </p:nvSpPr>
          <p:spPr bwMode="auto">
            <a:xfrm>
              <a:off x="2701" y="4140"/>
              <a:ext cx="180" cy="360"/>
            </a:xfrm>
            <a:prstGeom prst="righ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95" name="AutoShape 79"/>
            <p:cNvSpPr>
              <a:spLocks/>
            </p:cNvSpPr>
            <p:nvPr/>
          </p:nvSpPr>
          <p:spPr bwMode="auto">
            <a:xfrm>
              <a:off x="2521" y="450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496" name="Group 80"/>
          <p:cNvGrpSpPr>
            <a:grpSpLocks/>
          </p:cNvGrpSpPr>
          <p:nvPr/>
        </p:nvGrpSpPr>
        <p:grpSpPr bwMode="auto">
          <a:xfrm>
            <a:off x="5280924" y="2833937"/>
            <a:ext cx="394788" cy="162641"/>
            <a:chOff x="2521" y="3780"/>
            <a:chExt cx="360" cy="1080"/>
          </a:xfrm>
        </p:grpSpPr>
        <p:sp>
          <p:nvSpPr>
            <p:cNvPr id="188497" name="AutoShape 81"/>
            <p:cNvSpPr>
              <a:spLocks/>
            </p:cNvSpPr>
            <p:nvPr/>
          </p:nvSpPr>
          <p:spPr bwMode="auto">
            <a:xfrm>
              <a:off x="2521" y="378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98" name="AutoShape 82"/>
            <p:cNvSpPr>
              <a:spLocks/>
            </p:cNvSpPr>
            <p:nvPr/>
          </p:nvSpPr>
          <p:spPr bwMode="auto">
            <a:xfrm>
              <a:off x="2701" y="4140"/>
              <a:ext cx="180" cy="360"/>
            </a:xfrm>
            <a:prstGeom prst="righ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499" name="AutoShape 83"/>
            <p:cNvSpPr>
              <a:spLocks/>
            </p:cNvSpPr>
            <p:nvPr/>
          </p:nvSpPr>
          <p:spPr bwMode="auto">
            <a:xfrm>
              <a:off x="2521" y="450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500" name="Group 84"/>
          <p:cNvGrpSpPr>
            <a:grpSpLocks/>
          </p:cNvGrpSpPr>
          <p:nvPr/>
        </p:nvGrpSpPr>
        <p:grpSpPr bwMode="auto">
          <a:xfrm>
            <a:off x="5280924" y="3321860"/>
            <a:ext cx="394788" cy="162641"/>
            <a:chOff x="2521" y="3780"/>
            <a:chExt cx="360" cy="1080"/>
          </a:xfrm>
        </p:grpSpPr>
        <p:sp>
          <p:nvSpPr>
            <p:cNvPr id="188501" name="AutoShape 85"/>
            <p:cNvSpPr>
              <a:spLocks/>
            </p:cNvSpPr>
            <p:nvPr/>
          </p:nvSpPr>
          <p:spPr bwMode="auto">
            <a:xfrm>
              <a:off x="2521" y="378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02" name="AutoShape 86"/>
            <p:cNvSpPr>
              <a:spLocks/>
            </p:cNvSpPr>
            <p:nvPr/>
          </p:nvSpPr>
          <p:spPr bwMode="auto">
            <a:xfrm>
              <a:off x="2701" y="4140"/>
              <a:ext cx="180" cy="360"/>
            </a:xfrm>
            <a:prstGeom prst="righ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03" name="AutoShape 87"/>
            <p:cNvSpPr>
              <a:spLocks/>
            </p:cNvSpPr>
            <p:nvPr/>
          </p:nvSpPr>
          <p:spPr bwMode="auto">
            <a:xfrm>
              <a:off x="2521" y="450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504" name="Group 88"/>
          <p:cNvGrpSpPr>
            <a:grpSpLocks/>
          </p:cNvGrpSpPr>
          <p:nvPr/>
        </p:nvGrpSpPr>
        <p:grpSpPr bwMode="auto">
          <a:xfrm>
            <a:off x="5280924" y="3809783"/>
            <a:ext cx="394788" cy="162641"/>
            <a:chOff x="2521" y="3780"/>
            <a:chExt cx="360" cy="1080"/>
          </a:xfrm>
        </p:grpSpPr>
        <p:sp>
          <p:nvSpPr>
            <p:cNvPr id="188505" name="AutoShape 89"/>
            <p:cNvSpPr>
              <a:spLocks/>
            </p:cNvSpPr>
            <p:nvPr/>
          </p:nvSpPr>
          <p:spPr bwMode="auto">
            <a:xfrm>
              <a:off x="2521" y="378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06" name="AutoShape 90"/>
            <p:cNvSpPr>
              <a:spLocks/>
            </p:cNvSpPr>
            <p:nvPr/>
          </p:nvSpPr>
          <p:spPr bwMode="auto">
            <a:xfrm>
              <a:off x="2701" y="4140"/>
              <a:ext cx="180" cy="360"/>
            </a:xfrm>
            <a:prstGeom prst="righ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07" name="AutoShape 91"/>
            <p:cNvSpPr>
              <a:spLocks/>
            </p:cNvSpPr>
            <p:nvPr/>
          </p:nvSpPr>
          <p:spPr bwMode="auto">
            <a:xfrm>
              <a:off x="2521" y="450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508" name="Group 92"/>
          <p:cNvGrpSpPr>
            <a:grpSpLocks/>
          </p:cNvGrpSpPr>
          <p:nvPr/>
        </p:nvGrpSpPr>
        <p:grpSpPr bwMode="auto">
          <a:xfrm>
            <a:off x="5280924" y="4297706"/>
            <a:ext cx="394788" cy="162641"/>
            <a:chOff x="2521" y="3780"/>
            <a:chExt cx="360" cy="1080"/>
          </a:xfrm>
        </p:grpSpPr>
        <p:sp>
          <p:nvSpPr>
            <p:cNvPr id="188509" name="AutoShape 93"/>
            <p:cNvSpPr>
              <a:spLocks/>
            </p:cNvSpPr>
            <p:nvPr/>
          </p:nvSpPr>
          <p:spPr bwMode="auto">
            <a:xfrm>
              <a:off x="2521" y="378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10" name="AutoShape 94"/>
            <p:cNvSpPr>
              <a:spLocks/>
            </p:cNvSpPr>
            <p:nvPr/>
          </p:nvSpPr>
          <p:spPr bwMode="auto">
            <a:xfrm>
              <a:off x="2701" y="4140"/>
              <a:ext cx="180" cy="360"/>
            </a:xfrm>
            <a:prstGeom prst="righ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11" name="AutoShape 95"/>
            <p:cNvSpPr>
              <a:spLocks/>
            </p:cNvSpPr>
            <p:nvPr/>
          </p:nvSpPr>
          <p:spPr bwMode="auto">
            <a:xfrm>
              <a:off x="2521" y="450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512" name="Group 96"/>
          <p:cNvGrpSpPr>
            <a:grpSpLocks/>
          </p:cNvGrpSpPr>
          <p:nvPr/>
        </p:nvGrpSpPr>
        <p:grpSpPr bwMode="auto">
          <a:xfrm>
            <a:off x="7254863" y="2346015"/>
            <a:ext cx="394788" cy="162641"/>
            <a:chOff x="2521" y="3780"/>
            <a:chExt cx="360" cy="1080"/>
          </a:xfrm>
        </p:grpSpPr>
        <p:sp>
          <p:nvSpPr>
            <p:cNvPr id="188513" name="AutoShape 97"/>
            <p:cNvSpPr>
              <a:spLocks/>
            </p:cNvSpPr>
            <p:nvPr/>
          </p:nvSpPr>
          <p:spPr bwMode="auto">
            <a:xfrm>
              <a:off x="2521" y="378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14" name="AutoShape 98"/>
            <p:cNvSpPr>
              <a:spLocks/>
            </p:cNvSpPr>
            <p:nvPr/>
          </p:nvSpPr>
          <p:spPr bwMode="auto">
            <a:xfrm>
              <a:off x="2701" y="4140"/>
              <a:ext cx="180" cy="360"/>
            </a:xfrm>
            <a:prstGeom prst="righ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15" name="AutoShape 99"/>
            <p:cNvSpPr>
              <a:spLocks/>
            </p:cNvSpPr>
            <p:nvPr/>
          </p:nvSpPr>
          <p:spPr bwMode="auto">
            <a:xfrm>
              <a:off x="2521" y="450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516" name="Group 100"/>
          <p:cNvGrpSpPr>
            <a:grpSpLocks/>
          </p:cNvGrpSpPr>
          <p:nvPr/>
        </p:nvGrpSpPr>
        <p:grpSpPr bwMode="auto">
          <a:xfrm>
            <a:off x="7254863" y="2833937"/>
            <a:ext cx="394788" cy="162641"/>
            <a:chOff x="2521" y="3780"/>
            <a:chExt cx="360" cy="1080"/>
          </a:xfrm>
        </p:grpSpPr>
        <p:sp>
          <p:nvSpPr>
            <p:cNvPr id="188517" name="AutoShape 101"/>
            <p:cNvSpPr>
              <a:spLocks/>
            </p:cNvSpPr>
            <p:nvPr/>
          </p:nvSpPr>
          <p:spPr bwMode="auto">
            <a:xfrm>
              <a:off x="2521" y="378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18" name="AutoShape 102"/>
            <p:cNvSpPr>
              <a:spLocks/>
            </p:cNvSpPr>
            <p:nvPr/>
          </p:nvSpPr>
          <p:spPr bwMode="auto">
            <a:xfrm>
              <a:off x="2701" y="4140"/>
              <a:ext cx="180" cy="360"/>
            </a:xfrm>
            <a:prstGeom prst="righ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19" name="AutoShape 103"/>
            <p:cNvSpPr>
              <a:spLocks/>
            </p:cNvSpPr>
            <p:nvPr/>
          </p:nvSpPr>
          <p:spPr bwMode="auto">
            <a:xfrm>
              <a:off x="2521" y="450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520" name="Group 104"/>
          <p:cNvGrpSpPr>
            <a:grpSpLocks/>
          </p:cNvGrpSpPr>
          <p:nvPr/>
        </p:nvGrpSpPr>
        <p:grpSpPr bwMode="auto">
          <a:xfrm>
            <a:off x="7254863" y="3321860"/>
            <a:ext cx="394788" cy="162641"/>
            <a:chOff x="2521" y="3780"/>
            <a:chExt cx="360" cy="1080"/>
          </a:xfrm>
        </p:grpSpPr>
        <p:sp>
          <p:nvSpPr>
            <p:cNvPr id="188521" name="AutoShape 105"/>
            <p:cNvSpPr>
              <a:spLocks/>
            </p:cNvSpPr>
            <p:nvPr/>
          </p:nvSpPr>
          <p:spPr bwMode="auto">
            <a:xfrm>
              <a:off x="2521" y="378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22" name="AutoShape 106"/>
            <p:cNvSpPr>
              <a:spLocks/>
            </p:cNvSpPr>
            <p:nvPr/>
          </p:nvSpPr>
          <p:spPr bwMode="auto">
            <a:xfrm>
              <a:off x="2701" y="4140"/>
              <a:ext cx="180" cy="360"/>
            </a:xfrm>
            <a:prstGeom prst="righ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23" name="AutoShape 107"/>
            <p:cNvSpPr>
              <a:spLocks/>
            </p:cNvSpPr>
            <p:nvPr/>
          </p:nvSpPr>
          <p:spPr bwMode="auto">
            <a:xfrm>
              <a:off x="2521" y="450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524" name="Group 108"/>
          <p:cNvGrpSpPr>
            <a:grpSpLocks/>
          </p:cNvGrpSpPr>
          <p:nvPr/>
        </p:nvGrpSpPr>
        <p:grpSpPr bwMode="auto">
          <a:xfrm>
            <a:off x="7254863" y="3809783"/>
            <a:ext cx="394788" cy="162641"/>
            <a:chOff x="2521" y="3780"/>
            <a:chExt cx="360" cy="1080"/>
          </a:xfrm>
        </p:grpSpPr>
        <p:sp>
          <p:nvSpPr>
            <p:cNvPr id="188525" name="AutoShape 109"/>
            <p:cNvSpPr>
              <a:spLocks/>
            </p:cNvSpPr>
            <p:nvPr/>
          </p:nvSpPr>
          <p:spPr bwMode="auto">
            <a:xfrm>
              <a:off x="2521" y="378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26" name="AutoShape 110"/>
            <p:cNvSpPr>
              <a:spLocks/>
            </p:cNvSpPr>
            <p:nvPr/>
          </p:nvSpPr>
          <p:spPr bwMode="auto">
            <a:xfrm>
              <a:off x="2701" y="4140"/>
              <a:ext cx="180" cy="360"/>
            </a:xfrm>
            <a:prstGeom prst="righ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27" name="AutoShape 111"/>
            <p:cNvSpPr>
              <a:spLocks/>
            </p:cNvSpPr>
            <p:nvPr/>
          </p:nvSpPr>
          <p:spPr bwMode="auto">
            <a:xfrm>
              <a:off x="2521" y="450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528" name="Group 112"/>
          <p:cNvGrpSpPr>
            <a:grpSpLocks/>
          </p:cNvGrpSpPr>
          <p:nvPr/>
        </p:nvGrpSpPr>
        <p:grpSpPr bwMode="auto">
          <a:xfrm>
            <a:off x="7254863" y="4297706"/>
            <a:ext cx="394788" cy="162641"/>
            <a:chOff x="2521" y="3780"/>
            <a:chExt cx="360" cy="1080"/>
          </a:xfrm>
        </p:grpSpPr>
        <p:sp>
          <p:nvSpPr>
            <p:cNvPr id="188529" name="AutoShape 113"/>
            <p:cNvSpPr>
              <a:spLocks/>
            </p:cNvSpPr>
            <p:nvPr/>
          </p:nvSpPr>
          <p:spPr bwMode="auto">
            <a:xfrm>
              <a:off x="2521" y="378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30" name="AutoShape 114"/>
            <p:cNvSpPr>
              <a:spLocks/>
            </p:cNvSpPr>
            <p:nvPr/>
          </p:nvSpPr>
          <p:spPr bwMode="auto">
            <a:xfrm>
              <a:off x="2701" y="4140"/>
              <a:ext cx="180" cy="360"/>
            </a:xfrm>
            <a:prstGeom prst="righ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31" name="AutoShape 115"/>
            <p:cNvSpPr>
              <a:spLocks/>
            </p:cNvSpPr>
            <p:nvPr/>
          </p:nvSpPr>
          <p:spPr bwMode="auto">
            <a:xfrm>
              <a:off x="2521" y="450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532" name="Group 116"/>
          <p:cNvGrpSpPr>
            <a:grpSpLocks/>
          </p:cNvGrpSpPr>
          <p:nvPr/>
        </p:nvGrpSpPr>
        <p:grpSpPr bwMode="auto">
          <a:xfrm>
            <a:off x="9228801" y="2346015"/>
            <a:ext cx="394788" cy="162641"/>
            <a:chOff x="2521" y="3780"/>
            <a:chExt cx="360" cy="1080"/>
          </a:xfrm>
        </p:grpSpPr>
        <p:sp>
          <p:nvSpPr>
            <p:cNvPr id="188533" name="AutoShape 117"/>
            <p:cNvSpPr>
              <a:spLocks/>
            </p:cNvSpPr>
            <p:nvPr/>
          </p:nvSpPr>
          <p:spPr bwMode="auto">
            <a:xfrm>
              <a:off x="2521" y="378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34" name="AutoShape 118"/>
            <p:cNvSpPr>
              <a:spLocks/>
            </p:cNvSpPr>
            <p:nvPr/>
          </p:nvSpPr>
          <p:spPr bwMode="auto">
            <a:xfrm>
              <a:off x="2701" y="4140"/>
              <a:ext cx="180" cy="360"/>
            </a:xfrm>
            <a:prstGeom prst="righ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35" name="AutoShape 119"/>
            <p:cNvSpPr>
              <a:spLocks/>
            </p:cNvSpPr>
            <p:nvPr/>
          </p:nvSpPr>
          <p:spPr bwMode="auto">
            <a:xfrm>
              <a:off x="2521" y="450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536" name="Group 120"/>
          <p:cNvGrpSpPr>
            <a:grpSpLocks/>
          </p:cNvGrpSpPr>
          <p:nvPr/>
        </p:nvGrpSpPr>
        <p:grpSpPr bwMode="auto">
          <a:xfrm>
            <a:off x="9228801" y="2833937"/>
            <a:ext cx="394788" cy="162641"/>
            <a:chOff x="2521" y="3780"/>
            <a:chExt cx="360" cy="1080"/>
          </a:xfrm>
        </p:grpSpPr>
        <p:sp>
          <p:nvSpPr>
            <p:cNvPr id="188537" name="AutoShape 121"/>
            <p:cNvSpPr>
              <a:spLocks/>
            </p:cNvSpPr>
            <p:nvPr/>
          </p:nvSpPr>
          <p:spPr bwMode="auto">
            <a:xfrm>
              <a:off x="2521" y="378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38" name="AutoShape 122"/>
            <p:cNvSpPr>
              <a:spLocks/>
            </p:cNvSpPr>
            <p:nvPr/>
          </p:nvSpPr>
          <p:spPr bwMode="auto">
            <a:xfrm>
              <a:off x="2701" y="4140"/>
              <a:ext cx="180" cy="360"/>
            </a:xfrm>
            <a:prstGeom prst="righ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39" name="AutoShape 123"/>
            <p:cNvSpPr>
              <a:spLocks/>
            </p:cNvSpPr>
            <p:nvPr/>
          </p:nvSpPr>
          <p:spPr bwMode="auto">
            <a:xfrm>
              <a:off x="2521" y="450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540" name="Group 124"/>
          <p:cNvGrpSpPr>
            <a:grpSpLocks/>
          </p:cNvGrpSpPr>
          <p:nvPr/>
        </p:nvGrpSpPr>
        <p:grpSpPr bwMode="auto">
          <a:xfrm>
            <a:off x="9228801" y="3321860"/>
            <a:ext cx="394788" cy="162641"/>
            <a:chOff x="2521" y="3780"/>
            <a:chExt cx="360" cy="1080"/>
          </a:xfrm>
        </p:grpSpPr>
        <p:sp>
          <p:nvSpPr>
            <p:cNvPr id="188541" name="AutoShape 125"/>
            <p:cNvSpPr>
              <a:spLocks/>
            </p:cNvSpPr>
            <p:nvPr/>
          </p:nvSpPr>
          <p:spPr bwMode="auto">
            <a:xfrm>
              <a:off x="2521" y="378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42" name="AutoShape 126"/>
            <p:cNvSpPr>
              <a:spLocks/>
            </p:cNvSpPr>
            <p:nvPr/>
          </p:nvSpPr>
          <p:spPr bwMode="auto">
            <a:xfrm>
              <a:off x="2701" y="4140"/>
              <a:ext cx="180" cy="360"/>
            </a:xfrm>
            <a:prstGeom prst="righ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43" name="AutoShape 127"/>
            <p:cNvSpPr>
              <a:spLocks/>
            </p:cNvSpPr>
            <p:nvPr/>
          </p:nvSpPr>
          <p:spPr bwMode="auto">
            <a:xfrm>
              <a:off x="2521" y="450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544" name="Group 128"/>
          <p:cNvGrpSpPr>
            <a:grpSpLocks/>
          </p:cNvGrpSpPr>
          <p:nvPr/>
        </p:nvGrpSpPr>
        <p:grpSpPr bwMode="auto">
          <a:xfrm>
            <a:off x="9228801" y="3809783"/>
            <a:ext cx="394788" cy="162641"/>
            <a:chOff x="2521" y="3780"/>
            <a:chExt cx="360" cy="1080"/>
          </a:xfrm>
        </p:grpSpPr>
        <p:sp>
          <p:nvSpPr>
            <p:cNvPr id="188545" name="AutoShape 129"/>
            <p:cNvSpPr>
              <a:spLocks/>
            </p:cNvSpPr>
            <p:nvPr/>
          </p:nvSpPr>
          <p:spPr bwMode="auto">
            <a:xfrm>
              <a:off x="2521" y="378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46" name="AutoShape 130"/>
            <p:cNvSpPr>
              <a:spLocks/>
            </p:cNvSpPr>
            <p:nvPr/>
          </p:nvSpPr>
          <p:spPr bwMode="auto">
            <a:xfrm>
              <a:off x="2701" y="4140"/>
              <a:ext cx="180" cy="360"/>
            </a:xfrm>
            <a:prstGeom prst="righ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47" name="AutoShape 131"/>
            <p:cNvSpPr>
              <a:spLocks/>
            </p:cNvSpPr>
            <p:nvPr/>
          </p:nvSpPr>
          <p:spPr bwMode="auto">
            <a:xfrm>
              <a:off x="2521" y="450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548" name="Group 132"/>
          <p:cNvGrpSpPr>
            <a:grpSpLocks/>
          </p:cNvGrpSpPr>
          <p:nvPr/>
        </p:nvGrpSpPr>
        <p:grpSpPr bwMode="auto">
          <a:xfrm>
            <a:off x="9228801" y="4297706"/>
            <a:ext cx="394788" cy="162641"/>
            <a:chOff x="2521" y="3780"/>
            <a:chExt cx="360" cy="1080"/>
          </a:xfrm>
        </p:grpSpPr>
        <p:sp>
          <p:nvSpPr>
            <p:cNvPr id="188549" name="AutoShape 133"/>
            <p:cNvSpPr>
              <a:spLocks/>
            </p:cNvSpPr>
            <p:nvPr/>
          </p:nvSpPr>
          <p:spPr bwMode="auto">
            <a:xfrm>
              <a:off x="2521" y="378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50" name="AutoShape 134"/>
            <p:cNvSpPr>
              <a:spLocks/>
            </p:cNvSpPr>
            <p:nvPr/>
          </p:nvSpPr>
          <p:spPr bwMode="auto">
            <a:xfrm>
              <a:off x="2701" y="4140"/>
              <a:ext cx="180" cy="360"/>
            </a:xfrm>
            <a:prstGeom prst="righ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51" name="AutoShape 135"/>
            <p:cNvSpPr>
              <a:spLocks/>
            </p:cNvSpPr>
            <p:nvPr/>
          </p:nvSpPr>
          <p:spPr bwMode="auto">
            <a:xfrm>
              <a:off x="2521" y="4500"/>
              <a:ext cx="180" cy="360"/>
            </a:xfrm>
            <a:prstGeom prst="leftBracke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552" name="Group 136"/>
          <p:cNvGrpSpPr>
            <a:grpSpLocks/>
          </p:cNvGrpSpPr>
          <p:nvPr/>
        </p:nvGrpSpPr>
        <p:grpSpPr bwMode="auto">
          <a:xfrm>
            <a:off x="2855640" y="5215248"/>
            <a:ext cx="253951" cy="739540"/>
            <a:chOff x="2341" y="4680"/>
            <a:chExt cx="900" cy="1620"/>
          </a:xfrm>
        </p:grpSpPr>
        <p:sp>
          <p:nvSpPr>
            <p:cNvPr id="188553" name="Rectangle 137"/>
            <p:cNvSpPr>
              <a:spLocks noChangeArrowheads="1"/>
            </p:cNvSpPr>
            <p:nvPr/>
          </p:nvSpPr>
          <p:spPr bwMode="auto">
            <a:xfrm>
              <a:off x="2341" y="4680"/>
              <a:ext cx="900" cy="1620"/>
            </a:xfrm>
            <a:prstGeom prst="rect">
              <a:avLst/>
            </a:prstGeom>
            <a:gradFill rotWithShape="1">
              <a:gsLst>
                <a:gs pos="0">
                  <a:srgbClr val="FF0000"/>
                </a:gs>
                <a:gs pos="100000">
                  <a:srgbClr val="0000FF"/>
                </a:gs>
              </a:gsLst>
              <a:lin ang="27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554" name="Line 138"/>
            <p:cNvSpPr>
              <a:spLocks noChangeShapeType="1"/>
            </p:cNvSpPr>
            <p:nvPr/>
          </p:nvSpPr>
          <p:spPr bwMode="auto">
            <a:xfrm flipH="1">
              <a:off x="2341" y="4680"/>
              <a:ext cx="900" cy="16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8557" name="Line 141"/>
          <p:cNvSpPr>
            <a:spLocks noChangeShapeType="1"/>
          </p:cNvSpPr>
          <p:nvPr/>
        </p:nvSpPr>
        <p:spPr bwMode="auto">
          <a:xfrm flipV="1">
            <a:off x="4096560" y="3972424"/>
            <a:ext cx="1097" cy="32528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58" name="Line 142"/>
          <p:cNvSpPr>
            <a:spLocks noChangeShapeType="1"/>
          </p:cNvSpPr>
          <p:nvPr/>
        </p:nvSpPr>
        <p:spPr bwMode="auto">
          <a:xfrm flipV="1">
            <a:off x="4096560" y="3484501"/>
            <a:ext cx="1097" cy="32528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59" name="Line 143"/>
          <p:cNvSpPr>
            <a:spLocks noChangeShapeType="1"/>
          </p:cNvSpPr>
          <p:nvPr/>
        </p:nvSpPr>
        <p:spPr bwMode="auto">
          <a:xfrm flipV="1">
            <a:off x="4096560" y="2996578"/>
            <a:ext cx="1097" cy="32528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60" name="Line 144"/>
          <p:cNvSpPr>
            <a:spLocks noChangeShapeType="1"/>
          </p:cNvSpPr>
          <p:nvPr/>
        </p:nvSpPr>
        <p:spPr bwMode="auto">
          <a:xfrm flipV="1">
            <a:off x="4096560" y="2508655"/>
            <a:ext cx="1097" cy="32528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61" name="Line 145"/>
          <p:cNvSpPr>
            <a:spLocks noChangeShapeType="1"/>
          </p:cNvSpPr>
          <p:nvPr/>
        </p:nvSpPr>
        <p:spPr bwMode="auto">
          <a:xfrm flipV="1">
            <a:off x="4096560" y="2020733"/>
            <a:ext cx="1097" cy="32528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62" name="Line 146"/>
          <p:cNvSpPr>
            <a:spLocks noChangeShapeType="1"/>
          </p:cNvSpPr>
          <p:nvPr/>
        </p:nvSpPr>
        <p:spPr bwMode="auto">
          <a:xfrm flipV="1">
            <a:off x="6069403" y="4460347"/>
            <a:ext cx="1097" cy="487923"/>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63" name="Line 147"/>
          <p:cNvSpPr>
            <a:spLocks noChangeShapeType="1"/>
          </p:cNvSpPr>
          <p:nvPr/>
        </p:nvSpPr>
        <p:spPr bwMode="auto">
          <a:xfrm flipV="1">
            <a:off x="6069403" y="3972424"/>
            <a:ext cx="1097" cy="32528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64" name="Line 148"/>
          <p:cNvSpPr>
            <a:spLocks noChangeShapeType="1"/>
          </p:cNvSpPr>
          <p:nvPr/>
        </p:nvSpPr>
        <p:spPr bwMode="auto">
          <a:xfrm flipV="1">
            <a:off x="6069403" y="3484501"/>
            <a:ext cx="1097" cy="32528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65" name="Line 149"/>
          <p:cNvSpPr>
            <a:spLocks noChangeShapeType="1"/>
          </p:cNvSpPr>
          <p:nvPr/>
        </p:nvSpPr>
        <p:spPr bwMode="auto">
          <a:xfrm flipV="1">
            <a:off x="6069403" y="2959636"/>
            <a:ext cx="1097" cy="37870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66" name="Line 150"/>
          <p:cNvSpPr>
            <a:spLocks noChangeShapeType="1"/>
          </p:cNvSpPr>
          <p:nvPr/>
        </p:nvSpPr>
        <p:spPr bwMode="auto">
          <a:xfrm flipV="1">
            <a:off x="6069403" y="2508655"/>
            <a:ext cx="1097" cy="32528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67" name="Line 151"/>
          <p:cNvSpPr>
            <a:spLocks noChangeShapeType="1"/>
          </p:cNvSpPr>
          <p:nvPr/>
        </p:nvSpPr>
        <p:spPr bwMode="auto">
          <a:xfrm flipV="1">
            <a:off x="6069403" y="2020733"/>
            <a:ext cx="1097" cy="32528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68" name="Line 152"/>
          <p:cNvSpPr>
            <a:spLocks noChangeShapeType="1"/>
          </p:cNvSpPr>
          <p:nvPr/>
        </p:nvSpPr>
        <p:spPr bwMode="auto">
          <a:xfrm flipV="1">
            <a:off x="8043341" y="4460347"/>
            <a:ext cx="1097" cy="487923"/>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69" name="Line 153"/>
          <p:cNvSpPr>
            <a:spLocks noChangeShapeType="1"/>
          </p:cNvSpPr>
          <p:nvPr/>
        </p:nvSpPr>
        <p:spPr bwMode="auto">
          <a:xfrm flipV="1">
            <a:off x="8043341" y="3972424"/>
            <a:ext cx="1097" cy="32528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70" name="Line 154"/>
          <p:cNvSpPr>
            <a:spLocks noChangeShapeType="1"/>
          </p:cNvSpPr>
          <p:nvPr/>
        </p:nvSpPr>
        <p:spPr bwMode="auto">
          <a:xfrm flipV="1">
            <a:off x="8043341" y="3484501"/>
            <a:ext cx="1097" cy="32528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71" name="Line 155"/>
          <p:cNvSpPr>
            <a:spLocks noChangeShapeType="1"/>
          </p:cNvSpPr>
          <p:nvPr/>
        </p:nvSpPr>
        <p:spPr bwMode="auto">
          <a:xfrm flipV="1">
            <a:off x="8043341" y="2996578"/>
            <a:ext cx="1097" cy="32528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72" name="Line 156"/>
          <p:cNvSpPr>
            <a:spLocks noChangeShapeType="1"/>
          </p:cNvSpPr>
          <p:nvPr/>
        </p:nvSpPr>
        <p:spPr bwMode="auto">
          <a:xfrm flipV="1">
            <a:off x="8043341" y="2508655"/>
            <a:ext cx="1097" cy="32528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73" name="Line 157"/>
          <p:cNvSpPr>
            <a:spLocks noChangeShapeType="1"/>
          </p:cNvSpPr>
          <p:nvPr/>
        </p:nvSpPr>
        <p:spPr bwMode="auto">
          <a:xfrm flipV="1">
            <a:off x="8043341" y="2020733"/>
            <a:ext cx="1097" cy="32528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74" name="Line 158"/>
          <p:cNvSpPr>
            <a:spLocks noChangeShapeType="1"/>
          </p:cNvSpPr>
          <p:nvPr/>
        </p:nvSpPr>
        <p:spPr bwMode="auto">
          <a:xfrm flipV="1">
            <a:off x="10017280" y="4460347"/>
            <a:ext cx="1097" cy="487923"/>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75" name="Line 159"/>
          <p:cNvSpPr>
            <a:spLocks noChangeShapeType="1"/>
          </p:cNvSpPr>
          <p:nvPr/>
        </p:nvSpPr>
        <p:spPr bwMode="auto">
          <a:xfrm flipV="1">
            <a:off x="10017280" y="3972424"/>
            <a:ext cx="1097" cy="32528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76" name="Line 160"/>
          <p:cNvSpPr>
            <a:spLocks noChangeShapeType="1"/>
          </p:cNvSpPr>
          <p:nvPr/>
        </p:nvSpPr>
        <p:spPr bwMode="auto">
          <a:xfrm flipV="1">
            <a:off x="10017280" y="3484501"/>
            <a:ext cx="1097" cy="32528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77" name="Line 161"/>
          <p:cNvSpPr>
            <a:spLocks noChangeShapeType="1"/>
          </p:cNvSpPr>
          <p:nvPr/>
        </p:nvSpPr>
        <p:spPr bwMode="auto">
          <a:xfrm flipV="1">
            <a:off x="10017280" y="2996578"/>
            <a:ext cx="1097" cy="32528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78" name="Line 162"/>
          <p:cNvSpPr>
            <a:spLocks noChangeShapeType="1"/>
          </p:cNvSpPr>
          <p:nvPr/>
        </p:nvSpPr>
        <p:spPr bwMode="auto">
          <a:xfrm flipV="1">
            <a:off x="10017280" y="2508655"/>
            <a:ext cx="1097" cy="32528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79" name="Line 163"/>
          <p:cNvSpPr>
            <a:spLocks noChangeShapeType="1"/>
          </p:cNvSpPr>
          <p:nvPr/>
        </p:nvSpPr>
        <p:spPr bwMode="auto">
          <a:xfrm flipV="1">
            <a:off x="10017280" y="2020733"/>
            <a:ext cx="1097" cy="32528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80" name="Line 164"/>
          <p:cNvSpPr>
            <a:spLocks noChangeShapeType="1"/>
          </p:cNvSpPr>
          <p:nvPr/>
        </p:nvSpPr>
        <p:spPr bwMode="auto">
          <a:xfrm flipH="1">
            <a:off x="3701773" y="2203252"/>
            <a:ext cx="394788" cy="904"/>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581" name="Group 165"/>
          <p:cNvGrpSpPr>
            <a:grpSpLocks/>
          </p:cNvGrpSpPr>
          <p:nvPr/>
        </p:nvGrpSpPr>
        <p:grpSpPr bwMode="auto">
          <a:xfrm>
            <a:off x="3588820" y="2149942"/>
            <a:ext cx="197394" cy="112945"/>
            <a:chOff x="4860" y="7560"/>
            <a:chExt cx="720" cy="540"/>
          </a:xfrm>
        </p:grpSpPr>
        <p:sp>
          <p:nvSpPr>
            <p:cNvPr id="188582" name="Line 166"/>
            <p:cNvSpPr>
              <a:spLocks noChangeShapeType="1"/>
            </p:cNvSpPr>
            <p:nvPr/>
          </p:nvSpPr>
          <p:spPr bwMode="auto">
            <a:xfrm>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83" name="Line 167"/>
            <p:cNvSpPr>
              <a:spLocks noChangeShapeType="1"/>
            </p:cNvSpPr>
            <p:nvPr/>
          </p:nvSpPr>
          <p:spPr bwMode="auto">
            <a:xfrm flipV="1">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84" name="Line 168"/>
            <p:cNvSpPr>
              <a:spLocks noChangeShapeType="1"/>
            </p:cNvSpPr>
            <p:nvPr/>
          </p:nvSpPr>
          <p:spPr bwMode="auto">
            <a:xfrm>
              <a:off x="486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85" name="Line 169"/>
            <p:cNvSpPr>
              <a:spLocks noChangeShapeType="1"/>
            </p:cNvSpPr>
            <p:nvPr/>
          </p:nvSpPr>
          <p:spPr bwMode="auto">
            <a:xfrm>
              <a:off x="558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8586" name="Line 170"/>
          <p:cNvSpPr>
            <a:spLocks noChangeShapeType="1"/>
          </p:cNvSpPr>
          <p:nvPr/>
        </p:nvSpPr>
        <p:spPr bwMode="auto">
          <a:xfrm flipH="1">
            <a:off x="5675711" y="2203252"/>
            <a:ext cx="394788" cy="904"/>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587" name="Group 171"/>
          <p:cNvGrpSpPr>
            <a:grpSpLocks/>
          </p:cNvGrpSpPr>
          <p:nvPr/>
        </p:nvGrpSpPr>
        <p:grpSpPr bwMode="auto">
          <a:xfrm>
            <a:off x="5562758" y="2149942"/>
            <a:ext cx="197394" cy="112945"/>
            <a:chOff x="4860" y="7560"/>
            <a:chExt cx="720" cy="540"/>
          </a:xfrm>
        </p:grpSpPr>
        <p:sp>
          <p:nvSpPr>
            <p:cNvPr id="188588" name="Line 172"/>
            <p:cNvSpPr>
              <a:spLocks noChangeShapeType="1"/>
            </p:cNvSpPr>
            <p:nvPr/>
          </p:nvSpPr>
          <p:spPr bwMode="auto">
            <a:xfrm>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89" name="Line 173"/>
            <p:cNvSpPr>
              <a:spLocks noChangeShapeType="1"/>
            </p:cNvSpPr>
            <p:nvPr/>
          </p:nvSpPr>
          <p:spPr bwMode="auto">
            <a:xfrm flipV="1">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90" name="Line 174"/>
            <p:cNvSpPr>
              <a:spLocks noChangeShapeType="1"/>
            </p:cNvSpPr>
            <p:nvPr/>
          </p:nvSpPr>
          <p:spPr bwMode="auto">
            <a:xfrm>
              <a:off x="486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91" name="Line 175"/>
            <p:cNvSpPr>
              <a:spLocks noChangeShapeType="1"/>
            </p:cNvSpPr>
            <p:nvPr/>
          </p:nvSpPr>
          <p:spPr bwMode="auto">
            <a:xfrm>
              <a:off x="558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8592" name="Line 176"/>
          <p:cNvSpPr>
            <a:spLocks noChangeShapeType="1"/>
          </p:cNvSpPr>
          <p:nvPr/>
        </p:nvSpPr>
        <p:spPr bwMode="auto">
          <a:xfrm flipH="1">
            <a:off x="7649650" y="2196927"/>
            <a:ext cx="394788" cy="904"/>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593" name="Group 177"/>
          <p:cNvGrpSpPr>
            <a:grpSpLocks/>
          </p:cNvGrpSpPr>
          <p:nvPr/>
        </p:nvGrpSpPr>
        <p:grpSpPr bwMode="auto">
          <a:xfrm>
            <a:off x="7536697" y="2143617"/>
            <a:ext cx="197394" cy="112945"/>
            <a:chOff x="4860" y="7560"/>
            <a:chExt cx="720" cy="540"/>
          </a:xfrm>
        </p:grpSpPr>
        <p:sp>
          <p:nvSpPr>
            <p:cNvPr id="188594" name="Line 178"/>
            <p:cNvSpPr>
              <a:spLocks noChangeShapeType="1"/>
            </p:cNvSpPr>
            <p:nvPr/>
          </p:nvSpPr>
          <p:spPr bwMode="auto">
            <a:xfrm>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95" name="Line 179"/>
            <p:cNvSpPr>
              <a:spLocks noChangeShapeType="1"/>
            </p:cNvSpPr>
            <p:nvPr/>
          </p:nvSpPr>
          <p:spPr bwMode="auto">
            <a:xfrm flipV="1">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96" name="Line 180"/>
            <p:cNvSpPr>
              <a:spLocks noChangeShapeType="1"/>
            </p:cNvSpPr>
            <p:nvPr/>
          </p:nvSpPr>
          <p:spPr bwMode="auto">
            <a:xfrm>
              <a:off x="486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97" name="Line 181"/>
            <p:cNvSpPr>
              <a:spLocks noChangeShapeType="1"/>
            </p:cNvSpPr>
            <p:nvPr/>
          </p:nvSpPr>
          <p:spPr bwMode="auto">
            <a:xfrm>
              <a:off x="558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8598" name="Line 182"/>
          <p:cNvSpPr>
            <a:spLocks noChangeShapeType="1"/>
          </p:cNvSpPr>
          <p:nvPr/>
        </p:nvSpPr>
        <p:spPr bwMode="auto">
          <a:xfrm flipH="1">
            <a:off x="9623589" y="2203252"/>
            <a:ext cx="394788" cy="904"/>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599" name="Group 183"/>
          <p:cNvGrpSpPr>
            <a:grpSpLocks/>
          </p:cNvGrpSpPr>
          <p:nvPr/>
        </p:nvGrpSpPr>
        <p:grpSpPr bwMode="auto">
          <a:xfrm>
            <a:off x="9510636" y="2149942"/>
            <a:ext cx="197394" cy="112945"/>
            <a:chOff x="4860" y="7560"/>
            <a:chExt cx="720" cy="540"/>
          </a:xfrm>
        </p:grpSpPr>
        <p:sp>
          <p:nvSpPr>
            <p:cNvPr id="188600" name="Line 184"/>
            <p:cNvSpPr>
              <a:spLocks noChangeShapeType="1"/>
            </p:cNvSpPr>
            <p:nvPr/>
          </p:nvSpPr>
          <p:spPr bwMode="auto">
            <a:xfrm>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01" name="Line 185"/>
            <p:cNvSpPr>
              <a:spLocks noChangeShapeType="1"/>
            </p:cNvSpPr>
            <p:nvPr/>
          </p:nvSpPr>
          <p:spPr bwMode="auto">
            <a:xfrm flipV="1">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02" name="Line 186"/>
            <p:cNvSpPr>
              <a:spLocks noChangeShapeType="1"/>
            </p:cNvSpPr>
            <p:nvPr/>
          </p:nvSpPr>
          <p:spPr bwMode="auto">
            <a:xfrm>
              <a:off x="486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03" name="Line 187"/>
            <p:cNvSpPr>
              <a:spLocks noChangeShapeType="1"/>
            </p:cNvSpPr>
            <p:nvPr/>
          </p:nvSpPr>
          <p:spPr bwMode="auto">
            <a:xfrm>
              <a:off x="558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8604" name="Line 188"/>
          <p:cNvSpPr>
            <a:spLocks noChangeShapeType="1"/>
          </p:cNvSpPr>
          <p:nvPr/>
        </p:nvSpPr>
        <p:spPr bwMode="auto">
          <a:xfrm flipH="1">
            <a:off x="3701773" y="2724607"/>
            <a:ext cx="394788" cy="904"/>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605" name="Group 189"/>
          <p:cNvGrpSpPr>
            <a:grpSpLocks/>
          </p:cNvGrpSpPr>
          <p:nvPr/>
        </p:nvGrpSpPr>
        <p:grpSpPr bwMode="auto">
          <a:xfrm>
            <a:off x="3588820" y="2671296"/>
            <a:ext cx="197394" cy="112945"/>
            <a:chOff x="4860" y="7560"/>
            <a:chExt cx="720" cy="540"/>
          </a:xfrm>
        </p:grpSpPr>
        <p:sp>
          <p:nvSpPr>
            <p:cNvPr id="188606" name="Line 190"/>
            <p:cNvSpPr>
              <a:spLocks noChangeShapeType="1"/>
            </p:cNvSpPr>
            <p:nvPr/>
          </p:nvSpPr>
          <p:spPr bwMode="auto">
            <a:xfrm>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07" name="Line 191"/>
            <p:cNvSpPr>
              <a:spLocks noChangeShapeType="1"/>
            </p:cNvSpPr>
            <p:nvPr/>
          </p:nvSpPr>
          <p:spPr bwMode="auto">
            <a:xfrm flipV="1">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08" name="Line 192"/>
            <p:cNvSpPr>
              <a:spLocks noChangeShapeType="1"/>
            </p:cNvSpPr>
            <p:nvPr/>
          </p:nvSpPr>
          <p:spPr bwMode="auto">
            <a:xfrm>
              <a:off x="486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09" name="Line 193"/>
            <p:cNvSpPr>
              <a:spLocks noChangeShapeType="1"/>
            </p:cNvSpPr>
            <p:nvPr/>
          </p:nvSpPr>
          <p:spPr bwMode="auto">
            <a:xfrm>
              <a:off x="558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8610" name="Line 194"/>
          <p:cNvSpPr>
            <a:spLocks noChangeShapeType="1"/>
          </p:cNvSpPr>
          <p:nvPr/>
        </p:nvSpPr>
        <p:spPr bwMode="auto">
          <a:xfrm flipH="1">
            <a:off x="5675711" y="2724607"/>
            <a:ext cx="394788" cy="904"/>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611" name="Group 195"/>
          <p:cNvGrpSpPr>
            <a:grpSpLocks/>
          </p:cNvGrpSpPr>
          <p:nvPr/>
        </p:nvGrpSpPr>
        <p:grpSpPr bwMode="auto">
          <a:xfrm>
            <a:off x="5562758" y="2671296"/>
            <a:ext cx="197394" cy="112945"/>
            <a:chOff x="4860" y="7560"/>
            <a:chExt cx="720" cy="540"/>
          </a:xfrm>
        </p:grpSpPr>
        <p:sp>
          <p:nvSpPr>
            <p:cNvPr id="188612" name="Line 196"/>
            <p:cNvSpPr>
              <a:spLocks noChangeShapeType="1"/>
            </p:cNvSpPr>
            <p:nvPr/>
          </p:nvSpPr>
          <p:spPr bwMode="auto">
            <a:xfrm>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13" name="Line 197"/>
            <p:cNvSpPr>
              <a:spLocks noChangeShapeType="1"/>
            </p:cNvSpPr>
            <p:nvPr/>
          </p:nvSpPr>
          <p:spPr bwMode="auto">
            <a:xfrm flipV="1">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14" name="Line 198"/>
            <p:cNvSpPr>
              <a:spLocks noChangeShapeType="1"/>
            </p:cNvSpPr>
            <p:nvPr/>
          </p:nvSpPr>
          <p:spPr bwMode="auto">
            <a:xfrm>
              <a:off x="486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15" name="Line 199"/>
            <p:cNvSpPr>
              <a:spLocks noChangeShapeType="1"/>
            </p:cNvSpPr>
            <p:nvPr/>
          </p:nvSpPr>
          <p:spPr bwMode="auto">
            <a:xfrm>
              <a:off x="558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8616" name="Line 200"/>
          <p:cNvSpPr>
            <a:spLocks noChangeShapeType="1"/>
          </p:cNvSpPr>
          <p:nvPr/>
        </p:nvSpPr>
        <p:spPr bwMode="auto">
          <a:xfrm flipH="1">
            <a:off x="7649650" y="2718282"/>
            <a:ext cx="394788" cy="904"/>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617" name="Group 201"/>
          <p:cNvGrpSpPr>
            <a:grpSpLocks/>
          </p:cNvGrpSpPr>
          <p:nvPr/>
        </p:nvGrpSpPr>
        <p:grpSpPr bwMode="auto">
          <a:xfrm>
            <a:off x="7536697" y="2664972"/>
            <a:ext cx="197394" cy="112945"/>
            <a:chOff x="4860" y="7560"/>
            <a:chExt cx="720" cy="540"/>
          </a:xfrm>
        </p:grpSpPr>
        <p:sp>
          <p:nvSpPr>
            <p:cNvPr id="188618" name="Line 202"/>
            <p:cNvSpPr>
              <a:spLocks noChangeShapeType="1"/>
            </p:cNvSpPr>
            <p:nvPr/>
          </p:nvSpPr>
          <p:spPr bwMode="auto">
            <a:xfrm>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19" name="Line 203"/>
            <p:cNvSpPr>
              <a:spLocks noChangeShapeType="1"/>
            </p:cNvSpPr>
            <p:nvPr/>
          </p:nvSpPr>
          <p:spPr bwMode="auto">
            <a:xfrm flipV="1">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20" name="Line 204"/>
            <p:cNvSpPr>
              <a:spLocks noChangeShapeType="1"/>
            </p:cNvSpPr>
            <p:nvPr/>
          </p:nvSpPr>
          <p:spPr bwMode="auto">
            <a:xfrm>
              <a:off x="486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21" name="Line 205"/>
            <p:cNvSpPr>
              <a:spLocks noChangeShapeType="1"/>
            </p:cNvSpPr>
            <p:nvPr/>
          </p:nvSpPr>
          <p:spPr bwMode="auto">
            <a:xfrm>
              <a:off x="558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8622" name="Line 206"/>
          <p:cNvSpPr>
            <a:spLocks noChangeShapeType="1"/>
          </p:cNvSpPr>
          <p:nvPr/>
        </p:nvSpPr>
        <p:spPr bwMode="auto">
          <a:xfrm flipH="1">
            <a:off x="9623589" y="2724607"/>
            <a:ext cx="394788" cy="904"/>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623" name="Group 207"/>
          <p:cNvGrpSpPr>
            <a:grpSpLocks/>
          </p:cNvGrpSpPr>
          <p:nvPr/>
        </p:nvGrpSpPr>
        <p:grpSpPr bwMode="auto">
          <a:xfrm>
            <a:off x="9510636" y="2671296"/>
            <a:ext cx="197394" cy="112945"/>
            <a:chOff x="4860" y="7560"/>
            <a:chExt cx="720" cy="540"/>
          </a:xfrm>
        </p:grpSpPr>
        <p:sp>
          <p:nvSpPr>
            <p:cNvPr id="188624" name="Line 208"/>
            <p:cNvSpPr>
              <a:spLocks noChangeShapeType="1"/>
            </p:cNvSpPr>
            <p:nvPr/>
          </p:nvSpPr>
          <p:spPr bwMode="auto">
            <a:xfrm>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25" name="Line 209"/>
            <p:cNvSpPr>
              <a:spLocks noChangeShapeType="1"/>
            </p:cNvSpPr>
            <p:nvPr/>
          </p:nvSpPr>
          <p:spPr bwMode="auto">
            <a:xfrm flipV="1">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26" name="Line 210"/>
            <p:cNvSpPr>
              <a:spLocks noChangeShapeType="1"/>
            </p:cNvSpPr>
            <p:nvPr/>
          </p:nvSpPr>
          <p:spPr bwMode="auto">
            <a:xfrm>
              <a:off x="486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27" name="Line 211"/>
            <p:cNvSpPr>
              <a:spLocks noChangeShapeType="1"/>
            </p:cNvSpPr>
            <p:nvPr/>
          </p:nvSpPr>
          <p:spPr bwMode="auto">
            <a:xfrm>
              <a:off x="558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8628" name="Line 212"/>
          <p:cNvSpPr>
            <a:spLocks noChangeShapeType="1"/>
          </p:cNvSpPr>
          <p:nvPr/>
        </p:nvSpPr>
        <p:spPr bwMode="auto">
          <a:xfrm flipH="1">
            <a:off x="3701773" y="3212529"/>
            <a:ext cx="394788" cy="904"/>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629" name="Group 213"/>
          <p:cNvGrpSpPr>
            <a:grpSpLocks/>
          </p:cNvGrpSpPr>
          <p:nvPr/>
        </p:nvGrpSpPr>
        <p:grpSpPr bwMode="auto">
          <a:xfrm>
            <a:off x="3588820" y="3159219"/>
            <a:ext cx="197394" cy="112945"/>
            <a:chOff x="4860" y="7560"/>
            <a:chExt cx="720" cy="540"/>
          </a:xfrm>
        </p:grpSpPr>
        <p:sp>
          <p:nvSpPr>
            <p:cNvPr id="188630" name="Line 214"/>
            <p:cNvSpPr>
              <a:spLocks noChangeShapeType="1"/>
            </p:cNvSpPr>
            <p:nvPr/>
          </p:nvSpPr>
          <p:spPr bwMode="auto">
            <a:xfrm>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31" name="Line 215"/>
            <p:cNvSpPr>
              <a:spLocks noChangeShapeType="1"/>
            </p:cNvSpPr>
            <p:nvPr/>
          </p:nvSpPr>
          <p:spPr bwMode="auto">
            <a:xfrm flipV="1">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32" name="Line 216"/>
            <p:cNvSpPr>
              <a:spLocks noChangeShapeType="1"/>
            </p:cNvSpPr>
            <p:nvPr/>
          </p:nvSpPr>
          <p:spPr bwMode="auto">
            <a:xfrm>
              <a:off x="486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33" name="Line 217"/>
            <p:cNvSpPr>
              <a:spLocks noChangeShapeType="1"/>
            </p:cNvSpPr>
            <p:nvPr/>
          </p:nvSpPr>
          <p:spPr bwMode="auto">
            <a:xfrm>
              <a:off x="558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8634" name="Line 218"/>
          <p:cNvSpPr>
            <a:spLocks noChangeShapeType="1"/>
          </p:cNvSpPr>
          <p:nvPr/>
        </p:nvSpPr>
        <p:spPr bwMode="auto">
          <a:xfrm flipH="1">
            <a:off x="5675711" y="3212529"/>
            <a:ext cx="394788" cy="904"/>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635" name="Group 219"/>
          <p:cNvGrpSpPr>
            <a:grpSpLocks/>
          </p:cNvGrpSpPr>
          <p:nvPr/>
        </p:nvGrpSpPr>
        <p:grpSpPr bwMode="auto">
          <a:xfrm>
            <a:off x="5562758" y="3159219"/>
            <a:ext cx="197394" cy="112945"/>
            <a:chOff x="4860" y="7560"/>
            <a:chExt cx="720" cy="540"/>
          </a:xfrm>
        </p:grpSpPr>
        <p:sp>
          <p:nvSpPr>
            <p:cNvPr id="188636" name="Line 220"/>
            <p:cNvSpPr>
              <a:spLocks noChangeShapeType="1"/>
            </p:cNvSpPr>
            <p:nvPr/>
          </p:nvSpPr>
          <p:spPr bwMode="auto">
            <a:xfrm>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37" name="Line 221"/>
            <p:cNvSpPr>
              <a:spLocks noChangeShapeType="1"/>
            </p:cNvSpPr>
            <p:nvPr/>
          </p:nvSpPr>
          <p:spPr bwMode="auto">
            <a:xfrm flipV="1">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38" name="Line 222"/>
            <p:cNvSpPr>
              <a:spLocks noChangeShapeType="1"/>
            </p:cNvSpPr>
            <p:nvPr/>
          </p:nvSpPr>
          <p:spPr bwMode="auto">
            <a:xfrm>
              <a:off x="486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39" name="Line 223"/>
            <p:cNvSpPr>
              <a:spLocks noChangeShapeType="1"/>
            </p:cNvSpPr>
            <p:nvPr/>
          </p:nvSpPr>
          <p:spPr bwMode="auto">
            <a:xfrm>
              <a:off x="558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8640" name="Line 224"/>
          <p:cNvSpPr>
            <a:spLocks noChangeShapeType="1"/>
          </p:cNvSpPr>
          <p:nvPr/>
        </p:nvSpPr>
        <p:spPr bwMode="auto">
          <a:xfrm flipH="1">
            <a:off x="7649650" y="3206205"/>
            <a:ext cx="394788" cy="904"/>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641" name="Group 225"/>
          <p:cNvGrpSpPr>
            <a:grpSpLocks/>
          </p:cNvGrpSpPr>
          <p:nvPr/>
        </p:nvGrpSpPr>
        <p:grpSpPr bwMode="auto">
          <a:xfrm>
            <a:off x="7536697" y="3152894"/>
            <a:ext cx="197394" cy="112945"/>
            <a:chOff x="4860" y="7560"/>
            <a:chExt cx="720" cy="540"/>
          </a:xfrm>
        </p:grpSpPr>
        <p:sp>
          <p:nvSpPr>
            <p:cNvPr id="188642" name="Line 226"/>
            <p:cNvSpPr>
              <a:spLocks noChangeShapeType="1"/>
            </p:cNvSpPr>
            <p:nvPr/>
          </p:nvSpPr>
          <p:spPr bwMode="auto">
            <a:xfrm>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43" name="Line 227"/>
            <p:cNvSpPr>
              <a:spLocks noChangeShapeType="1"/>
            </p:cNvSpPr>
            <p:nvPr/>
          </p:nvSpPr>
          <p:spPr bwMode="auto">
            <a:xfrm flipV="1">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44" name="Line 228"/>
            <p:cNvSpPr>
              <a:spLocks noChangeShapeType="1"/>
            </p:cNvSpPr>
            <p:nvPr/>
          </p:nvSpPr>
          <p:spPr bwMode="auto">
            <a:xfrm>
              <a:off x="486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45" name="Line 229"/>
            <p:cNvSpPr>
              <a:spLocks noChangeShapeType="1"/>
            </p:cNvSpPr>
            <p:nvPr/>
          </p:nvSpPr>
          <p:spPr bwMode="auto">
            <a:xfrm>
              <a:off x="558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8646" name="Line 230"/>
          <p:cNvSpPr>
            <a:spLocks noChangeShapeType="1"/>
          </p:cNvSpPr>
          <p:nvPr/>
        </p:nvSpPr>
        <p:spPr bwMode="auto">
          <a:xfrm flipH="1">
            <a:off x="9623589" y="3212529"/>
            <a:ext cx="394788" cy="904"/>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647" name="Group 231"/>
          <p:cNvGrpSpPr>
            <a:grpSpLocks/>
          </p:cNvGrpSpPr>
          <p:nvPr/>
        </p:nvGrpSpPr>
        <p:grpSpPr bwMode="auto">
          <a:xfrm>
            <a:off x="9510636" y="3159219"/>
            <a:ext cx="197394" cy="112945"/>
            <a:chOff x="4860" y="7560"/>
            <a:chExt cx="720" cy="540"/>
          </a:xfrm>
        </p:grpSpPr>
        <p:sp>
          <p:nvSpPr>
            <p:cNvPr id="188648" name="Line 232"/>
            <p:cNvSpPr>
              <a:spLocks noChangeShapeType="1"/>
            </p:cNvSpPr>
            <p:nvPr/>
          </p:nvSpPr>
          <p:spPr bwMode="auto">
            <a:xfrm>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49" name="Line 233"/>
            <p:cNvSpPr>
              <a:spLocks noChangeShapeType="1"/>
            </p:cNvSpPr>
            <p:nvPr/>
          </p:nvSpPr>
          <p:spPr bwMode="auto">
            <a:xfrm flipV="1">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50" name="Line 234"/>
            <p:cNvSpPr>
              <a:spLocks noChangeShapeType="1"/>
            </p:cNvSpPr>
            <p:nvPr/>
          </p:nvSpPr>
          <p:spPr bwMode="auto">
            <a:xfrm>
              <a:off x="486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51" name="Line 235"/>
            <p:cNvSpPr>
              <a:spLocks noChangeShapeType="1"/>
            </p:cNvSpPr>
            <p:nvPr/>
          </p:nvSpPr>
          <p:spPr bwMode="auto">
            <a:xfrm>
              <a:off x="558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8652" name="Line 236"/>
          <p:cNvSpPr>
            <a:spLocks noChangeShapeType="1"/>
          </p:cNvSpPr>
          <p:nvPr/>
        </p:nvSpPr>
        <p:spPr bwMode="auto">
          <a:xfrm flipH="1">
            <a:off x="3694096" y="3700452"/>
            <a:ext cx="394788" cy="904"/>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653" name="Group 237"/>
          <p:cNvGrpSpPr>
            <a:grpSpLocks/>
          </p:cNvGrpSpPr>
          <p:nvPr/>
        </p:nvGrpSpPr>
        <p:grpSpPr bwMode="auto">
          <a:xfrm>
            <a:off x="3581143" y="3647142"/>
            <a:ext cx="197394" cy="112945"/>
            <a:chOff x="4860" y="7560"/>
            <a:chExt cx="720" cy="540"/>
          </a:xfrm>
        </p:grpSpPr>
        <p:sp>
          <p:nvSpPr>
            <p:cNvPr id="188654" name="Line 238"/>
            <p:cNvSpPr>
              <a:spLocks noChangeShapeType="1"/>
            </p:cNvSpPr>
            <p:nvPr/>
          </p:nvSpPr>
          <p:spPr bwMode="auto">
            <a:xfrm>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55" name="Line 239"/>
            <p:cNvSpPr>
              <a:spLocks noChangeShapeType="1"/>
            </p:cNvSpPr>
            <p:nvPr/>
          </p:nvSpPr>
          <p:spPr bwMode="auto">
            <a:xfrm flipV="1">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56" name="Line 240"/>
            <p:cNvSpPr>
              <a:spLocks noChangeShapeType="1"/>
            </p:cNvSpPr>
            <p:nvPr/>
          </p:nvSpPr>
          <p:spPr bwMode="auto">
            <a:xfrm>
              <a:off x="486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57" name="Line 241"/>
            <p:cNvSpPr>
              <a:spLocks noChangeShapeType="1"/>
            </p:cNvSpPr>
            <p:nvPr/>
          </p:nvSpPr>
          <p:spPr bwMode="auto">
            <a:xfrm>
              <a:off x="558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8658" name="Line 242"/>
          <p:cNvSpPr>
            <a:spLocks noChangeShapeType="1"/>
          </p:cNvSpPr>
          <p:nvPr/>
        </p:nvSpPr>
        <p:spPr bwMode="auto">
          <a:xfrm flipH="1">
            <a:off x="5668035" y="3700452"/>
            <a:ext cx="394788" cy="904"/>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659" name="Group 243"/>
          <p:cNvGrpSpPr>
            <a:grpSpLocks/>
          </p:cNvGrpSpPr>
          <p:nvPr/>
        </p:nvGrpSpPr>
        <p:grpSpPr bwMode="auto">
          <a:xfrm>
            <a:off x="5555082" y="3647142"/>
            <a:ext cx="197394" cy="112945"/>
            <a:chOff x="4860" y="7560"/>
            <a:chExt cx="720" cy="540"/>
          </a:xfrm>
        </p:grpSpPr>
        <p:sp>
          <p:nvSpPr>
            <p:cNvPr id="188660" name="Line 244"/>
            <p:cNvSpPr>
              <a:spLocks noChangeShapeType="1"/>
            </p:cNvSpPr>
            <p:nvPr/>
          </p:nvSpPr>
          <p:spPr bwMode="auto">
            <a:xfrm>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61" name="Line 245"/>
            <p:cNvSpPr>
              <a:spLocks noChangeShapeType="1"/>
            </p:cNvSpPr>
            <p:nvPr/>
          </p:nvSpPr>
          <p:spPr bwMode="auto">
            <a:xfrm flipV="1">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62" name="Line 246"/>
            <p:cNvSpPr>
              <a:spLocks noChangeShapeType="1"/>
            </p:cNvSpPr>
            <p:nvPr/>
          </p:nvSpPr>
          <p:spPr bwMode="auto">
            <a:xfrm>
              <a:off x="486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63" name="Line 247"/>
            <p:cNvSpPr>
              <a:spLocks noChangeShapeType="1"/>
            </p:cNvSpPr>
            <p:nvPr/>
          </p:nvSpPr>
          <p:spPr bwMode="auto">
            <a:xfrm>
              <a:off x="558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8664" name="Line 248"/>
          <p:cNvSpPr>
            <a:spLocks noChangeShapeType="1"/>
          </p:cNvSpPr>
          <p:nvPr/>
        </p:nvSpPr>
        <p:spPr bwMode="auto">
          <a:xfrm flipH="1">
            <a:off x="7641974" y="3694127"/>
            <a:ext cx="394788" cy="904"/>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665" name="Group 249"/>
          <p:cNvGrpSpPr>
            <a:grpSpLocks/>
          </p:cNvGrpSpPr>
          <p:nvPr/>
        </p:nvGrpSpPr>
        <p:grpSpPr bwMode="auto">
          <a:xfrm>
            <a:off x="7529021" y="3640817"/>
            <a:ext cx="197394" cy="112945"/>
            <a:chOff x="4860" y="7560"/>
            <a:chExt cx="720" cy="540"/>
          </a:xfrm>
        </p:grpSpPr>
        <p:sp>
          <p:nvSpPr>
            <p:cNvPr id="188666" name="Line 250"/>
            <p:cNvSpPr>
              <a:spLocks noChangeShapeType="1"/>
            </p:cNvSpPr>
            <p:nvPr/>
          </p:nvSpPr>
          <p:spPr bwMode="auto">
            <a:xfrm>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67" name="Line 251"/>
            <p:cNvSpPr>
              <a:spLocks noChangeShapeType="1"/>
            </p:cNvSpPr>
            <p:nvPr/>
          </p:nvSpPr>
          <p:spPr bwMode="auto">
            <a:xfrm flipV="1">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68" name="Line 252"/>
            <p:cNvSpPr>
              <a:spLocks noChangeShapeType="1"/>
            </p:cNvSpPr>
            <p:nvPr/>
          </p:nvSpPr>
          <p:spPr bwMode="auto">
            <a:xfrm>
              <a:off x="486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69" name="Line 253"/>
            <p:cNvSpPr>
              <a:spLocks noChangeShapeType="1"/>
            </p:cNvSpPr>
            <p:nvPr/>
          </p:nvSpPr>
          <p:spPr bwMode="auto">
            <a:xfrm>
              <a:off x="558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8670" name="Line 254"/>
          <p:cNvSpPr>
            <a:spLocks noChangeShapeType="1"/>
          </p:cNvSpPr>
          <p:nvPr/>
        </p:nvSpPr>
        <p:spPr bwMode="auto">
          <a:xfrm flipH="1">
            <a:off x="9615913" y="3700452"/>
            <a:ext cx="394788" cy="904"/>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671" name="Group 255"/>
          <p:cNvGrpSpPr>
            <a:grpSpLocks/>
          </p:cNvGrpSpPr>
          <p:nvPr/>
        </p:nvGrpSpPr>
        <p:grpSpPr bwMode="auto">
          <a:xfrm>
            <a:off x="9502959" y="3647142"/>
            <a:ext cx="197394" cy="112945"/>
            <a:chOff x="4860" y="7560"/>
            <a:chExt cx="720" cy="540"/>
          </a:xfrm>
        </p:grpSpPr>
        <p:sp>
          <p:nvSpPr>
            <p:cNvPr id="188672" name="Line 256"/>
            <p:cNvSpPr>
              <a:spLocks noChangeShapeType="1"/>
            </p:cNvSpPr>
            <p:nvPr/>
          </p:nvSpPr>
          <p:spPr bwMode="auto">
            <a:xfrm>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73" name="Line 257"/>
            <p:cNvSpPr>
              <a:spLocks noChangeShapeType="1"/>
            </p:cNvSpPr>
            <p:nvPr/>
          </p:nvSpPr>
          <p:spPr bwMode="auto">
            <a:xfrm flipV="1">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74" name="Line 258"/>
            <p:cNvSpPr>
              <a:spLocks noChangeShapeType="1"/>
            </p:cNvSpPr>
            <p:nvPr/>
          </p:nvSpPr>
          <p:spPr bwMode="auto">
            <a:xfrm>
              <a:off x="486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75" name="Line 259"/>
            <p:cNvSpPr>
              <a:spLocks noChangeShapeType="1"/>
            </p:cNvSpPr>
            <p:nvPr/>
          </p:nvSpPr>
          <p:spPr bwMode="auto">
            <a:xfrm>
              <a:off x="558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8676" name="Line 260"/>
          <p:cNvSpPr>
            <a:spLocks noChangeShapeType="1"/>
          </p:cNvSpPr>
          <p:nvPr/>
        </p:nvSpPr>
        <p:spPr bwMode="auto">
          <a:xfrm flipH="1">
            <a:off x="3694096" y="4178436"/>
            <a:ext cx="394788" cy="904"/>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677" name="Group 261"/>
          <p:cNvGrpSpPr>
            <a:grpSpLocks/>
          </p:cNvGrpSpPr>
          <p:nvPr/>
        </p:nvGrpSpPr>
        <p:grpSpPr bwMode="auto">
          <a:xfrm>
            <a:off x="3581143" y="4125126"/>
            <a:ext cx="197394" cy="112945"/>
            <a:chOff x="4860" y="7560"/>
            <a:chExt cx="720" cy="540"/>
          </a:xfrm>
        </p:grpSpPr>
        <p:sp>
          <p:nvSpPr>
            <p:cNvPr id="188678" name="Line 262"/>
            <p:cNvSpPr>
              <a:spLocks noChangeShapeType="1"/>
            </p:cNvSpPr>
            <p:nvPr/>
          </p:nvSpPr>
          <p:spPr bwMode="auto">
            <a:xfrm>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79" name="Line 263"/>
            <p:cNvSpPr>
              <a:spLocks noChangeShapeType="1"/>
            </p:cNvSpPr>
            <p:nvPr/>
          </p:nvSpPr>
          <p:spPr bwMode="auto">
            <a:xfrm flipV="1">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80" name="Line 264"/>
            <p:cNvSpPr>
              <a:spLocks noChangeShapeType="1"/>
            </p:cNvSpPr>
            <p:nvPr/>
          </p:nvSpPr>
          <p:spPr bwMode="auto">
            <a:xfrm>
              <a:off x="486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81" name="Line 265"/>
            <p:cNvSpPr>
              <a:spLocks noChangeShapeType="1"/>
            </p:cNvSpPr>
            <p:nvPr/>
          </p:nvSpPr>
          <p:spPr bwMode="auto">
            <a:xfrm>
              <a:off x="558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8682" name="Line 266"/>
          <p:cNvSpPr>
            <a:spLocks noChangeShapeType="1"/>
          </p:cNvSpPr>
          <p:nvPr/>
        </p:nvSpPr>
        <p:spPr bwMode="auto">
          <a:xfrm flipH="1">
            <a:off x="5668035" y="4178436"/>
            <a:ext cx="394788" cy="904"/>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683" name="Group 267"/>
          <p:cNvGrpSpPr>
            <a:grpSpLocks/>
          </p:cNvGrpSpPr>
          <p:nvPr/>
        </p:nvGrpSpPr>
        <p:grpSpPr bwMode="auto">
          <a:xfrm>
            <a:off x="5555082" y="4125126"/>
            <a:ext cx="197394" cy="112945"/>
            <a:chOff x="4860" y="7560"/>
            <a:chExt cx="720" cy="540"/>
          </a:xfrm>
        </p:grpSpPr>
        <p:sp>
          <p:nvSpPr>
            <p:cNvPr id="188684" name="Line 268"/>
            <p:cNvSpPr>
              <a:spLocks noChangeShapeType="1"/>
            </p:cNvSpPr>
            <p:nvPr/>
          </p:nvSpPr>
          <p:spPr bwMode="auto">
            <a:xfrm>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85" name="Line 269"/>
            <p:cNvSpPr>
              <a:spLocks noChangeShapeType="1"/>
            </p:cNvSpPr>
            <p:nvPr/>
          </p:nvSpPr>
          <p:spPr bwMode="auto">
            <a:xfrm flipV="1">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86" name="Line 270"/>
            <p:cNvSpPr>
              <a:spLocks noChangeShapeType="1"/>
            </p:cNvSpPr>
            <p:nvPr/>
          </p:nvSpPr>
          <p:spPr bwMode="auto">
            <a:xfrm>
              <a:off x="486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87" name="Line 271"/>
            <p:cNvSpPr>
              <a:spLocks noChangeShapeType="1"/>
            </p:cNvSpPr>
            <p:nvPr/>
          </p:nvSpPr>
          <p:spPr bwMode="auto">
            <a:xfrm>
              <a:off x="558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8688" name="Line 272"/>
          <p:cNvSpPr>
            <a:spLocks noChangeShapeType="1"/>
          </p:cNvSpPr>
          <p:nvPr/>
        </p:nvSpPr>
        <p:spPr bwMode="auto">
          <a:xfrm flipH="1">
            <a:off x="7641974" y="4172111"/>
            <a:ext cx="394788" cy="904"/>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689" name="Group 273"/>
          <p:cNvGrpSpPr>
            <a:grpSpLocks/>
          </p:cNvGrpSpPr>
          <p:nvPr/>
        </p:nvGrpSpPr>
        <p:grpSpPr bwMode="auto">
          <a:xfrm>
            <a:off x="7529021" y="4118801"/>
            <a:ext cx="197394" cy="112945"/>
            <a:chOff x="4860" y="7560"/>
            <a:chExt cx="720" cy="540"/>
          </a:xfrm>
        </p:grpSpPr>
        <p:sp>
          <p:nvSpPr>
            <p:cNvPr id="188690" name="Line 274"/>
            <p:cNvSpPr>
              <a:spLocks noChangeShapeType="1"/>
            </p:cNvSpPr>
            <p:nvPr/>
          </p:nvSpPr>
          <p:spPr bwMode="auto">
            <a:xfrm>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91" name="Line 275"/>
            <p:cNvSpPr>
              <a:spLocks noChangeShapeType="1"/>
            </p:cNvSpPr>
            <p:nvPr/>
          </p:nvSpPr>
          <p:spPr bwMode="auto">
            <a:xfrm flipV="1">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92" name="Line 276"/>
            <p:cNvSpPr>
              <a:spLocks noChangeShapeType="1"/>
            </p:cNvSpPr>
            <p:nvPr/>
          </p:nvSpPr>
          <p:spPr bwMode="auto">
            <a:xfrm>
              <a:off x="486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93" name="Line 277"/>
            <p:cNvSpPr>
              <a:spLocks noChangeShapeType="1"/>
            </p:cNvSpPr>
            <p:nvPr/>
          </p:nvSpPr>
          <p:spPr bwMode="auto">
            <a:xfrm>
              <a:off x="558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8694" name="Line 278"/>
          <p:cNvSpPr>
            <a:spLocks noChangeShapeType="1"/>
          </p:cNvSpPr>
          <p:nvPr/>
        </p:nvSpPr>
        <p:spPr bwMode="auto">
          <a:xfrm flipH="1">
            <a:off x="9615913" y="4178436"/>
            <a:ext cx="394788" cy="904"/>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8695" name="Group 279"/>
          <p:cNvGrpSpPr>
            <a:grpSpLocks/>
          </p:cNvGrpSpPr>
          <p:nvPr/>
        </p:nvGrpSpPr>
        <p:grpSpPr bwMode="auto">
          <a:xfrm>
            <a:off x="9502959" y="4125126"/>
            <a:ext cx="197394" cy="112945"/>
            <a:chOff x="4860" y="7560"/>
            <a:chExt cx="720" cy="540"/>
          </a:xfrm>
        </p:grpSpPr>
        <p:sp>
          <p:nvSpPr>
            <p:cNvPr id="188696" name="Line 280"/>
            <p:cNvSpPr>
              <a:spLocks noChangeShapeType="1"/>
            </p:cNvSpPr>
            <p:nvPr/>
          </p:nvSpPr>
          <p:spPr bwMode="auto">
            <a:xfrm>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97" name="Line 281"/>
            <p:cNvSpPr>
              <a:spLocks noChangeShapeType="1"/>
            </p:cNvSpPr>
            <p:nvPr/>
          </p:nvSpPr>
          <p:spPr bwMode="auto">
            <a:xfrm flipV="1">
              <a:off x="4860" y="7560"/>
              <a:ext cx="72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98" name="Line 282"/>
            <p:cNvSpPr>
              <a:spLocks noChangeShapeType="1"/>
            </p:cNvSpPr>
            <p:nvPr/>
          </p:nvSpPr>
          <p:spPr bwMode="auto">
            <a:xfrm>
              <a:off x="486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699" name="Line 283"/>
            <p:cNvSpPr>
              <a:spLocks noChangeShapeType="1"/>
            </p:cNvSpPr>
            <p:nvPr/>
          </p:nvSpPr>
          <p:spPr bwMode="auto">
            <a:xfrm>
              <a:off x="5580" y="7560"/>
              <a:ext cx="0" cy="54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8701" name="Text Box 285"/>
          <p:cNvSpPr txBox="1">
            <a:spLocks noChangeArrowheads="1"/>
          </p:cNvSpPr>
          <p:nvPr/>
        </p:nvSpPr>
        <p:spPr bwMode="auto">
          <a:xfrm>
            <a:off x="3719736" y="1196752"/>
            <a:ext cx="1368152" cy="576064"/>
          </a:xfrm>
          <a:prstGeom prst="wedgeRectCallout">
            <a:avLst>
              <a:gd name="adj1" fmla="val -46538"/>
              <a:gd name="adj2" fmla="val 102349"/>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600" b="0" i="0" u="none" strike="noStrike" cap="none" normalizeH="0" baseline="0" dirty="0">
                <a:ln>
                  <a:noFill/>
                </a:ln>
                <a:solidFill>
                  <a:schemeClr val="tx1"/>
                </a:solidFill>
                <a:effectLst/>
                <a:latin typeface="Arial" pitchFamily="34" charset="0"/>
                <a:cs typeface="Arial" pitchFamily="34" charset="0"/>
              </a:rPr>
              <a:t>Під’єднання</a:t>
            </a:r>
            <a:r>
              <a:rPr kumimoji="0" lang="uk-UA" sz="1600" b="0" i="0" u="none" strike="noStrike" cap="none" normalizeH="0" dirty="0">
                <a:ln>
                  <a:noFill/>
                </a:ln>
                <a:solidFill>
                  <a:schemeClr val="tx1"/>
                </a:solidFill>
                <a:effectLst/>
                <a:latin typeface="Arial" pitchFamily="34" charset="0"/>
                <a:cs typeface="Arial" pitchFamily="34" charset="0"/>
              </a:rPr>
              <a:t> до квартир</a:t>
            </a:r>
            <a:endParaRPr kumimoji="0" lang="en-US" sz="4400" b="0" i="0" u="none" strike="noStrike" cap="none" normalizeH="0" baseline="0" dirty="0">
              <a:ln>
                <a:noFill/>
              </a:ln>
              <a:solidFill>
                <a:schemeClr val="tx1"/>
              </a:solidFill>
              <a:effectLst/>
              <a:latin typeface="Arial" pitchFamily="34" charset="0"/>
              <a:cs typeface="Arial" pitchFamily="34" charset="0"/>
            </a:endParaRPr>
          </a:p>
        </p:txBody>
      </p:sp>
      <p:pic>
        <p:nvPicPr>
          <p:cNvPr id="188706" name="Picture 290"/>
          <p:cNvPicPr>
            <a:picLocks noChangeAspect="1" noChangeArrowheads="1"/>
          </p:cNvPicPr>
          <p:nvPr/>
        </p:nvPicPr>
        <p:blipFill>
          <a:blip r:embed="rId3" cstate="print"/>
          <a:srcRect/>
          <a:stretch>
            <a:fillRect/>
          </a:stretch>
        </p:blipFill>
        <p:spPr bwMode="auto">
          <a:xfrm>
            <a:off x="407500" y="1412636"/>
            <a:ext cx="2531999" cy="1800340"/>
          </a:xfrm>
          <a:prstGeom prst="rect">
            <a:avLst/>
          </a:prstGeom>
          <a:noFill/>
        </p:spPr>
      </p:pic>
      <p:sp>
        <p:nvSpPr>
          <p:cNvPr id="188707" name="Line 291"/>
          <p:cNvSpPr>
            <a:spLocks noChangeShapeType="1"/>
          </p:cNvSpPr>
          <p:nvPr/>
        </p:nvSpPr>
        <p:spPr bwMode="auto">
          <a:xfrm flipV="1">
            <a:off x="1559496" y="3429000"/>
            <a:ext cx="0" cy="396663"/>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188555" name="Text Box 139"/>
          <p:cNvSpPr txBox="1">
            <a:spLocks noChangeArrowheads="1"/>
          </p:cNvSpPr>
          <p:nvPr/>
        </p:nvSpPr>
        <p:spPr bwMode="auto">
          <a:xfrm>
            <a:off x="623392" y="4005064"/>
            <a:ext cx="1723167" cy="576064"/>
          </a:xfrm>
          <a:prstGeom prst="wedgeRectCallout">
            <a:avLst>
              <a:gd name="adj1" fmla="val 103770"/>
              <a:gd name="adj2" fmla="val 13922"/>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400" b="0" i="0" u="none" strike="noStrike" cap="none" normalizeH="0" baseline="0" dirty="0" err="1">
                <a:ln>
                  <a:noFill/>
                </a:ln>
                <a:solidFill>
                  <a:schemeClr val="tx1"/>
                </a:solidFill>
                <a:effectLst/>
                <a:latin typeface="Arial" pitchFamily="34" charset="0"/>
                <a:cs typeface="Arial" pitchFamily="34" charset="0"/>
              </a:rPr>
              <a:t>Рушникосушарки</a:t>
            </a:r>
            <a:r>
              <a:rPr kumimoji="0" lang="uk-UA" sz="1400" b="0" i="0" u="none" strike="noStrike" cap="none" normalizeH="0" dirty="0">
                <a:ln>
                  <a:noFill/>
                </a:ln>
                <a:solidFill>
                  <a:schemeClr val="tx1"/>
                </a:solidFill>
                <a:effectLst/>
                <a:latin typeface="Arial" pitchFamily="34" charset="0"/>
                <a:cs typeface="Arial" pitchFamily="34" charset="0"/>
              </a:rPr>
              <a:t> для ванних кімнат</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5.8. </a:t>
            </a:r>
            <a:r>
              <a:rPr lang="uk-UA" dirty="0">
                <a:solidFill>
                  <a:schemeClr val="tx1"/>
                </a:solidFill>
              </a:rPr>
              <a:t>Вентиляційна система</a:t>
            </a:r>
            <a:endParaRPr lang="en-US" dirty="0">
              <a:solidFill>
                <a:schemeClr val="tx1"/>
              </a:solidFill>
            </a:endParaRPr>
          </a:p>
        </p:txBody>
      </p:sp>
      <p:sp>
        <p:nvSpPr>
          <p:cNvPr id="1904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0465" name="Object 1"/>
          <p:cNvGraphicFramePr>
            <a:graphicFrameLocks noChangeAspect="1"/>
          </p:cNvGraphicFramePr>
          <p:nvPr/>
        </p:nvGraphicFramePr>
        <p:xfrm>
          <a:off x="335360" y="1340768"/>
          <a:ext cx="3888432" cy="4399034"/>
        </p:xfrm>
        <a:graphic>
          <a:graphicData uri="http://schemas.openxmlformats.org/presentationml/2006/ole">
            <mc:AlternateContent xmlns:mc="http://schemas.openxmlformats.org/markup-compatibility/2006">
              <mc:Choice xmlns:v="urn:schemas-microsoft-com:vml" Requires="v">
                <p:oleObj spid="_x0000_s190662" name="Bitmap Image" r:id="rId4" imgW="3524742" imgH="4229690" progId="Paint.Picture">
                  <p:embed/>
                </p:oleObj>
              </mc:Choice>
              <mc:Fallback>
                <p:oleObj name="Bitmap Image" r:id="rId4" imgW="3524742" imgH="4229690" progId="Paint.Picture">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360" y="1340768"/>
                        <a:ext cx="3888432" cy="43990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767408" y="5877272"/>
            <a:ext cx="2934201" cy="369332"/>
          </a:xfrm>
          <a:prstGeom prst="rect">
            <a:avLst/>
          </a:prstGeom>
          <a:noFill/>
        </p:spPr>
        <p:txBody>
          <a:bodyPr wrap="none" rtlCol="0">
            <a:spAutoFit/>
          </a:bodyPr>
          <a:lstStyle/>
          <a:p>
            <a:r>
              <a:rPr lang="en-US" b="1" dirty="0"/>
              <a:t>1. </a:t>
            </a:r>
            <a:r>
              <a:rPr lang="uk-UA" b="1" dirty="0"/>
              <a:t>Природна вентиляція</a:t>
            </a:r>
            <a:endParaRPr lang="en-US" b="1" dirty="0"/>
          </a:p>
        </p:txBody>
      </p:sp>
      <p:sp>
        <p:nvSpPr>
          <p:cNvPr id="190467" name="Text Box 10248"/>
          <p:cNvSpPr txBox="1">
            <a:spLocks noChangeArrowheads="1"/>
          </p:cNvSpPr>
          <p:nvPr/>
        </p:nvSpPr>
        <p:spPr bwMode="auto">
          <a:xfrm>
            <a:off x="3791744" y="3501008"/>
            <a:ext cx="2016224" cy="108012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lvl="0" algn="ctr">
              <a:spcAft>
                <a:spcPts val="1000"/>
              </a:spcAft>
            </a:pPr>
            <a:r>
              <a:rPr kumimoji="0" lang="uk-UA" sz="1600" b="0" i="0" u="none" strike="noStrike" cap="none" normalizeH="0" baseline="0" dirty="0">
                <a:ln>
                  <a:noFill/>
                </a:ln>
                <a:solidFill>
                  <a:schemeClr val="tx1"/>
                </a:solidFill>
                <a:effectLst/>
                <a:latin typeface="+mj-lt"/>
                <a:cs typeface="Arial" pitchFamily="34" charset="0"/>
              </a:rPr>
              <a:t>Повітря рухається через будівлю</a:t>
            </a:r>
            <a:r>
              <a:rPr lang="uk-UA" sz="1600" dirty="0">
                <a:cs typeface="Arial" pitchFamily="34" charset="0"/>
              </a:rPr>
              <a:t> природним шляхом</a:t>
            </a:r>
            <a:endParaRPr kumimoji="0" lang="en-US" sz="4800" b="0" i="0" u="none" strike="noStrike" cap="none" normalizeH="0" baseline="0" dirty="0">
              <a:ln>
                <a:noFill/>
              </a:ln>
              <a:solidFill>
                <a:schemeClr val="tx1"/>
              </a:solidFill>
              <a:effectLst/>
              <a:latin typeface="+mj-lt"/>
              <a:cs typeface="Arial" pitchFamily="34" charset="0"/>
            </a:endParaRPr>
          </a:p>
        </p:txBody>
      </p:sp>
      <p:sp>
        <p:nvSpPr>
          <p:cNvPr id="190468" name="Text Box 10249"/>
          <p:cNvSpPr txBox="1">
            <a:spLocks noChangeArrowheads="1"/>
          </p:cNvSpPr>
          <p:nvPr/>
        </p:nvSpPr>
        <p:spPr bwMode="auto">
          <a:xfrm>
            <a:off x="4051268" y="908719"/>
            <a:ext cx="2044732" cy="1418625"/>
          </a:xfrm>
          <a:prstGeom prst="wedgeRectCallout">
            <a:avLst>
              <a:gd name="adj1" fmla="val -76556"/>
              <a:gd name="adj2" fmla="val 30486"/>
            </a:avLst>
          </a:prstGeom>
          <a:no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600" b="0" i="0" u="none" strike="noStrike" cap="none" normalizeH="0" baseline="0" dirty="0">
                <a:ln>
                  <a:noFill/>
                </a:ln>
                <a:effectLst/>
                <a:latin typeface="+mj-lt"/>
                <a:cs typeface="Arial" pitchFamily="34" charset="0"/>
              </a:rPr>
              <a:t>Пасивні вентиляційні канали,</a:t>
            </a:r>
            <a:r>
              <a:rPr kumimoji="0" lang="uk-UA" sz="1600" b="0" i="0" u="none" strike="noStrike" cap="none" normalizeH="0" dirty="0">
                <a:ln>
                  <a:noFill/>
                </a:ln>
                <a:effectLst/>
                <a:latin typeface="+mj-lt"/>
                <a:cs typeface="Arial" pitchFamily="34" charset="0"/>
              </a:rPr>
              <a:t> які забезпечують </a:t>
            </a:r>
            <a:r>
              <a:rPr kumimoji="0" lang="uk-UA" sz="1600" b="0" i="0" u="none" strike="noStrike" cap="none" normalizeH="0" baseline="0" dirty="0">
                <a:ln>
                  <a:noFill/>
                </a:ln>
                <a:effectLst/>
                <a:latin typeface="+mj-lt"/>
                <a:cs typeface="Arial" pitchFamily="34" charset="0"/>
              </a:rPr>
              <a:t>витягнення повітря</a:t>
            </a:r>
            <a:endParaRPr kumimoji="0" lang="en-US" sz="6000" b="0" i="0" u="none" strike="noStrike" cap="none" normalizeH="0" baseline="0" dirty="0">
              <a:ln>
                <a:noFill/>
              </a:ln>
              <a:effectLst/>
              <a:latin typeface="+mj-lt"/>
              <a:cs typeface="Arial" pitchFamily="34" charset="0"/>
            </a:endParaRPr>
          </a:p>
        </p:txBody>
      </p:sp>
      <p:sp>
        <p:nvSpPr>
          <p:cNvPr id="190470"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0469" name="Object 5"/>
          <p:cNvGraphicFramePr>
            <a:graphicFrameLocks noChangeAspect="1"/>
          </p:cNvGraphicFramePr>
          <p:nvPr/>
        </p:nvGraphicFramePr>
        <p:xfrm>
          <a:off x="6384032" y="1484784"/>
          <a:ext cx="1872208" cy="4245104"/>
        </p:xfrm>
        <a:graphic>
          <a:graphicData uri="http://schemas.openxmlformats.org/presentationml/2006/ole">
            <mc:AlternateContent xmlns:mc="http://schemas.openxmlformats.org/markup-compatibility/2006">
              <mc:Choice xmlns:v="urn:schemas-microsoft-com:vml" Requires="v">
                <p:oleObj spid="_x0000_s190663" name="Bitmap Image" r:id="rId6" imgW="2029108" imgH="4229690" progId="Paint.Picture">
                  <p:embed/>
                </p:oleObj>
              </mc:Choice>
              <mc:Fallback>
                <p:oleObj name="Bitmap Image" r:id="rId6" imgW="2029108" imgH="4229690" progId="Paint.Picture">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4032" y="1484784"/>
                        <a:ext cx="1872208" cy="4245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0471" name="Rectangle 7"/>
          <p:cNvSpPr>
            <a:spLocks noChangeArrowheads="1"/>
          </p:cNvSpPr>
          <p:nvPr/>
        </p:nvSpPr>
        <p:spPr bwMode="auto">
          <a:xfrm>
            <a:off x="6001344" y="5877273"/>
            <a:ext cx="527923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b="1" dirty="0"/>
              <a:t>2. </a:t>
            </a:r>
            <a:r>
              <a:rPr lang="uk-UA" b="1" dirty="0"/>
              <a:t>Механічна витяжна вентиляційна система</a:t>
            </a:r>
            <a:endParaRPr lang="en-GB" b="1" dirty="0"/>
          </a:p>
        </p:txBody>
      </p:sp>
      <p:sp>
        <p:nvSpPr>
          <p:cNvPr id="190472" name="Text Box 10252"/>
          <p:cNvSpPr txBox="1">
            <a:spLocks noChangeArrowheads="1"/>
          </p:cNvSpPr>
          <p:nvPr/>
        </p:nvSpPr>
        <p:spPr bwMode="auto">
          <a:xfrm>
            <a:off x="8760296" y="1268760"/>
            <a:ext cx="2232248" cy="576064"/>
          </a:xfrm>
          <a:prstGeom prst="wedgeRectCallout">
            <a:avLst>
              <a:gd name="adj1" fmla="val -115631"/>
              <a:gd name="adj2" fmla="val 26596"/>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uk-UA" sz="1600" b="0" i="0" u="none" strike="noStrike" cap="none" normalizeH="0" baseline="0" dirty="0">
                <a:ln>
                  <a:noFill/>
                </a:ln>
                <a:solidFill>
                  <a:schemeClr val="tx1"/>
                </a:solidFill>
                <a:effectLst/>
                <a:latin typeface="+mj-lt"/>
                <a:cs typeface="Arial" pitchFamily="34" charset="0"/>
              </a:rPr>
              <a:t>Контрольовані витяжні вентилятори</a:t>
            </a:r>
            <a:endParaRPr kumimoji="0" lang="en-US" sz="5400" b="0" i="0" u="none" strike="noStrike" cap="none" normalizeH="0" baseline="0" dirty="0">
              <a:ln>
                <a:noFill/>
              </a:ln>
              <a:solidFill>
                <a:schemeClr val="tx1"/>
              </a:solidFill>
              <a:effectLst/>
              <a:latin typeface="+mj-lt"/>
              <a:cs typeface="Arial" pitchFamily="34" charset="0"/>
            </a:endParaRPr>
          </a:p>
        </p:txBody>
      </p:sp>
      <p:sp>
        <p:nvSpPr>
          <p:cNvPr id="190473" name="Text Box 10251"/>
          <p:cNvSpPr txBox="1">
            <a:spLocks noChangeArrowheads="1"/>
          </p:cNvSpPr>
          <p:nvPr/>
        </p:nvSpPr>
        <p:spPr bwMode="auto">
          <a:xfrm>
            <a:off x="8760296" y="2492896"/>
            <a:ext cx="1944216" cy="576064"/>
          </a:xfrm>
          <a:prstGeom prst="wedgeRectCallout">
            <a:avLst>
              <a:gd name="adj1" fmla="val -113917"/>
              <a:gd name="adj2" fmla="val -49936"/>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uk-UA" sz="1600" b="0" i="0" u="none" strike="noStrike" cap="none" normalizeH="0" baseline="0" dirty="0">
                <a:ln>
                  <a:noFill/>
                </a:ln>
                <a:solidFill>
                  <a:schemeClr val="tx1"/>
                </a:solidFill>
                <a:effectLst/>
                <a:latin typeface="+mj-lt"/>
                <a:cs typeface="Arial" pitchFamily="34" charset="0"/>
              </a:rPr>
              <a:t>Самокеровані заслінки</a:t>
            </a:r>
            <a:r>
              <a:rPr kumimoji="0" lang="lv-LV" sz="1600" b="0" i="0" u="none" strike="noStrike" cap="none" normalizeH="0" baseline="0" dirty="0">
                <a:ln>
                  <a:noFill/>
                </a:ln>
                <a:solidFill>
                  <a:schemeClr val="tx1"/>
                </a:solidFill>
                <a:effectLst/>
                <a:latin typeface="+mj-lt"/>
                <a:cs typeface="Arial" pitchFamily="34" charset="0"/>
              </a:rPr>
              <a:t> (</a:t>
            </a:r>
            <a:r>
              <a:rPr kumimoji="0" lang="uk-UA" sz="1600" b="0" i="0" u="none" strike="noStrike" cap="none" normalizeH="0" baseline="0" dirty="0">
                <a:ln>
                  <a:noFill/>
                </a:ln>
                <a:solidFill>
                  <a:schemeClr val="tx1"/>
                </a:solidFill>
                <a:effectLst/>
                <a:latin typeface="+mj-lt"/>
                <a:cs typeface="Arial" pitchFamily="34" charset="0"/>
              </a:rPr>
              <a:t>гідро</a:t>
            </a:r>
            <a:r>
              <a:rPr kumimoji="0" lang="lv-LV" sz="1600" b="0" i="0" u="none" strike="noStrike" cap="none" normalizeH="0" baseline="0" dirty="0">
                <a:ln>
                  <a:noFill/>
                </a:ln>
                <a:solidFill>
                  <a:schemeClr val="tx1"/>
                </a:solidFill>
                <a:effectLst/>
                <a:latin typeface="+mj-lt"/>
                <a:cs typeface="Arial" pitchFamily="34" charset="0"/>
              </a:rPr>
              <a:t>)</a:t>
            </a:r>
            <a:endParaRPr kumimoji="0" lang="en-US" sz="1600" b="0" i="0" u="none" strike="noStrike" cap="none" normalizeH="0" baseline="0" dirty="0">
              <a:ln>
                <a:noFill/>
              </a:ln>
              <a:solidFill>
                <a:schemeClr val="tx1"/>
              </a:solidFill>
              <a:effectLst/>
              <a:latin typeface="+mj-lt"/>
              <a:cs typeface="Arial" pitchFamily="34" charset="0"/>
            </a:endParaRPr>
          </a:p>
        </p:txBody>
      </p:sp>
      <p:sp>
        <p:nvSpPr>
          <p:cNvPr id="190474" name="Text Box 10250"/>
          <p:cNvSpPr txBox="1">
            <a:spLocks noChangeArrowheads="1"/>
          </p:cNvSpPr>
          <p:nvPr/>
        </p:nvSpPr>
        <p:spPr bwMode="auto">
          <a:xfrm>
            <a:off x="8832304" y="3861048"/>
            <a:ext cx="1800200" cy="1152128"/>
          </a:xfrm>
          <a:prstGeom prst="wedgeRectCallout">
            <a:avLst>
              <a:gd name="adj1" fmla="val -129163"/>
              <a:gd name="adj2" fmla="val -73341"/>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uk-UA" sz="1600" b="0" i="0" u="none" strike="noStrike" cap="none" normalizeH="0" baseline="0" dirty="0">
                <a:ln>
                  <a:noFill/>
                </a:ln>
                <a:solidFill>
                  <a:schemeClr val="tx1"/>
                </a:solidFill>
                <a:effectLst/>
                <a:latin typeface="+mj-lt"/>
                <a:cs typeface="Arial" pitchFamily="34" charset="0"/>
              </a:rPr>
              <a:t>Механічне витягнення з вологих зон </a:t>
            </a:r>
            <a:r>
              <a:rPr kumimoji="0" lang="en-US" sz="1600" b="0" i="0" u="none" strike="noStrike" cap="none" normalizeH="0" baseline="0" dirty="0">
                <a:ln>
                  <a:noFill/>
                </a:ln>
                <a:solidFill>
                  <a:schemeClr val="tx1"/>
                </a:solidFill>
                <a:effectLst/>
                <a:latin typeface="+mj-lt"/>
                <a:cs typeface="Arial" pitchFamily="34" charset="0"/>
              </a:rPr>
              <a:t>(</a:t>
            </a:r>
            <a:r>
              <a:rPr kumimoji="0" lang="uk-UA" sz="1600" b="0" i="0" u="none" strike="noStrike" cap="none" normalizeH="0" baseline="0" dirty="0">
                <a:ln>
                  <a:noFill/>
                </a:ln>
                <a:solidFill>
                  <a:schemeClr val="tx1"/>
                </a:solidFill>
                <a:effectLst/>
                <a:latin typeface="+mj-lt"/>
                <a:cs typeface="Arial" pitchFamily="34" charset="0"/>
              </a:rPr>
              <a:t>ванні кімнати</a:t>
            </a:r>
            <a:r>
              <a:rPr kumimoji="0" lang="en-US" sz="1600" b="0" i="0" u="none" strike="noStrike" cap="none" normalizeH="0" baseline="0" dirty="0">
                <a:ln>
                  <a:noFill/>
                </a:ln>
                <a:solidFill>
                  <a:schemeClr val="tx1"/>
                </a:solidFill>
                <a:effectLst/>
                <a:latin typeface="+mj-lt"/>
                <a:cs typeface="Arial" pitchFamily="34" charset="0"/>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5.8. </a:t>
            </a:r>
            <a:r>
              <a:rPr lang="uk-UA" dirty="0">
                <a:solidFill>
                  <a:schemeClr val="tx1"/>
                </a:solidFill>
              </a:rPr>
              <a:t>Вентиляційна система</a:t>
            </a:r>
            <a:endParaRPr lang="en-US" dirty="0"/>
          </a:p>
        </p:txBody>
      </p:sp>
      <p:sp>
        <p:nvSpPr>
          <p:cNvPr id="19763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7633" name="Object 1"/>
          <p:cNvGraphicFramePr>
            <a:graphicFrameLocks noChangeAspect="1"/>
          </p:cNvGraphicFramePr>
          <p:nvPr/>
        </p:nvGraphicFramePr>
        <p:xfrm>
          <a:off x="7850047" y="1124744"/>
          <a:ext cx="3790569" cy="4536504"/>
        </p:xfrm>
        <a:graphic>
          <a:graphicData uri="http://schemas.openxmlformats.org/presentationml/2006/ole">
            <mc:AlternateContent xmlns:mc="http://schemas.openxmlformats.org/markup-compatibility/2006">
              <mc:Choice xmlns:v="urn:schemas-microsoft-com:vml" Requires="v">
                <p:oleObj spid="_x0000_s197828" name="Bitmap Image" r:id="rId4" imgW="3524742" imgH="4229690" progId="Paint.Picture">
                  <p:embed/>
                </p:oleObj>
              </mc:Choice>
              <mc:Fallback>
                <p:oleObj name="Bitmap Image" r:id="rId4" imgW="3524742" imgH="4229690" progId="Paint.Picture">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0047" y="1124744"/>
                        <a:ext cx="3790569" cy="4536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763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7635" name="Object 3"/>
          <p:cNvGraphicFramePr>
            <a:graphicFrameLocks noChangeAspect="1"/>
          </p:cNvGraphicFramePr>
          <p:nvPr/>
        </p:nvGraphicFramePr>
        <p:xfrm>
          <a:off x="1199456" y="1268760"/>
          <a:ext cx="3768505" cy="4347072"/>
        </p:xfrm>
        <a:graphic>
          <a:graphicData uri="http://schemas.openxmlformats.org/presentationml/2006/ole">
            <mc:AlternateContent xmlns:mc="http://schemas.openxmlformats.org/markup-compatibility/2006">
              <mc:Choice xmlns:v="urn:schemas-microsoft-com:vml" Requires="v">
                <p:oleObj spid="_x0000_s197829" name="Bitmap Image" r:id="rId6" imgW="3533333" imgH="4133333" progId="Paint.Picture">
                  <p:embed/>
                </p:oleObj>
              </mc:Choice>
              <mc:Fallback>
                <p:oleObj name="Bitmap Image" r:id="rId6" imgW="3533333" imgH="4133333" progId="Paint.Picture">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9456" y="1268760"/>
                        <a:ext cx="3768505" cy="4347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263352" y="5734997"/>
            <a:ext cx="5112568" cy="646331"/>
          </a:xfrm>
          <a:prstGeom prst="rect">
            <a:avLst/>
          </a:prstGeom>
          <a:noFill/>
        </p:spPr>
        <p:txBody>
          <a:bodyPr wrap="square" rtlCol="0">
            <a:spAutoFit/>
          </a:bodyPr>
          <a:lstStyle/>
          <a:p>
            <a:pPr algn="ctr"/>
            <a:r>
              <a:rPr lang="en-US" b="1" dirty="0"/>
              <a:t>3. </a:t>
            </a:r>
            <a:r>
              <a:rPr lang="uk-UA" b="1" dirty="0"/>
              <a:t>Централізована механічна вентиляційна система з рекуперацією тепла</a:t>
            </a:r>
            <a:endParaRPr lang="en-US" b="1" dirty="0"/>
          </a:p>
        </p:txBody>
      </p:sp>
      <p:sp>
        <p:nvSpPr>
          <p:cNvPr id="9" name="Rectangle 7"/>
          <p:cNvSpPr>
            <a:spLocks noChangeArrowheads="1"/>
          </p:cNvSpPr>
          <p:nvPr/>
        </p:nvSpPr>
        <p:spPr bwMode="auto">
          <a:xfrm>
            <a:off x="6001344" y="5738773"/>
            <a:ext cx="52792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uk-UA" b="1" dirty="0"/>
              <a:t>4. Децентралізована механічна вентиляційна система з рекуперацією тепла</a:t>
            </a:r>
          </a:p>
        </p:txBody>
      </p:sp>
      <p:sp>
        <p:nvSpPr>
          <p:cNvPr id="197637" name="Text Box 10259"/>
          <p:cNvSpPr txBox="1">
            <a:spLocks noChangeArrowheads="1"/>
          </p:cNvSpPr>
          <p:nvPr/>
        </p:nvSpPr>
        <p:spPr bwMode="auto">
          <a:xfrm>
            <a:off x="144016" y="836712"/>
            <a:ext cx="1631504" cy="1080120"/>
          </a:xfrm>
          <a:prstGeom prst="wedgeRectCallout">
            <a:avLst>
              <a:gd name="adj1" fmla="val 76493"/>
              <a:gd name="adj2" fmla="val 40558"/>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dirty="0">
                <a:ln>
                  <a:noFill/>
                </a:ln>
                <a:solidFill>
                  <a:srgbClr val="FF0000"/>
                </a:solidFill>
                <a:effectLst/>
                <a:latin typeface="+mj-lt"/>
                <a:cs typeface="Arial" pitchFamily="34" charset="0"/>
              </a:rPr>
              <a:t>Надходження</a:t>
            </a:r>
            <a:r>
              <a:rPr kumimoji="0" lang="uk-UA" sz="1600" b="1" i="0" u="none" strike="noStrike" cap="none" normalizeH="0" baseline="0" dirty="0">
                <a:ln>
                  <a:noFill/>
                </a:ln>
                <a:solidFill>
                  <a:srgbClr val="548DD4"/>
                </a:solidFill>
                <a:effectLst/>
                <a:latin typeface="+mj-lt"/>
                <a:cs typeface="Arial" pitchFamily="34" charset="0"/>
              </a:rPr>
              <a:t> свіжого холодного повітря</a:t>
            </a:r>
            <a:endParaRPr kumimoji="0" lang="en-US" sz="1600" b="1" i="0" u="none" strike="noStrike" cap="none" normalizeH="0" baseline="0" dirty="0">
              <a:ln>
                <a:noFill/>
              </a:ln>
              <a:solidFill>
                <a:schemeClr val="tx1"/>
              </a:solidFill>
              <a:effectLst/>
              <a:latin typeface="+mj-lt"/>
              <a:cs typeface="Arial" pitchFamily="34" charset="0"/>
            </a:endParaRPr>
          </a:p>
        </p:txBody>
      </p:sp>
      <p:sp>
        <p:nvSpPr>
          <p:cNvPr id="11" name="Text Box 10259"/>
          <p:cNvSpPr txBox="1">
            <a:spLocks noChangeArrowheads="1"/>
          </p:cNvSpPr>
          <p:nvPr/>
        </p:nvSpPr>
        <p:spPr bwMode="auto">
          <a:xfrm>
            <a:off x="4484519" y="1138436"/>
            <a:ext cx="1608265" cy="792088"/>
          </a:xfrm>
          <a:prstGeom prst="wedgeRectCallout">
            <a:avLst>
              <a:gd name="adj1" fmla="val -80551"/>
              <a:gd name="adj2" fmla="val 31417"/>
            </a:avLst>
          </a:prstGeom>
          <a:ln>
            <a:solidFill>
              <a:srgbClr val="7030A0"/>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uk-UA" sz="1600" b="1" dirty="0">
                <a:solidFill>
                  <a:srgbClr val="7030A0"/>
                </a:solidFill>
                <a:latin typeface="+mj-lt"/>
                <a:cs typeface="Arial" pitchFamily="34" charset="0"/>
              </a:rPr>
              <a:t>Відведення задушливого повітря</a:t>
            </a:r>
            <a:endParaRPr kumimoji="0" lang="en-US" sz="1600" b="1" i="0" u="none" strike="noStrike" cap="none" normalizeH="0" baseline="0" dirty="0">
              <a:ln>
                <a:noFill/>
              </a:ln>
              <a:solidFill>
                <a:srgbClr val="7030A0"/>
              </a:solidFill>
              <a:effectLst/>
              <a:latin typeface="+mj-lt"/>
              <a:cs typeface="Arial" pitchFamily="34" charset="0"/>
            </a:endParaRPr>
          </a:p>
        </p:txBody>
      </p:sp>
      <p:sp>
        <p:nvSpPr>
          <p:cNvPr id="12" name="Text Box 10259"/>
          <p:cNvSpPr txBox="1">
            <a:spLocks noChangeArrowheads="1"/>
          </p:cNvSpPr>
          <p:nvPr/>
        </p:nvSpPr>
        <p:spPr bwMode="auto">
          <a:xfrm>
            <a:off x="4583832" y="2636912"/>
            <a:ext cx="1296144" cy="792088"/>
          </a:xfrm>
          <a:prstGeom prst="wedgeRectCallout">
            <a:avLst>
              <a:gd name="adj1" fmla="val -109334"/>
              <a:gd name="adj2" fmla="val -95235"/>
            </a:avLst>
          </a:prstGeom>
          <a:ln>
            <a:solidFill>
              <a:srgbClr val="FFC000"/>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dirty="0">
                <a:ln>
                  <a:noFill/>
                </a:ln>
                <a:solidFill>
                  <a:srgbClr val="FFC000"/>
                </a:solidFill>
                <a:effectLst/>
                <a:latin typeface="+mj-lt"/>
                <a:cs typeface="Arial" pitchFamily="34" charset="0"/>
              </a:rPr>
              <a:t>Свіже тепле повітря</a:t>
            </a:r>
            <a:endParaRPr kumimoji="0" lang="en-US" sz="1600" b="1" i="0" u="none" strike="noStrike" cap="none" normalizeH="0" baseline="0" dirty="0">
              <a:ln>
                <a:noFill/>
              </a:ln>
              <a:solidFill>
                <a:srgbClr val="FFC000"/>
              </a:solidFill>
              <a:effectLst/>
              <a:latin typeface="+mj-lt"/>
              <a:cs typeface="Arial" pitchFamily="34" charset="0"/>
            </a:endParaRPr>
          </a:p>
        </p:txBody>
      </p:sp>
      <p:sp>
        <p:nvSpPr>
          <p:cNvPr id="13" name="Text Box 10259"/>
          <p:cNvSpPr txBox="1">
            <a:spLocks noChangeArrowheads="1"/>
          </p:cNvSpPr>
          <p:nvPr/>
        </p:nvSpPr>
        <p:spPr bwMode="auto">
          <a:xfrm>
            <a:off x="47328" y="3861048"/>
            <a:ext cx="1440160" cy="864096"/>
          </a:xfrm>
          <a:prstGeom prst="wedgeRectCallout">
            <a:avLst>
              <a:gd name="adj1" fmla="val 76265"/>
              <a:gd name="adj2" fmla="val -81896"/>
            </a:avLst>
          </a:prstGeom>
          <a:ln>
            <a:solidFill>
              <a:srgbClr val="7030A0"/>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dirty="0">
                <a:ln>
                  <a:noFill/>
                </a:ln>
                <a:solidFill>
                  <a:srgbClr val="7030A0"/>
                </a:solidFill>
                <a:effectLst/>
                <a:latin typeface="+mj-lt"/>
                <a:cs typeface="Arial" pitchFamily="34" charset="0"/>
              </a:rPr>
              <a:t>Задушливе тепле повітря</a:t>
            </a:r>
            <a:endParaRPr kumimoji="0" lang="en-US" sz="1600" b="1" i="0" u="none" strike="noStrike" cap="none" normalizeH="0" baseline="0" dirty="0">
              <a:ln>
                <a:noFill/>
              </a:ln>
              <a:solidFill>
                <a:srgbClr val="7030A0"/>
              </a:solidFill>
              <a:effectLst/>
              <a:latin typeface="+mj-lt"/>
              <a:cs typeface="Arial" pitchFamily="34" charset="0"/>
            </a:endParaRPr>
          </a:p>
        </p:txBody>
      </p:sp>
      <p:sp>
        <p:nvSpPr>
          <p:cNvPr id="15" name="Text Box 10259"/>
          <p:cNvSpPr txBox="1">
            <a:spLocks noChangeArrowheads="1"/>
          </p:cNvSpPr>
          <p:nvPr/>
        </p:nvSpPr>
        <p:spPr bwMode="auto">
          <a:xfrm>
            <a:off x="9146190" y="2564904"/>
            <a:ext cx="1702337" cy="792088"/>
          </a:xfrm>
          <a:prstGeom prst="wedgeRectCallout">
            <a:avLst>
              <a:gd name="adj1" fmla="val -84313"/>
              <a:gd name="adj2" fmla="val -64451"/>
            </a:avLst>
          </a:prstGeom>
          <a:ln>
            <a:solidFill>
              <a:srgbClr val="7030A0"/>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algn="ctr">
              <a:spcAft>
                <a:spcPts val="1000"/>
              </a:spcAft>
            </a:pPr>
            <a:r>
              <a:rPr lang="uk-UA" sz="1600" b="1" dirty="0">
                <a:solidFill>
                  <a:srgbClr val="7030A0"/>
                </a:solidFill>
                <a:cs typeface="Arial" pitchFamily="34" charset="0"/>
              </a:rPr>
              <a:t>Відведення задушливого повітря</a:t>
            </a:r>
            <a:endParaRPr lang="en-US" sz="1600" b="1" dirty="0">
              <a:solidFill>
                <a:srgbClr val="7030A0"/>
              </a:solidFill>
              <a:cs typeface="Arial" pitchFamily="34" charset="0"/>
            </a:endParaRPr>
          </a:p>
        </p:txBody>
      </p:sp>
      <p:sp>
        <p:nvSpPr>
          <p:cNvPr id="16" name="Text Box 10259"/>
          <p:cNvSpPr txBox="1">
            <a:spLocks noChangeArrowheads="1"/>
          </p:cNvSpPr>
          <p:nvPr/>
        </p:nvSpPr>
        <p:spPr bwMode="auto">
          <a:xfrm>
            <a:off x="8837325" y="1484784"/>
            <a:ext cx="1795179" cy="797937"/>
          </a:xfrm>
          <a:prstGeom prst="wedgeRectCallout">
            <a:avLst>
              <a:gd name="adj1" fmla="val -66049"/>
              <a:gd name="adj2" fmla="val 49324"/>
            </a:avLst>
          </a:prstGeom>
          <a:ln>
            <a:solidFill>
              <a:srgbClr val="00B050"/>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lvl="0" algn="ctr">
              <a:spcAft>
                <a:spcPts val="1000"/>
              </a:spcAft>
            </a:pPr>
            <a:r>
              <a:rPr lang="uk-UA" sz="1600" b="1" dirty="0">
                <a:solidFill>
                  <a:srgbClr val="FF0000"/>
                </a:solidFill>
                <a:cs typeface="Arial" pitchFamily="34" charset="0"/>
              </a:rPr>
              <a:t>Надходження</a:t>
            </a:r>
            <a:r>
              <a:rPr kumimoji="0" lang="uk-UA" sz="1600" b="1" i="0" u="none" strike="noStrike" cap="none" normalizeH="0" baseline="0" dirty="0">
                <a:ln>
                  <a:noFill/>
                </a:ln>
                <a:solidFill>
                  <a:srgbClr val="00B050"/>
                </a:solidFill>
                <a:effectLst/>
                <a:latin typeface="+mj-lt"/>
                <a:cs typeface="Arial" pitchFamily="34" charset="0"/>
              </a:rPr>
              <a:t> свіжого теплого повітря</a:t>
            </a:r>
            <a:endParaRPr kumimoji="0" lang="en-US" sz="1600" b="1" i="0" u="none" strike="noStrike" cap="none" normalizeH="0" baseline="0" dirty="0">
              <a:ln>
                <a:noFill/>
              </a:ln>
              <a:solidFill>
                <a:srgbClr val="00B050"/>
              </a:solidFill>
              <a:effectLst/>
              <a:latin typeface="+mj-lt"/>
              <a:cs typeface="Arial" pitchFamily="34" charset="0"/>
            </a:endParaRPr>
          </a:p>
        </p:txBody>
      </p:sp>
      <p:sp>
        <p:nvSpPr>
          <p:cNvPr id="17" name="Text Box 10259"/>
          <p:cNvSpPr txBox="1">
            <a:spLocks noChangeArrowheads="1"/>
          </p:cNvSpPr>
          <p:nvPr/>
        </p:nvSpPr>
        <p:spPr bwMode="auto">
          <a:xfrm>
            <a:off x="6001344" y="2564904"/>
            <a:ext cx="1726160" cy="1080120"/>
          </a:xfrm>
          <a:prstGeom prst="wedgeRectCallout">
            <a:avLst>
              <a:gd name="adj1" fmla="val 72302"/>
              <a:gd name="adj2" fmla="val -59408"/>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algn="ctr">
              <a:spcAft>
                <a:spcPts val="1000"/>
              </a:spcAft>
            </a:pPr>
            <a:r>
              <a:rPr lang="uk-UA" sz="1600" b="1" dirty="0">
                <a:solidFill>
                  <a:srgbClr val="FF0000"/>
                </a:solidFill>
                <a:cs typeface="Arial" pitchFamily="34" charset="0"/>
              </a:rPr>
              <a:t>Надходження</a:t>
            </a:r>
            <a:r>
              <a:rPr lang="uk-UA" sz="1600" b="1" dirty="0">
                <a:solidFill>
                  <a:srgbClr val="548DD4"/>
                </a:solidFill>
                <a:cs typeface="Arial" pitchFamily="34" charset="0"/>
              </a:rPr>
              <a:t> свіжого холодного повітря</a:t>
            </a:r>
            <a:endParaRPr lang="en-US" sz="1600" b="1" dirty="0">
              <a:solidFill>
                <a:schemeClr val="tx1"/>
              </a:solidFill>
              <a:cs typeface="Arial" pitchFamily="34" charset="0"/>
            </a:endParaRPr>
          </a:p>
        </p:txBody>
      </p:sp>
      <p:sp>
        <p:nvSpPr>
          <p:cNvPr id="19" name="Text Box 10259"/>
          <p:cNvSpPr txBox="1">
            <a:spLocks noChangeArrowheads="1"/>
          </p:cNvSpPr>
          <p:nvPr/>
        </p:nvSpPr>
        <p:spPr bwMode="auto">
          <a:xfrm>
            <a:off x="6384032" y="1484784"/>
            <a:ext cx="1524672" cy="864096"/>
          </a:xfrm>
          <a:prstGeom prst="wedgeRectCallout">
            <a:avLst>
              <a:gd name="adj1" fmla="val 59572"/>
              <a:gd name="adj2" fmla="val 40379"/>
            </a:avLst>
          </a:prstGeom>
          <a:ln>
            <a:solidFill>
              <a:srgbClr val="7030A0"/>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algn="ctr">
              <a:spcAft>
                <a:spcPts val="1000"/>
              </a:spcAft>
            </a:pPr>
            <a:r>
              <a:rPr lang="uk-UA" sz="1600" b="1" dirty="0">
                <a:solidFill>
                  <a:srgbClr val="7030A0"/>
                </a:solidFill>
                <a:cs typeface="Arial" pitchFamily="34" charset="0"/>
              </a:rPr>
              <a:t>Відведення задушливого повітря</a:t>
            </a:r>
            <a:endParaRPr lang="en-US" sz="1600" b="1" dirty="0">
              <a:solidFill>
                <a:srgbClr val="7030A0"/>
              </a:solidFill>
              <a:cs typeface="Arial" pitchFamily="34" charset="0"/>
            </a:endParaRPr>
          </a:p>
        </p:txBody>
      </p:sp>
      <p:pic>
        <p:nvPicPr>
          <p:cNvPr id="20" name="Picture 19"/>
          <p:cNvPicPr/>
          <p:nvPr/>
        </p:nvPicPr>
        <p:blipFill>
          <a:blip r:embed="rId8" cstate="emai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9048328" y="3861048"/>
            <a:ext cx="1584176" cy="1081614"/>
          </a:xfrm>
          <a:prstGeom prst="rect">
            <a:avLst/>
          </a:prstGeom>
          <a:noFill/>
          <a:ln>
            <a:solidFill>
              <a:schemeClr val="accent1"/>
            </a:solidFill>
          </a:ln>
        </p:spPr>
      </p:pic>
      <p:cxnSp>
        <p:nvCxnSpPr>
          <p:cNvPr id="197639" name="Straight Arrow Connector 7"/>
          <p:cNvCxnSpPr>
            <a:cxnSpLocks noChangeShapeType="1"/>
          </p:cNvCxnSpPr>
          <p:nvPr/>
        </p:nvCxnSpPr>
        <p:spPr bwMode="auto">
          <a:xfrm flipH="1" flipV="1">
            <a:off x="8512904" y="3521328"/>
            <a:ext cx="523428" cy="399604"/>
          </a:xfrm>
          <a:prstGeom prst="straightConnector1">
            <a:avLst/>
          </a:prstGeom>
          <a:noFill/>
          <a:ln w="38100">
            <a:solidFill>
              <a:srgbClr val="4579B8"/>
            </a:solidFill>
            <a:round/>
            <a:headEnd/>
            <a:tailEnd type="triangle" w="med" len="med"/>
          </a:ln>
        </p:spPr>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b="1" noProof="0" dirty="0"/>
              <a:t>Часткова модернізація будівлі</a:t>
            </a:r>
            <a:r>
              <a:rPr lang="en-GB" b="1" noProof="0" dirty="0"/>
              <a:t>?</a:t>
            </a:r>
          </a:p>
        </p:txBody>
      </p:sp>
      <p:sp>
        <p:nvSpPr>
          <p:cNvPr id="3" name="Text Placeholder 2"/>
          <p:cNvSpPr>
            <a:spLocks noGrp="1"/>
          </p:cNvSpPr>
          <p:nvPr>
            <p:ph type="body" idx="1"/>
          </p:nvPr>
        </p:nvSpPr>
        <p:spPr/>
        <p:txBody>
          <a:bodyPr/>
          <a:lstStyle/>
          <a:p>
            <a:pPr algn="ctr"/>
            <a:r>
              <a:rPr lang="uk-UA" b="1" noProof="0" dirty="0">
                <a:solidFill>
                  <a:srgbClr val="FF0000"/>
                </a:solidFill>
              </a:rPr>
              <a:t>ПРАЦЮЄ ЛИШЕ В ТЕОРІЇ</a:t>
            </a:r>
            <a:r>
              <a:rPr lang="en-GB" b="1" noProof="0" dirty="0">
                <a:solidFill>
                  <a:srgbClr val="FF0000"/>
                </a:solidFill>
              </a:rPr>
              <a:t>!!!</a:t>
            </a:r>
          </a:p>
          <a:p>
            <a:endParaRPr lang="en-GB" noProof="0" dirty="0"/>
          </a:p>
          <a:p>
            <a:pPr algn="ctr"/>
            <a:r>
              <a:rPr lang="uk-UA" dirty="0"/>
              <a:t>Якщо ви утеплите лише частину оболонки будівлі, або якщо ви проведете модернізацію лише оболонки, а систему опалення залишите без змін, ви не зможете досягти економії енергії – замість цього ви одержите перегріті приміщення</a:t>
            </a:r>
            <a:endParaRPr lang="en-GB" noProof="0" dirty="0"/>
          </a:p>
          <a:p>
            <a:pPr algn="ctr"/>
            <a:endParaRPr lang="en-GB" noProof="0" dirty="0"/>
          </a:p>
          <a:p>
            <a:pPr algn="ctr"/>
            <a:endParaRPr lang="en-GB" noProof="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5978" y="3933056"/>
            <a:ext cx="3573998" cy="238266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2442" y="3933055"/>
            <a:ext cx="3573998" cy="2382665"/>
          </a:xfrm>
          <a:prstGeom prst="rect">
            <a:avLst/>
          </a:prstGeom>
        </p:spPr>
      </p:pic>
    </p:spTree>
    <p:extLst>
      <p:ext uri="{BB962C8B-B14F-4D97-AF65-F5344CB8AC3E}">
        <p14:creationId xmlns:p14="http://schemas.microsoft.com/office/powerpoint/2010/main" val="20786324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51384" y="214313"/>
            <a:ext cx="9670529" cy="868362"/>
          </a:xfrm>
        </p:spPr>
        <p:txBody>
          <a:bodyPr/>
          <a:lstStyle/>
          <a:p>
            <a:pPr>
              <a:defRPr/>
            </a:pPr>
            <a:r>
              <a:rPr lang="uk-UA" noProof="0" dirty="0">
                <a:solidFill>
                  <a:schemeClr val="tx1"/>
                </a:solidFill>
              </a:rPr>
              <a:t>Проблеми з пліснявою в будівлях</a:t>
            </a:r>
            <a:endParaRPr lang="en-GB" noProof="0" dirty="0">
              <a:solidFill>
                <a:schemeClr val="tx1"/>
              </a:solidFill>
            </a:endParaRPr>
          </a:p>
        </p:txBody>
      </p:sp>
      <p:pic>
        <p:nvPicPr>
          <p:cNvPr id="39940" name="Picture 6" descr="DSCF4110"/>
          <p:cNvPicPr>
            <a:picLocks noChangeAspect="1" noChangeArrowheads="1"/>
          </p:cNvPicPr>
          <p:nvPr/>
        </p:nvPicPr>
        <p:blipFill>
          <a:blip r:embed="rId3" cstate="print">
            <a:extLst>
              <a:ext uri="{28A0092B-C50C-407E-A947-70E740481C1C}">
                <a14:useLocalDpi xmlns:a14="http://schemas.microsoft.com/office/drawing/2010/main" val="0"/>
              </a:ext>
            </a:extLst>
          </a:blip>
          <a:srcRect r="8312"/>
          <a:stretch>
            <a:fillRect/>
          </a:stretch>
        </p:blipFill>
        <p:spPr bwMode="auto">
          <a:xfrm>
            <a:off x="2624053" y="1493300"/>
            <a:ext cx="5560179" cy="459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PICT28601"/>
          <p:cNvPicPr>
            <a:picLocks noChangeAspect="1" noChangeArrowheads="1"/>
          </p:cNvPicPr>
          <p:nvPr/>
        </p:nvPicPr>
        <p:blipFill>
          <a:blip r:embed="rId4" cstate="print">
            <a:extLst>
              <a:ext uri="{28A0092B-C50C-407E-A947-70E740481C1C}">
                <a14:useLocalDpi xmlns:a14="http://schemas.microsoft.com/office/drawing/2010/main" val="0"/>
              </a:ext>
            </a:extLst>
          </a:blip>
          <a:srcRect l="10417"/>
          <a:stretch>
            <a:fillRect/>
          </a:stretch>
        </p:blipFill>
        <p:spPr bwMode="auto">
          <a:xfrm>
            <a:off x="8472264" y="1484784"/>
            <a:ext cx="3096344" cy="46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335360" y="1484785"/>
            <a:ext cx="1944216" cy="4752528"/>
          </a:xfrm>
        </p:spPr>
        <p:style>
          <a:lnRef idx="2">
            <a:schemeClr val="accent3">
              <a:shade val="50000"/>
            </a:schemeClr>
          </a:lnRef>
          <a:fillRef idx="1">
            <a:schemeClr val="accent3"/>
          </a:fillRef>
          <a:effectRef idx="0">
            <a:schemeClr val="accent3"/>
          </a:effectRef>
          <a:fontRef idx="minor">
            <a:schemeClr val="lt1"/>
          </a:fontRef>
        </p:style>
        <p:txBody>
          <a:bodyPr/>
          <a:lstStyle/>
          <a:p>
            <a:r>
              <a:rPr lang="uk-UA" sz="2800" b="1" dirty="0">
                <a:solidFill>
                  <a:schemeClr val="tx1"/>
                </a:solidFill>
              </a:rPr>
              <a:t>Спори</a:t>
            </a:r>
            <a:endParaRPr lang="en-US" sz="2800" b="1" dirty="0">
              <a:solidFill>
                <a:schemeClr val="tx1"/>
              </a:solidFill>
            </a:endParaRPr>
          </a:p>
          <a:p>
            <a:endParaRPr lang="en-US" sz="2800" b="1" dirty="0">
              <a:solidFill>
                <a:schemeClr val="tx1"/>
              </a:solidFill>
            </a:endParaRPr>
          </a:p>
          <a:p>
            <a:r>
              <a:rPr lang="uk-UA" sz="2800" b="1" dirty="0">
                <a:solidFill>
                  <a:schemeClr val="tx1"/>
                </a:solidFill>
              </a:rPr>
              <a:t>Їжа</a:t>
            </a:r>
            <a:endParaRPr lang="en-US" sz="2800" b="1" dirty="0">
              <a:solidFill>
                <a:schemeClr val="tx1"/>
              </a:solidFill>
            </a:endParaRPr>
          </a:p>
          <a:p>
            <a:endParaRPr lang="en-US" sz="2800" b="1" dirty="0">
              <a:solidFill>
                <a:schemeClr val="tx1"/>
              </a:solidFill>
            </a:endParaRPr>
          </a:p>
          <a:p>
            <a:r>
              <a:rPr lang="uk-UA" sz="2800" b="1" dirty="0">
                <a:solidFill>
                  <a:schemeClr val="tx1"/>
                </a:solidFill>
              </a:rPr>
              <a:t>Вода</a:t>
            </a:r>
            <a:endParaRPr lang="en-US" sz="2800" b="1" dirty="0">
              <a:solidFill>
                <a:schemeClr val="tx1"/>
              </a:solidFill>
            </a:endParaRPr>
          </a:p>
          <a:p>
            <a:endParaRPr lang="en-US" sz="2800" b="1" dirty="0">
              <a:solidFill>
                <a:schemeClr val="tx1"/>
              </a:solidFill>
            </a:endParaRPr>
          </a:p>
          <a:p>
            <a:r>
              <a:rPr lang="uk-UA" sz="2800" b="1" dirty="0">
                <a:solidFill>
                  <a:schemeClr val="tx1"/>
                </a:solidFill>
              </a:rPr>
              <a:t>Тепло</a:t>
            </a:r>
            <a:endParaRPr lang="en-US" sz="2800" b="1" dirty="0">
              <a:solidFill>
                <a:schemeClr val="tx1"/>
              </a:solidFill>
            </a:endParaRPr>
          </a:p>
        </p:txBody>
      </p:sp>
    </p:spTree>
    <p:extLst>
      <p:ext uri="{BB962C8B-B14F-4D97-AF65-F5344CB8AC3E}">
        <p14:creationId xmlns:p14="http://schemas.microsoft.com/office/powerpoint/2010/main" val="1034630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07369" y="131763"/>
            <a:ext cx="9814546" cy="868362"/>
          </a:xfrm>
        </p:spPr>
        <p:txBody>
          <a:bodyPr/>
          <a:lstStyle/>
          <a:p>
            <a:pPr>
              <a:defRPr/>
            </a:pPr>
            <a:r>
              <a:rPr lang="uk-UA" noProof="0" dirty="0">
                <a:solidFill>
                  <a:schemeClr val="tx1"/>
                </a:solidFill>
              </a:rPr>
              <a:t>Ризик росту плісняви</a:t>
            </a:r>
            <a:endParaRPr lang="en-GB" noProof="0" dirty="0">
              <a:solidFill>
                <a:schemeClr val="tx1"/>
              </a:solidFill>
            </a:endParaRPr>
          </a:p>
        </p:txBody>
      </p:sp>
      <p:sp>
        <p:nvSpPr>
          <p:cNvPr id="38918" name="TextBox 3"/>
          <p:cNvSpPr txBox="1">
            <a:spLocks noChangeArrowheads="1"/>
          </p:cNvSpPr>
          <p:nvPr/>
        </p:nvSpPr>
        <p:spPr bwMode="auto">
          <a:xfrm>
            <a:off x="335360" y="5949280"/>
            <a:ext cx="113772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uk-UA" altLang="en-US" sz="1100" dirty="0"/>
              <a:t>Джерело</a:t>
            </a:r>
            <a:r>
              <a:rPr lang="lv-LV" altLang="en-US" sz="1100" dirty="0"/>
              <a:t>: </a:t>
            </a:r>
            <a:r>
              <a:rPr lang="en-US" altLang="en-US" sz="1100" dirty="0"/>
              <a:t>Estimation of mould growth levels on rendered façades based on surface relative humidity and surface temperature measurements</a:t>
            </a:r>
            <a:r>
              <a:rPr lang="lv-LV" altLang="en-US" sz="1100" dirty="0"/>
              <a:t>,</a:t>
            </a:r>
            <a:endParaRPr lang="en-US" altLang="en-US" sz="1100" dirty="0"/>
          </a:p>
          <a:p>
            <a:pPr eaLnBrk="1" hangingPunct="1"/>
            <a:r>
              <a:rPr lang="lv-LV" altLang="en-US" sz="1100" dirty="0"/>
              <a:t>Sanne Johansson, Lars Wadso, Kenneth Sandin, Building and environment 45 (2010), 1153-1160</a:t>
            </a:r>
            <a:endParaRPr lang="en-US" altLang="en-US" sz="1100" dirty="0"/>
          </a:p>
        </p:txBody>
      </p:sp>
      <p:graphicFrame>
        <p:nvGraphicFramePr>
          <p:cNvPr id="34" name="Chart 33"/>
          <p:cNvGraphicFramePr/>
          <p:nvPr>
            <p:extLst>
              <p:ext uri="{D42A27DB-BD31-4B8C-83A1-F6EECF244321}">
                <p14:modId xmlns:p14="http://schemas.microsoft.com/office/powerpoint/2010/main" val="3690792706"/>
              </p:ext>
            </p:extLst>
          </p:nvPr>
        </p:nvGraphicFramePr>
        <p:xfrm>
          <a:off x="263352" y="1196752"/>
          <a:ext cx="3312368" cy="41044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p:cNvGraphicFramePr/>
          <p:nvPr>
            <p:extLst>
              <p:ext uri="{D42A27DB-BD31-4B8C-83A1-F6EECF244321}">
                <p14:modId xmlns:p14="http://schemas.microsoft.com/office/powerpoint/2010/main" val="405640738"/>
              </p:ext>
            </p:extLst>
          </p:nvPr>
        </p:nvGraphicFramePr>
        <p:xfrm>
          <a:off x="3215680" y="1196752"/>
          <a:ext cx="3312368" cy="4104456"/>
        </p:xfrm>
        <a:graphic>
          <a:graphicData uri="http://schemas.openxmlformats.org/drawingml/2006/chart">
            <c:chart xmlns:c="http://schemas.openxmlformats.org/drawingml/2006/chart" xmlns:r="http://schemas.openxmlformats.org/officeDocument/2006/relationships" r:id="rId4"/>
          </a:graphicData>
        </a:graphic>
      </p:graphicFrame>
      <p:pic>
        <p:nvPicPr>
          <p:cNvPr id="4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l="5980" b="6148"/>
          <a:stretch>
            <a:fillRect/>
          </a:stretch>
        </p:blipFill>
        <p:spPr bwMode="auto">
          <a:xfrm>
            <a:off x="6744072" y="1340769"/>
            <a:ext cx="3960440" cy="358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p:cNvSpPr txBox="1"/>
          <p:nvPr/>
        </p:nvSpPr>
        <p:spPr>
          <a:xfrm>
            <a:off x="7896200" y="4807818"/>
            <a:ext cx="1839734" cy="338554"/>
          </a:xfrm>
          <a:prstGeom prst="rect">
            <a:avLst/>
          </a:prstGeom>
          <a:noFill/>
        </p:spPr>
        <p:txBody>
          <a:bodyPr wrap="none" rtlCol="0">
            <a:spAutoFit/>
          </a:bodyPr>
          <a:lstStyle/>
          <a:p>
            <a:r>
              <a:rPr lang="uk-UA" sz="1600" b="1" dirty="0"/>
              <a:t>Температура</a:t>
            </a:r>
            <a:r>
              <a:rPr lang="en-US" sz="1600" b="1" dirty="0"/>
              <a:t>, °C</a:t>
            </a:r>
            <a:endParaRPr lang="en-US" b="1" dirty="0"/>
          </a:p>
        </p:txBody>
      </p:sp>
      <p:sp>
        <p:nvSpPr>
          <p:cNvPr id="48" name="TextBox 47"/>
          <p:cNvSpPr txBox="1"/>
          <p:nvPr/>
        </p:nvSpPr>
        <p:spPr>
          <a:xfrm rot="16200000">
            <a:off x="5399055" y="2913776"/>
            <a:ext cx="2452531" cy="338554"/>
          </a:xfrm>
          <a:prstGeom prst="rect">
            <a:avLst/>
          </a:prstGeom>
          <a:noFill/>
        </p:spPr>
        <p:txBody>
          <a:bodyPr wrap="none" rtlCol="0">
            <a:spAutoFit/>
          </a:bodyPr>
          <a:lstStyle/>
          <a:p>
            <a:r>
              <a:rPr lang="uk-UA" sz="1600" b="1" dirty="0"/>
              <a:t>Відносна вологість</a:t>
            </a:r>
            <a:r>
              <a:rPr lang="en-US" sz="1600" b="1" dirty="0"/>
              <a:t>, %</a:t>
            </a:r>
            <a:endParaRPr lang="en-US" b="1" dirty="0"/>
          </a:p>
        </p:txBody>
      </p:sp>
      <p:cxnSp>
        <p:nvCxnSpPr>
          <p:cNvPr id="50" name="Straight Arrow Connector 49"/>
          <p:cNvCxnSpPr/>
          <p:nvPr/>
        </p:nvCxnSpPr>
        <p:spPr>
          <a:xfrm>
            <a:off x="9105478" y="1556792"/>
            <a:ext cx="518914" cy="432048"/>
          </a:xfrm>
          <a:prstGeom prst="straightConnector1">
            <a:avLst/>
          </a:prstGeom>
          <a:ln w="47625" cap="sq">
            <a:solidFill>
              <a:srgbClr val="FF0000"/>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32504" y="1412776"/>
            <a:ext cx="1440160" cy="830997"/>
          </a:xfrm>
          <a:prstGeom prst="wedgeRectCallout">
            <a:avLst>
              <a:gd name="adj1" fmla="val -128614"/>
              <a:gd name="adj2" fmla="val -31490"/>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uk-UA" sz="1600" b="1" dirty="0"/>
              <a:t>До</a:t>
            </a:r>
            <a:r>
              <a:rPr lang="en-GB" sz="1600" dirty="0"/>
              <a:t> </a:t>
            </a:r>
            <a:r>
              <a:rPr lang="uk-UA" sz="1600" dirty="0"/>
              <a:t>модернізації будівлі</a:t>
            </a:r>
            <a:endParaRPr lang="en-GB" sz="1600" dirty="0"/>
          </a:p>
        </p:txBody>
      </p:sp>
      <p:sp>
        <p:nvSpPr>
          <p:cNvPr id="53" name="TextBox 52"/>
          <p:cNvSpPr txBox="1"/>
          <p:nvPr/>
        </p:nvSpPr>
        <p:spPr>
          <a:xfrm>
            <a:off x="10632504" y="2564904"/>
            <a:ext cx="1440160" cy="830997"/>
          </a:xfrm>
          <a:prstGeom prst="wedgeRectCallout">
            <a:avLst>
              <a:gd name="adj1" fmla="val -122941"/>
              <a:gd name="adj2" fmla="val -118602"/>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uk-UA" sz="1600" b="1" dirty="0"/>
              <a:t>Після</a:t>
            </a:r>
            <a:endParaRPr lang="en-GB" sz="1600" b="1" dirty="0"/>
          </a:p>
          <a:p>
            <a:pPr algn="ctr"/>
            <a:r>
              <a:rPr lang="uk-UA" sz="1600" dirty="0"/>
              <a:t>модернізації будівлі</a:t>
            </a:r>
            <a:endParaRPr lang="en-GB" sz="1600" dirty="0"/>
          </a:p>
        </p:txBody>
      </p:sp>
    </p:spTree>
    <p:extLst>
      <p:ext uri="{BB962C8B-B14F-4D97-AF65-F5344CB8AC3E}">
        <p14:creationId xmlns:p14="http://schemas.microsoft.com/office/powerpoint/2010/main" val="1669915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9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P spid="7" grpId="0" animBg="1"/>
      <p:bldP spid="5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260648"/>
            <a:ext cx="10515600" cy="709575"/>
          </a:xfrm>
        </p:spPr>
        <p:txBody>
          <a:bodyPr>
            <a:normAutofit/>
          </a:bodyPr>
          <a:lstStyle/>
          <a:p>
            <a:r>
              <a:rPr lang="en-US" sz="2800" b="1" dirty="0"/>
              <a:t>6. </a:t>
            </a:r>
            <a:r>
              <a:rPr lang="uk-UA" sz="2800" b="1" dirty="0"/>
              <a:t>Процес модернізації</a:t>
            </a:r>
            <a:endParaRPr lang="en-US" sz="2800" b="1" dirty="0"/>
          </a:p>
        </p:txBody>
      </p:sp>
      <p:sp>
        <p:nvSpPr>
          <p:cNvPr id="4" name="Rectangle 3"/>
          <p:cNvSpPr/>
          <p:nvPr/>
        </p:nvSpPr>
        <p:spPr>
          <a:xfrm>
            <a:off x="520208" y="1791863"/>
            <a:ext cx="2378552" cy="4175205"/>
          </a:xfrm>
          <a:prstGeom prst="rect">
            <a:avLst/>
          </a:prstGeom>
          <a:solidFill>
            <a:srgbClr val="FBE5D5">
              <a:alpha val="66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600" dirty="0">
              <a:latin typeface="+mj-lt"/>
            </a:endParaRPr>
          </a:p>
        </p:txBody>
      </p:sp>
      <p:cxnSp>
        <p:nvCxnSpPr>
          <p:cNvPr id="5" name="Straight Arrow Connector 4"/>
          <p:cNvCxnSpPr/>
          <p:nvPr/>
        </p:nvCxnSpPr>
        <p:spPr>
          <a:xfrm flipH="1">
            <a:off x="9297486" y="1270496"/>
            <a:ext cx="1" cy="60602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221790" y="1319575"/>
            <a:ext cx="1" cy="60602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215323" y="1829262"/>
            <a:ext cx="3081004" cy="4128797"/>
          </a:xfrm>
          <a:prstGeom prst="rect">
            <a:avLst/>
          </a:prstGeom>
          <a:solidFill>
            <a:srgbClr val="698CB4">
              <a:alpha val="3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600" dirty="0">
              <a:latin typeface="+mj-lt"/>
            </a:endParaRPr>
          </a:p>
        </p:txBody>
      </p:sp>
      <p:sp>
        <p:nvSpPr>
          <p:cNvPr id="8" name="Rectangle 7"/>
          <p:cNvSpPr/>
          <p:nvPr/>
        </p:nvSpPr>
        <p:spPr>
          <a:xfrm>
            <a:off x="9308525" y="1795505"/>
            <a:ext cx="2276716" cy="4156548"/>
          </a:xfrm>
          <a:prstGeom prst="rect">
            <a:avLst/>
          </a:prstGeom>
          <a:solidFill>
            <a:srgbClr val="E2EFD9">
              <a:alpha val="5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600" dirty="0">
              <a:latin typeface="+mj-lt"/>
            </a:endParaRPr>
          </a:p>
        </p:txBody>
      </p:sp>
      <p:sp>
        <p:nvSpPr>
          <p:cNvPr id="9" name="Rectangle 8"/>
          <p:cNvSpPr/>
          <p:nvPr/>
        </p:nvSpPr>
        <p:spPr>
          <a:xfrm>
            <a:off x="2895285" y="1798014"/>
            <a:ext cx="3328774" cy="3996000"/>
          </a:xfrm>
          <a:prstGeom prst="rect">
            <a:avLst/>
          </a:prstGeom>
          <a:solidFill>
            <a:srgbClr val="FBE5D5">
              <a:alpha val="5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600" dirty="0">
              <a:latin typeface="+mj-lt"/>
            </a:endParaRPr>
          </a:p>
        </p:txBody>
      </p:sp>
      <p:sp>
        <p:nvSpPr>
          <p:cNvPr id="10" name="Dvojitá šipka 36"/>
          <p:cNvSpPr/>
          <p:nvPr/>
        </p:nvSpPr>
        <p:spPr>
          <a:xfrm>
            <a:off x="551384" y="3753261"/>
            <a:ext cx="1390345" cy="720080"/>
          </a:xfrm>
          <a:prstGeom prst="chevron">
            <a:avLst/>
          </a:prstGeom>
        </p:spPr>
        <p:style>
          <a:lnRef idx="2">
            <a:schemeClr val="accent2">
              <a:shade val="50000"/>
            </a:schemeClr>
          </a:lnRef>
          <a:fillRef idx="1">
            <a:schemeClr val="accent2"/>
          </a:fillRef>
          <a:effectRef idx="0">
            <a:schemeClr val="accent2"/>
          </a:effectRef>
          <a:fontRef idx="minor">
            <a:schemeClr val="lt1"/>
          </a:fontRef>
        </p:style>
      </p:sp>
      <p:sp>
        <p:nvSpPr>
          <p:cNvPr id="11" name="Dvojitá šipka 6"/>
          <p:cNvSpPr/>
          <p:nvPr/>
        </p:nvSpPr>
        <p:spPr>
          <a:xfrm>
            <a:off x="9758812" y="3738902"/>
            <a:ext cx="1382554" cy="72008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algn="ctr" defTabSz="711182">
              <a:lnSpc>
                <a:spcPct val="90000"/>
              </a:lnSpc>
              <a:spcBef>
                <a:spcPct val="0"/>
              </a:spcBef>
              <a:spcAft>
                <a:spcPct val="35000"/>
              </a:spcAft>
            </a:pPr>
            <a:r>
              <a:rPr lang="en-GB" sz="1200" dirty="0">
                <a:solidFill>
                  <a:schemeClr val="tx1"/>
                </a:solidFill>
                <a:latin typeface="+mj-lt"/>
              </a:rPr>
              <a:t>Guaranteed operation</a:t>
            </a:r>
          </a:p>
        </p:txBody>
      </p:sp>
      <p:sp>
        <p:nvSpPr>
          <p:cNvPr id="12" name="Dvojitá šipka 41"/>
          <p:cNvSpPr/>
          <p:nvPr/>
        </p:nvSpPr>
        <p:spPr>
          <a:xfrm>
            <a:off x="1703512" y="3753261"/>
            <a:ext cx="1197148" cy="720080"/>
          </a:xfrm>
          <a:prstGeom prst="chevron">
            <a:avLst/>
          </a:prstGeom>
        </p:spPr>
        <p:style>
          <a:lnRef idx="2">
            <a:schemeClr val="accent5">
              <a:shade val="50000"/>
            </a:schemeClr>
          </a:lnRef>
          <a:fillRef idx="1">
            <a:schemeClr val="accent5"/>
          </a:fillRef>
          <a:effectRef idx="0">
            <a:schemeClr val="accent5"/>
          </a:effectRef>
          <a:fontRef idx="minor">
            <a:schemeClr val="lt1"/>
          </a:fontRef>
        </p:style>
      </p:sp>
      <p:sp>
        <p:nvSpPr>
          <p:cNvPr id="13" name="Dvojitá šipka 8"/>
          <p:cNvSpPr/>
          <p:nvPr/>
        </p:nvSpPr>
        <p:spPr>
          <a:xfrm>
            <a:off x="1877120" y="3753261"/>
            <a:ext cx="926214" cy="72008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algn="ctr" defTabSz="711182">
              <a:lnSpc>
                <a:spcPct val="90000"/>
              </a:lnSpc>
              <a:spcBef>
                <a:spcPct val="0"/>
              </a:spcBef>
              <a:spcAft>
                <a:spcPct val="35000"/>
              </a:spcAft>
            </a:pPr>
            <a:r>
              <a:rPr lang="uk-UA" sz="1300" dirty="0" err="1">
                <a:solidFill>
                  <a:schemeClr val="tx1"/>
                </a:solidFill>
                <a:latin typeface="+mj-lt"/>
              </a:rPr>
              <a:t>Енерго</a:t>
            </a:r>
            <a:r>
              <a:rPr lang="uk-UA" sz="1300" dirty="0">
                <a:solidFill>
                  <a:schemeClr val="tx1"/>
                </a:solidFill>
                <a:latin typeface="+mj-lt"/>
              </a:rPr>
              <a:t>-</a:t>
            </a:r>
            <a:br>
              <a:rPr lang="uk-UA" sz="1300" dirty="0">
                <a:solidFill>
                  <a:schemeClr val="tx1"/>
                </a:solidFill>
                <a:latin typeface="+mj-lt"/>
              </a:rPr>
            </a:br>
            <a:r>
              <a:rPr lang="uk-UA" sz="1300" dirty="0">
                <a:solidFill>
                  <a:schemeClr val="tx1"/>
                </a:solidFill>
                <a:latin typeface="+mj-lt"/>
              </a:rPr>
              <a:t>аудит</a:t>
            </a:r>
            <a:endParaRPr lang="en-GB" sz="1300" dirty="0">
              <a:solidFill>
                <a:schemeClr val="tx1"/>
              </a:solidFill>
              <a:latin typeface="+mj-lt"/>
            </a:endParaRPr>
          </a:p>
        </p:txBody>
      </p:sp>
      <p:sp>
        <p:nvSpPr>
          <p:cNvPr id="14" name="Dvojitá šipka 47"/>
          <p:cNvSpPr/>
          <p:nvPr/>
        </p:nvSpPr>
        <p:spPr>
          <a:xfrm>
            <a:off x="6339411" y="3715040"/>
            <a:ext cx="2934988" cy="720080"/>
          </a:xfrm>
          <a:prstGeom prst="chevron">
            <a:avLst/>
          </a:prstGeom>
          <a:solidFill>
            <a:srgbClr val="D99694"/>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5" name="Dvojitá šipka 8"/>
          <p:cNvSpPr/>
          <p:nvPr/>
        </p:nvSpPr>
        <p:spPr>
          <a:xfrm>
            <a:off x="6705600" y="3723658"/>
            <a:ext cx="2170724" cy="72008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algn="ctr" defTabSz="711182">
              <a:lnSpc>
                <a:spcPct val="90000"/>
              </a:lnSpc>
              <a:spcBef>
                <a:spcPct val="0"/>
              </a:spcBef>
              <a:spcAft>
                <a:spcPct val="35000"/>
              </a:spcAft>
            </a:pPr>
            <a:r>
              <a:rPr lang="uk-UA" sz="1300" dirty="0">
                <a:solidFill>
                  <a:schemeClr val="tx1"/>
                </a:solidFill>
                <a:latin typeface="+mj-lt"/>
              </a:rPr>
              <a:t>Будівельні/монтажні роботи</a:t>
            </a:r>
            <a:endParaRPr lang="en-GB" sz="1300" dirty="0">
              <a:solidFill>
                <a:schemeClr val="tx1"/>
              </a:solidFill>
              <a:latin typeface="+mj-lt"/>
            </a:endParaRPr>
          </a:p>
        </p:txBody>
      </p:sp>
      <p:sp>
        <p:nvSpPr>
          <p:cNvPr id="16" name="Dvojitá šipka 8"/>
          <p:cNvSpPr/>
          <p:nvPr/>
        </p:nvSpPr>
        <p:spPr>
          <a:xfrm>
            <a:off x="733500" y="3820801"/>
            <a:ext cx="1222271" cy="6375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algn="ctr" defTabSz="711182">
              <a:lnSpc>
                <a:spcPct val="90000"/>
              </a:lnSpc>
              <a:spcBef>
                <a:spcPct val="0"/>
              </a:spcBef>
              <a:spcAft>
                <a:spcPct val="35000"/>
              </a:spcAft>
            </a:pPr>
            <a:r>
              <a:rPr lang="uk-UA" sz="1300" dirty="0">
                <a:solidFill>
                  <a:schemeClr val="tx1"/>
                </a:solidFill>
                <a:latin typeface="+mj-lt"/>
              </a:rPr>
              <a:t>Ідея</a:t>
            </a:r>
            <a:br>
              <a:rPr lang="uk-UA" sz="1300" dirty="0">
                <a:solidFill>
                  <a:schemeClr val="tx1"/>
                </a:solidFill>
                <a:latin typeface="+mj-lt"/>
              </a:rPr>
            </a:br>
            <a:r>
              <a:rPr lang="uk-UA" sz="1300" dirty="0">
                <a:solidFill>
                  <a:schemeClr val="tx1"/>
                </a:solidFill>
                <a:latin typeface="+mj-lt"/>
              </a:rPr>
              <a:t>проекту</a:t>
            </a:r>
            <a:endParaRPr lang="en-GB" sz="1300" dirty="0">
              <a:solidFill>
                <a:schemeClr val="tx1"/>
              </a:solidFill>
              <a:latin typeface="+mj-lt"/>
            </a:endParaRPr>
          </a:p>
        </p:txBody>
      </p:sp>
      <p:sp>
        <p:nvSpPr>
          <p:cNvPr id="17" name="Popisek se šipkou dolů 59"/>
          <p:cNvSpPr/>
          <p:nvPr/>
        </p:nvSpPr>
        <p:spPr>
          <a:xfrm rot="10800000">
            <a:off x="9766084" y="4589372"/>
            <a:ext cx="1586500" cy="999868"/>
          </a:xfrm>
          <a:prstGeom prst="downArrowCallout">
            <a:avLst/>
          </a:prstGeom>
          <a:noFill/>
          <a:ln cap="rnd">
            <a:solidFill>
              <a:srgbClr val="9FBF0E"/>
            </a:solidFill>
          </a:ln>
          <a:scene3d>
            <a:camera prst="orthographicFront">
              <a:rot lat="0" lon="0" rev="0"/>
            </a:camera>
            <a:lightRig rig="threePt" dir="t"/>
          </a:scene3d>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1400" dirty="0">
              <a:solidFill>
                <a:schemeClr val="tx1"/>
              </a:solidFill>
              <a:latin typeface="+mj-lt"/>
            </a:endParaRPr>
          </a:p>
        </p:txBody>
      </p:sp>
      <p:sp>
        <p:nvSpPr>
          <p:cNvPr id="18" name="TextovéPole 60"/>
          <p:cNvSpPr txBox="1"/>
          <p:nvPr/>
        </p:nvSpPr>
        <p:spPr>
          <a:xfrm>
            <a:off x="9689164" y="4915768"/>
            <a:ext cx="1722728" cy="692497"/>
          </a:xfrm>
          <a:prstGeom prst="rect">
            <a:avLst/>
          </a:prstGeom>
          <a:noFill/>
          <a:ln>
            <a:noFill/>
          </a:ln>
        </p:spPr>
        <p:txBody>
          <a:bodyPr wrap="square" rtlCol="0">
            <a:spAutoFit/>
          </a:bodyPr>
          <a:lstStyle/>
          <a:p>
            <a:pPr algn="ctr" defTabSz="617523" eaLnBrk="0" hangingPunct="0"/>
            <a:r>
              <a:rPr lang="uk-UA" sz="1300" dirty="0">
                <a:latin typeface="+mj-lt"/>
              </a:rPr>
              <a:t>Вимірювання та контроль за економією енергії</a:t>
            </a:r>
            <a:endParaRPr lang="en-GB" sz="1300" dirty="0">
              <a:latin typeface="+mj-lt"/>
            </a:endParaRPr>
          </a:p>
        </p:txBody>
      </p:sp>
      <p:sp>
        <p:nvSpPr>
          <p:cNvPr id="19" name="Rectangle 6"/>
          <p:cNvSpPr>
            <a:spLocks noChangeArrowheads="1"/>
          </p:cNvSpPr>
          <p:nvPr/>
        </p:nvSpPr>
        <p:spPr bwMode="auto">
          <a:xfrm>
            <a:off x="9306892" y="5749298"/>
            <a:ext cx="2262326" cy="396000"/>
          </a:xfrm>
          <a:prstGeom prst="rect">
            <a:avLst/>
          </a:prstGeom>
          <a:solidFill>
            <a:schemeClr val="accent3"/>
          </a:solidFill>
          <a:ln w="9525">
            <a:noFill/>
            <a:miter lim="800000"/>
            <a:headEnd/>
            <a:tailEnd/>
          </a:ln>
          <a:effectLst/>
        </p:spPr>
        <p:txBody>
          <a:bodyPr wrap="square" lIns="74611" tIns="36511" rIns="74611" bIns="36511" anchor="ctr" anchorCtr="0">
            <a:noAutofit/>
          </a:bodyPr>
          <a:lstStyle/>
          <a:p>
            <a:pPr algn="ctr" defTabSz="617523"/>
            <a:r>
              <a:rPr lang="uk-UA" sz="1200" b="1" dirty="0" err="1">
                <a:latin typeface="+mj-lt"/>
              </a:rPr>
              <a:t>ОСББ</a:t>
            </a:r>
            <a:endParaRPr lang="en-GB" sz="1200" b="1" dirty="0">
              <a:latin typeface="+mj-lt"/>
            </a:endParaRPr>
          </a:p>
        </p:txBody>
      </p:sp>
      <p:cxnSp>
        <p:nvCxnSpPr>
          <p:cNvPr id="21" name="Straight Arrow Connector 20"/>
          <p:cNvCxnSpPr/>
          <p:nvPr/>
        </p:nvCxnSpPr>
        <p:spPr>
          <a:xfrm flipH="1">
            <a:off x="624477" y="1278948"/>
            <a:ext cx="1" cy="60602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1571627" y="1297926"/>
            <a:ext cx="1" cy="54000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48200" y="1809809"/>
            <a:ext cx="8784000" cy="0"/>
          </a:xfrm>
          <a:prstGeom prst="line">
            <a:avLst/>
          </a:prstGeom>
          <a:ln w="38100">
            <a:solidFill>
              <a:srgbClr val="595958"/>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102745" y="1097677"/>
            <a:ext cx="3339531" cy="276999"/>
          </a:xfrm>
          <a:prstGeom prst="rect">
            <a:avLst/>
          </a:prstGeom>
        </p:spPr>
        <p:txBody>
          <a:bodyPr wrap="square">
            <a:spAutoFit/>
          </a:bodyPr>
          <a:lstStyle/>
          <a:p>
            <a:pPr algn="ctr"/>
            <a:r>
              <a:rPr lang="uk-UA" sz="1200" b="1" dirty="0">
                <a:latin typeface="+mj-lt"/>
                <a:cs typeface="Arial" panose="020B0604020202020204" pitchFamily="34" charset="0"/>
              </a:rPr>
              <a:t>БУДІВНИЦТВО/МОНТАЖ</a:t>
            </a:r>
            <a:endParaRPr lang="lv-LV" sz="1200" b="1" dirty="0">
              <a:latin typeface="+mj-lt"/>
              <a:cs typeface="Arial" panose="020B0604020202020204" pitchFamily="34" charset="0"/>
            </a:endParaRPr>
          </a:p>
        </p:txBody>
      </p:sp>
      <p:cxnSp>
        <p:nvCxnSpPr>
          <p:cNvPr id="27" name="Straight Connector 26"/>
          <p:cNvCxnSpPr/>
          <p:nvPr/>
        </p:nvCxnSpPr>
        <p:spPr>
          <a:xfrm flipV="1">
            <a:off x="9650576" y="1804365"/>
            <a:ext cx="1620000" cy="0"/>
          </a:xfrm>
          <a:prstGeom prst="line">
            <a:avLst/>
          </a:prstGeom>
          <a:ln w="38100">
            <a:solidFill>
              <a:srgbClr val="595958"/>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1350873" y="1804520"/>
            <a:ext cx="252000" cy="0"/>
          </a:xfrm>
          <a:prstGeom prst="line">
            <a:avLst/>
          </a:prstGeom>
          <a:ln w="38100">
            <a:solidFill>
              <a:srgbClr val="595958"/>
            </a:solidFill>
            <a:prstDash val="soli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25004" y="1097677"/>
            <a:ext cx="5591675" cy="276999"/>
          </a:xfrm>
          <a:prstGeom prst="rect">
            <a:avLst/>
          </a:prstGeom>
        </p:spPr>
        <p:txBody>
          <a:bodyPr wrap="square">
            <a:spAutoFit/>
          </a:bodyPr>
          <a:lstStyle/>
          <a:p>
            <a:pPr algn="ctr"/>
            <a:r>
              <a:rPr lang="uk-UA" sz="1200" b="1" dirty="0">
                <a:latin typeface="+mj-lt"/>
                <a:cs typeface="Arial" panose="020B0604020202020204" pitchFamily="34" charset="0"/>
              </a:rPr>
              <a:t>ПРОЕКТУВАННЯ</a:t>
            </a:r>
            <a:endParaRPr lang="en-GB" sz="1200" b="1" dirty="0">
              <a:latin typeface="+mj-lt"/>
              <a:cs typeface="Arial" panose="020B0604020202020204" pitchFamily="34" charset="0"/>
            </a:endParaRPr>
          </a:p>
        </p:txBody>
      </p:sp>
      <p:cxnSp>
        <p:nvCxnSpPr>
          <p:cNvPr id="31" name="Straight Arrow Connector 30"/>
          <p:cNvCxnSpPr/>
          <p:nvPr/>
        </p:nvCxnSpPr>
        <p:spPr>
          <a:xfrm flipH="1">
            <a:off x="611693" y="1976632"/>
            <a:ext cx="0" cy="1738408"/>
          </a:xfrm>
          <a:prstGeom prst="straightConnector1">
            <a:avLst/>
          </a:prstGeom>
          <a:ln>
            <a:solidFill>
              <a:srgbClr val="595958"/>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233374" y="1396495"/>
            <a:ext cx="3060000" cy="0"/>
          </a:xfrm>
          <a:prstGeom prst="straightConnector1">
            <a:avLst/>
          </a:prstGeom>
          <a:ln>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9299004" y="1105694"/>
            <a:ext cx="2270214" cy="276999"/>
          </a:xfrm>
          <a:prstGeom prst="rect">
            <a:avLst/>
          </a:prstGeom>
        </p:spPr>
        <p:txBody>
          <a:bodyPr wrap="square">
            <a:spAutoFit/>
          </a:bodyPr>
          <a:lstStyle/>
          <a:p>
            <a:pPr algn="ctr"/>
            <a:r>
              <a:rPr lang="uk-UA" sz="1200" b="1" dirty="0">
                <a:latin typeface="+mj-lt"/>
                <a:cs typeface="Arial" panose="020B0604020202020204" pitchFamily="34" charset="0"/>
              </a:rPr>
              <a:t>ЕКСПЛУАТАЦІЯ</a:t>
            </a:r>
            <a:endParaRPr lang="lv-LV" sz="1200" b="1" dirty="0">
              <a:latin typeface="+mj-lt"/>
              <a:cs typeface="Arial" panose="020B0604020202020204" pitchFamily="34" charset="0"/>
            </a:endParaRPr>
          </a:p>
        </p:txBody>
      </p:sp>
      <p:cxnSp>
        <p:nvCxnSpPr>
          <p:cNvPr id="34" name="Straight Arrow Connector 33"/>
          <p:cNvCxnSpPr/>
          <p:nvPr/>
        </p:nvCxnSpPr>
        <p:spPr>
          <a:xfrm flipH="1" flipV="1">
            <a:off x="9302598" y="1396971"/>
            <a:ext cx="2268000" cy="0"/>
          </a:xfrm>
          <a:prstGeom prst="straightConnector1">
            <a:avLst/>
          </a:prstGeom>
          <a:ln>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6" name="Picture 35"/>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032104" y="2048666"/>
            <a:ext cx="1506526" cy="1164310"/>
          </a:xfrm>
          <a:prstGeom prst="rect">
            <a:avLst/>
          </a:prstGeom>
          <a:noFill/>
          <a:ln>
            <a:noFill/>
          </a:ln>
        </p:spPr>
      </p:pic>
      <p:sp>
        <p:nvSpPr>
          <p:cNvPr id="37" name="Oval 36"/>
          <p:cNvSpPr/>
          <p:nvPr/>
        </p:nvSpPr>
        <p:spPr>
          <a:xfrm>
            <a:off x="11423120" y="1649549"/>
            <a:ext cx="324000" cy="324000"/>
          </a:xfrm>
          <a:prstGeom prst="ellipse">
            <a:avLst/>
          </a:prstGeom>
          <a:solidFill>
            <a:srgbClr val="8B8A8C"/>
          </a:solidFill>
          <a:ln>
            <a:solidFill>
              <a:srgbClr val="5959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latin typeface="+mj-lt"/>
                <a:cs typeface="Arial" panose="020B0604020202020204" pitchFamily="34" charset="0"/>
              </a:rPr>
              <a:t>4</a:t>
            </a:r>
          </a:p>
        </p:txBody>
      </p:sp>
      <p:sp>
        <p:nvSpPr>
          <p:cNvPr id="38" name="Oval 37"/>
          <p:cNvSpPr/>
          <p:nvPr/>
        </p:nvSpPr>
        <p:spPr>
          <a:xfrm>
            <a:off x="484041" y="1666381"/>
            <a:ext cx="288000" cy="288000"/>
          </a:xfrm>
          <a:prstGeom prst="ellipse">
            <a:avLst/>
          </a:prstGeom>
          <a:solidFill>
            <a:srgbClr val="8B8A8C"/>
          </a:solidFill>
          <a:ln>
            <a:solidFill>
              <a:srgbClr val="5959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latin typeface="+mj-lt"/>
                <a:cs typeface="Arial" panose="020B0604020202020204" pitchFamily="34" charset="0"/>
              </a:rPr>
              <a:t>1</a:t>
            </a:r>
            <a:endParaRPr lang="en-GB" sz="2000" b="1" dirty="0">
              <a:latin typeface="+mj-lt"/>
              <a:cs typeface="Arial" panose="020B0604020202020204" pitchFamily="34" charset="0"/>
            </a:endParaRPr>
          </a:p>
        </p:txBody>
      </p:sp>
      <p:cxnSp>
        <p:nvCxnSpPr>
          <p:cNvPr id="39" name="Straight Arrow Connector 38"/>
          <p:cNvCxnSpPr/>
          <p:nvPr/>
        </p:nvCxnSpPr>
        <p:spPr>
          <a:xfrm flipH="1">
            <a:off x="11585640" y="1960644"/>
            <a:ext cx="0" cy="1738408"/>
          </a:xfrm>
          <a:prstGeom prst="straightConnector1">
            <a:avLst/>
          </a:prstGeom>
          <a:ln>
            <a:solidFill>
              <a:srgbClr val="595958"/>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5" cstate="print">
            <a:clrChange>
              <a:clrFrom>
                <a:srgbClr val="FFFFFF"/>
              </a:clrFrom>
              <a:clrTo>
                <a:srgbClr val="FFFFFF">
                  <a:alpha val="0"/>
                </a:srgbClr>
              </a:clrTo>
            </a:clrChange>
          </a:blip>
          <a:stretch>
            <a:fillRect/>
          </a:stretch>
        </p:blipFill>
        <p:spPr>
          <a:xfrm>
            <a:off x="9912424" y="2060848"/>
            <a:ext cx="1274050" cy="1209992"/>
          </a:xfrm>
          <a:prstGeom prst="rect">
            <a:avLst/>
          </a:prstGeom>
        </p:spPr>
      </p:pic>
      <p:sp>
        <p:nvSpPr>
          <p:cNvPr id="41" name="Up Arrow Callout 40"/>
          <p:cNvSpPr/>
          <p:nvPr/>
        </p:nvSpPr>
        <p:spPr>
          <a:xfrm>
            <a:off x="6888088" y="4576871"/>
            <a:ext cx="1656183" cy="1033252"/>
          </a:xfrm>
          <a:prstGeom prst="upArrowCallout">
            <a:avLst/>
          </a:prstGeom>
          <a:noFill/>
          <a:ln cap="rnd">
            <a:solidFill>
              <a:srgbClr val="9FBF0E"/>
            </a:solidFill>
          </a:ln>
          <a:scene3d>
            <a:camera prst="orthographicFront">
              <a:rot lat="0" lon="0" rev="0"/>
            </a:camera>
            <a:lightRig rig="threePt" dir="t"/>
          </a:scene3d>
        </p:spPr>
        <p:style>
          <a:lnRef idx="2">
            <a:schemeClr val="accent3"/>
          </a:lnRef>
          <a:fillRef idx="1">
            <a:schemeClr val="lt1"/>
          </a:fillRef>
          <a:effectRef idx="0">
            <a:schemeClr val="accent3"/>
          </a:effectRef>
          <a:fontRef idx="minor">
            <a:schemeClr val="dk1"/>
          </a:fontRef>
        </p:style>
        <p:txBody>
          <a:bodyPr vert="horz" rtlCol="0" anchor="ctr"/>
          <a:lstStyle/>
          <a:p>
            <a:pPr algn="ctr"/>
            <a:r>
              <a:rPr lang="uk-UA" sz="1300" dirty="0">
                <a:solidFill>
                  <a:schemeClr val="tx1"/>
                </a:solidFill>
                <a:latin typeface="+mj-lt"/>
              </a:rPr>
              <a:t>Організація будівництва</a:t>
            </a:r>
            <a:endParaRPr lang="en-GB" sz="1300" dirty="0">
              <a:solidFill>
                <a:schemeClr val="tx1"/>
              </a:solidFill>
              <a:latin typeface="+mj-lt"/>
            </a:endParaRPr>
          </a:p>
          <a:p>
            <a:pPr algn="ctr"/>
            <a:r>
              <a:rPr lang="uk-UA" sz="1300" b="1" dirty="0">
                <a:solidFill>
                  <a:schemeClr val="tx1"/>
                </a:solidFill>
                <a:latin typeface="+mj-lt"/>
              </a:rPr>
              <a:t>Нагляд</a:t>
            </a:r>
            <a:endParaRPr lang="en-GB" sz="1300" b="1" dirty="0">
              <a:solidFill>
                <a:schemeClr val="tx1"/>
              </a:solidFill>
              <a:latin typeface="+mj-lt"/>
            </a:endParaRPr>
          </a:p>
        </p:txBody>
      </p:sp>
      <p:sp>
        <p:nvSpPr>
          <p:cNvPr id="42" name="Dvojitá šipka 41"/>
          <p:cNvSpPr/>
          <p:nvPr/>
        </p:nvSpPr>
        <p:spPr>
          <a:xfrm>
            <a:off x="2639616" y="3746561"/>
            <a:ext cx="2230347" cy="720080"/>
          </a:xfrm>
          <a:prstGeom prst="chevron">
            <a:avLst/>
          </a:prstGeom>
          <a:solidFill>
            <a:schemeClr val="accent4"/>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3" name="Dvojitá šipka 8"/>
          <p:cNvSpPr/>
          <p:nvPr/>
        </p:nvSpPr>
        <p:spPr>
          <a:xfrm>
            <a:off x="2906440" y="3750940"/>
            <a:ext cx="1656184" cy="72008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algn="ctr" defTabSz="711182">
              <a:lnSpc>
                <a:spcPct val="90000"/>
              </a:lnSpc>
              <a:spcBef>
                <a:spcPct val="0"/>
              </a:spcBef>
              <a:spcAft>
                <a:spcPct val="35000"/>
              </a:spcAft>
            </a:pPr>
            <a:r>
              <a:rPr lang="uk-UA" sz="1300" dirty="0">
                <a:solidFill>
                  <a:schemeClr val="tx1"/>
                </a:solidFill>
                <a:latin typeface="+mj-lt"/>
              </a:rPr>
              <a:t>Технічна інспекція</a:t>
            </a:r>
            <a:r>
              <a:rPr lang="en-GB" sz="1300" dirty="0">
                <a:solidFill>
                  <a:schemeClr val="tx1"/>
                </a:solidFill>
                <a:latin typeface="+mj-lt"/>
              </a:rPr>
              <a:t>, </a:t>
            </a:r>
            <a:r>
              <a:rPr lang="uk-UA" sz="1300" dirty="0">
                <a:solidFill>
                  <a:schemeClr val="tx1"/>
                </a:solidFill>
                <a:latin typeface="+mj-lt"/>
              </a:rPr>
              <a:t>технічне</a:t>
            </a:r>
            <a:r>
              <a:rPr lang="en-GB" sz="1300" dirty="0">
                <a:solidFill>
                  <a:schemeClr val="tx1"/>
                </a:solidFill>
                <a:latin typeface="+mj-lt"/>
              </a:rPr>
              <a:t>/</a:t>
            </a:r>
            <a:r>
              <a:rPr lang="uk-UA" sz="1300" dirty="0">
                <a:solidFill>
                  <a:schemeClr val="tx1"/>
                </a:solidFill>
                <a:latin typeface="+mj-lt"/>
              </a:rPr>
              <a:t> архітектурне проектування</a:t>
            </a:r>
            <a:endParaRPr lang="en-GB" sz="1300" dirty="0">
              <a:solidFill>
                <a:schemeClr val="tx1"/>
              </a:solidFill>
              <a:latin typeface="+mj-lt"/>
            </a:endParaRPr>
          </a:p>
        </p:txBody>
      </p:sp>
      <p:sp>
        <p:nvSpPr>
          <p:cNvPr id="44" name="Rectangle 6"/>
          <p:cNvSpPr>
            <a:spLocks noChangeArrowheads="1"/>
          </p:cNvSpPr>
          <p:nvPr/>
        </p:nvSpPr>
        <p:spPr bwMode="auto">
          <a:xfrm>
            <a:off x="544448" y="5746090"/>
            <a:ext cx="5040000" cy="396000"/>
          </a:xfrm>
          <a:prstGeom prst="rect">
            <a:avLst/>
          </a:prstGeom>
          <a:solidFill>
            <a:schemeClr val="accent4">
              <a:lumMod val="40000"/>
              <a:lumOff val="60000"/>
            </a:schemeClr>
          </a:solidFill>
          <a:ln w="9525">
            <a:noFill/>
            <a:miter lim="800000"/>
            <a:headEnd/>
            <a:tailEnd/>
          </a:ln>
          <a:effectLst/>
        </p:spPr>
        <p:txBody>
          <a:bodyPr wrap="square" lIns="74611" tIns="36511" rIns="74611" bIns="36511" anchor="ctr" anchorCtr="0">
            <a:noAutofit/>
          </a:bodyPr>
          <a:lstStyle/>
          <a:p>
            <a:pPr algn="ctr" defTabSz="617523"/>
            <a:r>
              <a:rPr lang="uk-UA" sz="1200" b="1" dirty="0" err="1">
                <a:latin typeface="+mj-lt"/>
              </a:rPr>
              <a:t>ОСББ</a:t>
            </a:r>
            <a:endParaRPr lang="en-GB" sz="1200" b="1" dirty="0">
              <a:latin typeface="+mj-lt"/>
            </a:endParaRPr>
          </a:p>
        </p:txBody>
      </p:sp>
      <p:sp>
        <p:nvSpPr>
          <p:cNvPr id="45" name="Up Arrow Callout 44"/>
          <p:cNvSpPr/>
          <p:nvPr/>
        </p:nvSpPr>
        <p:spPr>
          <a:xfrm>
            <a:off x="703934" y="4573861"/>
            <a:ext cx="3951906" cy="1033252"/>
          </a:xfrm>
          <a:prstGeom prst="upArrowCallout">
            <a:avLst/>
          </a:prstGeom>
          <a:noFill/>
          <a:ln cap="rnd">
            <a:solidFill>
              <a:srgbClr val="9FBF0E"/>
            </a:solidFill>
          </a:ln>
          <a:scene3d>
            <a:camera prst="orthographicFront">
              <a:rot lat="0" lon="0" rev="0"/>
            </a:camera>
            <a:lightRig rig="threePt" dir="t"/>
          </a:scene3d>
        </p:spPr>
        <p:style>
          <a:lnRef idx="2">
            <a:schemeClr val="accent3"/>
          </a:lnRef>
          <a:fillRef idx="1">
            <a:schemeClr val="lt1"/>
          </a:fillRef>
          <a:effectRef idx="0">
            <a:schemeClr val="accent3"/>
          </a:effectRef>
          <a:fontRef idx="minor">
            <a:schemeClr val="dk1"/>
          </a:fontRef>
        </p:style>
        <p:txBody>
          <a:bodyPr vert="horz" rtlCol="0" anchor="ctr"/>
          <a:lstStyle/>
          <a:p>
            <a:pPr algn="ctr"/>
            <a:r>
              <a:rPr lang="uk-UA" sz="1400" dirty="0">
                <a:solidFill>
                  <a:schemeClr val="tx1"/>
                </a:solidFill>
                <a:latin typeface="+mj-lt"/>
              </a:rPr>
              <a:t>Збирання даних, оцінка економії енергії, інвестицій, економічної віддачі</a:t>
            </a:r>
            <a:endParaRPr lang="en-GB" sz="1400" dirty="0">
              <a:solidFill>
                <a:schemeClr val="tx1"/>
              </a:solidFill>
              <a:latin typeface="+mj-lt"/>
            </a:endParaRPr>
          </a:p>
        </p:txBody>
      </p:sp>
      <p:pic>
        <p:nvPicPr>
          <p:cNvPr id="46" name="Picture 45"/>
          <p:cNvPicPr>
            <a:picLocks noChangeAspect="1"/>
          </p:cNvPicPr>
          <p:nvPr/>
        </p:nvPicPr>
        <p:blipFill>
          <a:blip r:embed="rId6" cstate="print">
            <a:clrChange>
              <a:clrFrom>
                <a:srgbClr val="FFFFFF"/>
              </a:clrFrom>
              <a:clrTo>
                <a:srgbClr val="FFFFFF">
                  <a:alpha val="0"/>
                </a:srgbClr>
              </a:clrTo>
            </a:clrChange>
            <a:duotone>
              <a:prstClr val="black"/>
              <a:schemeClr val="tx2">
                <a:tint val="45000"/>
                <a:satMod val="400000"/>
              </a:schemeClr>
            </a:duotone>
          </a:blip>
          <a:stretch>
            <a:fillRect/>
          </a:stretch>
        </p:blipFill>
        <p:spPr>
          <a:xfrm>
            <a:off x="767408" y="2132856"/>
            <a:ext cx="927341" cy="886802"/>
          </a:xfrm>
          <a:prstGeom prst="rect">
            <a:avLst/>
          </a:prstGeom>
        </p:spPr>
      </p:pic>
      <p:pic>
        <p:nvPicPr>
          <p:cNvPr id="47" name="Picture 46"/>
          <p:cNvPicPr>
            <a:picLocks noChangeAspect="1"/>
          </p:cNvPicPr>
          <p:nvPr/>
        </p:nvPicPr>
        <p:blipFill>
          <a:blip r:embed="rId7" cstate="print">
            <a:clrChange>
              <a:clrFrom>
                <a:srgbClr val="FFFFFF"/>
              </a:clrFrom>
              <a:clrTo>
                <a:srgbClr val="FFFFFF">
                  <a:alpha val="0"/>
                </a:srgbClr>
              </a:clrTo>
            </a:clrChange>
            <a:duotone>
              <a:prstClr val="black"/>
              <a:schemeClr val="tx2">
                <a:tint val="45000"/>
                <a:satMod val="400000"/>
              </a:schemeClr>
            </a:duotone>
          </a:blip>
          <a:stretch>
            <a:fillRect/>
          </a:stretch>
        </p:blipFill>
        <p:spPr>
          <a:xfrm>
            <a:off x="3503712" y="1844824"/>
            <a:ext cx="1198666" cy="1198666"/>
          </a:xfrm>
          <a:prstGeom prst="rect">
            <a:avLst/>
          </a:prstGeom>
        </p:spPr>
      </p:pic>
      <p:cxnSp>
        <p:nvCxnSpPr>
          <p:cNvPr id="48" name="Straight Arrow Connector 47"/>
          <p:cNvCxnSpPr/>
          <p:nvPr/>
        </p:nvCxnSpPr>
        <p:spPr>
          <a:xfrm flipH="1">
            <a:off x="623975" y="1399965"/>
            <a:ext cx="5584202" cy="279"/>
          </a:xfrm>
          <a:prstGeom prst="straightConnector1">
            <a:avLst/>
          </a:prstGeom>
          <a:ln>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nvPicPr>
        <p:blipFill>
          <a:blip r:embed="rId8" cstate="print">
            <a:clrChange>
              <a:clrFrom>
                <a:srgbClr val="FFFFFF"/>
              </a:clrFrom>
              <a:clrTo>
                <a:srgbClr val="FFFFFF">
                  <a:alpha val="0"/>
                </a:srgbClr>
              </a:clrTo>
            </a:clrChange>
            <a:duotone>
              <a:prstClr val="black"/>
              <a:schemeClr val="tx2">
                <a:tint val="45000"/>
                <a:satMod val="400000"/>
              </a:schemeClr>
            </a:duotone>
          </a:blip>
          <a:stretch>
            <a:fillRect/>
          </a:stretch>
        </p:blipFill>
        <p:spPr>
          <a:xfrm rot="1897952">
            <a:off x="2690021" y="2490290"/>
            <a:ext cx="730068" cy="673620"/>
          </a:xfrm>
          <a:prstGeom prst="rect">
            <a:avLst/>
          </a:prstGeom>
        </p:spPr>
      </p:pic>
      <p:pic>
        <p:nvPicPr>
          <p:cNvPr id="51" name="Picture 50"/>
          <p:cNvPicPr>
            <a:picLocks noChangeAspect="1"/>
          </p:cNvPicPr>
          <p:nvPr/>
        </p:nvPicPr>
        <p:blipFill>
          <a:blip r:embed="rId9" cstate="print">
            <a:clrChange>
              <a:clrFrom>
                <a:srgbClr val="FFFFFF"/>
              </a:clrFrom>
              <a:clrTo>
                <a:srgbClr val="FFFFFF">
                  <a:alpha val="0"/>
                </a:srgbClr>
              </a:clrTo>
            </a:clrChange>
            <a:duotone>
              <a:prstClr val="black"/>
              <a:schemeClr val="tx2">
                <a:tint val="45000"/>
                <a:satMod val="400000"/>
              </a:schemeClr>
            </a:duotone>
          </a:blip>
          <a:stretch>
            <a:fillRect/>
          </a:stretch>
        </p:blipFill>
        <p:spPr>
          <a:xfrm>
            <a:off x="1847528" y="2060848"/>
            <a:ext cx="983997" cy="729052"/>
          </a:xfrm>
          <a:prstGeom prst="rect">
            <a:avLst/>
          </a:prstGeom>
        </p:spPr>
      </p:pic>
      <p:sp>
        <p:nvSpPr>
          <p:cNvPr id="52" name="Rectangle 51"/>
          <p:cNvSpPr/>
          <p:nvPr/>
        </p:nvSpPr>
        <p:spPr>
          <a:xfrm>
            <a:off x="5595589" y="1829261"/>
            <a:ext cx="618099" cy="4128797"/>
          </a:xfrm>
          <a:prstGeom prst="rect">
            <a:avLst/>
          </a:prstGeom>
          <a:solidFill>
            <a:srgbClr val="698CB4">
              <a:alpha val="1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600" dirty="0">
              <a:latin typeface="+mj-lt"/>
            </a:endParaRPr>
          </a:p>
        </p:txBody>
      </p:sp>
      <p:sp>
        <p:nvSpPr>
          <p:cNvPr id="53" name="Dvojitá šipka 44"/>
          <p:cNvSpPr/>
          <p:nvPr/>
        </p:nvSpPr>
        <p:spPr>
          <a:xfrm>
            <a:off x="4655840" y="3743520"/>
            <a:ext cx="1872208" cy="720080"/>
          </a:xfrm>
          <a:prstGeom prst="chevron">
            <a:avLst/>
          </a:prstGeom>
          <a:solidFill>
            <a:srgbClr val="D99694"/>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nchor="ctr" anchorCtr="0"/>
          <a:lstStyle/>
          <a:p>
            <a:pPr algn="ctr"/>
            <a:r>
              <a:rPr lang="uk-UA" sz="1300" dirty="0">
                <a:solidFill>
                  <a:schemeClr val="tx1">
                    <a:lumMod val="75000"/>
                    <a:lumOff val="25000"/>
                  </a:schemeClr>
                </a:solidFill>
                <a:latin typeface="+mj-lt"/>
              </a:rPr>
              <a:t>Процедура закупівлі</a:t>
            </a:r>
            <a:endParaRPr lang="en-GB" sz="1300" dirty="0">
              <a:solidFill>
                <a:schemeClr val="tx1">
                  <a:lumMod val="75000"/>
                  <a:lumOff val="25000"/>
                </a:schemeClr>
              </a:solidFill>
              <a:latin typeface="+mj-lt"/>
            </a:endParaRPr>
          </a:p>
        </p:txBody>
      </p:sp>
      <p:sp>
        <p:nvSpPr>
          <p:cNvPr id="54" name="Up Arrow Callout 53"/>
          <p:cNvSpPr/>
          <p:nvPr/>
        </p:nvSpPr>
        <p:spPr>
          <a:xfrm>
            <a:off x="4798903" y="4599660"/>
            <a:ext cx="1729145" cy="1033252"/>
          </a:xfrm>
          <a:prstGeom prst="upArrowCallout">
            <a:avLst/>
          </a:prstGeom>
          <a:noFill/>
          <a:ln cap="rnd">
            <a:solidFill>
              <a:srgbClr val="9FBF0E"/>
            </a:solidFill>
          </a:ln>
          <a:scene3d>
            <a:camera prst="orthographicFront">
              <a:rot lat="0" lon="0" rev="0"/>
            </a:camera>
            <a:lightRig rig="threePt" dir="t"/>
          </a:scene3d>
        </p:spPr>
        <p:style>
          <a:lnRef idx="2">
            <a:schemeClr val="accent3"/>
          </a:lnRef>
          <a:fillRef idx="1">
            <a:schemeClr val="lt1"/>
          </a:fillRef>
          <a:effectRef idx="0">
            <a:schemeClr val="accent3"/>
          </a:effectRef>
          <a:fontRef idx="minor">
            <a:schemeClr val="dk1"/>
          </a:fontRef>
        </p:style>
        <p:txBody>
          <a:bodyPr vert="horz" rtlCol="0" anchor="ctr"/>
          <a:lstStyle/>
          <a:p>
            <a:pPr algn="ctr"/>
            <a:r>
              <a:rPr lang="uk-UA" sz="1200" dirty="0">
                <a:solidFill>
                  <a:schemeClr val="tx1"/>
                </a:solidFill>
                <a:latin typeface="+mj-lt"/>
              </a:rPr>
              <a:t>Тендерна документація і вибір підрядника</a:t>
            </a:r>
            <a:endParaRPr lang="en-GB" sz="1200" dirty="0">
              <a:solidFill>
                <a:schemeClr val="tx1"/>
              </a:solidFill>
              <a:latin typeface="+mj-lt"/>
            </a:endParaRPr>
          </a:p>
        </p:txBody>
      </p:sp>
      <p:cxnSp>
        <p:nvCxnSpPr>
          <p:cNvPr id="55" name="Straight Arrow Connector 54"/>
          <p:cNvCxnSpPr/>
          <p:nvPr/>
        </p:nvCxnSpPr>
        <p:spPr>
          <a:xfrm flipH="1">
            <a:off x="6223029" y="1960644"/>
            <a:ext cx="0" cy="1738408"/>
          </a:xfrm>
          <a:prstGeom prst="straightConnector1">
            <a:avLst/>
          </a:prstGeom>
          <a:ln>
            <a:solidFill>
              <a:srgbClr val="595958"/>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a:blip r:embed="rId10" cstate="print">
            <a:clrChange>
              <a:clrFrom>
                <a:srgbClr val="FFFFFF"/>
              </a:clrFrom>
              <a:clrTo>
                <a:srgbClr val="FFFFFF">
                  <a:alpha val="0"/>
                </a:srgbClr>
              </a:clrTo>
            </a:clrChange>
          </a:blip>
          <a:stretch>
            <a:fillRect/>
          </a:stretch>
        </p:blipFill>
        <p:spPr>
          <a:xfrm rot="18685389">
            <a:off x="4431521" y="2443081"/>
            <a:ext cx="1158838" cy="308765"/>
          </a:xfrm>
          <a:prstGeom prst="rect">
            <a:avLst/>
          </a:prstGeom>
        </p:spPr>
      </p:pic>
      <p:sp>
        <p:nvSpPr>
          <p:cNvPr id="57" name="Rectangle 56"/>
          <p:cNvSpPr/>
          <p:nvPr/>
        </p:nvSpPr>
        <p:spPr>
          <a:xfrm>
            <a:off x="9294325" y="1847372"/>
            <a:ext cx="234000" cy="4123362"/>
          </a:xfrm>
          <a:prstGeom prst="rect">
            <a:avLst/>
          </a:prstGeom>
          <a:solidFill>
            <a:srgbClr val="698CB4">
              <a:alpha val="1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600" dirty="0">
              <a:latin typeface="+mj-lt"/>
            </a:endParaRPr>
          </a:p>
        </p:txBody>
      </p:sp>
      <p:sp>
        <p:nvSpPr>
          <p:cNvPr id="58" name="Rectangle 6"/>
          <p:cNvSpPr>
            <a:spLocks noChangeArrowheads="1"/>
          </p:cNvSpPr>
          <p:nvPr/>
        </p:nvSpPr>
        <p:spPr bwMode="auto">
          <a:xfrm>
            <a:off x="5600700" y="5765006"/>
            <a:ext cx="3958593" cy="396000"/>
          </a:xfrm>
          <a:prstGeom prst="rect">
            <a:avLst/>
          </a:prstGeom>
          <a:solidFill>
            <a:schemeClr val="bg1">
              <a:lumMod val="85000"/>
            </a:schemeClr>
          </a:solidFill>
          <a:ln w="9525">
            <a:noFill/>
            <a:miter lim="800000"/>
            <a:headEnd/>
            <a:tailEnd/>
          </a:ln>
          <a:effectLst/>
        </p:spPr>
        <p:txBody>
          <a:bodyPr wrap="square" lIns="74611" tIns="36511" rIns="74611" bIns="36511" anchor="ctr" anchorCtr="0">
            <a:noAutofit/>
          </a:bodyPr>
          <a:lstStyle/>
          <a:p>
            <a:pPr algn="ctr" defTabSz="617523" eaLnBrk="0" hangingPunct="0"/>
            <a:r>
              <a:rPr lang="uk-UA" sz="1200" b="1" dirty="0">
                <a:latin typeface="+mj-lt"/>
              </a:rPr>
              <a:t>Підрядник</a:t>
            </a:r>
            <a:endParaRPr lang="en-GB" sz="1200" b="1" dirty="0">
              <a:latin typeface="+mj-lt"/>
            </a:endParaRPr>
          </a:p>
        </p:txBody>
      </p:sp>
      <p:sp>
        <p:nvSpPr>
          <p:cNvPr id="59" name="Dvojitá šipka 38"/>
          <p:cNvSpPr/>
          <p:nvPr/>
        </p:nvSpPr>
        <p:spPr>
          <a:xfrm>
            <a:off x="9297961" y="3738902"/>
            <a:ext cx="2304256" cy="720080"/>
          </a:xfrm>
          <a:prstGeom prst="chevron">
            <a:avLst/>
          </a:prstGeom>
          <a:solidFill>
            <a:schemeClr val="accent2"/>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nchor="ctr" anchorCtr="0"/>
          <a:lstStyle/>
          <a:p>
            <a:pPr algn="ctr"/>
            <a:r>
              <a:rPr lang="uk-UA" sz="1300" dirty="0">
                <a:solidFill>
                  <a:schemeClr val="tx1"/>
                </a:solidFill>
                <a:latin typeface="+mj-lt"/>
              </a:rPr>
              <a:t>Експлуатація та обслуговування</a:t>
            </a:r>
            <a:endParaRPr lang="en-GB" sz="1300" dirty="0">
              <a:solidFill>
                <a:schemeClr val="tx1"/>
              </a:solidFill>
              <a:latin typeface="+mj-lt"/>
            </a:endParaRPr>
          </a:p>
        </p:txBody>
      </p:sp>
      <p:cxnSp>
        <p:nvCxnSpPr>
          <p:cNvPr id="60" name="Straight Arrow Connector 59"/>
          <p:cNvCxnSpPr/>
          <p:nvPr/>
        </p:nvCxnSpPr>
        <p:spPr>
          <a:xfrm flipH="1">
            <a:off x="9292031" y="1982946"/>
            <a:ext cx="0" cy="1738408"/>
          </a:xfrm>
          <a:prstGeom prst="straightConnector1">
            <a:avLst/>
          </a:prstGeom>
          <a:ln>
            <a:solidFill>
              <a:srgbClr val="595958"/>
            </a:solidFill>
            <a:tailEnd type="triangle"/>
          </a:ln>
        </p:spPr>
        <p:style>
          <a:lnRef idx="1">
            <a:schemeClr val="accent1"/>
          </a:lnRef>
          <a:fillRef idx="0">
            <a:schemeClr val="accent1"/>
          </a:fillRef>
          <a:effectRef idx="0">
            <a:schemeClr val="accent1"/>
          </a:effectRef>
          <a:fontRef idx="minor">
            <a:schemeClr val="tx1"/>
          </a:fontRef>
        </p:style>
      </p:cxnSp>
      <p:sp>
        <p:nvSpPr>
          <p:cNvPr id="61" name="Popisek se šipkou dolů 57"/>
          <p:cNvSpPr/>
          <p:nvPr/>
        </p:nvSpPr>
        <p:spPr>
          <a:xfrm rot="10800000">
            <a:off x="9290050" y="4527651"/>
            <a:ext cx="236934" cy="1133596"/>
          </a:xfrm>
          <a:prstGeom prst="downArrowCallout">
            <a:avLst>
              <a:gd name="adj1" fmla="val 25000"/>
              <a:gd name="adj2" fmla="val 25000"/>
              <a:gd name="adj3" fmla="val 57161"/>
              <a:gd name="adj4" fmla="val 64977"/>
            </a:avLst>
          </a:prstGeom>
          <a:noFill/>
          <a:ln cap="rnd">
            <a:solidFill>
              <a:srgbClr val="9FBF0E"/>
            </a:solidFill>
          </a:ln>
          <a:scene3d>
            <a:camera prst="orthographicFront">
              <a:rot lat="0" lon="0" rev="0"/>
            </a:camera>
            <a:lightRig rig="threePt" dir="t"/>
          </a:scene3d>
        </p:spPr>
        <p:style>
          <a:lnRef idx="2">
            <a:schemeClr val="accent3"/>
          </a:lnRef>
          <a:fillRef idx="1">
            <a:schemeClr val="lt1"/>
          </a:fillRef>
          <a:effectRef idx="0">
            <a:schemeClr val="accent3"/>
          </a:effectRef>
          <a:fontRef idx="minor">
            <a:schemeClr val="dk1"/>
          </a:fontRef>
        </p:style>
        <p:txBody>
          <a:bodyPr vert="vert" rtlCol="0" anchor="ctr"/>
          <a:lstStyle/>
          <a:p>
            <a:pPr algn="ctr"/>
            <a:r>
              <a:rPr lang="uk-UA" sz="1200" dirty="0">
                <a:solidFill>
                  <a:schemeClr val="tx1"/>
                </a:solidFill>
                <a:latin typeface="+mj-lt"/>
              </a:rPr>
              <a:t>Гарантія</a:t>
            </a:r>
            <a:endParaRPr lang="en-GB" sz="1200" dirty="0">
              <a:solidFill>
                <a:schemeClr val="tx1"/>
              </a:solidFill>
              <a:latin typeface="+mj-lt"/>
            </a:endParaRPr>
          </a:p>
        </p:txBody>
      </p:sp>
      <p:sp>
        <p:nvSpPr>
          <p:cNvPr id="62" name="Oval 61"/>
          <p:cNvSpPr/>
          <p:nvPr/>
        </p:nvSpPr>
        <p:spPr>
          <a:xfrm>
            <a:off x="9147520" y="1665800"/>
            <a:ext cx="324000" cy="324000"/>
          </a:xfrm>
          <a:prstGeom prst="ellipse">
            <a:avLst/>
          </a:prstGeom>
          <a:solidFill>
            <a:srgbClr val="8B8A8C"/>
          </a:solidFill>
          <a:ln>
            <a:solidFill>
              <a:srgbClr val="5959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latin typeface="+mj-lt"/>
                <a:cs typeface="Arial" panose="020B0604020202020204" pitchFamily="34" charset="0"/>
              </a:rPr>
              <a:t>3</a:t>
            </a:r>
            <a:endParaRPr lang="en-GB" b="1" dirty="0">
              <a:latin typeface="+mj-lt"/>
              <a:cs typeface="Arial" panose="020B0604020202020204" pitchFamily="34" charset="0"/>
            </a:endParaRPr>
          </a:p>
        </p:txBody>
      </p:sp>
      <p:sp>
        <p:nvSpPr>
          <p:cNvPr id="63" name="Oval 62"/>
          <p:cNvSpPr/>
          <p:nvPr/>
        </p:nvSpPr>
        <p:spPr>
          <a:xfrm>
            <a:off x="6081181" y="1669606"/>
            <a:ext cx="324000" cy="324000"/>
          </a:xfrm>
          <a:prstGeom prst="ellipse">
            <a:avLst/>
          </a:prstGeom>
          <a:solidFill>
            <a:srgbClr val="8B8A8C"/>
          </a:solidFill>
          <a:ln>
            <a:solidFill>
              <a:srgbClr val="5959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latin typeface="+mj-lt"/>
                <a:cs typeface="Arial" panose="020B0604020202020204" pitchFamily="34" charset="0"/>
              </a:rPr>
              <a:t>2</a:t>
            </a:r>
          </a:p>
        </p:txBody>
      </p:sp>
      <p:sp>
        <p:nvSpPr>
          <p:cNvPr id="65" name="Pentagon 64"/>
          <p:cNvSpPr/>
          <p:nvPr/>
        </p:nvSpPr>
        <p:spPr>
          <a:xfrm>
            <a:off x="1631504" y="3356992"/>
            <a:ext cx="4536504" cy="288032"/>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k-UA" sz="1500" b="1" dirty="0">
                <a:solidFill>
                  <a:schemeClr val="tx1"/>
                </a:solidFill>
              </a:rPr>
              <a:t>Залучення/забезпечення фінансування</a:t>
            </a:r>
            <a:endParaRPr lang="en-US" sz="1500" b="1" dirty="0">
              <a:solidFill>
                <a:schemeClr val="tx1"/>
              </a:solidFill>
            </a:endParaRPr>
          </a:p>
        </p:txBody>
      </p:sp>
      <p:sp>
        <p:nvSpPr>
          <p:cNvPr id="66" name="Pentagon 65"/>
          <p:cNvSpPr/>
          <p:nvPr/>
        </p:nvSpPr>
        <p:spPr>
          <a:xfrm>
            <a:off x="6384032" y="3356992"/>
            <a:ext cx="2880320" cy="288032"/>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k-UA" sz="1500" b="1" dirty="0">
                <a:solidFill>
                  <a:schemeClr val="tx1"/>
                </a:solidFill>
              </a:rPr>
              <a:t>Витрачання коштів</a:t>
            </a:r>
            <a:endParaRPr lang="en-US" sz="1500" b="1" dirty="0">
              <a:solidFill>
                <a:schemeClr val="tx1"/>
              </a:solidFill>
            </a:endParaRPr>
          </a:p>
        </p:txBody>
      </p:sp>
      <p:sp>
        <p:nvSpPr>
          <p:cNvPr id="67" name="Pentagon 66"/>
          <p:cNvSpPr/>
          <p:nvPr/>
        </p:nvSpPr>
        <p:spPr>
          <a:xfrm>
            <a:off x="9408368" y="3356992"/>
            <a:ext cx="2160240" cy="288032"/>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k-UA" sz="1500" b="1" dirty="0">
                <a:solidFill>
                  <a:schemeClr val="tx1"/>
                </a:solidFill>
              </a:rPr>
              <a:t>Економія</a:t>
            </a:r>
            <a:endParaRPr lang="en-US" sz="1500" b="1" dirty="0">
              <a:solidFill>
                <a:schemeClr val="tx1"/>
              </a:solidFill>
            </a:endParaRPr>
          </a:p>
        </p:txBody>
      </p:sp>
      <p:pic>
        <p:nvPicPr>
          <p:cNvPr id="200706" name="Picture 2" descr="Related image"/>
          <p:cNvPicPr>
            <a:picLocks noChangeAspect="1" noChangeArrowheads="1"/>
          </p:cNvPicPr>
          <p:nvPr/>
        </p:nvPicPr>
        <p:blipFill>
          <a:blip r:embed="rId11" cstate="print">
            <a:clrChange>
              <a:clrFrom>
                <a:srgbClr val="FFFFFF"/>
              </a:clrFrom>
              <a:clrTo>
                <a:srgbClr val="FFFFFF">
                  <a:alpha val="0"/>
                </a:srgbClr>
              </a:clrTo>
            </a:clrChange>
            <a:lum bright="40000"/>
          </a:blip>
          <a:srcRect/>
          <a:stretch>
            <a:fillRect/>
          </a:stretch>
        </p:blipFill>
        <p:spPr bwMode="auto">
          <a:xfrm flipH="1">
            <a:off x="5231904" y="2564904"/>
            <a:ext cx="648072" cy="70110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1" y="476672"/>
            <a:ext cx="8856984" cy="504056"/>
          </a:xfrm>
        </p:spPr>
        <p:txBody>
          <a:bodyPr>
            <a:noAutofit/>
          </a:bodyPr>
          <a:lstStyle/>
          <a:p>
            <a:r>
              <a:rPr lang="uk-UA" sz="2800" b="1" noProof="0" dirty="0">
                <a:latin typeface="+mj-lt"/>
              </a:rPr>
              <a:t>Чинники, які впливають на тепловий комфорт</a:t>
            </a:r>
            <a:endParaRPr lang="en-GB" sz="2800" b="1" noProof="0" dirty="0">
              <a:latin typeface="+mj-lt"/>
            </a:endParaRPr>
          </a:p>
        </p:txBody>
      </p:sp>
      <p:sp>
        <p:nvSpPr>
          <p:cNvPr id="3" name="Text Placeholder 2"/>
          <p:cNvSpPr>
            <a:spLocks noGrp="1"/>
          </p:cNvSpPr>
          <p:nvPr>
            <p:ph type="body" idx="1"/>
          </p:nvPr>
        </p:nvSpPr>
        <p:spPr>
          <a:xfrm>
            <a:off x="551384" y="1700808"/>
            <a:ext cx="5112000" cy="1872000"/>
          </a:xfrm>
        </p:spPr>
        <p:style>
          <a:lnRef idx="2">
            <a:schemeClr val="accent6"/>
          </a:lnRef>
          <a:fillRef idx="1">
            <a:schemeClr val="lt1"/>
          </a:fillRef>
          <a:effectRef idx="0">
            <a:schemeClr val="accent6"/>
          </a:effectRef>
          <a:fontRef idx="minor">
            <a:schemeClr val="dk1"/>
          </a:fontRef>
        </p:style>
        <p:txBody>
          <a:bodyPr/>
          <a:lstStyle/>
          <a:p>
            <a:pPr marL="342900" indent="-342900">
              <a:buClrTx/>
              <a:buFont typeface="Arial" panose="020B0604020202020204" pitchFamily="34" charset="0"/>
              <a:buChar char="•"/>
              <a:defRPr/>
            </a:pPr>
            <a:r>
              <a:rPr lang="uk-UA" sz="2200" b="1" noProof="0" dirty="0"/>
              <a:t>Людські чинники</a:t>
            </a:r>
            <a:r>
              <a:rPr lang="en-GB" sz="2200" b="1" noProof="0" dirty="0"/>
              <a:t>: </a:t>
            </a:r>
          </a:p>
          <a:p>
            <a:pPr marL="800100" lvl="1" indent="-342900">
              <a:buClrTx/>
              <a:buFont typeface="Wingdings" panose="05000000000000000000" pitchFamily="2" charset="2"/>
              <a:buChar char="ü"/>
              <a:defRPr/>
            </a:pPr>
            <a:r>
              <a:rPr lang="uk-UA" sz="2200" noProof="0" dirty="0">
                <a:solidFill>
                  <a:schemeClr val="tx1"/>
                </a:solidFill>
              </a:rPr>
              <a:t>Метаболізм</a:t>
            </a:r>
            <a:endParaRPr lang="en-GB" sz="2200" noProof="0" dirty="0">
              <a:solidFill>
                <a:schemeClr val="tx1"/>
              </a:solidFill>
            </a:endParaRPr>
          </a:p>
          <a:p>
            <a:pPr marL="800100" lvl="1" indent="-342900">
              <a:buClrTx/>
              <a:buFont typeface="Wingdings" panose="05000000000000000000" pitchFamily="2" charset="2"/>
              <a:buChar char="ü"/>
              <a:defRPr/>
            </a:pPr>
            <a:r>
              <a:rPr lang="uk-UA" sz="2200" noProof="0" dirty="0">
                <a:solidFill>
                  <a:schemeClr val="tx1"/>
                </a:solidFill>
              </a:rPr>
              <a:t>Одяг</a:t>
            </a:r>
            <a:endParaRPr lang="en-GB" sz="2200" noProof="0" dirty="0">
              <a:solidFill>
                <a:schemeClr val="tx1"/>
              </a:solidFill>
            </a:endParaRPr>
          </a:p>
          <a:p>
            <a:pPr>
              <a:buClrTx/>
            </a:pPr>
            <a:endParaRPr lang="en-GB" sz="2200" noProof="0" dirty="0"/>
          </a:p>
        </p:txBody>
      </p:sp>
      <p:sp>
        <p:nvSpPr>
          <p:cNvPr id="5" name="Rectangle 4"/>
          <p:cNvSpPr/>
          <p:nvPr/>
        </p:nvSpPr>
        <p:spPr>
          <a:xfrm>
            <a:off x="6168008" y="1700808"/>
            <a:ext cx="5112568" cy="212365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buFont typeface="Arial" panose="020B0604020202020204" pitchFamily="34" charset="0"/>
              <a:buChar char="•"/>
              <a:defRPr/>
            </a:pPr>
            <a:r>
              <a:rPr lang="uk-UA" sz="2200" b="1" dirty="0"/>
              <a:t>Чинники, пов’язані з повітрям у приміщенні</a:t>
            </a:r>
            <a:r>
              <a:rPr lang="en-GB" sz="2200" b="1" dirty="0"/>
              <a:t>: </a:t>
            </a:r>
          </a:p>
          <a:p>
            <a:pPr marL="800100" lvl="1" indent="-342900">
              <a:buFont typeface="Wingdings" panose="05000000000000000000" pitchFamily="2" charset="2"/>
              <a:buChar char="ü"/>
              <a:defRPr/>
            </a:pPr>
            <a:r>
              <a:rPr lang="uk-UA" sz="2200" dirty="0"/>
              <a:t>Температура</a:t>
            </a:r>
            <a:endParaRPr lang="en-GB" sz="2200" dirty="0"/>
          </a:p>
          <a:p>
            <a:pPr marL="800100" lvl="1" indent="-342900">
              <a:buFont typeface="Wingdings" panose="05000000000000000000" pitchFamily="2" charset="2"/>
              <a:buChar char="ü"/>
              <a:defRPr/>
            </a:pPr>
            <a:r>
              <a:rPr lang="uk-UA" sz="2200" dirty="0"/>
              <a:t>Вологість</a:t>
            </a:r>
            <a:endParaRPr lang="en-GB" sz="2200" dirty="0"/>
          </a:p>
          <a:p>
            <a:pPr marL="800100" lvl="1" indent="-342900">
              <a:buFont typeface="Wingdings" panose="05000000000000000000" pitchFamily="2" charset="2"/>
              <a:buChar char="ü"/>
              <a:defRPr/>
            </a:pPr>
            <a:r>
              <a:rPr lang="uk-UA" sz="2200" dirty="0"/>
              <a:t>Рух повітря</a:t>
            </a:r>
            <a:endParaRPr lang="en-GB" sz="2200" dirty="0"/>
          </a:p>
          <a:p>
            <a:pPr marL="800100" lvl="1" indent="-342900">
              <a:buFont typeface="Wingdings" panose="05000000000000000000" pitchFamily="2" charset="2"/>
              <a:buChar char="ü"/>
              <a:defRPr/>
            </a:pPr>
            <a:r>
              <a:rPr lang="uk-UA" sz="2200" dirty="0"/>
              <a:t>Забрудненість повітря</a:t>
            </a:r>
            <a:endParaRPr lang="en-GB" sz="2200" dirty="0"/>
          </a:p>
        </p:txBody>
      </p:sp>
    </p:spTree>
    <p:extLst>
      <p:ext uri="{BB962C8B-B14F-4D97-AF65-F5344CB8AC3E}">
        <p14:creationId xmlns:p14="http://schemas.microsoft.com/office/powerpoint/2010/main" val="18909180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260648"/>
            <a:ext cx="8928992" cy="709575"/>
          </a:xfrm>
        </p:spPr>
        <p:txBody>
          <a:bodyPr>
            <a:noAutofit/>
          </a:bodyPr>
          <a:lstStyle/>
          <a:p>
            <a:r>
              <a:rPr lang="en-GB" sz="2800" b="1" dirty="0"/>
              <a:t>7</a:t>
            </a:r>
            <a:r>
              <a:rPr lang="en-GB" sz="2800" b="1" noProof="0" dirty="0"/>
              <a:t>. </a:t>
            </a:r>
            <a:r>
              <a:rPr lang="uk-UA" sz="2800" b="1" dirty="0"/>
              <a:t>Питоме енергоспоживання та</a:t>
            </a:r>
            <a:r>
              <a:rPr lang="en-GB" sz="2800" b="1" noProof="0" dirty="0"/>
              <a:t> </a:t>
            </a:r>
            <a:r>
              <a:rPr lang="uk-UA" sz="2800" b="1" noProof="0" dirty="0"/>
              <a:t>стандартні показники</a:t>
            </a:r>
            <a:endParaRPr lang="en-GB" sz="2800" b="1" noProof="0" dirty="0"/>
          </a:p>
        </p:txBody>
      </p:sp>
      <p:sp>
        <p:nvSpPr>
          <p:cNvPr id="3" name="Text Placeholder 2"/>
          <p:cNvSpPr>
            <a:spLocks noGrp="1"/>
          </p:cNvSpPr>
          <p:nvPr>
            <p:ph type="body" idx="1"/>
          </p:nvPr>
        </p:nvSpPr>
        <p:spPr>
          <a:xfrm>
            <a:off x="489198" y="1268760"/>
            <a:ext cx="11439449" cy="4689042"/>
          </a:xfrm>
        </p:spPr>
        <p:txBody>
          <a:bodyPr>
            <a:normAutofit fontScale="92500"/>
          </a:bodyPr>
          <a:lstStyle/>
          <a:p>
            <a:pPr marL="342900" indent="-342900">
              <a:buFont typeface="Arial" panose="020B0604020202020204" pitchFamily="34" charset="0"/>
              <a:buChar char="•"/>
            </a:pPr>
            <a:r>
              <a:rPr lang="uk-UA" noProof="0" dirty="0"/>
              <a:t>Абсолютне енергоспоживання</a:t>
            </a:r>
            <a:endParaRPr lang="en-GB" noProof="0" dirty="0"/>
          </a:p>
          <a:p>
            <a:pPr marL="800100" lvl="1" indent="-342900">
              <a:buFont typeface="Arial" panose="020B0604020202020204" pitchFamily="34" charset="0"/>
              <a:buChar char="•"/>
            </a:pPr>
            <a:r>
              <a:rPr lang="uk-UA" sz="2200" noProof="0" dirty="0">
                <a:solidFill>
                  <a:schemeClr val="tx1"/>
                </a:solidFill>
              </a:rPr>
              <a:t>Показує загальне споживання будівлі</a:t>
            </a:r>
            <a:endParaRPr lang="en-GB" sz="2200" noProof="0" dirty="0">
              <a:solidFill>
                <a:schemeClr val="tx1"/>
              </a:solidFill>
            </a:endParaRPr>
          </a:p>
          <a:p>
            <a:pPr marL="800100" lvl="1" indent="-342900">
              <a:buFont typeface="Arial" panose="020B0604020202020204" pitchFamily="34" charset="0"/>
              <a:buChar char="•"/>
            </a:pPr>
            <a:r>
              <a:rPr lang="uk-UA" sz="2200" noProof="0" dirty="0" err="1">
                <a:solidFill>
                  <a:schemeClr val="tx1"/>
                </a:solidFill>
              </a:rPr>
              <a:t>МВт</a:t>
            </a:r>
            <a:r>
              <a:rPr lang="uk-UA" sz="2200" noProof="0" dirty="0">
                <a:solidFill>
                  <a:schemeClr val="tx1"/>
                </a:solidFill>
              </a:rPr>
              <a:t>*г на рік; євро на рік</a:t>
            </a:r>
            <a:endParaRPr lang="en-GB" sz="2200" noProof="0" dirty="0">
              <a:solidFill>
                <a:schemeClr val="tx1"/>
              </a:solidFill>
            </a:endParaRP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uk-UA" noProof="0" dirty="0"/>
              <a:t>Питоме енергоспоживання</a:t>
            </a:r>
            <a:endParaRPr lang="en-GB" noProof="0" dirty="0"/>
          </a:p>
          <a:p>
            <a:pPr marL="800100" lvl="1" indent="-342900">
              <a:buFont typeface="Arial" panose="020B0604020202020204" pitchFamily="34" charset="0"/>
              <a:buChar char="•"/>
            </a:pPr>
            <a:r>
              <a:rPr lang="uk-UA" sz="2200" noProof="0" dirty="0">
                <a:solidFill>
                  <a:schemeClr val="tx1"/>
                </a:solidFill>
              </a:rPr>
              <a:t>Показує енергоспоживання на один м</a:t>
            </a:r>
            <a:r>
              <a:rPr lang="en-GB" sz="2200" baseline="30000" noProof="0" dirty="0">
                <a:solidFill>
                  <a:schemeClr val="tx1"/>
                </a:solidFill>
              </a:rPr>
              <a:t>2</a:t>
            </a:r>
            <a:r>
              <a:rPr lang="en-GB" sz="2200" noProof="0" dirty="0">
                <a:solidFill>
                  <a:schemeClr val="tx1"/>
                </a:solidFill>
              </a:rPr>
              <a:t> </a:t>
            </a:r>
            <a:r>
              <a:rPr lang="uk-UA" sz="2200" noProof="0" dirty="0">
                <a:solidFill>
                  <a:schemeClr val="tx1"/>
                </a:solidFill>
              </a:rPr>
              <a:t>опалюваної площі будівлі</a:t>
            </a:r>
            <a:endParaRPr lang="en-GB" sz="2200" noProof="0" dirty="0">
              <a:solidFill>
                <a:schemeClr val="tx1"/>
              </a:solidFill>
            </a:endParaRPr>
          </a:p>
          <a:p>
            <a:pPr marL="800100" lvl="1" indent="-342900">
              <a:buFont typeface="Arial" panose="020B0604020202020204" pitchFamily="34" charset="0"/>
              <a:buChar char="•"/>
            </a:pPr>
            <a:r>
              <a:rPr lang="uk-UA" sz="2200" noProof="0" dirty="0">
                <a:solidFill>
                  <a:schemeClr val="tx1"/>
                </a:solidFill>
              </a:rPr>
              <a:t>кВт*г/м</a:t>
            </a:r>
            <a:r>
              <a:rPr lang="en-GB" sz="2200" baseline="30000" noProof="0" dirty="0">
                <a:solidFill>
                  <a:schemeClr val="tx1"/>
                </a:solidFill>
              </a:rPr>
              <a:t>2</a:t>
            </a:r>
            <a:r>
              <a:rPr lang="en-GB" sz="2200" noProof="0" dirty="0">
                <a:solidFill>
                  <a:schemeClr val="tx1"/>
                </a:solidFill>
              </a:rPr>
              <a:t> </a:t>
            </a:r>
            <a:r>
              <a:rPr lang="uk-UA" sz="2200" noProof="0" dirty="0">
                <a:solidFill>
                  <a:schemeClr val="tx1"/>
                </a:solidFill>
              </a:rPr>
              <a:t>на рік</a:t>
            </a:r>
            <a:r>
              <a:rPr lang="en-GB" sz="2200" noProof="0" dirty="0">
                <a:solidFill>
                  <a:schemeClr val="tx1"/>
                </a:solidFill>
              </a:rPr>
              <a:t>; </a:t>
            </a:r>
            <a:r>
              <a:rPr lang="uk-UA" sz="2200" noProof="0" dirty="0">
                <a:solidFill>
                  <a:schemeClr val="tx1"/>
                </a:solidFill>
              </a:rPr>
              <a:t>євро</a:t>
            </a:r>
            <a:r>
              <a:rPr lang="en-GB" sz="2200" noProof="0" dirty="0">
                <a:solidFill>
                  <a:schemeClr val="tx1"/>
                </a:solidFill>
              </a:rPr>
              <a:t>/</a:t>
            </a:r>
            <a:r>
              <a:rPr lang="uk-UA" sz="2200" noProof="0" dirty="0">
                <a:solidFill>
                  <a:schemeClr val="tx1"/>
                </a:solidFill>
              </a:rPr>
              <a:t>м</a:t>
            </a:r>
            <a:r>
              <a:rPr lang="en-GB" sz="2200" baseline="30000" noProof="0" dirty="0">
                <a:solidFill>
                  <a:schemeClr val="tx1"/>
                </a:solidFill>
              </a:rPr>
              <a:t>2</a:t>
            </a:r>
            <a:r>
              <a:rPr lang="en-GB" sz="2200" noProof="0" dirty="0">
                <a:solidFill>
                  <a:schemeClr val="tx1"/>
                </a:solidFill>
              </a:rPr>
              <a:t> </a:t>
            </a:r>
            <a:r>
              <a:rPr lang="uk-UA" sz="2200" noProof="0" dirty="0">
                <a:solidFill>
                  <a:schemeClr val="tx1"/>
                </a:solidFill>
              </a:rPr>
              <a:t>на рік</a:t>
            </a:r>
            <a:r>
              <a:rPr lang="en-GB" sz="2200" noProof="0" dirty="0">
                <a:solidFill>
                  <a:schemeClr val="tx1"/>
                </a:solidFill>
              </a:rPr>
              <a:t>; </a:t>
            </a:r>
            <a:r>
              <a:rPr lang="uk-UA" sz="2200" noProof="0" dirty="0">
                <a:solidFill>
                  <a:schemeClr val="tx1"/>
                </a:solidFill>
              </a:rPr>
              <a:t>кВт*г на одного мешканця</a:t>
            </a:r>
            <a:r>
              <a:rPr lang="en-GB" sz="2200" noProof="0" dirty="0">
                <a:solidFill>
                  <a:schemeClr val="tx1"/>
                </a:solidFill>
              </a:rPr>
              <a:t>; </a:t>
            </a:r>
            <a:r>
              <a:rPr lang="uk-UA" sz="2200" noProof="0" dirty="0">
                <a:solidFill>
                  <a:schemeClr val="tx1"/>
                </a:solidFill>
              </a:rPr>
              <a:t>кВт*г на одну квартиру тощо</a:t>
            </a:r>
            <a:endParaRPr lang="en-GB" sz="2200" noProof="0" dirty="0">
              <a:solidFill>
                <a:schemeClr val="tx1"/>
              </a:solidFill>
            </a:endParaRP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uk-UA" noProof="0" dirty="0"/>
              <a:t>Питоме енергоспоживання використовується для порівняння різних будівель</a:t>
            </a:r>
            <a:endParaRPr lang="en-GB" noProof="0" dirty="0"/>
          </a:p>
          <a:p>
            <a:pPr marL="342900" indent="-342900">
              <a:buFont typeface="Arial" panose="020B0604020202020204" pitchFamily="34" charset="0"/>
              <a:buChar char="•"/>
            </a:pPr>
            <a:r>
              <a:rPr lang="uk-UA" dirty="0"/>
              <a:t>Питоме енергоспоживання дозволяє зрозуміти рівень енергоефективності будівлі (стандартні показники)</a:t>
            </a:r>
            <a:endParaRPr lang="en-GB" noProof="0" dirty="0"/>
          </a:p>
        </p:txBody>
      </p:sp>
    </p:spTree>
    <p:extLst>
      <p:ext uri="{BB962C8B-B14F-4D97-AF65-F5344CB8AC3E}">
        <p14:creationId xmlns:p14="http://schemas.microsoft.com/office/powerpoint/2010/main" val="4099678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72147" y="2641104"/>
            <a:ext cx="216024" cy="648072"/>
          </a:xfrm>
          <a:prstGeom prst="rect">
            <a:avLst/>
          </a:prstGeom>
          <a:solidFill>
            <a:schemeClr val="bg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2" name="Title 1"/>
          <p:cNvSpPr>
            <a:spLocks noGrp="1"/>
          </p:cNvSpPr>
          <p:nvPr>
            <p:ph type="title"/>
          </p:nvPr>
        </p:nvSpPr>
        <p:spPr>
          <a:xfrm>
            <a:off x="479376" y="332656"/>
            <a:ext cx="10515600" cy="709575"/>
          </a:xfrm>
        </p:spPr>
        <p:txBody>
          <a:bodyPr>
            <a:normAutofit/>
          </a:bodyPr>
          <a:lstStyle/>
          <a:p>
            <a:r>
              <a:rPr lang="uk-UA" sz="2800" b="1" noProof="0" dirty="0">
                <a:solidFill>
                  <a:schemeClr val="tx1"/>
                </a:solidFill>
              </a:rPr>
              <a:t>Питоме енергоспоживання</a:t>
            </a:r>
            <a:endParaRPr lang="en-GB" sz="2800" b="1" noProof="0" dirty="0">
              <a:solidFill>
                <a:schemeClr val="tx1"/>
              </a:solidFill>
            </a:endParaRPr>
          </a:p>
        </p:txBody>
      </p:sp>
      <p:sp>
        <p:nvSpPr>
          <p:cNvPr id="4" name="Rectangle 3"/>
          <p:cNvSpPr/>
          <p:nvPr/>
        </p:nvSpPr>
        <p:spPr>
          <a:xfrm>
            <a:off x="1559496" y="3501008"/>
            <a:ext cx="1663749" cy="12961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5" name="Isosceles Triangle 4"/>
          <p:cNvSpPr/>
          <p:nvPr/>
        </p:nvSpPr>
        <p:spPr>
          <a:xfrm>
            <a:off x="1392238" y="2583954"/>
            <a:ext cx="1951781" cy="936104"/>
          </a:xfrm>
          <a:prstGeom prst="triangle">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7" name="Rectangle 6"/>
          <p:cNvSpPr/>
          <p:nvPr/>
        </p:nvSpPr>
        <p:spPr>
          <a:xfrm>
            <a:off x="10630222" y="1727830"/>
            <a:ext cx="295723" cy="94718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Rectangle 7"/>
          <p:cNvSpPr/>
          <p:nvPr/>
        </p:nvSpPr>
        <p:spPr>
          <a:xfrm>
            <a:off x="8331112" y="2924917"/>
            <a:ext cx="3237496" cy="231533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v-LV"/>
          </a:p>
        </p:txBody>
      </p:sp>
      <p:sp>
        <p:nvSpPr>
          <p:cNvPr id="9" name="Isosceles Triangle 8"/>
          <p:cNvSpPr/>
          <p:nvPr/>
        </p:nvSpPr>
        <p:spPr>
          <a:xfrm>
            <a:off x="7980923" y="1577413"/>
            <a:ext cx="3875717" cy="13681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extBox 9"/>
          <p:cNvSpPr txBox="1"/>
          <p:nvPr/>
        </p:nvSpPr>
        <p:spPr>
          <a:xfrm>
            <a:off x="983432" y="5301208"/>
            <a:ext cx="2880320"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lv-LV" sz="2400" b="1" dirty="0"/>
              <a:t>1500 </a:t>
            </a:r>
            <a:r>
              <a:rPr lang="uk-UA" sz="2400" b="1" dirty="0"/>
              <a:t>м</a:t>
            </a:r>
            <a:r>
              <a:rPr lang="lv-LV" sz="2400" b="1" baseline="30000" dirty="0"/>
              <a:t>2</a:t>
            </a:r>
          </a:p>
          <a:p>
            <a:pPr algn="ctr"/>
            <a:r>
              <a:rPr lang="lv-LV" sz="2400" b="1" dirty="0"/>
              <a:t>219 </a:t>
            </a:r>
            <a:r>
              <a:rPr lang="uk-UA" sz="2400" b="1" dirty="0" err="1"/>
              <a:t>МВт</a:t>
            </a:r>
            <a:r>
              <a:rPr lang="uk-UA" sz="2400" b="1" dirty="0"/>
              <a:t>*г на рік</a:t>
            </a:r>
            <a:endParaRPr lang="lv-LV" sz="2400" b="1" dirty="0"/>
          </a:p>
        </p:txBody>
      </p:sp>
      <p:sp>
        <p:nvSpPr>
          <p:cNvPr id="11" name="TextBox 10"/>
          <p:cNvSpPr txBox="1"/>
          <p:nvPr/>
        </p:nvSpPr>
        <p:spPr>
          <a:xfrm>
            <a:off x="8400256" y="5373216"/>
            <a:ext cx="3168352"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lv-LV" sz="2400" b="1" dirty="0"/>
              <a:t>4700 </a:t>
            </a:r>
            <a:r>
              <a:rPr lang="uk-UA" sz="2400" b="1" dirty="0"/>
              <a:t>м</a:t>
            </a:r>
            <a:r>
              <a:rPr lang="lv-LV" sz="2400" b="1" baseline="30000" dirty="0"/>
              <a:t>2</a:t>
            </a:r>
          </a:p>
          <a:p>
            <a:pPr algn="ctr"/>
            <a:r>
              <a:rPr lang="lv-LV" sz="2400" b="1" dirty="0"/>
              <a:t>602 </a:t>
            </a:r>
            <a:r>
              <a:rPr lang="uk-UA" sz="2400" b="1" dirty="0" err="1"/>
              <a:t>МВт</a:t>
            </a:r>
            <a:r>
              <a:rPr lang="uk-UA" sz="2400" b="1" dirty="0"/>
              <a:t>*г на рік</a:t>
            </a:r>
            <a:endParaRPr lang="lv-LV" sz="2400" b="1" dirty="0"/>
          </a:p>
        </p:txBody>
      </p:sp>
      <p:cxnSp>
        <p:nvCxnSpPr>
          <p:cNvPr id="14" name="Straight Arrow Connector 13"/>
          <p:cNvCxnSpPr/>
          <p:nvPr/>
        </p:nvCxnSpPr>
        <p:spPr>
          <a:xfrm>
            <a:off x="7106976" y="4005064"/>
            <a:ext cx="1201765" cy="0"/>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flipH="1">
            <a:off x="3359696" y="3998152"/>
            <a:ext cx="1490598" cy="5338"/>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
        <p:nvSpPr>
          <p:cNvPr id="12" name="TextBox 11"/>
          <p:cNvSpPr txBox="1"/>
          <p:nvPr/>
        </p:nvSpPr>
        <p:spPr>
          <a:xfrm>
            <a:off x="4282285" y="3429000"/>
            <a:ext cx="3235170"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uk-UA" sz="2400" b="1" dirty="0"/>
              <a:t>Який будинок має менше енергоспоживання</a:t>
            </a:r>
            <a:r>
              <a:rPr lang="en-GB" sz="2400" b="1" dirty="0"/>
              <a:t>?</a:t>
            </a:r>
          </a:p>
        </p:txBody>
      </p:sp>
    </p:spTree>
    <p:extLst>
      <p:ext uri="{BB962C8B-B14F-4D97-AF65-F5344CB8AC3E}">
        <p14:creationId xmlns:p14="http://schemas.microsoft.com/office/powerpoint/2010/main" val="1708399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373076"/>
            <a:ext cx="10796067" cy="709575"/>
          </a:xfrm>
        </p:spPr>
        <p:txBody>
          <a:bodyPr>
            <a:normAutofit/>
          </a:bodyPr>
          <a:lstStyle/>
          <a:p>
            <a:r>
              <a:rPr lang="uk-UA" sz="2800" b="1" noProof="0" dirty="0">
                <a:solidFill>
                  <a:schemeClr val="tx1"/>
                </a:solidFill>
              </a:rPr>
              <a:t>Стандартні показники енергоспоживання</a:t>
            </a:r>
            <a:endParaRPr lang="en-GB" sz="2800" b="1" noProof="0" dirty="0">
              <a:solidFill>
                <a:schemeClr val="tx1"/>
              </a:solidFill>
            </a:endParaRPr>
          </a:p>
        </p:txBody>
      </p:sp>
      <p:graphicFrame>
        <p:nvGraphicFramePr>
          <p:cNvPr id="4" name="Chart 3"/>
          <p:cNvGraphicFramePr>
            <a:graphicFrameLocks/>
          </p:cNvGraphicFramePr>
          <p:nvPr>
            <p:extLst>
              <p:ext uri="{D42A27DB-BD31-4B8C-83A1-F6EECF244321}">
                <p14:modId xmlns:p14="http://schemas.microsoft.com/office/powerpoint/2010/main" val="3125871695"/>
              </p:ext>
            </p:extLst>
          </p:nvPr>
        </p:nvGraphicFramePr>
        <p:xfrm>
          <a:off x="695400" y="1239470"/>
          <a:ext cx="5040560" cy="4925834"/>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5">
            <a:extLst>
              <a:ext uri="{FF2B5EF4-FFF2-40B4-BE49-F238E27FC236}">
                <a16:creationId xmlns:a16="http://schemas.microsoft.com/office/drawing/2014/main" id="{91A0FD27-9AB9-49F7-A9D2-9F9890AB94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2104" y="1239470"/>
            <a:ext cx="4200467" cy="5143102"/>
          </a:xfrm>
          <a:prstGeom prst="rect">
            <a:avLst/>
          </a:prstGeom>
          <a:ln>
            <a:solidFill>
              <a:schemeClr val="accent6"/>
            </a:solidFill>
          </a:ln>
        </p:spPr>
      </p:pic>
      <p:sp>
        <p:nvSpPr>
          <p:cNvPr id="6" name="Rectangle 5"/>
          <p:cNvSpPr/>
          <p:nvPr/>
        </p:nvSpPr>
        <p:spPr>
          <a:xfrm>
            <a:off x="7032104" y="3284984"/>
            <a:ext cx="4200467" cy="201622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TextBox 2"/>
          <p:cNvSpPr txBox="1"/>
          <p:nvPr/>
        </p:nvSpPr>
        <p:spPr>
          <a:xfrm>
            <a:off x="1559496" y="5589240"/>
            <a:ext cx="1440160" cy="461665"/>
          </a:xfrm>
          <a:prstGeom prst="rect">
            <a:avLst/>
          </a:prstGeom>
          <a:solidFill>
            <a:schemeClr val="bg1"/>
          </a:solidFill>
        </p:spPr>
        <p:txBody>
          <a:bodyPr wrap="square" rtlCol="0">
            <a:spAutoFit/>
          </a:bodyPr>
          <a:lstStyle/>
          <a:p>
            <a:pPr algn="ctr"/>
            <a:r>
              <a:rPr lang="uk-UA" sz="1200" dirty="0"/>
              <a:t>Немодернізована будівля</a:t>
            </a:r>
          </a:p>
        </p:txBody>
      </p:sp>
      <p:sp>
        <p:nvSpPr>
          <p:cNvPr id="8" name="TextBox 7"/>
          <p:cNvSpPr txBox="1"/>
          <p:nvPr/>
        </p:nvSpPr>
        <p:spPr>
          <a:xfrm>
            <a:off x="2999656" y="5589240"/>
            <a:ext cx="1314448" cy="461665"/>
          </a:xfrm>
          <a:prstGeom prst="rect">
            <a:avLst/>
          </a:prstGeom>
          <a:solidFill>
            <a:schemeClr val="bg1"/>
          </a:solidFill>
        </p:spPr>
        <p:txBody>
          <a:bodyPr wrap="square" rtlCol="0">
            <a:spAutoFit/>
          </a:bodyPr>
          <a:lstStyle/>
          <a:p>
            <a:pPr algn="ctr"/>
            <a:r>
              <a:rPr lang="uk-UA" sz="1200" dirty="0"/>
              <a:t>Модернізована будівля</a:t>
            </a:r>
          </a:p>
        </p:txBody>
      </p:sp>
      <p:sp>
        <p:nvSpPr>
          <p:cNvPr id="9" name="TextBox 8"/>
          <p:cNvSpPr txBox="1"/>
          <p:nvPr/>
        </p:nvSpPr>
        <p:spPr>
          <a:xfrm>
            <a:off x="4295800" y="5589240"/>
            <a:ext cx="1314448" cy="461665"/>
          </a:xfrm>
          <a:prstGeom prst="rect">
            <a:avLst/>
          </a:prstGeom>
          <a:solidFill>
            <a:schemeClr val="bg1"/>
          </a:solidFill>
        </p:spPr>
        <p:txBody>
          <a:bodyPr wrap="square" rtlCol="0">
            <a:spAutoFit/>
          </a:bodyPr>
          <a:lstStyle/>
          <a:p>
            <a:pPr algn="ctr"/>
            <a:r>
              <a:rPr lang="uk-UA" sz="1200" dirty="0"/>
              <a:t>Пасивний будинок</a:t>
            </a:r>
          </a:p>
        </p:txBody>
      </p:sp>
    </p:spTree>
    <p:extLst>
      <p:ext uri="{BB962C8B-B14F-4D97-AF65-F5344CB8AC3E}">
        <p14:creationId xmlns:p14="http://schemas.microsoft.com/office/powerpoint/2010/main" val="1120133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99200" y="2188300"/>
            <a:ext cx="3498350" cy="4481060"/>
          </a:xfrm>
          <a:prstGeom prst="rect">
            <a:avLst/>
          </a:prstGeom>
          <a:noFill/>
        </p:spPr>
        <p:txBody>
          <a:bodyPr vert="horz" lIns="72000" tIns="0" rIns="0" bIns="0" rtlCol="0">
            <a:noAutofit/>
          </a:bodyPr>
          <a:lstStyle/>
          <a:p>
            <a:pPr fontAlgn="auto">
              <a:spcBef>
                <a:spcPts val="0"/>
              </a:spcBef>
              <a:spcAft>
                <a:spcPts val="300"/>
              </a:spcAft>
              <a:buClr>
                <a:srgbClr val="000000"/>
              </a:buClr>
            </a:pPr>
            <a:r>
              <a:rPr lang="uk-UA" sz="1200" dirty="0">
                <a:solidFill>
                  <a:srgbClr val="6E6452"/>
                </a:solidFill>
              </a:rPr>
              <a:t>Як федеральне підприємство, GIZ підтримує зусилля німецького уряду, орієнтовані на досягнення цілей у сфері міжнародного співробітництва заради сталого розвитку.</a:t>
            </a:r>
            <a:endParaRPr lang="en-GB" sz="1200" dirty="0">
              <a:solidFill>
                <a:srgbClr val="6E6452"/>
              </a:solidFill>
            </a:endParaRPr>
          </a:p>
          <a:p>
            <a:pPr fontAlgn="auto">
              <a:spcBef>
                <a:spcPts val="0"/>
              </a:spcBef>
              <a:spcAft>
                <a:spcPts val="300"/>
              </a:spcAft>
              <a:buClr>
                <a:srgbClr val="000000"/>
              </a:buClr>
            </a:pPr>
            <a:endParaRPr lang="en-GB" sz="1200" dirty="0">
              <a:solidFill>
                <a:srgbClr val="6E6452"/>
              </a:solidFill>
              <a:latin typeface="+mn-lt"/>
            </a:endParaRPr>
          </a:p>
          <a:p>
            <a:pPr fontAlgn="auto">
              <a:spcBef>
                <a:spcPts val="0"/>
              </a:spcBef>
              <a:spcAft>
                <a:spcPts val="300"/>
              </a:spcAft>
              <a:buClr>
                <a:srgbClr val="000000"/>
              </a:buClr>
            </a:pPr>
            <a:r>
              <a:rPr lang="uk-UA" sz="1200" dirty="0">
                <a:solidFill>
                  <a:srgbClr val="6E6452"/>
                </a:solidFill>
              </a:rPr>
              <a:t>Опубліковано:</a:t>
            </a:r>
            <a:br>
              <a:rPr lang="en-GB" sz="1200" dirty="0">
                <a:solidFill>
                  <a:srgbClr val="6E6452"/>
                </a:solidFill>
              </a:rPr>
            </a:br>
            <a:r>
              <a:rPr lang="uk-UA" sz="1200" dirty="0">
                <a:solidFill>
                  <a:srgbClr val="6E6452"/>
                </a:solidFill>
              </a:rPr>
              <a:t>Німецьким товариством</a:t>
            </a:r>
            <a:br>
              <a:rPr lang="uk-UA" sz="1200" dirty="0">
                <a:solidFill>
                  <a:srgbClr val="6E6452"/>
                </a:solidFill>
              </a:rPr>
            </a:br>
            <a:r>
              <a:rPr lang="uk-UA" sz="1200" dirty="0">
                <a:solidFill>
                  <a:srgbClr val="6E6452"/>
                </a:solidFill>
              </a:rPr>
              <a:t>міжнародного співробітництва (GІZ) ГмбХ</a:t>
            </a:r>
            <a:endParaRPr lang="en-GB" sz="1200" dirty="0">
              <a:solidFill>
                <a:srgbClr val="6E6452"/>
              </a:solidFill>
            </a:endParaRPr>
          </a:p>
          <a:p>
            <a:pPr fontAlgn="auto">
              <a:spcBef>
                <a:spcPts val="0"/>
              </a:spcBef>
              <a:spcAft>
                <a:spcPts val="300"/>
              </a:spcAft>
              <a:buClr>
                <a:srgbClr val="000000"/>
              </a:buClr>
            </a:pPr>
            <a:endParaRPr lang="en-GB" sz="1200" dirty="0">
              <a:solidFill>
                <a:srgbClr val="6E6452"/>
              </a:solidFill>
            </a:endParaRPr>
          </a:p>
          <a:p>
            <a:r>
              <a:rPr lang="uk-UA" sz="1200" dirty="0">
                <a:solidFill>
                  <a:srgbClr val="6E6452"/>
                </a:solidFill>
              </a:rPr>
              <a:t>Місцезнаходження товариства: м. Бонн та м. </a:t>
            </a:r>
            <a:r>
              <a:rPr lang="uk-UA" sz="1200" dirty="0" err="1">
                <a:solidFill>
                  <a:srgbClr val="6E6452"/>
                </a:solidFill>
              </a:rPr>
              <a:t>Ешборн</a:t>
            </a:r>
            <a:r>
              <a:rPr lang="uk-UA" sz="1200" dirty="0">
                <a:solidFill>
                  <a:srgbClr val="6E6452"/>
                </a:solidFill>
              </a:rPr>
              <a:t>, Німеччина</a:t>
            </a:r>
          </a:p>
          <a:p>
            <a:pPr fontAlgn="auto">
              <a:spcBef>
                <a:spcPts val="0"/>
              </a:spcBef>
              <a:spcAft>
                <a:spcPts val="300"/>
              </a:spcAft>
              <a:buClr>
                <a:srgbClr val="000000"/>
              </a:buClr>
            </a:pPr>
            <a:endParaRPr lang="en-GB" sz="1200" dirty="0">
              <a:solidFill>
                <a:srgbClr val="6E6452"/>
              </a:solidFill>
              <a:latin typeface="+mn-lt"/>
            </a:endParaRPr>
          </a:p>
          <a:p>
            <a:pPr fontAlgn="auto">
              <a:spcBef>
                <a:spcPts val="0"/>
              </a:spcBef>
              <a:spcAft>
                <a:spcPts val="300"/>
              </a:spcAft>
              <a:buClr>
                <a:srgbClr val="000000"/>
              </a:buClr>
            </a:pPr>
            <a:r>
              <a:rPr lang="en-GB" sz="1200" dirty="0">
                <a:solidFill>
                  <a:srgbClr val="6E6452"/>
                </a:solidFill>
                <a:latin typeface="+mn-lt"/>
              </a:rPr>
              <a:t>GIZ Ukraine</a:t>
            </a:r>
          </a:p>
          <a:p>
            <a:pPr fontAlgn="auto">
              <a:spcBef>
                <a:spcPts val="0"/>
              </a:spcBef>
              <a:spcAft>
                <a:spcPts val="300"/>
              </a:spcAft>
              <a:buClr>
                <a:srgbClr val="000000"/>
              </a:buClr>
            </a:pPr>
            <a:endParaRPr lang="en-GB" sz="1200" dirty="0">
              <a:solidFill>
                <a:srgbClr val="6E6452"/>
              </a:solidFill>
              <a:latin typeface="+mn-lt"/>
            </a:endParaRPr>
          </a:p>
          <a:p>
            <a:pPr fontAlgn="auto">
              <a:spcBef>
                <a:spcPts val="0"/>
              </a:spcBef>
              <a:spcAft>
                <a:spcPts val="300"/>
              </a:spcAft>
              <a:buClr>
                <a:srgbClr val="000000"/>
              </a:buClr>
            </a:pPr>
            <a:r>
              <a:rPr lang="uk-UA" sz="1200" dirty="0">
                <a:solidFill>
                  <a:srgbClr val="6E6452"/>
                </a:solidFill>
                <a:latin typeface="+mn-lt"/>
              </a:rPr>
              <a:t>Офіс </a:t>
            </a:r>
            <a:r>
              <a:rPr lang="en-GB" sz="1200" dirty="0">
                <a:solidFill>
                  <a:srgbClr val="6E6452"/>
                </a:solidFill>
                <a:latin typeface="+mn-lt"/>
              </a:rPr>
              <a:t>GIZ </a:t>
            </a:r>
            <a:r>
              <a:rPr lang="uk-UA" sz="1200" dirty="0">
                <a:solidFill>
                  <a:srgbClr val="6E6452"/>
                </a:solidFill>
                <a:latin typeface="+mn-lt"/>
              </a:rPr>
              <a:t>у Києві</a:t>
            </a:r>
            <a:endParaRPr lang="en-GB" sz="1200" dirty="0">
              <a:solidFill>
                <a:srgbClr val="6E6452"/>
              </a:solidFill>
              <a:latin typeface="+mn-lt"/>
            </a:endParaRPr>
          </a:p>
          <a:p>
            <a:pPr fontAlgn="auto">
              <a:spcBef>
                <a:spcPts val="0"/>
              </a:spcBef>
              <a:spcAft>
                <a:spcPts val="300"/>
              </a:spcAft>
              <a:buClr>
                <a:srgbClr val="000000"/>
              </a:buClr>
            </a:pPr>
            <a:r>
              <a:rPr lang="uk-UA" sz="1200" dirty="0">
                <a:solidFill>
                  <a:srgbClr val="6E6452"/>
                </a:solidFill>
                <a:latin typeface="+mn-lt"/>
              </a:rPr>
              <a:t>вул. Велика Васильківська, </a:t>
            </a:r>
            <a:r>
              <a:rPr lang="en-GB" sz="1200" dirty="0">
                <a:solidFill>
                  <a:srgbClr val="6E6452"/>
                </a:solidFill>
                <a:latin typeface="+mn-lt"/>
              </a:rPr>
              <a:t>44, </a:t>
            </a:r>
          </a:p>
          <a:p>
            <a:pPr fontAlgn="auto">
              <a:spcBef>
                <a:spcPts val="0"/>
              </a:spcBef>
              <a:spcAft>
                <a:spcPts val="300"/>
              </a:spcAft>
              <a:buClr>
                <a:srgbClr val="000000"/>
              </a:buClr>
            </a:pPr>
            <a:r>
              <a:rPr lang="en-GB" sz="1200" dirty="0">
                <a:solidFill>
                  <a:srgbClr val="6E6452"/>
                </a:solidFill>
                <a:latin typeface="+mn-lt"/>
              </a:rPr>
              <a:t>01044, </a:t>
            </a:r>
            <a:r>
              <a:rPr lang="uk-UA" sz="1200" dirty="0">
                <a:solidFill>
                  <a:srgbClr val="6E6452"/>
                </a:solidFill>
                <a:latin typeface="+mn-lt"/>
              </a:rPr>
              <a:t>Київ</a:t>
            </a:r>
            <a:r>
              <a:rPr lang="en-GB" sz="1200" dirty="0">
                <a:solidFill>
                  <a:srgbClr val="6E6452"/>
                </a:solidFill>
                <a:latin typeface="+mn-lt"/>
              </a:rPr>
              <a:t>, </a:t>
            </a:r>
            <a:r>
              <a:rPr lang="uk-UA" sz="1200" dirty="0">
                <a:solidFill>
                  <a:srgbClr val="6E6452"/>
                </a:solidFill>
                <a:latin typeface="+mn-lt"/>
              </a:rPr>
              <a:t>Україна</a:t>
            </a:r>
            <a:br>
              <a:rPr lang="uk-UA" sz="1200" dirty="0">
                <a:solidFill>
                  <a:srgbClr val="6E6452"/>
                </a:solidFill>
                <a:latin typeface="+mn-lt"/>
              </a:rPr>
            </a:br>
            <a:r>
              <a:rPr lang="uk-UA" sz="1200" dirty="0" err="1">
                <a:solidFill>
                  <a:srgbClr val="6E6452"/>
                </a:solidFill>
                <a:latin typeface="+mn-lt"/>
              </a:rPr>
              <a:t>Тел</a:t>
            </a:r>
            <a:r>
              <a:rPr lang="en-GB" sz="1200" dirty="0">
                <a:solidFill>
                  <a:srgbClr val="6E6452"/>
                </a:solidFill>
                <a:latin typeface="+mn-lt"/>
              </a:rPr>
              <a:t>.: +38 044 581 19 56/57</a:t>
            </a:r>
            <a:br>
              <a:rPr lang="en-GB" sz="1200" dirty="0">
                <a:solidFill>
                  <a:srgbClr val="6E6452"/>
                </a:solidFill>
                <a:latin typeface="+mn-lt"/>
              </a:rPr>
            </a:br>
            <a:r>
              <a:rPr lang="uk-UA" sz="1200" dirty="0">
                <a:solidFill>
                  <a:srgbClr val="6E6452"/>
                </a:solidFill>
                <a:latin typeface="+mn-lt"/>
              </a:rPr>
              <a:t>Факс</a:t>
            </a:r>
            <a:r>
              <a:rPr lang="en-GB" sz="1200" dirty="0">
                <a:solidFill>
                  <a:srgbClr val="6E6452"/>
                </a:solidFill>
                <a:latin typeface="+mn-lt"/>
              </a:rPr>
              <a:t>: +38 044 581 19 54</a:t>
            </a:r>
          </a:p>
          <a:p>
            <a:pPr fontAlgn="auto">
              <a:spcBef>
                <a:spcPts val="0"/>
              </a:spcBef>
              <a:spcAft>
                <a:spcPts val="300"/>
              </a:spcAft>
              <a:buClr>
                <a:srgbClr val="000000"/>
              </a:buClr>
            </a:pPr>
            <a:r>
              <a:rPr lang="uk-UA" sz="1200" dirty="0">
                <a:solidFill>
                  <a:srgbClr val="6E6452"/>
                </a:solidFill>
                <a:latin typeface="+mn-lt"/>
              </a:rPr>
              <a:t>Ел. пошта</a:t>
            </a:r>
            <a:r>
              <a:rPr lang="en-GB" sz="1200" dirty="0">
                <a:solidFill>
                  <a:srgbClr val="6E6452"/>
                </a:solidFill>
                <a:latin typeface="+mn-lt"/>
              </a:rPr>
              <a:t>: giz-ukraine@giz.de</a:t>
            </a:r>
            <a:br>
              <a:rPr lang="en-GB" sz="1200" dirty="0">
                <a:solidFill>
                  <a:srgbClr val="6E6452"/>
                </a:solidFill>
                <a:latin typeface="+mn-lt"/>
              </a:rPr>
            </a:br>
            <a:r>
              <a:rPr lang="uk-UA" sz="1200" dirty="0">
                <a:solidFill>
                  <a:srgbClr val="6E6452"/>
                </a:solidFill>
                <a:latin typeface="+mn-lt"/>
              </a:rPr>
              <a:t>Інтернет</a:t>
            </a:r>
            <a:r>
              <a:rPr lang="en-GB" sz="1200" dirty="0">
                <a:solidFill>
                  <a:srgbClr val="6E6452"/>
                </a:solidFill>
                <a:latin typeface="+mn-lt"/>
              </a:rPr>
              <a:t>: www.giz.de/ukraine</a:t>
            </a:r>
          </a:p>
          <a:p>
            <a:pPr fontAlgn="auto">
              <a:spcBef>
                <a:spcPts val="0"/>
              </a:spcBef>
              <a:spcAft>
                <a:spcPts val="300"/>
              </a:spcAft>
              <a:buClr>
                <a:srgbClr val="000000"/>
              </a:buClr>
            </a:pPr>
            <a:endParaRPr lang="en-GB" sz="1200" dirty="0">
              <a:solidFill>
                <a:srgbClr val="6E6452"/>
              </a:solidFill>
              <a:latin typeface="+mn-lt"/>
            </a:endParaRPr>
          </a:p>
          <a:p>
            <a:pPr fontAlgn="auto">
              <a:spcBef>
                <a:spcPts val="0"/>
              </a:spcBef>
              <a:spcAft>
                <a:spcPts val="300"/>
              </a:spcAft>
              <a:buClr>
                <a:srgbClr val="000000"/>
              </a:buClr>
            </a:pPr>
            <a:endParaRPr lang="en-GB" sz="1200" dirty="0">
              <a:solidFill>
                <a:srgbClr val="6E6452"/>
              </a:solidFill>
              <a:latin typeface="+mn-lt"/>
            </a:endParaRPr>
          </a:p>
          <a:p>
            <a:pPr fontAlgn="auto">
              <a:spcBef>
                <a:spcPts val="0"/>
              </a:spcBef>
              <a:spcAft>
                <a:spcPts val="300"/>
              </a:spcAft>
              <a:buClr>
                <a:srgbClr val="000000"/>
              </a:buClr>
            </a:pPr>
            <a:endParaRPr lang="en-GB" sz="1200" dirty="0">
              <a:solidFill>
                <a:srgbClr val="6E6452"/>
              </a:solidFill>
              <a:latin typeface="+mn-lt"/>
            </a:endParaRPr>
          </a:p>
          <a:p>
            <a:pPr fontAlgn="auto">
              <a:spcBef>
                <a:spcPts val="0"/>
              </a:spcBef>
              <a:spcAft>
                <a:spcPts val="300"/>
              </a:spcAft>
              <a:buClr>
                <a:srgbClr val="000000"/>
              </a:buClr>
            </a:pPr>
            <a:endParaRPr lang="en-GB" sz="1200" dirty="0">
              <a:solidFill>
                <a:srgbClr val="6E6452"/>
              </a:solidFill>
              <a:latin typeface="+mn-lt"/>
            </a:endParaRPr>
          </a:p>
          <a:p>
            <a:pPr fontAlgn="auto">
              <a:spcBef>
                <a:spcPts val="0"/>
              </a:spcBef>
              <a:spcAft>
                <a:spcPts val="300"/>
              </a:spcAft>
              <a:buClr>
                <a:srgbClr val="000000"/>
              </a:buClr>
            </a:pPr>
            <a:endParaRPr lang="en-GB" sz="1200" dirty="0">
              <a:solidFill>
                <a:srgbClr val="6E6452"/>
              </a:solidFill>
              <a:latin typeface="+mn-lt"/>
            </a:endParaRPr>
          </a:p>
        </p:txBody>
      </p:sp>
      <p:pic>
        <p:nvPicPr>
          <p:cNvPr id="5"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6" name="Grafik 7"/>
          <p:cNvPicPr>
            <a:picLocks noChangeAspect="1"/>
          </p:cNvPicPr>
          <p:nvPr/>
        </p:nvPicPr>
        <p:blipFill>
          <a:blip r:embed="rId4" cstate="print"/>
          <a:srcRect/>
          <a:stretch>
            <a:fillRect/>
          </a:stretch>
        </p:blipFill>
        <p:spPr bwMode="auto">
          <a:xfrm>
            <a:off x="9529657" y="239490"/>
            <a:ext cx="2106612" cy="877888"/>
          </a:xfrm>
          <a:prstGeom prst="rect">
            <a:avLst/>
          </a:prstGeom>
          <a:noFill/>
          <a:ln w="9525">
            <a:noFill/>
            <a:miter lim="800000"/>
            <a:headEnd/>
            <a:tailEnd/>
          </a:ln>
        </p:spPr>
      </p:pic>
    </p:spTree>
    <p:extLst>
      <p:ext uri="{BB962C8B-B14F-4D97-AF65-F5344CB8AC3E}">
        <p14:creationId xmlns:p14="http://schemas.microsoft.com/office/powerpoint/2010/main" val="2989502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uk-UA" sz="2800" b="1" noProof="0" dirty="0">
                <a:solidFill>
                  <a:schemeClr val="tx1"/>
                </a:solidFill>
                <a:latin typeface="+mj-lt"/>
              </a:rPr>
              <a:t>Метаболізм</a:t>
            </a:r>
            <a:endParaRPr lang="en-GB" sz="2800" b="1" noProof="0" dirty="0">
              <a:solidFill>
                <a:schemeClr val="tx1"/>
              </a:solidFill>
              <a:latin typeface="+mj-lt"/>
            </a:endParaRPr>
          </a:p>
        </p:txBody>
      </p:sp>
      <p:graphicFrame>
        <p:nvGraphicFramePr>
          <p:cNvPr id="7" name="Content Placeholder 4"/>
          <p:cNvGraphicFramePr>
            <a:graphicFrameLocks/>
          </p:cNvGraphicFramePr>
          <p:nvPr>
            <p:extLst>
              <p:ext uri="{D42A27DB-BD31-4B8C-83A1-F6EECF244321}">
                <p14:modId xmlns:p14="http://schemas.microsoft.com/office/powerpoint/2010/main" val="4054940540"/>
              </p:ext>
            </p:extLst>
          </p:nvPr>
        </p:nvGraphicFramePr>
        <p:xfrm>
          <a:off x="911424" y="2463146"/>
          <a:ext cx="10436027" cy="3846176"/>
        </p:xfrm>
        <a:graphic>
          <a:graphicData uri="http://schemas.openxmlformats.org/drawingml/2006/table">
            <a:tbl>
              <a:tblPr>
                <a:tableStyleId>{08FB837D-C827-4EFA-A057-4D05807E0F7C}</a:tableStyleId>
              </a:tblPr>
              <a:tblGrid>
                <a:gridCol w="5790998">
                  <a:extLst>
                    <a:ext uri="{9D8B030D-6E8A-4147-A177-3AD203B41FA5}">
                      <a16:colId xmlns:a16="http://schemas.microsoft.com/office/drawing/2014/main" val="20000"/>
                    </a:ext>
                  </a:extLst>
                </a:gridCol>
                <a:gridCol w="1843780">
                  <a:extLst>
                    <a:ext uri="{9D8B030D-6E8A-4147-A177-3AD203B41FA5}">
                      <a16:colId xmlns:a16="http://schemas.microsoft.com/office/drawing/2014/main" val="20001"/>
                    </a:ext>
                  </a:extLst>
                </a:gridCol>
                <a:gridCol w="2801249">
                  <a:extLst>
                    <a:ext uri="{9D8B030D-6E8A-4147-A177-3AD203B41FA5}">
                      <a16:colId xmlns:a16="http://schemas.microsoft.com/office/drawing/2014/main" val="20002"/>
                    </a:ext>
                  </a:extLst>
                </a:gridCol>
              </a:tblGrid>
              <a:tr h="4431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u="none" strike="noStrike" cap="none" normalizeH="0" baseline="0" noProof="0" dirty="0">
                          <a:ln>
                            <a:noFill/>
                          </a:ln>
                          <a:effectLst/>
                        </a:rPr>
                        <a:t>Вид діяльності</a:t>
                      </a:r>
                      <a:endParaRPr kumimoji="0" lang="en-GB" sz="2000" b="1"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u="none" strike="noStrike" cap="none" normalizeH="0" baseline="0" noProof="0" dirty="0">
                          <a:ln>
                            <a:noFill/>
                          </a:ln>
                          <a:effectLst/>
                        </a:rPr>
                        <a:t>Вт</a:t>
                      </a:r>
                      <a:endParaRPr kumimoji="0" lang="en-GB" sz="2000" b="1"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u="none" strike="noStrike" cap="none" normalizeH="0" baseline="0" noProof="0" dirty="0">
                          <a:ln>
                            <a:noFill/>
                          </a:ln>
                          <a:effectLst/>
                        </a:rPr>
                        <a:t>мет</a:t>
                      </a:r>
                      <a:endParaRPr kumimoji="0" lang="en-GB" sz="2000" b="1"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extLst>
                  <a:ext uri="{0D108BD9-81ED-4DB2-BD59-A6C34878D82A}">
                    <a16:rowId xmlns:a16="http://schemas.microsoft.com/office/drawing/2014/main" val="10000"/>
                  </a:ext>
                </a:extLst>
              </a:tr>
              <a:tr h="427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u="none" strike="noStrike" cap="none" normalizeH="0" baseline="0" noProof="0" dirty="0">
                          <a:ln>
                            <a:noFill/>
                          </a:ln>
                          <a:effectLst/>
                        </a:rPr>
                        <a:t>Спання</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noProof="0" dirty="0">
                          <a:ln>
                            <a:noFill/>
                          </a:ln>
                          <a:effectLst/>
                        </a:rPr>
                        <a:t>83</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noProof="0" dirty="0">
                          <a:ln>
                            <a:noFill/>
                          </a:ln>
                          <a:effectLst/>
                        </a:rPr>
                        <a:t>0,8</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extLst>
                  <a:ext uri="{0D108BD9-81ED-4DB2-BD59-A6C34878D82A}">
                    <a16:rowId xmlns:a16="http://schemas.microsoft.com/office/drawing/2014/main" val="10001"/>
                  </a:ext>
                </a:extLst>
              </a:tr>
              <a:tr h="4192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u="none" strike="noStrike" cap="none" normalizeH="0" baseline="0" noProof="0" dirty="0">
                          <a:ln>
                            <a:noFill/>
                          </a:ln>
                          <a:effectLst/>
                        </a:rPr>
                        <a:t>Сидіння</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noProof="0" dirty="0">
                          <a:ln>
                            <a:noFill/>
                          </a:ln>
                          <a:effectLst/>
                        </a:rPr>
                        <a:t>104</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noProof="0" dirty="0">
                          <a:ln>
                            <a:noFill/>
                          </a:ln>
                          <a:effectLst/>
                        </a:rPr>
                        <a:t>1,0</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extLst>
                  <a:ext uri="{0D108BD9-81ED-4DB2-BD59-A6C34878D82A}">
                    <a16:rowId xmlns:a16="http://schemas.microsoft.com/office/drawing/2014/main" val="10002"/>
                  </a:ext>
                </a:extLst>
              </a:tr>
              <a:tr h="427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u="none" strike="noStrike" cap="none" normalizeH="0" baseline="0" noProof="0" dirty="0">
                          <a:ln>
                            <a:noFill/>
                          </a:ln>
                          <a:effectLst/>
                        </a:rPr>
                        <a:t>Стояння</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noProof="0" dirty="0">
                          <a:ln>
                            <a:noFill/>
                          </a:ln>
                          <a:effectLst/>
                        </a:rPr>
                        <a:t>126</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noProof="0" dirty="0">
                          <a:ln>
                            <a:noFill/>
                          </a:ln>
                          <a:effectLst/>
                        </a:rPr>
                        <a:t>1,2</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extLst>
                  <a:ext uri="{0D108BD9-81ED-4DB2-BD59-A6C34878D82A}">
                    <a16:rowId xmlns:a16="http://schemas.microsoft.com/office/drawing/2014/main" val="10003"/>
                  </a:ext>
                </a:extLst>
              </a:tr>
              <a:tr h="427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u="none" strike="noStrike" cap="none" normalizeH="0" baseline="0" noProof="0" dirty="0">
                          <a:ln>
                            <a:noFill/>
                          </a:ln>
                          <a:effectLst/>
                        </a:rPr>
                        <a:t>Їзда в авто</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noProof="0" dirty="0">
                          <a:ln>
                            <a:noFill/>
                          </a:ln>
                          <a:effectLst/>
                        </a:rPr>
                        <a:t>144</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noProof="0" dirty="0">
                          <a:ln>
                            <a:noFill/>
                          </a:ln>
                          <a:effectLst/>
                        </a:rPr>
                        <a:t>1,4</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extLst>
                  <a:ext uri="{0D108BD9-81ED-4DB2-BD59-A6C34878D82A}">
                    <a16:rowId xmlns:a16="http://schemas.microsoft.com/office/drawing/2014/main" val="10004"/>
                  </a:ext>
                </a:extLst>
              </a:tr>
              <a:tr h="427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u="none" strike="noStrike" cap="none" normalizeH="0" baseline="0" noProof="0" dirty="0">
                          <a:ln>
                            <a:noFill/>
                          </a:ln>
                          <a:effectLst/>
                        </a:rPr>
                        <a:t>Ходьба</a:t>
                      </a:r>
                      <a:r>
                        <a:rPr kumimoji="0" lang="en-GB" sz="2000" u="none" strike="noStrike" cap="none" normalizeH="0" baseline="0" noProof="0" dirty="0">
                          <a:ln>
                            <a:noFill/>
                          </a:ln>
                          <a:effectLst/>
                        </a:rPr>
                        <a:t>, 5 </a:t>
                      </a:r>
                      <a:r>
                        <a:rPr kumimoji="0" lang="uk-UA" sz="2000" u="none" strike="noStrike" cap="none" normalizeH="0" baseline="0" noProof="0" dirty="0">
                          <a:ln>
                            <a:noFill/>
                          </a:ln>
                          <a:effectLst/>
                        </a:rPr>
                        <a:t>км/г</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noProof="0" dirty="0">
                          <a:ln>
                            <a:noFill/>
                          </a:ln>
                          <a:effectLst/>
                        </a:rPr>
                        <a:t>360</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noProof="0" dirty="0">
                          <a:ln>
                            <a:noFill/>
                          </a:ln>
                          <a:effectLst/>
                        </a:rPr>
                        <a:t>3,4</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extLst>
                  <a:ext uri="{0D108BD9-81ED-4DB2-BD59-A6C34878D82A}">
                    <a16:rowId xmlns:a16="http://schemas.microsoft.com/office/drawing/2014/main" val="10005"/>
                  </a:ext>
                </a:extLst>
              </a:tr>
              <a:tr h="4215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u="none" strike="noStrike" cap="none" normalizeH="0" baseline="0" noProof="0" dirty="0">
                          <a:ln>
                            <a:noFill/>
                          </a:ln>
                          <a:effectLst/>
                        </a:rPr>
                        <a:t>Танцювання, плавання, гра в баскетбол</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noProof="0" dirty="0">
                          <a:ln>
                            <a:noFill/>
                          </a:ln>
                          <a:effectLst/>
                        </a:rPr>
                        <a:t>624</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noProof="0" dirty="0">
                          <a:ln>
                            <a:noFill/>
                          </a:ln>
                          <a:effectLst/>
                        </a:rPr>
                        <a:t>6,0</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extLst>
                  <a:ext uri="{0D108BD9-81ED-4DB2-BD59-A6C34878D82A}">
                    <a16:rowId xmlns:a16="http://schemas.microsoft.com/office/drawing/2014/main" val="10006"/>
                  </a:ext>
                </a:extLst>
              </a:tr>
              <a:tr h="427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u="none" strike="noStrike" cap="none" normalizeH="0" baseline="0" noProof="0" dirty="0">
                          <a:ln>
                            <a:noFill/>
                          </a:ln>
                          <a:effectLst/>
                        </a:rPr>
                        <a:t>Гра в хокей, футбол</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noProof="0" dirty="0">
                          <a:ln>
                            <a:noFill/>
                          </a:ln>
                          <a:effectLst/>
                        </a:rPr>
                        <a:t>835</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noProof="0" dirty="0">
                          <a:ln>
                            <a:noFill/>
                          </a:ln>
                          <a:effectLst/>
                        </a:rPr>
                        <a:t>8,0</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extLst>
                  <a:ext uri="{0D108BD9-81ED-4DB2-BD59-A6C34878D82A}">
                    <a16:rowId xmlns:a16="http://schemas.microsoft.com/office/drawing/2014/main" val="10007"/>
                  </a:ext>
                </a:extLst>
              </a:tr>
              <a:tr h="427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u="none" strike="noStrike" cap="none" normalizeH="0" baseline="0" noProof="0" dirty="0">
                          <a:ln>
                            <a:noFill/>
                          </a:ln>
                          <a:effectLst/>
                        </a:rPr>
                        <a:t>Біг, </a:t>
                      </a:r>
                      <a:r>
                        <a:rPr kumimoji="0" lang="en-GB" sz="2000" u="none" strike="noStrike" cap="none" normalizeH="0" baseline="0" noProof="0" dirty="0">
                          <a:ln>
                            <a:noFill/>
                          </a:ln>
                          <a:effectLst/>
                        </a:rPr>
                        <a:t>15 </a:t>
                      </a:r>
                      <a:r>
                        <a:rPr kumimoji="0" lang="uk-UA" sz="2000" u="none" strike="noStrike" cap="none" normalizeH="0" baseline="0" noProof="0" dirty="0">
                          <a:ln>
                            <a:noFill/>
                          </a:ln>
                          <a:effectLst/>
                        </a:rPr>
                        <a:t>км/г</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noProof="0" dirty="0">
                          <a:ln>
                            <a:noFill/>
                          </a:ln>
                          <a:effectLst/>
                        </a:rPr>
                        <a:t>990</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noProof="0" dirty="0">
                          <a:ln>
                            <a:noFill/>
                          </a:ln>
                          <a:effectLst/>
                        </a:rPr>
                        <a:t>9,5</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3962" marR="43962" marT="0" marB="0" anchor="ctr" horzOverflow="overflow"/>
                </a:tc>
                <a:extLst>
                  <a:ext uri="{0D108BD9-81ED-4DB2-BD59-A6C34878D82A}">
                    <a16:rowId xmlns:a16="http://schemas.microsoft.com/office/drawing/2014/main" val="10008"/>
                  </a:ext>
                </a:extLst>
              </a:tr>
            </a:tbl>
          </a:graphicData>
        </a:graphic>
      </p:graphicFrame>
      <p:sp>
        <p:nvSpPr>
          <p:cNvPr id="9" name="Rectangle 8"/>
          <p:cNvSpPr/>
          <p:nvPr/>
        </p:nvSpPr>
        <p:spPr>
          <a:xfrm>
            <a:off x="911423" y="1357400"/>
            <a:ext cx="10436027"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457200" indent="-457200">
              <a:buFont typeface="Arial" panose="020B0604020202020204" pitchFamily="34" charset="0"/>
              <a:buChar char="•"/>
            </a:pPr>
            <a:r>
              <a:rPr lang="uk-UA" altLang="lv-LV" sz="2400" dirty="0">
                <a:ea typeface="ＭＳ Ｐゴシック" panose="020B0600070205080204" pitchFamily="34" charset="-128"/>
                <a:cs typeface="ＭＳ Ｐゴシック" panose="020B0600070205080204" pitchFamily="34" charset="-128"/>
              </a:rPr>
              <a:t>Одиниця вимірювання метаболізму – </a:t>
            </a:r>
            <a:r>
              <a:rPr lang="uk-UA" altLang="lv-LV" sz="2400" i="1" dirty="0">
                <a:ea typeface="ＭＳ Ｐゴシック" panose="020B0600070205080204" pitchFamily="34" charset="-128"/>
                <a:cs typeface="ＭＳ Ｐゴシック" panose="020B0600070205080204" pitchFamily="34" charset="-128"/>
              </a:rPr>
              <a:t>«мет»</a:t>
            </a:r>
            <a:endParaRPr lang="en-GB" altLang="lv-LV" sz="2400" i="1" dirty="0">
              <a:ea typeface="ＭＳ Ｐゴシック" panose="020B0600070205080204" pitchFamily="34" charset="-128"/>
              <a:cs typeface="ＭＳ Ｐゴシック" panose="020B0600070205080204" pitchFamily="34" charset="-128"/>
            </a:endParaRPr>
          </a:p>
          <a:p>
            <a:pPr marL="457200" indent="-457200">
              <a:buFont typeface="Arial" panose="020B0604020202020204" pitchFamily="34" charset="0"/>
              <a:buChar char="•"/>
            </a:pPr>
            <a:r>
              <a:rPr lang="en-GB" altLang="lv-LV" sz="2400" dirty="0">
                <a:ea typeface="ＭＳ Ｐゴシック" panose="020B0600070205080204" pitchFamily="34" charset="-128"/>
                <a:cs typeface="ＭＳ Ｐゴシック" panose="020B0600070205080204" pitchFamily="34" charset="-128"/>
              </a:rPr>
              <a:t>1 </a:t>
            </a:r>
            <a:r>
              <a:rPr lang="uk-UA" altLang="lv-LV" sz="2400" dirty="0">
                <a:ea typeface="ＭＳ Ｐゴシック" panose="020B0600070205080204" pitchFamily="34" charset="-128"/>
                <a:cs typeface="ＭＳ Ｐゴシック" panose="020B0600070205080204" pitchFamily="34" charset="-128"/>
              </a:rPr>
              <a:t>мет дорівнює рівню метаболізму людини, яка сидить</a:t>
            </a:r>
            <a:endParaRPr lang="en-GB" altLang="lv-LV" sz="2400" dirty="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1823399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uk-UA" sz="2800" b="1" noProof="0" dirty="0">
                <a:solidFill>
                  <a:schemeClr val="tx1"/>
                </a:solidFill>
                <a:latin typeface="+mj-lt"/>
              </a:rPr>
              <a:t>Одяг</a:t>
            </a:r>
            <a:endParaRPr lang="en-GB" b="1" noProof="0" dirty="0">
              <a:solidFill>
                <a:schemeClr val="tx1"/>
              </a:solidFill>
              <a:latin typeface="+mj-lt"/>
            </a:endParaRPr>
          </a:p>
        </p:txBody>
      </p:sp>
      <p:sp>
        <p:nvSpPr>
          <p:cNvPr id="9" name="Rectangle 8"/>
          <p:cNvSpPr/>
          <p:nvPr/>
        </p:nvSpPr>
        <p:spPr>
          <a:xfrm>
            <a:off x="551384" y="1552295"/>
            <a:ext cx="10945216"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buFont typeface="Arial" panose="020B0604020202020204" pitchFamily="34" charset="0"/>
              <a:buChar char="•"/>
            </a:pPr>
            <a:r>
              <a:rPr lang="uk-UA" altLang="lv-LV" sz="2400" dirty="0">
                <a:ea typeface="ＭＳ Ｐゴシック" panose="020B0600070205080204" pitchFamily="34" charset="-128"/>
                <a:cs typeface="ＭＳ Ｐゴシック" panose="020B0600070205080204" pitchFamily="34" charset="-128"/>
              </a:rPr>
              <a:t>Одиниця вимірювання теплоізоляційної характеристики одягу – </a:t>
            </a:r>
            <a:r>
              <a:rPr lang="uk-UA" altLang="lv-LV" sz="2400" i="1" dirty="0">
                <a:ea typeface="ＭＳ Ｐゴシック" panose="020B0600070205080204" pitchFamily="34" charset="-128"/>
                <a:cs typeface="ＭＳ Ｐゴシック" panose="020B0600070205080204" pitchFamily="34" charset="-128"/>
              </a:rPr>
              <a:t>«</a:t>
            </a:r>
            <a:r>
              <a:rPr lang="uk-UA" altLang="lv-LV" sz="2400" i="1" dirty="0" err="1">
                <a:ea typeface="ＭＳ Ｐゴシック" panose="020B0600070205080204" pitchFamily="34" charset="-128"/>
                <a:cs typeface="ＭＳ Ｐゴシック" panose="020B0600070205080204" pitchFamily="34" charset="-128"/>
              </a:rPr>
              <a:t>кло</a:t>
            </a:r>
            <a:r>
              <a:rPr lang="uk-UA" altLang="lv-LV" sz="2400" i="1" dirty="0">
                <a:ea typeface="ＭＳ Ｐゴシック" panose="020B0600070205080204" pitchFamily="34" charset="-128"/>
                <a:cs typeface="ＭＳ Ｐゴシック" panose="020B0600070205080204" pitchFamily="34" charset="-128"/>
              </a:rPr>
              <a:t>»</a:t>
            </a:r>
            <a:endParaRPr lang="en-GB" altLang="lv-LV" sz="2400" i="1" dirty="0">
              <a:ea typeface="ＭＳ Ｐゴシック" panose="020B0600070205080204" pitchFamily="34" charset="-128"/>
              <a:cs typeface="ＭＳ Ｐゴシック" panose="020B0600070205080204" pitchFamily="34" charset="-128"/>
            </a:endParaRPr>
          </a:p>
          <a:p>
            <a:pPr marL="342900" indent="-342900">
              <a:buFont typeface="Arial" panose="020B0604020202020204" pitchFamily="34" charset="0"/>
              <a:buChar char="•"/>
            </a:pPr>
            <a:r>
              <a:rPr lang="en-GB" altLang="lv-LV" sz="2400" dirty="0">
                <a:ea typeface="ＭＳ Ｐゴシック" panose="020B0600070205080204" pitchFamily="34" charset="-128"/>
                <a:cs typeface="ＭＳ Ｐゴシック" panose="020B0600070205080204" pitchFamily="34" charset="-128"/>
              </a:rPr>
              <a:t>1 </a:t>
            </a:r>
            <a:r>
              <a:rPr lang="uk-UA" altLang="lv-LV" sz="2400" dirty="0" err="1">
                <a:ea typeface="ＭＳ Ｐゴシック" panose="020B0600070205080204" pitchFamily="34" charset="-128"/>
                <a:cs typeface="ＭＳ Ｐゴシック" panose="020B0600070205080204" pitchFamily="34" charset="-128"/>
              </a:rPr>
              <a:t>кло</a:t>
            </a:r>
            <a:r>
              <a:rPr lang="uk-UA" altLang="lv-LV" sz="2400" dirty="0">
                <a:ea typeface="ＭＳ Ｐゴシック" panose="020B0600070205080204" pitchFamily="34" charset="-128"/>
                <a:cs typeface="ＭＳ Ｐゴシック" panose="020B0600070205080204" pitchFamily="34" charset="-128"/>
              </a:rPr>
              <a:t> дорівнює середньому одягу, який використовується навесні та восени</a:t>
            </a:r>
            <a:endParaRPr lang="en-GB" altLang="lv-LV" sz="2400" dirty="0">
              <a:ea typeface="ＭＳ Ｐゴシック" panose="020B0600070205080204" pitchFamily="34" charset="-128"/>
              <a:cs typeface="ＭＳ Ｐゴシック" panose="020B0600070205080204" pitchFamily="34" charset="-128"/>
            </a:endParaRPr>
          </a:p>
        </p:txBody>
      </p:sp>
      <p:graphicFrame>
        <p:nvGraphicFramePr>
          <p:cNvPr id="10" name="Content Placeholder 4"/>
          <p:cNvGraphicFramePr>
            <a:graphicFrameLocks/>
          </p:cNvGraphicFramePr>
          <p:nvPr>
            <p:extLst>
              <p:ext uri="{D42A27DB-BD31-4B8C-83A1-F6EECF244321}">
                <p14:modId xmlns:p14="http://schemas.microsoft.com/office/powerpoint/2010/main" val="22715446"/>
              </p:ext>
            </p:extLst>
          </p:nvPr>
        </p:nvGraphicFramePr>
        <p:xfrm>
          <a:off x="551384" y="2852936"/>
          <a:ext cx="10945217" cy="3362194"/>
        </p:xfrm>
        <a:graphic>
          <a:graphicData uri="http://schemas.openxmlformats.org/drawingml/2006/table">
            <a:tbl>
              <a:tblPr>
                <a:tableStyleId>{284E427A-3D55-4303-BF80-6455036E1DE7}</a:tableStyleId>
              </a:tblPr>
              <a:tblGrid>
                <a:gridCol w="6048672">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2304257">
                  <a:extLst>
                    <a:ext uri="{9D8B030D-6E8A-4147-A177-3AD203B41FA5}">
                      <a16:colId xmlns:a16="http://schemas.microsoft.com/office/drawing/2014/main" val="20002"/>
                    </a:ext>
                  </a:extLst>
                </a:gridCol>
              </a:tblGrid>
              <a:tr h="66808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27238" algn="l"/>
                        </a:tabLst>
                      </a:pPr>
                      <a:r>
                        <a:rPr kumimoji="0" lang="uk-UA" sz="2000" b="1" u="none" strike="noStrike" cap="none" normalizeH="0" baseline="0" noProof="0" dirty="0">
                          <a:ln>
                            <a:noFill/>
                          </a:ln>
                          <a:effectLst/>
                        </a:rPr>
                        <a:t>Одяг</a:t>
                      </a:r>
                      <a:endParaRPr kumimoji="0" lang="en-GB" sz="2000" b="1" i="0" u="none" strike="noStrike" cap="none" normalizeH="0" baseline="0" noProof="0" dirty="0">
                        <a:ln>
                          <a:noFill/>
                        </a:ln>
                        <a:solidFill>
                          <a:schemeClr val="tx1"/>
                        </a:solidFill>
                        <a:effectLst/>
                        <a:latin typeface="+mn-lt"/>
                        <a:cs typeface="Times New Roman" pitchFamily="18" charset="0"/>
                      </a:endParaRPr>
                    </a:p>
                  </a:txBody>
                  <a:tcPr marL="45720" marR="4572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27238" algn="l"/>
                        </a:tabLst>
                      </a:pPr>
                      <a:r>
                        <a:rPr kumimoji="0" lang="uk-UA" sz="2000" b="1" u="none" strike="noStrike" cap="none" normalizeH="0" baseline="0" noProof="0" dirty="0">
                          <a:ln>
                            <a:noFill/>
                          </a:ln>
                          <a:effectLst/>
                        </a:rPr>
                        <a:t>Теплоізоляційна характеристика</a:t>
                      </a:r>
                      <a:r>
                        <a:rPr kumimoji="0" lang="en-GB" sz="2000" b="1" u="none" strike="noStrike" cap="none" normalizeH="0" baseline="0" noProof="0" dirty="0">
                          <a:ln>
                            <a:noFill/>
                          </a:ln>
                          <a:effectLst/>
                        </a:rPr>
                        <a:t>, </a:t>
                      </a:r>
                      <a:r>
                        <a:rPr kumimoji="0" lang="uk-UA" sz="2000" b="1" u="none" strike="noStrike" cap="none" normalizeH="0" baseline="0" noProof="0" dirty="0">
                          <a:ln>
                            <a:noFill/>
                          </a:ln>
                          <a:effectLst/>
                        </a:rPr>
                        <a:t>м</a:t>
                      </a:r>
                      <a:r>
                        <a:rPr kumimoji="0" lang="en-GB" sz="2000" b="1" u="none" strike="noStrike" cap="none" normalizeH="0" baseline="30000" noProof="0" dirty="0">
                          <a:ln>
                            <a:noFill/>
                          </a:ln>
                          <a:effectLst/>
                        </a:rPr>
                        <a:t>2</a:t>
                      </a:r>
                      <a:r>
                        <a:rPr kumimoji="0" lang="uk-UA" sz="2000" b="1" u="none" strike="noStrike" cap="none" normalizeH="0" baseline="0" noProof="0" dirty="0">
                          <a:ln>
                            <a:noFill/>
                          </a:ln>
                          <a:effectLst/>
                        </a:rPr>
                        <a:t>К</a:t>
                      </a:r>
                      <a:r>
                        <a:rPr kumimoji="0" lang="en-GB" sz="2000" b="1" u="none" strike="noStrike" cap="none" normalizeH="0" baseline="0" noProof="0" dirty="0">
                          <a:ln>
                            <a:noFill/>
                          </a:ln>
                          <a:effectLst/>
                        </a:rPr>
                        <a:t>/</a:t>
                      </a:r>
                      <a:r>
                        <a:rPr kumimoji="0" lang="uk-UA" sz="2000" b="1" u="none" strike="noStrike" cap="none" normalizeH="0" baseline="0" noProof="0" dirty="0">
                          <a:ln>
                            <a:noFill/>
                          </a:ln>
                          <a:effectLst/>
                        </a:rPr>
                        <a:t>Вт</a:t>
                      </a:r>
                      <a:endParaRPr kumimoji="0" lang="en-GB" sz="2000" b="1" i="0" u="none" strike="noStrike" cap="none" normalizeH="0" baseline="0" noProof="0" dirty="0">
                        <a:ln>
                          <a:noFill/>
                        </a:ln>
                        <a:solidFill>
                          <a:schemeClr val="tx1"/>
                        </a:solidFill>
                        <a:effectLst/>
                        <a:latin typeface="+mn-lt"/>
                        <a:cs typeface="Times New Roman" pitchFamily="18" charset="0"/>
                      </a:endParaRPr>
                    </a:p>
                  </a:txBody>
                  <a:tcPr marL="45720" marR="4572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27238" algn="l"/>
                        </a:tabLst>
                      </a:pPr>
                      <a:r>
                        <a:rPr kumimoji="0" lang="uk-UA" sz="2000" b="1" u="none" strike="noStrike" cap="none" normalizeH="0" baseline="0" noProof="0" dirty="0" err="1">
                          <a:ln>
                            <a:noFill/>
                          </a:ln>
                          <a:effectLst/>
                        </a:rPr>
                        <a:t>Кло</a:t>
                      </a:r>
                      <a:endParaRPr kumimoji="0" lang="en-GB" sz="2000" b="1" i="0" u="none" strike="noStrike" cap="none" normalizeH="0" baseline="0" noProof="0" dirty="0">
                        <a:ln>
                          <a:noFill/>
                        </a:ln>
                        <a:solidFill>
                          <a:schemeClr val="tx1"/>
                        </a:solidFill>
                        <a:effectLst/>
                        <a:latin typeface="+mn-lt"/>
                        <a:cs typeface="Times New Roman" pitchFamily="18" charset="0"/>
                      </a:endParaRPr>
                    </a:p>
                  </a:txBody>
                  <a:tcPr marL="45720" marR="45720" marT="0" marB="0" anchor="ctr" horzOverflow="overflow"/>
                </a:tc>
                <a:extLst>
                  <a:ext uri="{0D108BD9-81ED-4DB2-BD59-A6C34878D82A}">
                    <a16:rowId xmlns:a16="http://schemas.microsoft.com/office/drawing/2014/main" val="10000"/>
                  </a:ext>
                </a:extLst>
              </a:tr>
              <a:tr h="294316">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27238" algn="l"/>
                        </a:tabLst>
                      </a:pPr>
                      <a:r>
                        <a:rPr kumimoji="0" lang="uk-UA" sz="2000" u="none" strike="noStrike" cap="none" normalizeH="0" baseline="0" noProof="0" dirty="0">
                          <a:ln>
                            <a:noFill/>
                          </a:ln>
                          <a:effectLst/>
                        </a:rPr>
                        <a:t>Без одягу</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5720" marR="4572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27238" algn="l"/>
                        </a:tabLst>
                      </a:pPr>
                      <a:r>
                        <a:rPr kumimoji="0" lang="en-GB" sz="2000" u="none" strike="noStrike" cap="none" normalizeH="0" baseline="0" noProof="0" dirty="0">
                          <a:ln>
                            <a:noFill/>
                          </a:ln>
                          <a:effectLst/>
                        </a:rPr>
                        <a:t>0</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5720" marR="4572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27238" algn="l"/>
                        </a:tabLst>
                      </a:pPr>
                      <a:r>
                        <a:rPr kumimoji="0" lang="en-GB" sz="2000" u="none" strike="noStrike" cap="none" normalizeH="0" baseline="0" noProof="0" dirty="0">
                          <a:ln>
                            <a:noFill/>
                          </a:ln>
                          <a:effectLst/>
                        </a:rPr>
                        <a:t>0</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5720" marR="45720" marT="0" marB="0" anchor="ctr" horzOverflow="overflow"/>
                </a:tc>
                <a:extLst>
                  <a:ext uri="{0D108BD9-81ED-4DB2-BD59-A6C34878D82A}">
                    <a16:rowId xmlns:a16="http://schemas.microsoft.com/office/drawing/2014/main" val="10001"/>
                  </a:ext>
                </a:extLst>
              </a:tr>
              <a:tr h="294316">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27238" algn="l"/>
                        </a:tabLst>
                      </a:pPr>
                      <a:r>
                        <a:rPr kumimoji="0" lang="uk-UA" sz="2000" u="none" strike="noStrike" cap="none" normalizeH="0" baseline="0" noProof="0" dirty="0">
                          <a:ln>
                            <a:noFill/>
                          </a:ln>
                          <a:effectLst/>
                        </a:rPr>
                        <a:t>Шорти</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5720" marR="4572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27238" algn="l"/>
                        </a:tabLst>
                      </a:pPr>
                      <a:r>
                        <a:rPr kumimoji="0" lang="en-GB" sz="2000" u="none" strike="noStrike" cap="none" normalizeH="0" baseline="0" noProof="0" dirty="0">
                          <a:ln>
                            <a:noFill/>
                          </a:ln>
                          <a:effectLst/>
                        </a:rPr>
                        <a:t>0,016</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5720" marR="4572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27238" algn="l"/>
                        </a:tabLst>
                      </a:pPr>
                      <a:r>
                        <a:rPr kumimoji="0" lang="en-GB" sz="2000" u="none" strike="noStrike" cap="none" normalizeH="0" baseline="0" noProof="0" dirty="0">
                          <a:ln>
                            <a:noFill/>
                          </a:ln>
                          <a:effectLst/>
                        </a:rPr>
                        <a:t>0,1</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5720" marR="45720" marT="0" marB="0" anchor="ctr" horzOverflow="overflow"/>
                </a:tc>
                <a:extLst>
                  <a:ext uri="{0D108BD9-81ED-4DB2-BD59-A6C34878D82A}">
                    <a16:rowId xmlns:a16="http://schemas.microsoft.com/office/drawing/2014/main" val="10002"/>
                  </a:ext>
                </a:extLst>
              </a:tr>
              <a:tr h="58772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27238" algn="l"/>
                        </a:tabLst>
                      </a:pPr>
                      <a:r>
                        <a:rPr kumimoji="0" lang="uk-UA" sz="2000" u="none" strike="noStrike" cap="none" normalizeH="0" baseline="0" noProof="0" dirty="0">
                          <a:ln>
                            <a:noFill/>
                          </a:ln>
                          <a:effectLst/>
                        </a:rPr>
                        <a:t>Літній одяг</a:t>
                      </a:r>
                      <a:r>
                        <a:rPr kumimoji="0" lang="en-GB" sz="2000" u="none" strike="noStrike" cap="none" normalizeH="0" baseline="0" noProof="0" dirty="0">
                          <a:ln>
                            <a:noFill/>
                          </a:ln>
                          <a:effectLst/>
                        </a:rPr>
                        <a:t> – </a:t>
                      </a:r>
                      <a:r>
                        <a:rPr kumimoji="0" lang="uk-UA" sz="2000" u="none" strike="noStrike" cap="none" normalizeH="0" baseline="0" noProof="0" dirty="0">
                          <a:ln>
                            <a:noFill/>
                          </a:ln>
                          <a:effectLst/>
                        </a:rPr>
                        <a:t>сорочка з короткими рукавами, тонкі штани, шкарпетки, сандалі</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5720" marR="4572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27238" algn="l"/>
                        </a:tabLst>
                      </a:pPr>
                      <a:r>
                        <a:rPr kumimoji="0" lang="en-GB" sz="2000" u="none" strike="noStrike" cap="none" normalizeH="0" baseline="0" noProof="0" dirty="0">
                          <a:ln>
                            <a:noFill/>
                          </a:ln>
                          <a:effectLst/>
                        </a:rPr>
                        <a:t>0,078</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5720" marR="4572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27238" algn="l"/>
                        </a:tabLst>
                      </a:pPr>
                      <a:r>
                        <a:rPr kumimoji="0" lang="en-GB" sz="2000" u="none" strike="noStrike" cap="none" normalizeH="0" baseline="0" noProof="0" dirty="0">
                          <a:ln>
                            <a:noFill/>
                          </a:ln>
                          <a:effectLst/>
                        </a:rPr>
                        <a:t>0,5</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5720" marR="45720" marT="0" marB="0" anchor="ctr" horzOverflow="overflow"/>
                </a:tc>
                <a:extLst>
                  <a:ext uri="{0D108BD9-81ED-4DB2-BD59-A6C34878D82A}">
                    <a16:rowId xmlns:a16="http://schemas.microsoft.com/office/drawing/2014/main" val="10003"/>
                  </a:ext>
                </a:extLst>
              </a:tr>
              <a:tr h="31419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27238" algn="l"/>
                        </a:tabLst>
                      </a:pPr>
                      <a:r>
                        <a:rPr kumimoji="0" lang="uk-UA" sz="2000" u="none" strike="noStrike" cap="none" normalizeH="0" baseline="0" noProof="0" dirty="0">
                          <a:ln>
                            <a:noFill/>
                          </a:ln>
                          <a:effectLst/>
                        </a:rPr>
                        <a:t>Сорочка, піджак, джинси, шкарпетки, черевики</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5720" marR="4572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27238" algn="l"/>
                        </a:tabLst>
                      </a:pPr>
                      <a:r>
                        <a:rPr kumimoji="0" lang="en-GB" sz="2000" u="none" strike="noStrike" cap="none" normalizeH="0" baseline="0" noProof="0" dirty="0">
                          <a:ln>
                            <a:noFill/>
                          </a:ln>
                          <a:effectLst/>
                        </a:rPr>
                        <a:t>0,155</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5720" marR="4572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27238" algn="l"/>
                        </a:tabLst>
                      </a:pPr>
                      <a:r>
                        <a:rPr kumimoji="0" lang="en-GB" sz="2000" u="none" strike="noStrike" cap="none" normalizeH="0" baseline="0" noProof="0" dirty="0">
                          <a:ln>
                            <a:noFill/>
                          </a:ln>
                          <a:effectLst/>
                        </a:rPr>
                        <a:t>1,0</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5720" marR="45720" marT="0" marB="0" anchor="ctr" horzOverflow="overflow"/>
                </a:tc>
                <a:extLst>
                  <a:ext uri="{0D108BD9-81ED-4DB2-BD59-A6C34878D82A}">
                    <a16:rowId xmlns:a16="http://schemas.microsoft.com/office/drawing/2014/main" val="10004"/>
                  </a:ext>
                </a:extLst>
              </a:tr>
              <a:tr h="294316">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27238" algn="l"/>
                        </a:tabLst>
                      </a:pPr>
                      <a:r>
                        <a:rPr kumimoji="0" lang="uk-UA" sz="2000" u="none" strike="noStrike" cap="none" normalizeH="0" baseline="0" noProof="0" dirty="0">
                          <a:ln>
                            <a:noFill/>
                          </a:ln>
                          <a:effectLst/>
                        </a:rPr>
                        <a:t>Вищезазначене плюс пальто</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5720" marR="4572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27238" algn="l"/>
                        </a:tabLst>
                      </a:pPr>
                      <a:r>
                        <a:rPr kumimoji="0" lang="en-GB" sz="2000" u="none" strike="noStrike" cap="none" normalizeH="0" baseline="0" noProof="0" dirty="0">
                          <a:ln>
                            <a:noFill/>
                          </a:ln>
                          <a:effectLst/>
                        </a:rPr>
                        <a:t>0,233</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5720" marR="4572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27238" algn="l"/>
                        </a:tabLst>
                      </a:pPr>
                      <a:r>
                        <a:rPr kumimoji="0" lang="en-GB" sz="2000" u="none" strike="noStrike" cap="none" normalizeH="0" baseline="0" noProof="0" dirty="0">
                          <a:ln>
                            <a:noFill/>
                          </a:ln>
                          <a:effectLst/>
                        </a:rPr>
                        <a:t>1,5</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5720" marR="45720" marT="0" marB="0" anchor="ctr" horzOverflow="overflow"/>
                </a:tc>
                <a:extLst>
                  <a:ext uri="{0D108BD9-81ED-4DB2-BD59-A6C34878D82A}">
                    <a16:rowId xmlns:a16="http://schemas.microsoft.com/office/drawing/2014/main" val="10005"/>
                  </a:ext>
                </a:extLst>
              </a:tr>
              <a:tr h="19973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27238" algn="l"/>
                        </a:tabLst>
                      </a:pPr>
                      <a:r>
                        <a:rPr kumimoji="0" lang="uk-UA" sz="2000" u="none" strike="noStrike" cap="none" normalizeH="0" baseline="0" noProof="0" dirty="0">
                          <a:ln>
                            <a:noFill/>
                          </a:ln>
                          <a:effectLst/>
                        </a:rPr>
                        <a:t>Зимовий</a:t>
                      </a:r>
                      <a:r>
                        <a:rPr kumimoji="0" lang="en-US" sz="2000" u="none" strike="noStrike" cap="none" normalizeH="0" baseline="0" noProof="0" dirty="0">
                          <a:ln>
                            <a:noFill/>
                          </a:ln>
                          <a:effectLst/>
                        </a:rPr>
                        <a:t> </a:t>
                      </a:r>
                      <a:r>
                        <a:rPr kumimoji="0" lang="uk-UA" sz="2000" u="none" strike="noStrike" cap="none" normalizeH="0" baseline="0" noProof="0" dirty="0">
                          <a:ln>
                            <a:noFill/>
                          </a:ln>
                          <a:effectLst/>
                        </a:rPr>
                        <a:t>верхній одяг</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5720" marR="4572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27238" algn="l"/>
                        </a:tabLst>
                      </a:pPr>
                      <a:r>
                        <a:rPr kumimoji="0" lang="en-GB" sz="2000" u="none" strike="noStrike" cap="none" normalizeH="0" baseline="0" noProof="0" dirty="0">
                          <a:ln>
                            <a:noFill/>
                          </a:ln>
                          <a:effectLst/>
                        </a:rPr>
                        <a:t>0,233 – 0,310</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5720" marR="4572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27238" algn="l"/>
                        </a:tabLst>
                      </a:pPr>
                      <a:r>
                        <a:rPr kumimoji="0" lang="en-GB" sz="2000" u="none" strike="noStrike" cap="none" normalizeH="0" baseline="0" noProof="0" dirty="0">
                          <a:ln>
                            <a:noFill/>
                          </a:ln>
                          <a:effectLst/>
                        </a:rPr>
                        <a:t>1,5 – 2,0</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5720" marR="45720" marT="0" marB="0" anchor="ctr" horzOverflow="overflow"/>
                </a:tc>
                <a:extLst>
                  <a:ext uri="{0D108BD9-81ED-4DB2-BD59-A6C34878D82A}">
                    <a16:rowId xmlns:a16="http://schemas.microsoft.com/office/drawing/2014/main" val="10006"/>
                  </a:ext>
                </a:extLst>
              </a:tr>
              <a:tr h="294316">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27238" algn="l"/>
                        </a:tabLst>
                      </a:pPr>
                      <a:r>
                        <a:rPr kumimoji="0" lang="uk-UA" sz="2000" u="none" strike="noStrike" cap="none" normalizeH="0" baseline="0" noProof="0" dirty="0">
                          <a:ln>
                            <a:noFill/>
                          </a:ln>
                          <a:effectLst/>
                        </a:rPr>
                        <a:t>Одяг для арктичних умов</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5720" marR="4572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27238" algn="l"/>
                        </a:tabLst>
                      </a:pPr>
                      <a:r>
                        <a:rPr kumimoji="0" lang="uk-UA" sz="2000" u="none" strike="noStrike" cap="none" normalizeH="0" baseline="0" noProof="0" dirty="0">
                          <a:ln>
                            <a:noFill/>
                          </a:ln>
                          <a:effectLst/>
                        </a:rPr>
                        <a:t>Від</a:t>
                      </a:r>
                      <a:r>
                        <a:rPr kumimoji="0" lang="en-GB" sz="2000" u="none" strike="noStrike" cap="none" normalizeH="0" baseline="0" noProof="0" dirty="0">
                          <a:ln>
                            <a:noFill/>
                          </a:ln>
                          <a:effectLst/>
                        </a:rPr>
                        <a:t> 0,465</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5720" marR="4572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27238" algn="l"/>
                        </a:tabLst>
                      </a:pPr>
                      <a:r>
                        <a:rPr kumimoji="0" lang="uk-UA" sz="2000" u="none" strike="noStrike" cap="none" normalizeH="0" baseline="0" noProof="0" dirty="0">
                          <a:ln>
                            <a:noFill/>
                          </a:ln>
                          <a:effectLst/>
                        </a:rPr>
                        <a:t>Від</a:t>
                      </a:r>
                      <a:r>
                        <a:rPr kumimoji="0" lang="en-GB" sz="2000" u="none" strike="noStrike" cap="none" normalizeH="0" baseline="0" noProof="0" dirty="0">
                          <a:ln>
                            <a:noFill/>
                          </a:ln>
                          <a:effectLst/>
                        </a:rPr>
                        <a:t> 3,0</a:t>
                      </a:r>
                      <a:endParaRPr kumimoji="0" lang="en-GB" sz="2000" b="0" i="0" u="none" strike="noStrike" cap="none" normalizeH="0" baseline="0" noProof="0" dirty="0">
                        <a:ln>
                          <a:noFill/>
                        </a:ln>
                        <a:solidFill>
                          <a:schemeClr val="tx1"/>
                        </a:solidFill>
                        <a:effectLst/>
                        <a:latin typeface="+mn-lt"/>
                        <a:cs typeface="Times New Roman" pitchFamily="18" charset="0"/>
                      </a:endParaRPr>
                    </a:p>
                  </a:txBody>
                  <a:tcPr marL="45720" marR="45720" marT="0" marB="0"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4846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86578"/>
            <a:ext cx="7852890" cy="1450757"/>
          </a:xfrm>
        </p:spPr>
        <p:txBody>
          <a:bodyPr>
            <a:normAutofit/>
          </a:bodyPr>
          <a:lstStyle/>
          <a:p>
            <a:r>
              <a:rPr lang="uk-UA" noProof="0" dirty="0">
                <a:solidFill>
                  <a:schemeClr val="tx1"/>
                </a:solidFill>
              </a:rPr>
              <a:t>Рекомендовані значення температури в приміщенні</a:t>
            </a:r>
            <a:r>
              <a:rPr lang="en-GB" noProof="0" dirty="0">
                <a:solidFill>
                  <a:schemeClr val="tx1"/>
                </a:solidFill>
              </a:rPr>
              <a:t> (EN 15251)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5747611"/>
              </p:ext>
            </p:extLst>
          </p:nvPr>
        </p:nvGraphicFramePr>
        <p:xfrm>
          <a:off x="767408" y="1416392"/>
          <a:ext cx="11017224" cy="4820920"/>
        </p:xfrm>
        <a:graphic>
          <a:graphicData uri="http://schemas.openxmlformats.org/drawingml/2006/table">
            <a:tbl>
              <a:tblPr firstRow="1" bandRow="1">
                <a:tableStyleId>{5C22544A-7EE6-4342-B048-85BDC9FD1C3A}</a:tableStyleId>
              </a:tblPr>
              <a:tblGrid>
                <a:gridCol w="2754306">
                  <a:extLst>
                    <a:ext uri="{9D8B030D-6E8A-4147-A177-3AD203B41FA5}">
                      <a16:colId xmlns:a16="http://schemas.microsoft.com/office/drawing/2014/main" val="3520328580"/>
                    </a:ext>
                  </a:extLst>
                </a:gridCol>
                <a:gridCol w="2158780">
                  <a:extLst>
                    <a:ext uri="{9D8B030D-6E8A-4147-A177-3AD203B41FA5}">
                      <a16:colId xmlns:a16="http://schemas.microsoft.com/office/drawing/2014/main" val="4056315309"/>
                    </a:ext>
                  </a:extLst>
                </a:gridCol>
                <a:gridCol w="2863778">
                  <a:extLst>
                    <a:ext uri="{9D8B030D-6E8A-4147-A177-3AD203B41FA5}">
                      <a16:colId xmlns:a16="http://schemas.microsoft.com/office/drawing/2014/main" val="397056265"/>
                    </a:ext>
                  </a:extLst>
                </a:gridCol>
                <a:gridCol w="3240360">
                  <a:extLst>
                    <a:ext uri="{9D8B030D-6E8A-4147-A177-3AD203B41FA5}">
                      <a16:colId xmlns:a16="http://schemas.microsoft.com/office/drawing/2014/main" val="4050738543"/>
                    </a:ext>
                  </a:extLst>
                </a:gridCol>
              </a:tblGrid>
              <a:tr h="370840">
                <a:tc rowSpan="2">
                  <a:txBody>
                    <a:bodyPr/>
                    <a:lstStyle/>
                    <a:p>
                      <a:r>
                        <a:rPr lang="uk-UA" sz="1600" noProof="0" dirty="0"/>
                        <a:t>Тип будівлі/простору/</a:t>
                      </a:r>
                      <a:r>
                        <a:rPr lang="en-US" sz="1600" noProof="0" dirty="0"/>
                        <a:t> </a:t>
                      </a:r>
                      <a:r>
                        <a:rPr lang="uk-UA" sz="1600" noProof="0" dirty="0">
                          <a:solidFill>
                            <a:srgbClr val="FF0000"/>
                          </a:solidFill>
                        </a:rPr>
                        <a:t>вид</a:t>
                      </a:r>
                      <a:r>
                        <a:rPr lang="uk-UA" sz="1600" baseline="0" noProof="0" dirty="0">
                          <a:solidFill>
                            <a:srgbClr val="FF0000"/>
                          </a:solidFill>
                        </a:rPr>
                        <a:t> діяльності</a:t>
                      </a:r>
                      <a:endParaRPr lang="en-GB" sz="1600" noProof="0" dirty="0"/>
                    </a:p>
                  </a:txBody>
                  <a:tcPr anchor="ctr"/>
                </a:tc>
                <a:tc rowSpan="2">
                  <a:txBody>
                    <a:bodyPr/>
                    <a:lstStyle/>
                    <a:p>
                      <a:pPr algn="ctr"/>
                      <a:r>
                        <a:rPr lang="uk-UA" sz="1600" noProof="0" dirty="0"/>
                        <a:t>Категорія</a:t>
                      </a:r>
                      <a:endParaRPr lang="en-GB" sz="1600" noProof="0" dirty="0"/>
                    </a:p>
                  </a:txBody>
                  <a:tcPr anchor="ctr"/>
                </a:tc>
                <a:tc gridSpan="2">
                  <a:txBody>
                    <a:bodyPr/>
                    <a:lstStyle/>
                    <a:p>
                      <a:pPr algn="ctr"/>
                      <a:r>
                        <a:rPr lang="uk-UA" sz="1600" noProof="0" dirty="0"/>
                        <a:t>Оперативна температура</a:t>
                      </a:r>
                      <a:r>
                        <a:rPr lang="en-GB" sz="1600" noProof="0" dirty="0"/>
                        <a:t>,</a:t>
                      </a:r>
                      <a:r>
                        <a:rPr lang="en-GB" sz="1600" baseline="0" noProof="0" dirty="0"/>
                        <a:t> </a:t>
                      </a:r>
                      <a:r>
                        <a:rPr lang="en-GB" sz="1600" baseline="30000" noProof="0" dirty="0" err="1"/>
                        <a:t>o</a:t>
                      </a:r>
                      <a:r>
                        <a:rPr lang="en-GB" sz="1600" baseline="0" noProof="0" dirty="0" err="1"/>
                        <a:t>C</a:t>
                      </a:r>
                      <a:endParaRPr lang="en-GB" sz="1600" noProof="0" dirty="0"/>
                    </a:p>
                  </a:txBody>
                  <a:tcPr anchor="ctr"/>
                </a:tc>
                <a:tc hMerge="1">
                  <a:txBody>
                    <a:bodyPr/>
                    <a:lstStyle/>
                    <a:p>
                      <a:endParaRPr lang="lv-LV" dirty="0"/>
                    </a:p>
                  </a:txBody>
                  <a:tcPr/>
                </a:tc>
                <a:extLst>
                  <a:ext uri="{0D108BD9-81ED-4DB2-BD59-A6C34878D82A}">
                    <a16:rowId xmlns:a16="http://schemas.microsoft.com/office/drawing/2014/main" val="1377096069"/>
                  </a:ext>
                </a:extLst>
              </a:tr>
              <a:tr h="370840">
                <a:tc vMerge="1">
                  <a:txBody>
                    <a:bodyPr/>
                    <a:lstStyle/>
                    <a:p>
                      <a:endParaRPr lang="lv-LV" dirty="0"/>
                    </a:p>
                  </a:txBody>
                  <a:tcPr/>
                </a:tc>
                <a:tc vMerge="1">
                  <a:txBody>
                    <a:bodyPr/>
                    <a:lstStyle/>
                    <a:p>
                      <a:endParaRPr lang="lv-LV" dirty="0"/>
                    </a:p>
                  </a:txBody>
                  <a:tcPr/>
                </a:tc>
                <a:tc>
                  <a:txBody>
                    <a:bodyPr/>
                    <a:lstStyle/>
                    <a:p>
                      <a:pPr algn="ctr"/>
                      <a:r>
                        <a:rPr lang="uk-UA" sz="1600" noProof="0" dirty="0"/>
                        <a:t>Мінімальна для опалення</a:t>
                      </a:r>
                      <a:r>
                        <a:rPr lang="en-GB" sz="1600" noProof="0" dirty="0"/>
                        <a:t> (</a:t>
                      </a:r>
                      <a:r>
                        <a:rPr lang="uk-UA" sz="1600" noProof="0" dirty="0"/>
                        <a:t>зимовий сезон</a:t>
                      </a:r>
                      <a:r>
                        <a:rPr lang="en-GB" sz="1600" noProof="0" dirty="0"/>
                        <a:t>), ~1,0</a:t>
                      </a:r>
                      <a:r>
                        <a:rPr lang="en-GB" sz="1600" baseline="0" noProof="0" dirty="0"/>
                        <a:t> </a:t>
                      </a:r>
                      <a:r>
                        <a:rPr lang="uk-UA" sz="1600" baseline="0" noProof="0" dirty="0" err="1"/>
                        <a:t>кло</a:t>
                      </a:r>
                      <a:endParaRPr lang="en-GB" sz="1600" noProof="0" dirty="0"/>
                    </a:p>
                  </a:txBody>
                  <a:tcPr anchor="ctr">
                    <a:solidFill>
                      <a:schemeClr val="accent1"/>
                    </a:solidFill>
                  </a:tcPr>
                </a:tc>
                <a:tc>
                  <a:txBody>
                    <a:bodyPr/>
                    <a:lstStyle/>
                    <a:p>
                      <a:pPr algn="ctr"/>
                      <a:r>
                        <a:rPr lang="uk-UA" sz="1600" noProof="0" dirty="0"/>
                        <a:t>Максимальна для охолодження </a:t>
                      </a:r>
                      <a:r>
                        <a:rPr lang="en-GB" sz="1600" baseline="0" noProof="0" dirty="0"/>
                        <a:t>(</a:t>
                      </a:r>
                      <a:r>
                        <a:rPr lang="uk-UA" sz="1600" baseline="0" noProof="0" dirty="0"/>
                        <a:t>літній сезон</a:t>
                      </a:r>
                      <a:r>
                        <a:rPr lang="en-GB" sz="1600" baseline="0" noProof="0" dirty="0"/>
                        <a:t>), ~0,5 </a:t>
                      </a:r>
                      <a:r>
                        <a:rPr lang="uk-UA" sz="1600" baseline="0" noProof="0" dirty="0" err="1"/>
                        <a:t>кло</a:t>
                      </a:r>
                      <a:endParaRPr lang="en-GB" sz="1600" noProof="0" dirty="0"/>
                    </a:p>
                  </a:txBody>
                  <a:tcPr anchor="ctr">
                    <a:solidFill>
                      <a:schemeClr val="accent1"/>
                    </a:solidFill>
                  </a:tcPr>
                </a:tc>
                <a:extLst>
                  <a:ext uri="{0D108BD9-81ED-4DB2-BD59-A6C34878D82A}">
                    <a16:rowId xmlns:a16="http://schemas.microsoft.com/office/drawing/2014/main" val="1905961905"/>
                  </a:ext>
                </a:extLst>
              </a:tr>
              <a:tr h="370840">
                <a:tc>
                  <a:txBody>
                    <a:bodyPr/>
                    <a:lstStyle/>
                    <a:p>
                      <a:r>
                        <a:rPr lang="uk-UA" sz="1400" noProof="0" dirty="0"/>
                        <a:t>Офіс, конференц-зал,</a:t>
                      </a:r>
                      <a:r>
                        <a:rPr lang="uk-UA" sz="1400" baseline="0" noProof="0" dirty="0"/>
                        <a:t> аудиторія</a:t>
                      </a:r>
                      <a:endParaRPr lang="en-GB" sz="1400" noProof="0" dirty="0"/>
                    </a:p>
                    <a:p>
                      <a:endParaRPr lang="en-GB" sz="1400" noProof="0" dirty="0"/>
                    </a:p>
                    <a:p>
                      <a:r>
                        <a:rPr lang="uk-UA" sz="1400" noProof="0" dirty="0"/>
                        <a:t>Сидіння</a:t>
                      </a:r>
                      <a:r>
                        <a:rPr lang="en-GB" sz="1400" noProof="0" dirty="0"/>
                        <a:t> ~1,2 </a:t>
                      </a:r>
                      <a:r>
                        <a:rPr lang="uk-UA" sz="1400" noProof="0" dirty="0"/>
                        <a:t>мета</a:t>
                      </a:r>
                      <a:endParaRPr lang="en-GB" sz="1400" noProof="0" dirty="0"/>
                    </a:p>
                  </a:txBody>
                  <a:tcPr/>
                </a:tc>
                <a:tc>
                  <a:txBody>
                    <a:bodyPr/>
                    <a:lstStyle/>
                    <a:p>
                      <a:pPr algn="ctr"/>
                      <a:r>
                        <a:rPr lang="en-GB" sz="1400" noProof="0" dirty="0"/>
                        <a:t>I</a:t>
                      </a:r>
                    </a:p>
                    <a:p>
                      <a:pPr algn="ctr"/>
                      <a:r>
                        <a:rPr lang="en-GB" sz="1400" noProof="0" dirty="0"/>
                        <a:t>II</a:t>
                      </a:r>
                    </a:p>
                    <a:p>
                      <a:pPr algn="ctr"/>
                      <a:r>
                        <a:rPr lang="en-GB" sz="1400" noProof="0" dirty="0"/>
                        <a:t>III</a:t>
                      </a:r>
                    </a:p>
                  </a:txBody>
                  <a:tcPr/>
                </a:tc>
                <a:tc>
                  <a:txBody>
                    <a:bodyPr/>
                    <a:lstStyle/>
                    <a:p>
                      <a:pPr algn="ctr"/>
                      <a:r>
                        <a:rPr lang="en-GB" sz="1400" noProof="0" dirty="0"/>
                        <a:t>21,0</a:t>
                      </a:r>
                    </a:p>
                    <a:p>
                      <a:pPr algn="ctr"/>
                      <a:r>
                        <a:rPr lang="en-GB" sz="1400" noProof="0" dirty="0"/>
                        <a:t>20,0</a:t>
                      </a:r>
                    </a:p>
                    <a:p>
                      <a:pPr algn="ctr"/>
                      <a:r>
                        <a:rPr lang="en-GB" sz="1400" noProof="0" dirty="0"/>
                        <a:t>19,0</a:t>
                      </a:r>
                    </a:p>
                  </a:txBody>
                  <a:tcPr/>
                </a:tc>
                <a:tc>
                  <a:txBody>
                    <a:bodyPr/>
                    <a:lstStyle/>
                    <a:p>
                      <a:pPr algn="ctr"/>
                      <a:r>
                        <a:rPr lang="en-GB" sz="1400" noProof="0" dirty="0"/>
                        <a:t>25,5</a:t>
                      </a:r>
                    </a:p>
                    <a:p>
                      <a:pPr algn="ctr"/>
                      <a:r>
                        <a:rPr lang="en-GB" sz="1400" noProof="0" dirty="0"/>
                        <a:t>26,0</a:t>
                      </a:r>
                    </a:p>
                    <a:p>
                      <a:pPr algn="ctr"/>
                      <a:r>
                        <a:rPr lang="en-GB" sz="1400" noProof="0" dirty="0"/>
                        <a:t>27,0</a:t>
                      </a:r>
                    </a:p>
                  </a:txBody>
                  <a:tcPr/>
                </a:tc>
                <a:extLst>
                  <a:ext uri="{0D108BD9-81ED-4DB2-BD59-A6C34878D82A}">
                    <a16:rowId xmlns:a16="http://schemas.microsoft.com/office/drawing/2014/main" val="1940714690"/>
                  </a:ext>
                </a:extLst>
              </a:tr>
              <a:tr h="370840">
                <a:tc>
                  <a:txBody>
                    <a:bodyPr/>
                    <a:lstStyle/>
                    <a:p>
                      <a:r>
                        <a:rPr lang="uk-UA" sz="1400" noProof="0" dirty="0"/>
                        <a:t>Класна кімната</a:t>
                      </a:r>
                      <a:endParaRPr lang="en-GB" sz="1400" noProof="0" dirty="0"/>
                    </a:p>
                    <a:p>
                      <a:endParaRPr lang="en-GB" sz="1400" noProof="0" dirty="0"/>
                    </a:p>
                    <a:p>
                      <a:r>
                        <a:rPr lang="uk-UA" sz="1400" noProof="0" dirty="0"/>
                        <a:t>Сидіння</a:t>
                      </a:r>
                      <a:r>
                        <a:rPr lang="en-GB" sz="1400" noProof="0" dirty="0"/>
                        <a:t> ~1,2 </a:t>
                      </a:r>
                      <a:r>
                        <a:rPr lang="uk-UA" sz="1400" noProof="0" dirty="0"/>
                        <a:t>мета</a:t>
                      </a:r>
                      <a:endParaRPr lang="en-GB" sz="1400" noProof="0" dirty="0"/>
                    </a:p>
                  </a:txBody>
                  <a:tcPr/>
                </a:tc>
                <a:tc>
                  <a:txBody>
                    <a:bodyPr/>
                    <a:lstStyle/>
                    <a:p>
                      <a:pPr algn="ctr"/>
                      <a:r>
                        <a:rPr lang="en-GB" sz="1400" noProof="0" dirty="0"/>
                        <a:t>I</a:t>
                      </a:r>
                    </a:p>
                    <a:p>
                      <a:pPr algn="ctr"/>
                      <a:r>
                        <a:rPr lang="en-GB" sz="1400" noProof="0" dirty="0"/>
                        <a:t>II</a:t>
                      </a:r>
                    </a:p>
                    <a:p>
                      <a:pPr algn="ctr"/>
                      <a:r>
                        <a:rPr lang="en-GB" sz="1400" noProof="0" dirty="0"/>
                        <a:t>III</a:t>
                      </a:r>
                    </a:p>
                  </a:txBody>
                  <a:tcPr/>
                </a:tc>
                <a:tc>
                  <a:txBody>
                    <a:bodyPr/>
                    <a:lstStyle/>
                    <a:p>
                      <a:pPr algn="ctr"/>
                      <a:r>
                        <a:rPr lang="en-GB" sz="1400" noProof="0" dirty="0"/>
                        <a:t>21,0</a:t>
                      </a:r>
                    </a:p>
                    <a:p>
                      <a:pPr algn="ctr"/>
                      <a:r>
                        <a:rPr lang="en-GB" sz="1400" noProof="0" dirty="0"/>
                        <a:t>20,0</a:t>
                      </a:r>
                    </a:p>
                    <a:p>
                      <a:pPr algn="ctr"/>
                      <a:r>
                        <a:rPr lang="en-GB" sz="1400" noProof="0" dirty="0"/>
                        <a:t>19,0</a:t>
                      </a:r>
                    </a:p>
                  </a:txBody>
                  <a:tcPr/>
                </a:tc>
                <a:tc>
                  <a:txBody>
                    <a:bodyPr/>
                    <a:lstStyle/>
                    <a:p>
                      <a:pPr algn="ctr"/>
                      <a:r>
                        <a:rPr lang="en-GB" sz="1400" noProof="0" dirty="0"/>
                        <a:t>25,0</a:t>
                      </a:r>
                    </a:p>
                    <a:p>
                      <a:pPr algn="ctr"/>
                      <a:r>
                        <a:rPr lang="en-GB" sz="1400" noProof="0" dirty="0"/>
                        <a:t>26,0</a:t>
                      </a:r>
                    </a:p>
                    <a:p>
                      <a:pPr algn="ctr"/>
                      <a:r>
                        <a:rPr lang="en-GB" sz="1400" noProof="0" dirty="0"/>
                        <a:t>27,0</a:t>
                      </a:r>
                    </a:p>
                  </a:txBody>
                  <a:tcPr/>
                </a:tc>
                <a:extLst>
                  <a:ext uri="{0D108BD9-81ED-4DB2-BD59-A6C34878D82A}">
                    <a16:rowId xmlns:a16="http://schemas.microsoft.com/office/drawing/2014/main" val="824371868"/>
                  </a:ext>
                </a:extLst>
              </a:tr>
              <a:tr h="370840">
                <a:tc>
                  <a:txBody>
                    <a:bodyPr/>
                    <a:lstStyle/>
                    <a:p>
                      <a:r>
                        <a:rPr lang="uk-UA" sz="1400" noProof="0" dirty="0"/>
                        <a:t>Дитячий садок</a:t>
                      </a:r>
                      <a:endParaRPr lang="en-GB" sz="1400" noProof="0" dirty="0"/>
                    </a:p>
                    <a:p>
                      <a:endParaRPr lang="en-GB" sz="1400" noProof="0" dirty="0"/>
                    </a:p>
                    <a:p>
                      <a:r>
                        <a:rPr lang="uk-UA" sz="1400" noProof="0" dirty="0"/>
                        <a:t>Стояння/ходьба</a:t>
                      </a:r>
                      <a:r>
                        <a:rPr lang="en-GB" sz="1400" baseline="0" noProof="0" dirty="0"/>
                        <a:t> ~1,4 </a:t>
                      </a:r>
                      <a:r>
                        <a:rPr lang="uk-UA" sz="1400" noProof="0" dirty="0"/>
                        <a:t>мета</a:t>
                      </a:r>
                      <a:endParaRPr lang="en-GB" sz="1400" noProof="0" dirty="0"/>
                    </a:p>
                  </a:txBody>
                  <a:tcPr/>
                </a:tc>
                <a:tc>
                  <a:txBody>
                    <a:bodyPr/>
                    <a:lstStyle/>
                    <a:p>
                      <a:pPr algn="ctr"/>
                      <a:r>
                        <a:rPr lang="en-GB" sz="1400" noProof="0" dirty="0"/>
                        <a:t>I</a:t>
                      </a:r>
                    </a:p>
                    <a:p>
                      <a:pPr algn="ctr"/>
                      <a:r>
                        <a:rPr lang="en-GB" sz="1400" noProof="0" dirty="0"/>
                        <a:t>II</a:t>
                      </a:r>
                    </a:p>
                    <a:p>
                      <a:pPr algn="ctr"/>
                      <a:r>
                        <a:rPr lang="en-GB" sz="1400" noProof="0" dirty="0"/>
                        <a:t>III</a:t>
                      </a:r>
                    </a:p>
                  </a:txBody>
                  <a:tcPr/>
                </a:tc>
                <a:tc>
                  <a:txBody>
                    <a:bodyPr/>
                    <a:lstStyle/>
                    <a:p>
                      <a:pPr algn="ctr"/>
                      <a:r>
                        <a:rPr lang="en-GB" sz="1400" noProof="0" dirty="0"/>
                        <a:t>19,0</a:t>
                      </a:r>
                    </a:p>
                    <a:p>
                      <a:pPr algn="ctr"/>
                      <a:r>
                        <a:rPr lang="en-GB" sz="1400" noProof="0" dirty="0"/>
                        <a:t>17,5</a:t>
                      </a:r>
                    </a:p>
                    <a:p>
                      <a:pPr algn="ctr"/>
                      <a:r>
                        <a:rPr lang="en-GB" sz="1400" noProof="0" dirty="0"/>
                        <a:t>16,5</a:t>
                      </a:r>
                    </a:p>
                  </a:txBody>
                  <a:tcPr/>
                </a:tc>
                <a:tc>
                  <a:txBody>
                    <a:bodyPr/>
                    <a:lstStyle/>
                    <a:p>
                      <a:pPr algn="ctr"/>
                      <a:r>
                        <a:rPr lang="en-GB" sz="1400" noProof="0" dirty="0"/>
                        <a:t>24,5</a:t>
                      </a:r>
                    </a:p>
                    <a:p>
                      <a:pPr algn="ctr"/>
                      <a:r>
                        <a:rPr lang="en-GB" sz="1400" noProof="0" dirty="0"/>
                        <a:t>25,5</a:t>
                      </a:r>
                    </a:p>
                    <a:p>
                      <a:pPr algn="ctr"/>
                      <a:r>
                        <a:rPr lang="en-GB" sz="1400" noProof="0" dirty="0"/>
                        <a:t>26,0</a:t>
                      </a:r>
                    </a:p>
                  </a:txBody>
                  <a:tcPr/>
                </a:tc>
                <a:extLst>
                  <a:ext uri="{0D108BD9-81ED-4DB2-BD59-A6C34878D82A}">
                    <a16:rowId xmlns:a16="http://schemas.microsoft.com/office/drawing/2014/main" val="3951350290"/>
                  </a:ext>
                </a:extLst>
              </a:tr>
              <a:tr h="370840">
                <a:tc>
                  <a:txBody>
                    <a:bodyPr/>
                    <a:lstStyle/>
                    <a:p>
                      <a:r>
                        <a:rPr lang="uk-UA" sz="1400" noProof="0" dirty="0"/>
                        <a:t>Житлові будинки</a:t>
                      </a:r>
                      <a:endParaRPr lang="en-GB" sz="1400" noProof="0" dirty="0"/>
                    </a:p>
                    <a:p>
                      <a:endParaRPr lang="en-GB" sz="1400" noProof="0" dirty="0"/>
                    </a:p>
                    <a:p>
                      <a:r>
                        <a:rPr lang="uk-UA" sz="1400" noProof="0" dirty="0"/>
                        <a:t>Сидіння</a:t>
                      </a:r>
                      <a:r>
                        <a:rPr lang="en-GB" sz="1400" noProof="0" dirty="0"/>
                        <a:t> ~1,2 </a:t>
                      </a:r>
                      <a:r>
                        <a:rPr lang="uk-UA" sz="1400" noProof="0" dirty="0"/>
                        <a:t>мета</a:t>
                      </a:r>
                      <a:endParaRPr lang="en-GB" sz="1400" noProof="0" dirty="0"/>
                    </a:p>
                  </a:txBody>
                  <a:tcPr/>
                </a:tc>
                <a:tc>
                  <a:txBody>
                    <a:bodyPr/>
                    <a:lstStyle/>
                    <a:p>
                      <a:pPr algn="ctr"/>
                      <a:r>
                        <a:rPr lang="en-GB" sz="1400" noProof="0" dirty="0"/>
                        <a:t>I</a:t>
                      </a:r>
                    </a:p>
                    <a:p>
                      <a:pPr algn="ctr"/>
                      <a:r>
                        <a:rPr lang="en-GB" sz="1400" noProof="0" dirty="0"/>
                        <a:t>II</a:t>
                      </a:r>
                    </a:p>
                    <a:p>
                      <a:pPr algn="ctr"/>
                      <a:r>
                        <a:rPr lang="en-GB" sz="1400" noProof="0" dirty="0"/>
                        <a:t>III</a:t>
                      </a:r>
                    </a:p>
                  </a:txBody>
                  <a:tcPr/>
                </a:tc>
                <a:tc>
                  <a:txBody>
                    <a:bodyPr/>
                    <a:lstStyle/>
                    <a:p>
                      <a:pPr algn="ctr"/>
                      <a:r>
                        <a:rPr lang="en-GB" sz="1400" noProof="0" dirty="0"/>
                        <a:t>21,0</a:t>
                      </a:r>
                    </a:p>
                    <a:p>
                      <a:pPr algn="ctr"/>
                      <a:r>
                        <a:rPr lang="en-GB" sz="1400" noProof="0" dirty="0"/>
                        <a:t>20,0</a:t>
                      </a:r>
                    </a:p>
                    <a:p>
                      <a:pPr algn="ctr"/>
                      <a:r>
                        <a:rPr lang="en-GB" sz="1400" noProof="0" dirty="0"/>
                        <a:t>18,0</a:t>
                      </a:r>
                    </a:p>
                  </a:txBody>
                  <a:tcPr/>
                </a:tc>
                <a:tc>
                  <a:txBody>
                    <a:bodyPr/>
                    <a:lstStyle/>
                    <a:p>
                      <a:pPr algn="ctr"/>
                      <a:r>
                        <a:rPr lang="en-GB" sz="1400" noProof="0" dirty="0"/>
                        <a:t>25,5</a:t>
                      </a:r>
                    </a:p>
                    <a:p>
                      <a:pPr algn="ctr"/>
                      <a:r>
                        <a:rPr lang="en-GB" sz="1400" noProof="0" dirty="0"/>
                        <a:t>26,0</a:t>
                      </a:r>
                    </a:p>
                    <a:p>
                      <a:pPr algn="ctr"/>
                      <a:r>
                        <a:rPr lang="en-GB" sz="1400" noProof="0" dirty="0"/>
                        <a:t>27,0</a:t>
                      </a:r>
                    </a:p>
                  </a:txBody>
                  <a:tcPr/>
                </a:tc>
                <a:extLst>
                  <a:ext uri="{0D108BD9-81ED-4DB2-BD59-A6C34878D82A}">
                    <a16:rowId xmlns:a16="http://schemas.microsoft.com/office/drawing/2014/main" val="624061895"/>
                  </a:ext>
                </a:extLst>
              </a:tr>
              <a:tr h="370840">
                <a:tc>
                  <a:txBody>
                    <a:bodyPr/>
                    <a:lstStyle/>
                    <a:p>
                      <a:r>
                        <a:rPr lang="uk-UA" sz="1400" noProof="0" dirty="0"/>
                        <a:t>Магазин</a:t>
                      </a:r>
                      <a:endParaRPr lang="en-GB" sz="1400" noProof="0" dirty="0"/>
                    </a:p>
                    <a:p>
                      <a:endParaRPr lang="en-GB" sz="1400" noProof="0" dirty="0"/>
                    </a:p>
                    <a:p>
                      <a:r>
                        <a:rPr lang="uk-UA" sz="1400" noProof="0" dirty="0"/>
                        <a:t>Стояння/ходьба</a:t>
                      </a:r>
                      <a:r>
                        <a:rPr lang="en-GB" sz="1400" noProof="0" dirty="0"/>
                        <a:t> ~1,6 </a:t>
                      </a:r>
                      <a:r>
                        <a:rPr lang="uk-UA" sz="1400" noProof="0" dirty="0"/>
                        <a:t>мета</a:t>
                      </a:r>
                      <a:endParaRPr lang="en-GB" sz="1400" noProof="0" dirty="0"/>
                    </a:p>
                  </a:txBody>
                  <a:tcPr/>
                </a:tc>
                <a:tc>
                  <a:txBody>
                    <a:bodyPr/>
                    <a:lstStyle/>
                    <a:p>
                      <a:pPr algn="ctr"/>
                      <a:r>
                        <a:rPr lang="en-GB" sz="1400" noProof="0" dirty="0"/>
                        <a:t>I</a:t>
                      </a:r>
                    </a:p>
                    <a:p>
                      <a:pPr algn="ctr"/>
                      <a:r>
                        <a:rPr lang="en-GB" sz="1400" noProof="0" dirty="0"/>
                        <a:t>II</a:t>
                      </a:r>
                    </a:p>
                    <a:p>
                      <a:pPr algn="ctr"/>
                      <a:r>
                        <a:rPr lang="en-GB" sz="1400" noProof="0" dirty="0"/>
                        <a:t>III</a:t>
                      </a:r>
                    </a:p>
                  </a:txBody>
                  <a:tcPr/>
                </a:tc>
                <a:tc>
                  <a:txBody>
                    <a:bodyPr/>
                    <a:lstStyle/>
                    <a:p>
                      <a:pPr algn="ctr"/>
                      <a:r>
                        <a:rPr lang="en-GB" sz="1400" noProof="0" dirty="0"/>
                        <a:t>17,5</a:t>
                      </a:r>
                    </a:p>
                    <a:p>
                      <a:pPr algn="ctr"/>
                      <a:r>
                        <a:rPr lang="en-GB" sz="1400" noProof="0" dirty="0"/>
                        <a:t>16,0</a:t>
                      </a:r>
                    </a:p>
                    <a:p>
                      <a:pPr algn="ctr"/>
                      <a:r>
                        <a:rPr lang="en-GB" sz="1400" noProof="0" dirty="0"/>
                        <a:t>15,0</a:t>
                      </a:r>
                    </a:p>
                  </a:txBody>
                  <a:tcPr/>
                </a:tc>
                <a:tc>
                  <a:txBody>
                    <a:bodyPr/>
                    <a:lstStyle/>
                    <a:p>
                      <a:pPr algn="ctr"/>
                      <a:r>
                        <a:rPr lang="en-GB" sz="1400" noProof="0" dirty="0"/>
                        <a:t>24,0</a:t>
                      </a:r>
                    </a:p>
                    <a:p>
                      <a:pPr algn="ctr"/>
                      <a:r>
                        <a:rPr lang="en-GB" sz="1400" noProof="0" dirty="0"/>
                        <a:t>25,0</a:t>
                      </a:r>
                    </a:p>
                    <a:p>
                      <a:pPr algn="ctr"/>
                      <a:r>
                        <a:rPr lang="en-GB" sz="1400" noProof="0" dirty="0"/>
                        <a:t>26,0</a:t>
                      </a:r>
                    </a:p>
                  </a:txBody>
                  <a:tcPr/>
                </a:tc>
                <a:extLst>
                  <a:ext uri="{0D108BD9-81ED-4DB2-BD59-A6C34878D82A}">
                    <a16:rowId xmlns:a16="http://schemas.microsoft.com/office/drawing/2014/main" val="3545078649"/>
                  </a:ext>
                </a:extLst>
              </a:tr>
            </a:tbl>
          </a:graphicData>
        </a:graphic>
      </p:graphicFrame>
      <p:sp>
        <p:nvSpPr>
          <p:cNvPr id="6" name="Rectangle 5"/>
          <p:cNvSpPr/>
          <p:nvPr/>
        </p:nvSpPr>
        <p:spPr>
          <a:xfrm>
            <a:off x="7460134" y="2064464"/>
            <a:ext cx="868114" cy="28803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ectangle 6"/>
          <p:cNvSpPr/>
          <p:nvPr/>
        </p:nvSpPr>
        <p:spPr>
          <a:xfrm>
            <a:off x="1523492" y="5232816"/>
            <a:ext cx="900100" cy="25808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Rectangle 7"/>
          <p:cNvSpPr/>
          <p:nvPr/>
        </p:nvSpPr>
        <p:spPr>
          <a:xfrm>
            <a:off x="7176120" y="1416392"/>
            <a:ext cx="2736304" cy="35153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Rectangle 8">
            <a:extLst>
              <a:ext uri="{FF2B5EF4-FFF2-40B4-BE49-F238E27FC236}">
                <a16:creationId xmlns:a16="http://schemas.microsoft.com/office/drawing/2014/main" id="{9EFAB4FC-1FFE-4003-979F-99722151C441}"/>
              </a:ext>
            </a:extLst>
          </p:cNvPr>
          <p:cNvSpPr/>
          <p:nvPr/>
        </p:nvSpPr>
        <p:spPr>
          <a:xfrm>
            <a:off x="4295800" y="4753182"/>
            <a:ext cx="423105" cy="73771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05929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VASSI_zals">
  <a:themeElements>
    <a:clrScheme name="Custom 4">
      <a:dk1>
        <a:srgbClr val="000000"/>
      </a:dk1>
      <a:lt1>
        <a:srgbClr val="FFFFFF"/>
      </a:lt1>
      <a:dk2>
        <a:srgbClr val="DDE9EC"/>
      </a:dk2>
      <a:lt2>
        <a:srgbClr val="464653"/>
      </a:lt2>
      <a:accent1>
        <a:srgbClr val="727CA3"/>
      </a:accent1>
      <a:accent2>
        <a:srgbClr val="9FB8CD"/>
      </a:accent2>
      <a:accent3>
        <a:srgbClr val="D2DA7A"/>
      </a:accent3>
      <a:accent4>
        <a:srgbClr val="FADA7A"/>
      </a:accent4>
      <a:accent5>
        <a:srgbClr val="B88472"/>
      </a:accent5>
      <a:accent6>
        <a:srgbClr val="775F55"/>
      </a:accent6>
      <a:hlink>
        <a:srgbClr val="0084B4"/>
      </a:hlink>
      <a:folHlink>
        <a:srgbClr val="00B0F0"/>
      </a:folHlink>
    </a:clrScheme>
    <a:fontScheme name="VASSI_zal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SI_zals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SI_zals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SI_zals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SI_zals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SI_zals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SI_zals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SI_zals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SI_zals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SI_zals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SI_zals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SI_zals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SI_zals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VASSI_zals</Template>
  <TotalTime>11899</TotalTime>
  <Words>7536</Words>
  <Application>Microsoft Office PowerPoint</Application>
  <PresentationFormat>Широкоэкранный</PresentationFormat>
  <Paragraphs>1418</Paragraphs>
  <Slides>63</Slides>
  <Notes>63</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1</vt:i4>
      </vt:variant>
      <vt:variant>
        <vt:lpstr>Внедренные серверы OLE</vt:lpstr>
      </vt:variant>
      <vt:variant>
        <vt:i4>2</vt:i4>
      </vt:variant>
      <vt:variant>
        <vt:lpstr>Заголовки слайдов</vt:lpstr>
      </vt:variant>
      <vt:variant>
        <vt:i4>63</vt:i4>
      </vt:variant>
    </vt:vector>
  </HeadingPairs>
  <TitlesOfParts>
    <vt:vector size="76" baseType="lpstr">
      <vt:lpstr>Arial</vt:lpstr>
      <vt:lpstr>Arial Narrow</vt:lpstr>
      <vt:lpstr>Calibri</vt:lpstr>
      <vt:lpstr>Calisto MT</vt:lpstr>
      <vt:lpstr>Courier New</vt:lpstr>
      <vt:lpstr>Lucida Sans Unicode</vt:lpstr>
      <vt:lpstr>Roboto</vt:lpstr>
      <vt:lpstr>Roboto Medium</vt:lpstr>
      <vt:lpstr>Verdana</vt:lpstr>
      <vt:lpstr>Wingdings</vt:lpstr>
      <vt:lpstr>VASSI_zals</vt:lpstr>
      <vt:lpstr>Equation</vt:lpstr>
      <vt:lpstr>Bitmap Image</vt:lpstr>
      <vt:lpstr>Презентация PowerPoint</vt:lpstr>
      <vt:lpstr>Зміст</vt:lpstr>
      <vt:lpstr>Для чого ми будуємо житлові будинки? Для чого ми модернізуємо житлові будинки?</vt:lpstr>
      <vt:lpstr>1. Тепловий комфорт</vt:lpstr>
      <vt:lpstr>Презентация PowerPoint</vt:lpstr>
      <vt:lpstr>Чинники, які впливають на тепловий комфорт</vt:lpstr>
      <vt:lpstr>Метаболізм</vt:lpstr>
      <vt:lpstr>Одяг</vt:lpstr>
      <vt:lpstr>Рекомендовані значення температури в приміщенні (EN 15251)</vt:lpstr>
      <vt:lpstr>Презентация PowerPoint</vt:lpstr>
      <vt:lpstr>Відносна вологість</vt:lpstr>
      <vt:lpstr>Тепловий дискомфорт</vt:lpstr>
      <vt:lpstr>Асиметричне теплове випромінювання</vt:lpstr>
      <vt:lpstr>Вертикальна різниця температур</vt:lpstr>
      <vt:lpstr>2. Якість повітря в приміщенні</vt:lpstr>
      <vt:lpstr>Вуглекислий газ (CO2) і здоров’я людини</vt:lpstr>
      <vt:lpstr>Як провітрювати приміщення</vt:lpstr>
      <vt:lpstr>   Після того як ми забезпечили гарний тепловий комфорт і якість повітря у приміщенні, можна починати думати про те, як забезпечити якомога менше споживання енергії цією будівлею.</vt:lpstr>
      <vt:lpstr>3. Вступ до фізики будівлі</vt:lpstr>
      <vt:lpstr>Чи існуючі стіни достатньо товсті?</vt:lpstr>
      <vt:lpstr>Теплообмін</vt:lpstr>
      <vt:lpstr>Залежність теплопровідності від температури</vt:lpstr>
      <vt:lpstr>Залежність теплопровідності від вмісту вологи в матеріалі</vt:lpstr>
      <vt:lpstr>Заходи із забезпечення оптимальної енергоефективності</vt:lpstr>
      <vt:lpstr>Презентация PowerPoint</vt:lpstr>
      <vt:lpstr>Презентация PowerPoint</vt:lpstr>
      <vt:lpstr>4. Теплові містки</vt:lpstr>
      <vt:lpstr>Негативний вплив теплових містків</vt:lpstr>
      <vt:lpstr>Розрахунок теплових містків</vt:lpstr>
      <vt:lpstr>Презентация PowerPoint</vt:lpstr>
      <vt:lpstr>Математична формула теплового містка</vt:lpstr>
      <vt:lpstr>Лінійний коефіцієнт теплопередачі</vt:lpstr>
      <vt:lpstr>Презентация PowerPoint</vt:lpstr>
      <vt:lpstr>Презентация PowerPoint</vt:lpstr>
      <vt:lpstr>Презентация PowerPoint</vt:lpstr>
      <vt:lpstr>Приклад</vt:lpstr>
      <vt:lpstr>Вікна житлових будинків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5. Енергоощадні заходи</vt:lpstr>
      <vt:lpstr>5.1. Дах і технічне горище</vt:lpstr>
      <vt:lpstr>5.2. Зовнішні стіни</vt:lpstr>
      <vt:lpstr>5.3. Цокольна стіна</vt:lpstr>
      <vt:lpstr>5.4. Вікна та двері</vt:lpstr>
      <vt:lpstr>5.5. Підвал / цокольний поверх</vt:lpstr>
      <vt:lpstr>5.6. Система опалення</vt:lpstr>
      <vt:lpstr>5.7. Система гарячого водопостачання</vt:lpstr>
      <vt:lpstr>5.8. Вентиляційна система</vt:lpstr>
      <vt:lpstr>5.8. Вентиляційна система</vt:lpstr>
      <vt:lpstr>Часткова модернізація будівлі?</vt:lpstr>
      <vt:lpstr>Проблеми з пліснявою в будівлях</vt:lpstr>
      <vt:lpstr>Ризик росту плісняви</vt:lpstr>
      <vt:lpstr>6. Процес модернізації</vt:lpstr>
      <vt:lpstr>7. Питоме енергоспоживання та стандартні показники</vt:lpstr>
      <vt:lpstr>Питоме енергоспоживання</vt:lpstr>
      <vt:lpstr>Стандартні показники енергоспоживання</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Dace Eihvalde</dc:creator>
  <cp:lastModifiedBy>Dell</cp:lastModifiedBy>
  <cp:revision>1494</cp:revision>
  <cp:lastPrinted>2019-07-02T09:14:58Z</cp:lastPrinted>
  <dcterms:created xsi:type="dcterms:W3CDTF">2015-02-12T10:49:47Z</dcterms:created>
  <dcterms:modified xsi:type="dcterms:W3CDTF">2019-07-02T09:27:34Z</dcterms:modified>
</cp:coreProperties>
</file>