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7"/>
  </p:notesMasterIdLst>
  <p:sldIdLst>
    <p:sldId id="274" r:id="rId2"/>
    <p:sldId id="276" r:id="rId3"/>
    <p:sldId id="275" r:id="rId4"/>
    <p:sldId id="277" r:id="rId5"/>
    <p:sldId id="271" r:id="rId6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642" userDrawn="1">
          <p15:clr>
            <a:srgbClr val="A4A3A4"/>
          </p15:clr>
        </p15:guide>
        <p15:guide id="3" orient="horz" pos="2047" userDrawn="1">
          <p15:clr>
            <a:srgbClr val="A4A3A4"/>
          </p15:clr>
        </p15:guide>
        <p15:guide id="4" orient="horz" pos="1706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6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BBBB"/>
    <a:srgbClr val="7C7676"/>
    <a:srgbClr val="BFBFBF"/>
    <a:srgbClr val="B19C21"/>
    <a:srgbClr val="B0ACAC"/>
    <a:srgbClr val="9F8C1D"/>
    <a:srgbClr val="A9951F"/>
    <a:srgbClr val="868828"/>
    <a:srgbClr val="35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68" autoAdjust="0"/>
    <p:restoredTop sz="94900" autoAdjust="0"/>
  </p:normalViewPr>
  <p:slideViewPr>
    <p:cSldViewPr snapToGrid="0" showGuides="1">
      <p:cViewPr varScale="1">
        <p:scale>
          <a:sx n="94" d="100"/>
          <a:sy n="94" d="100"/>
        </p:scale>
        <p:origin x="672" y="77"/>
      </p:cViewPr>
      <p:guideLst>
        <p:guide orient="horz" pos="346"/>
        <p:guide pos="642"/>
        <p:guide orient="horz" pos="2047"/>
        <p:guide orient="horz" pos="1706"/>
        <p:guide pos="325"/>
        <p:guide pos="3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E0725-EFE5-42FD-B86D-3362D9F59F90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E985F-B3D4-4447-A316-94136443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2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4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1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1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0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0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6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5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1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2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6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0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2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1400-1259-4BC6-8590-1EA7FED55ED0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4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Baker tilly white 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57" y="226982"/>
            <a:ext cx="3668078" cy="10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93307" y="2654300"/>
            <a:ext cx="5304158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CENTRE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73517" y="4663574"/>
            <a:ext cx="4082716" cy="4067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step in your development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zapvuz.ru/images/vuzi_zapor/ZNU/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 r="4318" b="22232"/>
          <a:stretch/>
        </p:blipFill>
        <p:spPr bwMode="auto">
          <a:xfrm>
            <a:off x="0" y="0"/>
            <a:ext cx="12192000" cy="687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" y="-40715"/>
            <a:ext cx="12201525" cy="6913849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73227" y="2695074"/>
            <a:ext cx="94248" cy="2245895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67475" y="2759075"/>
            <a:ext cx="5324475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ФІЛОЛОГІЧНИЙ ФАКУЛЬТЕТ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://semdata-project.eu/sites/default/files/ZNU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6" y="402980"/>
            <a:ext cx="1025525" cy="127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71549" y="390525"/>
            <a:ext cx="11172826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ЗАПОРІЗЬКИЙ НАЦІОНАЛЬНИЙ УНІВЕРСИТЕТ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4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…….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57198" y="66676"/>
            <a:ext cx="104776" cy="6696074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76746" y="278201"/>
            <a:ext cx="7554088" cy="6873135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араллелограмм 1"/>
          <p:cNvSpPr/>
          <p:nvPr/>
        </p:nvSpPr>
        <p:spPr>
          <a:xfrm>
            <a:off x="2724150" y="3336454"/>
            <a:ext cx="2513838" cy="2397596"/>
          </a:xfrm>
          <a:prstGeom prst="parallelogram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2" descr="https://static.stomatologclub.ru/uploads/aa/f5/c5354c69f1a1aa3a646e4a47f7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7" y="3446091"/>
            <a:ext cx="4638675" cy="3309327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flipH="1">
            <a:off x="4376232" y="66676"/>
            <a:ext cx="100514" cy="3260253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/>
          <p:cNvSpPr/>
          <p:nvPr/>
        </p:nvSpPr>
        <p:spPr>
          <a:xfrm>
            <a:off x="447637" y="3443897"/>
            <a:ext cx="4629149" cy="3309327"/>
          </a:xfrm>
          <a:prstGeom prst="parallelogram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Picture 4" descr="https://nkozakon.ru/wp-content/uploads/2013/11/uslug_6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3" y="363845"/>
            <a:ext cx="4399107" cy="32381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196705" y="363845"/>
            <a:ext cx="4413395" cy="3238194"/>
          </a:xfrm>
          <a:prstGeom prst="ellipse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52238" y="335270"/>
            <a:ext cx="71095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АКТУАЛЬНІ ПРОБЛЕМИ СУЧАСНОГО СИНТАКСИСУ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5617" y="1351837"/>
            <a:ext cx="6455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 Дисципліна вільного вибору студента освітньої програми «Українська мова та література».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05500" y="2769637"/>
            <a:ext cx="5057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Розробник </a:t>
            </a:r>
            <a:r>
              <a:rPr lang="uk-UA" sz="2400" dirty="0" smtClean="0"/>
              <a:t>курсу </a:t>
            </a:r>
            <a:r>
              <a:rPr lang="uk-UA" sz="2400" dirty="0"/>
              <a:t>– доктор філологічних наук, професор</a:t>
            </a:r>
            <a:r>
              <a:rPr lang="uk-UA" sz="2400" b="1" dirty="0"/>
              <a:t>  </a:t>
            </a:r>
            <a:r>
              <a:rPr lang="uk-UA" sz="2400" b="1" dirty="0" smtClean="0"/>
              <a:t>                                        </a:t>
            </a:r>
            <a:r>
              <a:rPr lang="uk-UA" sz="2400" dirty="0"/>
              <a:t>Р. О. </a:t>
            </a:r>
            <a:r>
              <a:rPr lang="uk-UA" sz="2400" dirty="0" err="1" smtClean="0"/>
              <a:t>Христіанінова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55143" y="4761787"/>
            <a:ext cx="667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Цільова аудиторія – </a:t>
            </a:r>
            <a:r>
              <a:rPr lang="uk-UA" sz="2400" dirty="0" smtClean="0"/>
              <a:t>студенти другого року навчання освітнього рівня магістр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6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667250" y="89037"/>
            <a:ext cx="7554088" cy="6873135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50367" y="858490"/>
            <a:ext cx="72083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100" b="1" dirty="0"/>
              <a:t>Мета</a:t>
            </a:r>
            <a:r>
              <a:rPr lang="uk-UA" sz="2100" dirty="0"/>
              <a:t> </a:t>
            </a:r>
            <a:r>
              <a:rPr lang="uk-UA" sz="2100" b="1" dirty="0" smtClean="0"/>
              <a:t>курсу</a:t>
            </a:r>
            <a:r>
              <a:rPr lang="uk-UA" sz="2100" dirty="0" smtClean="0"/>
              <a:t> </a:t>
            </a:r>
            <a:r>
              <a:rPr lang="uk-UA" sz="2100" dirty="0"/>
              <a:t>– </a:t>
            </a:r>
            <a:r>
              <a:rPr lang="uk-UA" dirty="0"/>
              <a:t>ознайомити студентів освітньо-кваліфікаційного рівня «магістр» з новітніми напрацюваннями української мовознавчої науки в галузі </a:t>
            </a:r>
            <a:r>
              <a:rPr lang="uk-UA" dirty="0" err="1"/>
              <a:t>функційно</a:t>
            </a:r>
            <a:r>
              <a:rPr lang="uk-UA" dirty="0"/>
              <a:t>-категорійного </a:t>
            </a:r>
            <a:r>
              <a:rPr lang="uk-UA" dirty="0" smtClean="0"/>
              <a:t>синтаксису</a:t>
            </a:r>
            <a:r>
              <a:rPr lang="uk-UA" sz="2100" dirty="0" smtClean="0"/>
              <a:t>.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4307" y="1097876"/>
            <a:ext cx="4528168" cy="4104726"/>
            <a:chOff x="5732" y="1097876"/>
            <a:chExt cx="4528168" cy="4104726"/>
          </a:xfrm>
        </p:grpSpPr>
        <p:sp>
          <p:nvSpPr>
            <p:cNvPr id="3" name="Шестиугольник 2"/>
            <p:cNvSpPr/>
            <p:nvPr/>
          </p:nvSpPr>
          <p:spPr>
            <a:xfrm rot="1687670">
              <a:off x="5732" y="1097876"/>
              <a:ext cx="4518689" cy="4097703"/>
            </a:xfrm>
            <a:prstGeom prst="hexagon">
              <a:avLst/>
            </a:prstGeom>
            <a:solidFill>
              <a:srgbClr val="B19C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6" name="Picture 2" descr="http://old.ibs-mirea.ru/img/attentio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1" t="17951" r="14589"/>
            <a:stretch/>
          </p:blipFill>
          <p:spPr bwMode="auto">
            <a:xfrm>
              <a:off x="66675" y="1104899"/>
              <a:ext cx="4467225" cy="4097703"/>
            </a:xfrm>
            <a:prstGeom prst="hexagon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Шестиугольник 19"/>
            <p:cNvSpPr/>
            <p:nvPr/>
          </p:nvSpPr>
          <p:spPr>
            <a:xfrm>
              <a:off x="47625" y="1104899"/>
              <a:ext cx="4476750" cy="4097703"/>
            </a:xfrm>
            <a:prstGeom prst="hexagon">
              <a:avLst/>
            </a:prstGeom>
            <a:solidFill>
              <a:srgbClr val="BFBFBF">
                <a:alpha val="2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050367" y="1932862"/>
            <a:ext cx="7192385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 smtClean="0"/>
              <a:t> </a:t>
            </a:r>
            <a:r>
              <a:rPr lang="uk-UA" b="1" dirty="0"/>
              <a:t>ОЧІКУВАНІ РЕЗУЛЬТАТИ НАВЧАННЯ</a:t>
            </a:r>
            <a:endParaRPr lang="en-US" dirty="0"/>
          </a:p>
          <a:p>
            <a:r>
              <a:rPr lang="uk-UA" b="1" dirty="0"/>
              <a:t>У разі успішного завершення курсу студент </a:t>
            </a:r>
            <a:r>
              <a:rPr lang="uk-UA" b="1" u="sng" dirty="0"/>
              <a:t>зможе</a:t>
            </a:r>
            <a:r>
              <a:rPr lang="uk-UA" b="1" dirty="0"/>
              <a:t>:</a:t>
            </a:r>
            <a:endParaRPr lang="en-US" dirty="0"/>
          </a:p>
          <a:p>
            <a:pPr lvl="0"/>
            <a:r>
              <a:rPr lang="uk-UA" dirty="0"/>
              <a:t>Розрізняти основні синтаксичні одиниці, розуміти їхні функції в процесі комунікації.</a:t>
            </a:r>
            <a:endParaRPr lang="en-US" dirty="0"/>
          </a:p>
          <a:p>
            <a:pPr lvl="0"/>
            <a:r>
              <a:rPr lang="uk-UA" dirty="0"/>
              <a:t>Аналізувати синтаксичні одиниці і явища із засадничих позицій </a:t>
            </a:r>
            <a:r>
              <a:rPr lang="uk-UA" dirty="0" err="1"/>
              <a:t>функційно</a:t>
            </a:r>
            <a:r>
              <a:rPr lang="uk-UA" dirty="0"/>
              <a:t>-категорійної граматики. </a:t>
            </a:r>
            <a:endParaRPr lang="en-US" dirty="0"/>
          </a:p>
          <a:p>
            <a:pPr lvl="0"/>
            <a:r>
              <a:rPr lang="uk-UA" dirty="0"/>
              <a:t>Р</a:t>
            </a:r>
            <a:r>
              <a:rPr lang="ru-RU" dirty="0" err="1"/>
              <a:t>озрізняти</a:t>
            </a:r>
            <a:r>
              <a:rPr lang="ru-RU" dirty="0"/>
              <a:t> формально-</a:t>
            </a:r>
            <a:r>
              <a:rPr lang="ru-RU" dirty="0" err="1"/>
              <a:t>граматичні</a:t>
            </a:r>
            <a:r>
              <a:rPr lang="ru-RU" dirty="0"/>
              <a:t> й семантико-</a:t>
            </a:r>
            <a:r>
              <a:rPr lang="ru-RU" dirty="0" err="1"/>
              <a:t>синтаксичні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простих</a:t>
            </a:r>
            <a:r>
              <a:rPr lang="ru-RU" dirty="0"/>
              <a:t> </a:t>
            </a:r>
            <a:r>
              <a:rPr lang="ru-RU" dirty="0" err="1"/>
              <a:t>елементарних</a:t>
            </a:r>
            <a:r>
              <a:rPr lang="ru-RU" dirty="0"/>
              <a:t> </a:t>
            </a:r>
            <a:r>
              <a:rPr lang="ru-RU" dirty="0" err="1"/>
              <a:t>речень</a:t>
            </a:r>
            <a:r>
              <a:rPr lang="ru-RU" dirty="0"/>
              <a:t>.</a:t>
            </a:r>
            <a:endParaRPr lang="en-US" dirty="0"/>
          </a:p>
          <a:p>
            <a:pPr lvl="0"/>
            <a:r>
              <a:rPr lang="ru-RU" dirty="0" err="1"/>
              <a:t>Розуміти</a:t>
            </a:r>
            <a:r>
              <a:rPr lang="ru-RU" dirty="0"/>
              <a:t> природу і </a:t>
            </a:r>
            <a:r>
              <a:rPr lang="ru-RU" dirty="0" err="1"/>
              <a:t>закономірності</a:t>
            </a:r>
            <a:r>
              <a:rPr lang="ru-RU" dirty="0"/>
              <a:t>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/>
              <a:t>простих</a:t>
            </a:r>
            <a:r>
              <a:rPr lang="ru-RU" dirty="0"/>
              <a:t> </a:t>
            </a:r>
            <a:r>
              <a:rPr lang="ru-RU" dirty="0" err="1"/>
              <a:t>семантично</a:t>
            </a:r>
            <a:r>
              <a:rPr lang="ru-RU" dirty="0"/>
              <a:t> </a:t>
            </a:r>
            <a:r>
              <a:rPr lang="ru-RU" dirty="0" err="1"/>
              <a:t>неелементарних</a:t>
            </a:r>
            <a:r>
              <a:rPr lang="ru-RU" dirty="0"/>
              <a:t> та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речень</a:t>
            </a:r>
            <a:r>
              <a:rPr lang="ru-RU" dirty="0"/>
              <a:t>.</a:t>
            </a:r>
            <a:endParaRPr lang="en-US" dirty="0"/>
          </a:p>
          <a:p>
            <a:r>
              <a:rPr lang="uk-UA" dirty="0"/>
              <a:t>Г</a:t>
            </a:r>
            <a:r>
              <a:rPr lang="ru-RU" dirty="0" err="1"/>
              <a:t>рамотно</a:t>
            </a:r>
            <a:r>
              <a:rPr lang="ru-RU" dirty="0"/>
              <a:t> й </a:t>
            </a:r>
            <a:r>
              <a:rPr lang="ru-RU" dirty="0" err="1" smtClean="0"/>
              <a:t>коректно</a:t>
            </a:r>
            <a:r>
              <a:rPr lang="ru-RU" dirty="0" smtClean="0"/>
              <a:t> </a:t>
            </a:r>
            <a:r>
              <a:rPr lang="ru-RU" dirty="0" err="1" smtClean="0"/>
              <a:t>пояснювати</a:t>
            </a:r>
            <a:r>
              <a:rPr lang="ru-RU" dirty="0" smtClean="0"/>
              <a:t> </a:t>
            </a:r>
            <a:r>
              <a:rPr lang="ru-RU" dirty="0" err="1" smtClean="0"/>
              <a:t>сутність</a:t>
            </a:r>
            <a:r>
              <a:rPr lang="ru-RU" dirty="0" smtClean="0"/>
              <a:t> </a:t>
            </a:r>
            <a:r>
              <a:rPr lang="ru-RU" dirty="0" err="1" smtClean="0"/>
              <a:t>синтаксичних</a:t>
            </a:r>
            <a:r>
              <a:rPr lang="ru-RU" dirty="0" smtClean="0"/>
              <a:t> понять.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52238" y="335270"/>
            <a:ext cx="710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cs typeface="Arial" panose="020B0604020202020204" pitchFamily="34" charset="0"/>
              </a:rPr>
              <a:t>АКТУАЛЬНІ ПРОБЛЕМИ СУЧАСНОГО СИНТАКСИСУ</a:t>
            </a:r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50367" y="5361862"/>
            <a:ext cx="8551333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b="1" dirty="0" err="1"/>
              <a:t>Обсяг</a:t>
            </a:r>
            <a:r>
              <a:rPr lang="ru-RU" sz="2100" b="1" dirty="0"/>
              <a:t> </a:t>
            </a:r>
            <a:r>
              <a:rPr lang="ru-RU" sz="2100" b="1" dirty="0" smtClean="0"/>
              <a:t>курсу</a:t>
            </a:r>
            <a:r>
              <a:rPr lang="ru-RU" sz="2100" dirty="0" smtClean="0"/>
              <a:t> </a:t>
            </a:r>
            <a:r>
              <a:rPr lang="ru-RU" sz="2100" dirty="0"/>
              <a:t>– </a:t>
            </a:r>
            <a:r>
              <a:rPr lang="ru-RU" sz="2100" dirty="0" smtClean="0"/>
              <a:t>90 </a:t>
            </a:r>
            <a:r>
              <a:rPr lang="ru-RU" sz="2100" dirty="0"/>
              <a:t>год., </a:t>
            </a:r>
            <a:r>
              <a:rPr lang="ru-RU" sz="2100" dirty="0" err="1"/>
              <a:t>із</a:t>
            </a:r>
            <a:r>
              <a:rPr lang="ru-RU" sz="2100" dirty="0"/>
              <a:t> них: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  </a:t>
            </a:r>
            <a:r>
              <a:rPr lang="ru-RU" sz="2100" dirty="0" err="1"/>
              <a:t>лекції</a:t>
            </a:r>
            <a:r>
              <a:rPr lang="ru-RU" sz="2100" dirty="0"/>
              <a:t> – </a:t>
            </a:r>
            <a:r>
              <a:rPr lang="ru-RU" sz="2100" dirty="0"/>
              <a:t>1</a:t>
            </a:r>
            <a:r>
              <a:rPr lang="ru-RU" sz="2100" dirty="0" smtClean="0"/>
              <a:t>2 </a:t>
            </a:r>
            <a:r>
              <a:rPr lang="ru-RU" sz="2100" dirty="0"/>
              <a:t>год.;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  </a:t>
            </a:r>
            <a:r>
              <a:rPr lang="ru-RU" sz="2100" dirty="0" err="1"/>
              <a:t>практичні</a:t>
            </a:r>
            <a:r>
              <a:rPr lang="ru-RU" sz="2100" dirty="0"/>
              <a:t> </a:t>
            </a:r>
            <a:r>
              <a:rPr lang="ru-RU" sz="2100" dirty="0" err="1"/>
              <a:t>заняття</a:t>
            </a:r>
            <a:r>
              <a:rPr lang="ru-RU" sz="2100" dirty="0"/>
              <a:t> – </a:t>
            </a:r>
            <a:r>
              <a:rPr lang="ru-RU" sz="2100" dirty="0" smtClean="0"/>
              <a:t>10 </a:t>
            </a:r>
            <a:r>
              <a:rPr lang="ru-RU" sz="2100" dirty="0"/>
              <a:t>год.;</a:t>
            </a:r>
          </a:p>
          <a:p>
            <a:pPr>
              <a:lnSpc>
                <a:spcPct val="80000"/>
              </a:lnSpc>
            </a:pPr>
            <a:r>
              <a:rPr lang="ru-RU" sz="2100" dirty="0" smtClean="0"/>
              <a:t>                                 </a:t>
            </a:r>
            <a:r>
              <a:rPr lang="ru-RU" sz="2100" dirty="0" err="1" smtClean="0"/>
              <a:t>самостійна</a:t>
            </a:r>
            <a:r>
              <a:rPr lang="ru-RU" sz="2100" dirty="0" smtClean="0"/>
              <a:t> </a:t>
            </a:r>
            <a:r>
              <a:rPr lang="ru-RU" sz="2100" dirty="0"/>
              <a:t>робота – </a:t>
            </a:r>
            <a:r>
              <a:rPr lang="ru-RU" sz="2100" dirty="0" smtClean="0"/>
              <a:t>6</a:t>
            </a:r>
            <a:r>
              <a:rPr lang="ru-RU" sz="2100" dirty="0" smtClean="0"/>
              <a:t>8 </a:t>
            </a:r>
            <a:r>
              <a:rPr lang="ru-RU" sz="2100" dirty="0" smtClean="0"/>
              <a:t>год.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0472" y="-269433"/>
            <a:ext cx="12192000" cy="6858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936171" y="4858229"/>
            <a:ext cx="6873252" cy="1468843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914364" y="3165932"/>
            <a:ext cx="6924033" cy="1274823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972693" y="1554372"/>
            <a:ext cx="6800208" cy="1265298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30323" y="4616158"/>
            <a:ext cx="4247207" cy="1694266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рямоугольник 38"/>
          <p:cNvSpPr/>
          <p:nvPr/>
        </p:nvSpPr>
        <p:spPr>
          <a:xfrm>
            <a:off x="705492" y="1104901"/>
            <a:ext cx="4265513" cy="3286394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1550574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705492" y="1544846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71960" y="2502713"/>
            <a:ext cx="6333893" cy="1852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Картинки по запросу d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9" y="5116285"/>
            <a:ext cx="4238366" cy="124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715988" y="5120518"/>
            <a:ext cx="4246177" cy="12505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6503" y="1576184"/>
            <a:ext cx="4109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1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b="1" dirty="0" err="1" smtClean="0">
                <a:solidFill>
                  <a:schemeClr val="bg1"/>
                </a:solidFill>
              </a:rPr>
              <a:t>Функційно</a:t>
            </a:r>
            <a:r>
              <a:rPr lang="uk-UA" b="1" dirty="0" smtClean="0">
                <a:solidFill>
                  <a:schemeClr val="bg1"/>
                </a:solidFill>
              </a:rPr>
              <a:t>-категорійний синтаксис. Синтаксичні зв</a:t>
            </a:r>
            <a:r>
              <a:rPr lang="en-US" b="1" dirty="0" smtClean="0">
                <a:solidFill>
                  <a:schemeClr val="bg1"/>
                </a:solidFill>
              </a:rPr>
              <a:t>’</a:t>
            </a:r>
            <a:r>
              <a:rPr lang="uk-UA" b="1" dirty="0" err="1" smtClean="0">
                <a:solidFill>
                  <a:schemeClr val="bg1"/>
                </a:solidFill>
              </a:rPr>
              <a:t>язки</a:t>
            </a:r>
            <a:r>
              <a:rPr lang="uk-UA" b="1" dirty="0" smtClean="0">
                <a:solidFill>
                  <a:schemeClr val="bg1"/>
                </a:solidFill>
              </a:rPr>
              <a:t> і семантико-синтаксичні відношення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3122199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05492" y="3116471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66503" y="3255092"/>
            <a:ext cx="4185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2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dirty="0" smtClean="0">
                <a:solidFill>
                  <a:schemeClr val="bg1"/>
                </a:solidFill>
              </a:rPr>
              <a:t>Словосполучення і просте речення</a:t>
            </a:r>
            <a:endParaRPr lang="uk-UA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 flipV="1">
            <a:off x="529727" y="6320545"/>
            <a:ext cx="4553379" cy="4571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42413" y="30470"/>
            <a:ext cx="7109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АКТУАЛЬНІ ПРОБЛЕМИ СУЧАСНОГО СИНТАКСИСУ</a:t>
            </a:r>
          </a:p>
          <a:p>
            <a:pPr algn="ctr"/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75738" y="544820"/>
            <a:ext cx="7109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зміст курсу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226431" y="1658988"/>
            <a:ext cx="6200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Синтаксичні зв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язки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і семантико-синтаксичні відношення.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66793" y="3159567"/>
            <a:ext cx="6273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Словосполучення. Типи словосполучень у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функційному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синтаксисі.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57952" y="3724244"/>
            <a:ext cx="6273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3-4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Формально-граматична й семантико-синтаксична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організація простого речення.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56978" y="5350592"/>
            <a:ext cx="4185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Змістові модулі 3 – 4 </a:t>
            </a:r>
          </a:p>
          <a:p>
            <a:r>
              <a:rPr lang="uk-UA" b="1" dirty="0" smtClean="0">
                <a:solidFill>
                  <a:schemeClr val="bg1"/>
                </a:solidFill>
              </a:rPr>
              <a:t>Система складних речень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198058" y="4959818"/>
            <a:ext cx="6907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Організація складних речень і принципи класифікації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226431" y="5350592"/>
            <a:ext cx="6162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Складні речення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зі взаємозалежними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частинами та недиференційованим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звязком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-8879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51913" y="2392670"/>
            <a:ext cx="7109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10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</TotalTime>
  <Words>271</Words>
  <Application>Microsoft Office PowerPoint</Application>
  <PresentationFormat>Широкоэкранный</PresentationFormat>
  <Paragraphs>42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Christianinova</dc:creator>
  <cp:lastModifiedBy>Raisa</cp:lastModifiedBy>
  <cp:revision>89</cp:revision>
  <cp:lastPrinted>2017-10-19T16:56:15Z</cp:lastPrinted>
  <dcterms:created xsi:type="dcterms:W3CDTF">2017-10-19T11:54:45Z</dcterms:created>
  <dcterms:modified xsi:type="dcterms:W3CDTF">2021-09-20T11:08:04Z</dcterms:modified>
</cp:coreProperties>
</file>