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ia Gencheva" userId="ba66cf438123fe05" providerId="LiveId" clId="{AB73591D-C499-4FD5-83A0-13CFFAA288FF}"/>
    <pc:docChg chg="modSld">
      <pc:chgData name="Viktoriia Gencheva" userId="ba66cf438123fe05" providerId="LiveId" clId="{AB73591D-C499-4FD5-83A0-13CFFAA288FF}" dt="2021-04-09T07:59:03.887" v="0" actId="20577"/>
      <pc:docMkLst>
        <pc:docMk/>
      </pc:docMkLst>
      <pc:sldChg chg="modSp">
        <pc:chgData name="Viktoriia Gencheva" userId="ba66cf438123fe05" providerId="LiveId" clId="{AB73591D-C499-4FD5-83A0-13CFFAA288FF}" dt="2021-04-09T07:59:03.887" v="0" actId="20577"/>
        <pc:sldMkLst>
          <pc:docMk/>
          <pc:sldMk cId="0" sldId="258"/>
        </pc:sldMkLst>
        <pc:graphicFrameChg chg="mod">
          <ac:chgData name="Viktoriia Gencheva" userId="ba66cf438123fe05" providerId="LiveId" clId="{AB73591D-C499-4FD5-83A0-13CFFAA288FF}" dt="2021-04-09T07:59:03.887" v="0" actId="20577"/>
          <ac:graphicFrameMkLst>
            <pc:docMk/>
            <pc:sldMk cId="0" sldId="258"/>
            <ac:graphicFrameMk id="9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31AA8-557B-4B67-9C88-D5E9648705C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30DA26-ACCC-4403-B1DF-5D776C668252}">
      <dgm:prSet phldrT="[Текст]" custT="1"/>
      <dgm:spPr/>
      <dgm:t>
        <a:bodyPr/>
        <a:lstStyle/>
        <a:p>
          <a:r>
            <a:rPr lang="uk-UA" sz="3200" b="1" dirty="0">
              <a:latin typeface="Arial" pitchFamily="34" charset="0"/>
              <a:cs typeface="Arial" pitchFamily="34" charset="0"/>
            </a:rPr>
            <a:t>ГОРМОНИ</a:t>
          </a:r>
        </a:p>
        <a:p>
          <a:r>
            <a:rPr lang="uk-UA" sz="2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(за хімічною будовою)</a:t>
          </a:r>
          <a:endParaRPr lang="ru-RU" sz="2000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8393040-7C78-48EE-BA33-B441454544E5}" type="parTrans" cxnId="{AFE67671-1350-4B6C-BD1F-73729553EDE0}">
      <dgm:prSet/>
      <dgm:spPr/>
      <dgm:t>
        <a:bodyPr/>
        <a:lstStyle/>
        <a:p>
          <a:endParaRPr lang="ru-RU"/>
        </a:p>
      </dgm:t>
    </dgm:pt>
    <dgm:pt modelId="{714F0156-3D4F-42E2-A1AF-DE3296D6EDEA}" type="sibTrans" cxnId="{AFE67671-1350-4B6C-BD1F-73729553EDE0}">
      <dgm:prSet/>
      <dgm:spPr/>
      <dgm:t>
        <a:bodyPr/>
        <a:lstStyle/>
        <a:p>
          <a:endParaRPr lang="ru-RU"/>
        </a:p>
      </dgm:t>
    </dgm:pt>
    <dgm:pt modelId="{8A2AE544-519B-4858-8D0E-B1825C64C4E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ПОХІДНІ АМІНОКИСЛОТ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(адреналін, </a:t>
          </a:r>
          <a:r>
            <a:rPr lang="uk-UA" sz="28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норадреналін</a:t>
          </a:r>
          <a:r>
            <a:rPr lang="uk-UA" sz="28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8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тироксин)</a:t>
          </a:r>
          <a:endParaRPr lang="ru-RU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4398AF0-3881-412F-B122-9D8AA7024F06}" type="parTrans" cxnId="{6F002221-325E-49CB-BC99-4BF2E85A8924}">
      <dgm:prSet/>
      <dgm:spPr/>
      <dgm:t>
        <a:bodyPr/>
        <a:lstStyle/>
        <a:p>
          <a:endParaRPr lang="ru-RU"/>
        </a:p>
      </dgm:t>
    </dgm:pt>
    <dgm:pt modelId="{DD2F39A3-CCB6-4C7F-BB4F-F9CFCE2B14A9}" type="sibTrans" cxnId="{6F002221-325E-49CB-BC99-4BF2E85A8924}">
      <dgm:prSet/>
      <dgm:spPr/>
      <dgm:t>
        <a:bodyPr/>
        <a:lstStyle/>
        <a:p>
          <a:endParaRPr lang="ru-RU"/>
        </a:p>
      </dgm:t>
    </dgm:pt>
    <dgm:pt modelId="{6C74A49B-B7B8-4566-9673-C9D3253B5AE4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ПЕПТИДИ</a:t>
          </a:r>
        </a:p>
        <a:p>
          <a:r>
            <a:rPr lang="uk-UA" dirty="0"/>
            <a:t>(</a:t>
          </a:r>
          <a:r>
            <a:rPr lang="uk-UA" dirty="0" err="1"/>
            <a:t>глюкагон</a:t>
          </a:r>
          <a:r>
            <a:rPr lang="uk-UA" dirty="0"/>
            <a:t>, </a:t>
          </a:r>
          <a:r>
            <a:rPr lang="uk-UA" dirty="0" err="1"/>
            <a:t>соматостатин</a:t>
          </a:r>
          <a:r>
            <a:rPr lang="uk-UA" dirty="0"/>
            <a:t>, </a:t>
          </a:r>
          <a:r>
            <a:rPr lang="uk-UA" dirty="0" err="1"/>
            <a:t>окситоцин</a:t>
          </a:r>
          <a:r>
            <a:rPr lang="uk-UA" dirty="0"/>
            <a:t>, АКТГ)</a:t>
          </a:r>
          <a:endParaRPr lang="ru-RU" dirty="0"/>
        </a:p>
      </dgm:t>
    </dgm:pt>
    <dgm:pt modelId="{CACF0D0A-AAA7-4978-98F5-4B38E7F505D4}" type="parTrans" cxnId="{B3784D1D-B2D7-4EC4-ABBE-518BB2927177}">
      <dgm:prSet/>
      <dgm:spPr/>
      <dgm:t>
        <a:bodyPr/>
        <a:lstStyle/>
        <a:p>
          <a:endParaRPr lang="ru-RU"/>
        </a:p>
      </dgm:t>
    </dgm:pt>
    <dgm:pt modelId="{96C1519C-0A00-4DA3-8F99-BB3911B11F47}" type="sibTrans" cxnId="{B3784D1D-B2D7-4EC4-ABBE-518BB2927177}">
      <dgm:prSet/>
      <dgm:spPr/>
      <dgm:t>
        <a:bodyPr/>
        <a:lstStyle/>
        <a:p>
          <a:endParaRPr lang="ru-RU"/>
        </a:p>
      </dgm:t>
    </dgm:pt>
    <dgm:pt modelId="{E17BF525-38F8-4A96-B2F6-5C91BEDBB08D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БІЛКИ </a:t>
          </a:r>
        </a:p>
        <a:p>
          <a:r>
            <a:rPr lang="uk-UA" dirty="0">
              <a:latin typeface="Arial" pitchFamily="34" charset="0"/>
              <a:cs typeface="Arial" pitchFamily="34" charset="0"/>
            </a:rPr>
            <a:t>(інсулін, </a:t>
          </a:r>
          <a:r>
            <a:rPr lang="uk-UA" dirty="0" err="1">
              <a:latin typeface="Arial" pitchFamily="34" charset="0"/>
              <a:cs typeface="Arial" pitchFamily="34" charset="0"/>
            </a:rPr>
            <a:t>паратгормон</a:t>
          </a:r>
          <a:r>
            <a:rPr lang="uk-UA" dirty="0">
              <a:latin typeface="Arial" pitchFamily="34" charset="0"/>
              <a:cs typeface="Arial" pitchFamily="34" charset="0"/>
            </a:rPr>
            <a:t>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7901305-37C7-4770-86A1-4F48E68ABE42}" type="parTrans" cxnId="{AA639AD4-7625-4B7F-B374-2A87DC07EE33}">
      <dgm:prSet/>
      <dgm:spPr/>
      <dgm:t>
        <a:bodyPr/>
        <a:lstStyle/>
        <a:p>
          <a:endParaRPr lang="ru-RU"/>
        </a:p>
      </dgm:t>
    </dgm:pt>
    <dgm:pt modelId="{45899ED2-C3CF-422A-9472-E49486D660D1}" type="sibTrans" cxnId="{AA639AD4-7625-4B7F-B374-2A87DC07EE33}">
      <dgm:prSet/>
      <dgm:spPr/>
      <dgm:t>
        <a:bodyPr/>
        <a:lstStyle/>
        <a:p>
          <a:endParaRPr lang="ru-RU"/>
        </a:p>
      </dgm:t>
    </dgm:pt>
    <dgm:pt modelId="{79FB673E-FC4A-42F9-B31D-D8CE2F878B30}">
      <dgm:prSet phldrT="[Текст]"/>
      <dgm:spPr/>
      <dgm:t>
        <a:bodyPr/>
        <a:lstStyle/>
        <a:p>
          <a:r>
            <a: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СТЕРОЇДИ</a:t>
          </a:r>
        </a:p>
        <a:p>
          <a:r>
            <a:rPr lang="uk-UA" dirty="0">
              <a:latin typeface="Arial" pitchFamily="34" charset="0"/>
              <a:cs typeface="Arial" pitchFamily="34" charset="0"/>
            </a:rPr>
            <a:t>(статеві гормони, </a:t>
          </a:r>
          <a:r>
            <a:rPr lang="uk-UA" dirty="0" err="1">
              <a:latin typeface="Arial" pitchFamily="34" charset="0"/>
              <a:cs typeface="Arial" pitchFamily="34" charset="0"/>
            </a:rPr>
            <a:t>кортизол</a:t>
          </a:r>
          <a:r>
            <a:rPr lang="uk-UA" dirty="0">
              <a:latin typeface="Arial" pitchFamily="34" charset="0"/>
              <a:cs typeface="Arial" pitchFamily="34" charset="0"/>
            </a:rPr>
            <a:t>, альдостерон)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258B5B0-19E0-41EF-A64A-7515FE4AA611}" type="parTrans" cxnId="{295D0D31-867D-4849-BEE4-51C0BBBA5249}">
      <dgm:prSet/>
      <dgm:spPr/>
      <dgm:t>
        <a:bodyPr/>
        <a:lstStyle/>
        <a:p>
          <a:endParaRPr lang="ru-RU"/>
        </a:p>
      </dgm:t>
    </dgm:pt>
    <dgm:pt modelId="{B3BFA9E2-065D-4420-A272-529B46E62CD9}" type="sibTrans" cxnId="{295D0D31-867D-4849-BEE4-51C0BBBA5249}">
      <dgm:prSet/>
      <dgm:spPr/>
      <dgm:t>
        <a:bodyPr/>
        <a:lstStyle/>
        <a:p>
          <a:endParaRPr lang="ru-RU"/>
        </a:p>
      </dgm:t>
    </dgm:pt>
    <dgm:pt modelId="{36293BC6-9DBA-4174-A06A-CDEC0AADFF44}" type="pres">
      <dgm:prSet presAssocID="{A2431AA8-557B-4B67-9C88-D5E9648705C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9A4A82-9A73-4E99-9AC4-20DA929A7897}" type="pres">
      <dgm:prSet presAssocID="{A2431AA8-557B-4B67-9C88-D5E9648705C0}" presName="matrix" presStyleCnt="0"/>
      <dgm:spPr/>
    </dgm:pt>
    <dgm:pt modelId="{C1B8B791-DF9A-4D33-B074-46B61622223F}" type="pres">
      <dgm:prSet presAssocID="{A2431AA8-557B-4B67-9C88-D5E9648705C0}" presName="tile1" presStyleLbl="node1" presStyleIdx="0" presStyleCnt="4"/>
      <dgm:spPr/>
    </dgm:pt>
    <dgm:pt modelId="{56D0E803-C9EF-4F13-9B36-BC5A9EA54A6F}" type="pres">
      <dgm:prSet presAssocID="{A2431AA8-557B-4B67-9C88-D5E9648705C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06523B9-616F-4604-851B-866A158B8586}" type="pres">
      <dgm:prSet presAssocID="{A2431AA8-557B-4B67-9C88-D5E9648705C0}" presName="tile2" presStyleLbl="node1" presStyleIdx="1" presStyleCnt="4"/>
      <dgm:spPr/>
    </dgm:pt>
    <dgm:pt modelId="{3A6F3F0B-20D1-42B4-A50B-3728CFDD9F2D}" type="pres">
      <dgm:prSet presAssocID="{A2431AA8-557B-4B67-9C88-D5E9648705C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A50CFAC-AD34-4C7A-BC8C-1A8B5D3AEF80}" type="pres">
      <dgm:prSet presAssocID="{A2431AA8-557B-4B67-9C88-D5E9648705C0}" presName="tile3" presStyleLbl="node1" presStyleIdx="2" presStyleCnt="4"/>
      <dgm:spPr/>
    </dgm:pt>
    <dgm:pt modelId="{B079055F-7DB6-4564-854C-0F7649A9F845}" type="pres">
      <dgm:prSet presAssocID="{A2431AA8-557B-4B67-9C88-D5E9648705C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8A9AF0A-435C-4617-80F0-043973D5A4C0}" type="pres">
      <dgm:prSet presAssocID="{A2431AA8-557B-4B67-9C88-D5E9648705C0}" presName="tile4" presStyleLbl="node1" presStyleIdx="3" presStyleCnt="4"/>
      <dgm:spPr/>
    </dgm:pt>
    <dgm:pt modelId="{EA1BFBD4-3810-4104-BB5A-232CA52BAD4A}" type="pres">
      <dgm:prSet presAssocID="{A2431AA8-557B-4B67-9C88-D5E9648705C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F05E760-DF1A-4BE5-BCAA-5943AA259080}" type="pres">
      <dgm:prSet presAssocID="{A2431AA8-557B-4B67-9C88-D5E9648705C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B09DB02-F4F4-47C6-9029-98A2847FD4C9}" type="presOf" srcId="{8A2AE544-519B-4858-8D0E-B1825C64C4EA}" destId="{C1B8B791-DF9A-4D33-B074-46B61622223F}" srcOrd="0" destOrd="0" presId="urn:microsoft.com/office/officeart/2005/8/layout/matrix1"/>
    <dgm:cxn modelId="{B3784D1D-B2D7-4EC4-ABBE-518BB2927177}" srcId="{8530DA26-ACCC-4403-B1DF-5D776C668252}" destId="{6C74A49B-B7B8-4566-9673-C9D3253B5AE4}" srcOrd="1" destOrd="0" parTransId="{CACF0D0A-AAA7-4978-98F5-4B38E7F505D4}" sibTransId="{96C1519C-0A00-4DA3-8F99-BB3911B11F47}"/>
    <dgm:cxn modelId="{6F002221-325E-49CB-BC99-4BF2E85A8924}" srcId="{8530DA26-ACCC-4403-B1DF-5D776C668252}" destId="{8A2AE544-519B-4858-8D0E-B1825C64C4EA}" srcOrd="0" destOrd="0" parTransId="{A4398AF0-3881-412F-B122-9D8AA7024F06}" sibTransId="{DD2F39A3-CCB6-4C7F-BB4F-F9CFCE2B14A9}"/>
    <dgm:cxn modelId="{295D0D31-867D-4849-BEE4-51C0BBBA5249}" srcId="{8530DA26-ACCC-4403-B1DF-5D776C668252}" destId="{79FB673E-FC4A-42F9-B31D-D8CE2F878B30}" srcOrd="3" destOrd="0" parTransId="{C258B5B0-19E0-41EF-A64A-7515FE4AA611}" sibTransId="{B3BFA9E2-065D-4420-A272-529B46E62CD9}"/>
    <dgm:cxn modelId="{72268935-23AE-42F6-B61B-161F45DB6B80}" type="presOf" srcId="{6C74A49B-B7B8-4566-9673-C9D3253B5AE4}" destId="{306523B9-616F-4604-851B-866A158B8586}" srcOrd="0" destOrd="0" presId="urn:microsoft.com/office/officeart/2005/8/layout/matrix1"/>
    <dgm:cxn modelId="{EDD1BE4D-47F8-4D0C-B912-198DF908A404}" type="presOf" srcId="{A2431AA8-557B-4B67-9C88-D5E9648705C0}" destId="{36293BC6-9DBA-4174-A06A-CDEC0AADFF44}" srcOrd="0" destOrd="0" presId="urn:microsoft.com/office/officeart/2005/8/layout/matrix1"/>
    <dgm:cxn modelId="{AFE67671-1350-4B6C-BD1F-73729553EDE0}" srcId="{A2431AA8-557B-4B67-9C88-D5E9648705C0}" destId="{8530DA26-ACCC-4403-B1DF-5D776C668252}" srcOrd="0" destOrd="0" parTransId="{58393040-7C78-48EE-BA33-B441454544E5}" sibTransId="{714F0156-3D4F-42E2-A1AF-DE3296D6EDEA}"/>
    <dgm:cxn modelId="{7D20087A-B0A3-4F68-9559-D503DAE2E55A}" type="presOf" srcId="{6C74A49B-B7B8-4566-9673-C9D3253B5AE4}" destId="{3A6F3F0B-20D1-42B4-A50B-3728CFDD9F2D}" srcOrd="1" destOrd="0" presId="urn:microsoft.com/office/officeart/2005/8/layout/matrix1"/>
    <dgm:cxn modelId="{671EC57E-8302-4B05-B1DC-EC755616B1FA}" type="presOf" srcId="{79FB673E-FC4A-42F9-B31D-D8CE2F878B30}" destId="{98A9AF0A-435C-4617-80F0-043973D5A4C0}" srcOrd="0" destOrd="0" presId="urn:microsoft.com/office/officeart/2005/8/layout/matrix1"/>
    <dgm:cxn modelId="{367F96B2-1B62-4760-9AFC-76DC0FE36C4F}" type="presOf" srcId="{E17BF525-38F8-4A96-B2F6-5C91BEDBB08D}" destId="{B079055F-7DB6-4564-854C-0F7649A9F845}" srcOrd="1" destOrd="0" presId="urn:microsoft.com/office/officeart/2005/8/layout/matrix1"/>
    <dgm:cxn modelId="{643FC5B7-5C83-46CD-9336-A54E9C9C124C}" type="presOf" srcId="{E17BF525-38F8-4A96-B2F6-5C91BEDBB08D}" destId="{FA50CFAC-AD34-4C7A-BC8C-1A8B5D3AEF80}" srcOrd="0" destOrd="0" presId="urn:microsoft.com/office/officeart/2005/8/layout/matrix1"/>
    <dgm:cxn modelId="{3D12D0BA-0B5B-477D-93C9-1097A6A95F31}" type="presOf" srcId="{8530DA26-ACCC-4403-B1DF-5D776C668252}" destId="{FF05E760-DF1A-4BE5-BCAA-5943AA259080}" srcOrd="0" destOrd="0" presId="urn:microsoft.com/office/officeart/2005/8/layout/matrix1"/>
    <dgm:cxn modelId="{323C3FC1-47F1-4C16-B354-A8927B84338B}" type="presOf" srcId="{8A2AE544-519B-4858-8D0E-B1825C64C4EA}" destId="{56D0E803-C9EF-4F13-9B36-BC5A9EA54A6F}" srcOrd="1" destOrd="0" presId="urn:microsoft.com/office/officeart/2005/8/layout/matrix1"/>
    <dgm:cxn modelId="{AA639AD4-7625-4B7F-B374-2A87DC07EE33}" srcId="{8530DA26-ACCC-4403-B1DF-5D776C668252}" destId="{E17BF525-38F8-4A96-B2F6-5C91BEDBB08D}" srcOrd="2" destOrd="0" parTransId="{77901305-37C7-4770-86A1-4F48E68ABE42}" sibTransId="{45899ED2-C3CF-422A-9472-E49486D660D1}"/>
    <dgm:cxn modelId="{0E815CE3-2B2C-4C45-95FE-70A0B6284089}" type="presOf" srcId="{79FB673E-FC4A-42F9-B31D-D8CE2F878B30}" destId="{EA1BFBD4-3810-4104-BB5A-232CA52BAD4A}" srcOrd="1" destOrd="0" presId="urn:microsoft.com/office/officeart/2005/8/layout/matrix1"/>
    <dgm:cxn modelId="{2BFB8B64-7278-4810-BE49-7825FBCD3549}" type="presParOf" srcId="{36293BC6-9DBA-4174-A06A-CDEC0AADFF44}" destId="{869A4A82-9A73-4E99-9AC4-20DA929A7897}" srcOrd="0" destOrd="0" presId="urn:microsoft.com/office/officeart/2005/8/layout/matrix1"/>
    <dgm:cxn modelId="{7600FBA5-290E-4214-8401-BE0FA7CE9BAF}" type="presParOf" srcId="{869A4A82-9A73-4E99-9AC4-20DA929A7897}" destId="{C1B8B791-DF9A-4D33-B074-46B61622223F}" srcOrd="0" destOrd="0" presId="urn:microsoft.com/office/officeart/2005/8/layout/matrix1"/>
    <dgm:cxn modelId="{9BDD0DDB-0877-4295-A8CC-DFF019C4221D}" type="presParOf" srcId="{869A4A82-9A73-4E99-9AC4-20DA929A7897}" destId="{56D0E803-C9EF-4F13-9B36-BC5A9EA54A6F}" srcOrd="1" destOrd="0" presId="urn:microsoft.com/office/officeart/2005/8/layout/matrix1"/>
    <dgm:cxn modelId="{58F60570-431D-4E43-B833-CEB804F1D969}" type="presParOf" srcId="{869A4A82-9A73-4E99-9AC4-20DA929A7897}" destId="{306523B9-616F-4604-851B-866A158B8586}" srcOrd="2" destOrd="0" presId="urn:microsoft.com/office/officeart/2005/8/layout/matrix1"/>
    <dgm:cxn modelId="{3F424551-20D0-40D0-84ED-01BE372D36D9}" type="presParOf" srcId="{869A4A82-9A73-4E99-9AC4-20DA929A7897}" destId="{3A6F3F0B-20D1-42B4-A50B-3728CFDD9F2D}" srcOrd="3" destOrd="0" presId="urn:microsoft.com/office/officeart/2005/8/layout/matrix1"/>
    <dgm:cxn modelId="{D09F2686-5FFE-4DAC-8C4C-D0D383AC680F}" type="presParOf" srcId="{869A4A82-9A73-4E99-9AC4-20DA929A7897}" destId="{FA50CFAC-AD34-4C7A-BC8C-1A8B5D3AEF80}" srcOrd="4" destOrd="0" presId="urn:microsoft.com/office/officeart/2005/8/layout/matrix1"/>
    <dgm:cxn modelId="{E48C46BD-6C89-40BE-8EBB-48B16EE69374}" type="presParOf" srcId="{869A4A82-9A73-4E99-9AC4-20DA929A7897}" destId="{B079055F-7DB6-4564-854C-0F7649A9F845}" srcOrd="5" destOrd="0" presId="urn:microsoft.com/office/officeart/2005/8/layout/matrix1"/>
    <dgm:cxn modelId="{92DB3B79-BE02-4834-BDBB-1E4BE77053D9}" type="presParOf" srcId="{869A4A82-9A73-4E99-9AC4-20DA929A7897}" destId="{98A9AF0A-435C-4617-80F0-043973D5A4C0}" srcOrd="6" destOrd="0" presId="urn:microsoft.com/office/officeart/2005/8/layout/matrix1"/>
    <dgm:cxn modelId="{CC899E42-B6DC-406B-8415-235B9AB416BB}" type="presParOf" srcId="{869A4A82-9A73-4E99-9AC4-20DA929A7897}" destId="{EA1BFBD4-3810-4104-BB5A-232CA52BAD4A}" srcOrd="7" destOrd="0" presId="urn:microsoft.com/office/officeart/2005/8/layout/matrix1"/>
    <dgm:cxn modelId="{33882D0E-8476-4550-8CF6-B35AB8031B85}" type="presParOf" srcId="{36293BC6-9DBA-4174-A06A-CDEC0AADFF44}" destId="{FF05E760-DF1A-4BE5-BCAA-5943AA25908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8B791-DF9A-4D33-B074-46B61622223F}">
      <dsp:nvSpPr>
        <dsp:cNvPr id="0" name=""/>
        <dsp:cNvSpPr/>
      </dsp:nvSpPr>
      <dsp:spPr>
        <a:xfrm rot="16200000">
          <a:off x="589363" y="-589363"/>
          <a:ext cx="3107553" cy="42862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ПОХІДНІ АМІНОКИСЛОТ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8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(адреналін, </a:t>
          </a:r>
          <a:r>
            <a:rPr lang="uk-UA" sz="2800" kern="120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норадреналін</a:t>
          </a:r>
          <a:r>
            <a:rPr lang="uk-UA" sz="28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</a:t>
          </a: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8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тироксин)</a:t>
          </a:r>
          <a:endParaRPr lang="ru-RU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-1" y="1"/>
        <a:ext cx="4286280" cy="2330664"/>
      </dsp:txXfrm>
    </dsp:sp>
    <dsp:sp modelId="{306523B9-616F-4604-851B-866A158B8586}">
      <dsp:nvSpPr>
        <dsp:cNvPr id="0" name=""/>
        <dsp:cNvSpPr/>
      </dsp:nvSpPr>
      <dsp:spPr>
        <a:xfrm>
          <a:off x="4286280" y="0"/>
          <a:ext cx="4286280" cy="310755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ПЕПТИДИ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(</a:t>
          </a:r>
          <a:r>
            <a:rPr lang="uk-UA" sz="3100" kern="1200" dirty="0" err="1"/>
            <a:t>глюкагон</a:t>
          </a:r>
          <a:r>
            <a:rPr lang="uk-UA" sz="3100" kern="1200" dirty="0"/>
            <a:t>, </a:t>
          </a:r>
          <a:r>
            <a:rPr lang="uk-UA" sz="3100" kern="1200" dirty="0" err="1"/>
            <a:t>соматостатин</a:t>
          </a:r>
          <a:r>
            <a:rPr lang="uk-UA" sz="3100" kern="1200" dirty="0"/>
            <a:t>, </a:t>
          </a:r>
          <a:r>
            <a:rPr lang="uk-UA" sz="3100" kern="1200" dirty="0" err="1"/>
            <a:t>окситоцин</a:t>
          </a:r>
          <a:r>
            <a:rPr lang="uk-UA" sz="3100" kern="1200" dirty="0"/>
            <a:t>, АКТГ)</a:t>
          </a:r>
          <a:endParaRPr lang="ru-RU" sz="3100" kern="1200" dirty="0"/>
        </a:p>
      </dsp:txBody>
      <dsp:txXfrm>
        <a:off x="4286280" y="0"/>
        <a:ext cx="4286280" cy="2330664"/>
      </dsp:txXfrm>
    </dsp:sp>
    <dsp:sp modelId="{FA50CFAC-AD34-4C7A-BC8C-1A8B5D3AEF80}">
      <dsp:nvSpPr>
        <dsp:cNvPr id="0" name=""/>
        <dsp:cNvSpPr/>
      </dsp:nvSpPr>
      <dsp:spPr>
        <a:xfrm rot="10800000">
          <a:off x="0" y="3107553"/>
          <a:ext cx="4286280" cy="310755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БІЛКИ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>
              <a:latin typeface="Arial" pitchFamily="34" charset="0"/>
              <a:cs typeface="Arial" pitchFamily="34" charset="0"/>
            </a:rPr>
            <a:t>(інсулін, </a:t>
          </a:r>
          <a:r>
            <a:rPr lang="uk-UA" sz="3100" kern="1200" dirty="0" err="1">
              <a:latin typeface="Arial" pitchFamily="34" charset="0"/>
              <a:cs typeface="Arial" pitchFamily="34" charset="0"/>
            </a:rPr>
            <a:t>паратгормон</a:t>
          </a:r>
          <a:r>
            <a:rPr lang="uk-UA" sz="3100" kern="1200" dirty="0">
              <a:latin typeface="Arial" pitchFamily="34" charset="0"/>
              <a:cs typeface="Arial" pitchFamily="34" charset="0"/>
            </a:rPr>
            <a:t>)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3884441"/>
        <a:ext cx="4286280" cy="2330664"/>
      </dsp:txXfrm>
    </dsp:sp>
    <dsp:sp modelId="{98A9AF0A-435C-4617-80F0-043973D5A4C0}">
      <dsp:nvSpPr>
        <dsp:cNvPr id="0" name=""/>
        <dsp:cNvSpPr/>
      </dsp:nvSpPr>
      <dsp:spPr>
        <a:xfrm rot="5400000">
          <a:off x="4875643" y="2518189"/>
          <a:ext cx="3107553" cy="428628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СТЕРОЇДИ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>
              <a:latin typeface="Arial" pitchFamily="34" charset="0"/>
              <a:cs typeface="Arial" pitchFamily="34" charset="0"/>
            </a:rPr>
            <a:t>(статеві гормони, </a:t>
          </a:r>
          <a:r>
            <a:rPr lang="uk-UA" sz="3100" kern="1200" dirty="0" err="1">
              <a:latin typeface="Arial" pitchFamily="34" charset="0"/>
              <a:cs typeface="Arial" pitchFamily="34" charset="0"/>
            </a:rPr>
            <a:t>кортизол</a:t>
          </a:r>
          <a:r>
            <a:rPr lang="uk-UA" sz="3100" kern="1200" dirty="0">
              <a:latin typeface="Arial" pitchFamily="34" charset="0"/>
              <a:cs typeface="Arial" pitchFamily="34" charset="0"/>
            </a:rPr>
            <a:t>, альдостерон)</a:t>
          </a:r>
          <a:endParaRPr lang="ru-RU" sz="3100" kern="1200" dirty="0">
            <a:latin typeface="Arial" pitchFamily="34" charset="0"/>
            <a:cs typeface="Arial" pitchFamily="34" charset="0"/>
          </a:endParaRPr>
        </a:p>
      </dsp:txBody>
      <dsp:txXfrm rot="-5400000">
        <a:off x="4286279" y="3884441"/>
        <a:ext cx="4286280" cy="2330664"/>
      </dsp:txXfrm>
    </dsp:sp>
    <dsp:sp modelId="{FF05E760-DF1A-4BE5-BCAA-5943AA259080}">
      <dsp:nvSpPr>
        <dsp:cNvPr id="0" name=""/>
        <dsp:cNvSpPr/>
      </dsp:nvSpPr>
      <dsp:spPr>
        <a:xfrm>
          <a:off x="3000395" y="2330664"/>
          <a:ext cx="2571768" cy="155377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kern="1200" dirty="0">
              <a:latin typeface="Arial" pitchFamily="34" charset="0"/>
              <a:cs typeface="Arial" pitchFamily="34" charset="0"/>
            </a:rPr>
            <a:t>ГОРМОНИ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(за хімічною будовою)</a:t>
          </a:r>
          <a:endParaRPr lang="ru-RU" sz="2000" b="1" kern="1200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076244" y="2406513"/>
        <a:ext cx="2420070" cy="1402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4EE71-F74D-42C7-B67F-21A56FE4BE4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4EE71-F74D-42C7-B67F-21A56FE4BE4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39DAA-2D67-4688-9B0D-9E7F1C8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uk-UA" dirty="0">
                <a:solidFill>
                  <a:srgbClr val="000099"/>
                </a:solidFill>
              </a:rPr>
              <a:t>Біохімія гормонів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71678"/>
            <a:ext cx="423593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986580"/>
              </p:ext>
            </p:extLst>
          </p:nvPr>
        </p:nvGraphicFramePr>
        <p:xfrm>
          <a:off x="285720" y="285728"/>
          <a:ext cx="8572560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AutoShape 2" descr="Гормони. Загальна характеристика. Класифікація гормоні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Гормони. Загальна характеристика. Класифікація гормоні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Гормони. Загальна характеристика. Класифікація гормоні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Гормони. Загальна характеристика. Класифікація гормоні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Desktop\slid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hepresentation.ru/img/thumbs/a2d98ff8ec5ca64180ccf8acfa8301e8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892971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lh4.googleusercontent.com/proxy/Uh_I_vZJsLSAV7myvR669CQmdoEgGZgTe2oZAuW9jtTxsoM6GzTQT8zX27vire1d53QlNBYchCcqW7_NV18HdqOOfkXgSticLg2_-zBkWwt4ZTlpXG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582726"/>
          </a:xfrm>
        </p:spPr>
        <p:txBody>
          <a:bodyPr>
            <a:noAutofit/>
          </a:bodyPr>
          <a:lstStyle/>
          <a:p>
            <a:r>
              <a:rPr lang="ru-RU" sz="8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Дякую</a:t>
            </a:r>
            <a:r>
              <a:rPr lang="ru-RU" sz="8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80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увагу</a:t>
            </a:r>
            <a:r>
              <a:rPr lang="ru-RU" sz="80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1026" name="Picture 2" descr="C:\Users\Администратор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357430"/>
            <a:ext cx="5429257" cy="4066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46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Біохімія гормонів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*Питер-Company*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Біохімія гормонів</dc:title>
  <dc:creator>Дмитрий Каленюк</dc:creator>
  <cp:lastModifiedBy>Viktoriia Gencheva</cp:lastModifiedBy>
  <cp:revision>7</cp:revision>
  <dcterms:created xsi:type="dcterms:W3CDTF">2020-04-01T22:58:57Z</dcterms:created>
  <dcterms:modified xsi:type="dcterms:W3CDTF">2021-04-09T07:59:07Z</dcterms:modified>
</cp:coreProperties>
</file>