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60" autoAdjust="0"/>
  </p:normalViewPr>
  <p:slideViewPr>
    <p:cSldViewPr snapToGrid="0">
      <p:cViewPr varScale="1">
        <p:scale>
          <a:sx n="57" d="100"/>
          <a:sy n="57" d="100"/>
        </p:scale>
        <p:origin x="696" y="4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244D63-274B-4032-8E00-F47F7374A1BB}" type="datetime1">
              <a:rPr lang="ru-RU" smtClean="0"/>
              <a:pPr rtl="0"/>
              <a:t>15.02.2024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E4C80B-8910-445E-8D30-7A590951118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1F2F7F-1550-4F5E-8278-57C5E75958AE}" type="datetime1">
              <a:rPr lang="ru-RU" smtClean="0"/>
              <a:pPr rtl="0"/>
              <a:t>15.02.2024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81F1E7-4EFD-4BFF-B438-FCD52FD36B1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D81F1E7-4EFD-4BFF-B438-FCD52FD36B1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90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rtlCol="0" anchor="ctr">
            <a:normAutofit/>
          </a:bodyPr>
          <a:lstStyle>
            <a:lvl1pPr algn="l">
              <a:defRPr sz="5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9" name="Рисунок 8" descr="Пробирки для опытов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ru-RU" dirty="0" smtClean="0"/>
              <a:t>Стиль образца заголовка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5DB82-35B2-489B-8271-81243C140EFC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486900" y="685800"/>
            <a:ext cx="2324100" cy="548639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F2BBE-5286-41F1-9EC1-AA44723361E9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4CB64-AF9D-4D76-AE57-70C9BBF02A7D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rtlCol="0" anchor="b">
            <a:normAutofit/>
          </a:bodyPr>
          <a:lstStyle>
            <a:lvl1pPr>
              <a:defRPr sz="5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 rtlCol="0"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CB50B-C693-4303-8AA7-E0ED411C2D2A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rtlCol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 rtlCol="0"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5F650-EABE-495A-B442-5CB961A0F75C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F612E1-ECBB-4662-8AB1-AB31A8444A56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0C5C3-A5DB-4860-94CD-4E11F38CE855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rtlCol="0" anchor="t">
            <a:normAutofit/>
          </a:bodyPr>
          <a:lstStyle>
            <a:lvl1pPr>
              <a:defRPr sz="28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cxnSp>
        <p:nvCxnSpPr>
          <p:cNvPr id="9" name="Прямая соединительная линия 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5F4C9F40-B079-4B71-A627-7266DFEA7F03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10193DED-2F44-4D8D-8B77-36E515F74E0D}" type="datetime1">
              <a:rPr lang="ru-RU" smtClean="0"/>
              <a:pPr rtl="0"/>
              <a:t>15.02.2024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4814047"/>
            <a:ext cx="12192000" cy="1189820"/>
          </a:xfrm>
        </p:spPr>
        <p:txBody>
          <a:bodyPr rtlCol="0">
            <a:no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Book Antiqua" pitchFamily="18" charset="0"/>
              </a:rPr>
              <a:t>ЛЕКЦІЯ </a:t>
            </a:r>
            <a:r>
              <a:rPr lang="uk-UA" sz="2800" b="1" i="1" dirty="0" smtClean="0">
                <a:solidFill>
                  <a:schemeClr val="bg1"/>
                </a:solidFill>
                <a:latin typeface="Book Antiqua" pitchFamily="18" charset="0"/>
              </a:rPr>
              <a:t>1Лекція 1</a:t>
            </a:r>
            <a:r>
              <a:rPr lang="uk-UA" sz="4800" b="1" i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uk-UA" sz="4800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uk-UA" sz="2800" b="1" i="1" dirty="0">
                <a:solidFill>
                  <a:srgbClr val="FF0000"/>
                </a:solidFill>
                <a:latin typeface="Book Antiqua" pitchFamily="18" charset="0"/>
              </a:rPr>
              <a:t>Структура і функції біологічних мембран клітин рослин, тварин, бактерій і грибів. </a:t>
            </a:r>
            <a:endParaRPr lang="ru-RU" sz="28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58194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Клітина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— структурно-функціональна одиниця всіх живих організмів, для якої характерний власний метаболізм та здатність до самовідтворення. Від середовища, яке її оточує, клітина відмежована плазматичною мембраною. Розрізняють два типи клітин: 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прокаріотичні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що не мають сформованого ядра, характерні для бактерій та архей, та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еукаріотичні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в яких наявне ядро, властиві для всіх інших клітинних форм життя, зокрема рослин, грибів та тварин. До неклітинних форм життя належать лише віруси, але вони не мають власного метаболізму і не можуть розмножуватись поза межами клітин-живителів.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0109" y="0"/>
            <a:ext cx="2127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B0F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Клітина</a:t>
            </a:r>
            <a:endParaRPr lang="ru-RU" sz="4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148" name="Picture 4" descr="https://upload.wikimedia.org/wikipedia/commons/thumb/8/82/SEM_blood_cells.jpg/800px-SEM_blood_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8406" y="3018956"/>
            <a:ext cx="2668172" cy="33185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21131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Усі організми поділяються на одноклітинні, колоніальні та багатоклітинні. До одноклітинних належать бактерії, археї, деякі водорості і гриби, а також найпростіші. Колоніальні та багатоклітинні організми складаються з великої кількості клітин. Різниця між ними полягає в тому, що колоніальні організми складаються з недиференційованих або слабо диференційованих клітин, які можуть виживати одна без одної. Клітини багатоклітинних організмів більш-менш спеціалізовані на виконанні певних функцій і залежні одна від одної в процесах життєдіяльності. До багатоклітинних організмів належить зокрема і людина, тіло якої складається приблизно з 1013 клітин.</a:t>
            </a:r>
            <a:endParaRPr lang="ru-RU" sz="2000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073661" y="6282044"/>
            <a:ext cx="28369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Клітини крові людини</a:t>
            </a:r>
            <a:endParaRPr kumimoji="0" lang="uk-UA" sz="3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4" grpId="1"/>
      <p:bldP spid="6" grpId="0"/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78695"/>
            <a:ext cx="12192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Вперше клітини вдалось побачити тільки після створення світлових мікроскопів, з того часу і досі мікроскопія залишається одним із найважливіших методів дослідження клітин. Використовується світлова (оптична) мікроскопія, що попри свою порівняно невелику роздільну здатність має ту перевагу, що дозволяє спостерігати за живими клітинами. У ХХ столітті була винайдена електронна мікроскопія, що дала можливість вивчити ультраструктуру клітин.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Для вивчення функцій клітин та їх частин використовують різноманітні біохімічні методи як препаративні, наприклад фракціонування методом диференційного центрифугування, так і аналітичні. Для експериментальних та практичних цілей використовують методи клітинної інженерії. Всі згадані методичні підходи можуть використовуватись у поєднанні із методами культури клітин.</a:t>
            </a:r>
            <a:endParaRPr kumimoji="0" lang="uk-UA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13538" y="0"/>
            <a:ext cx="74353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Методи дослідження клітин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124" name="Picture 4" descr="https://upload.wikimedia.org/wikipedia/commons/c/cb/Paramec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2" y="4130993"/>
            <a:ext cx="2342955" cy="2302398"/>
          </a:xfrm>
          <a:prstGeom prst="rect">
            <a:avLst/>
          </a:prstGeom>
          <a:noFill/>
        </p:spPr>
      </p:pic>
      <p:pic>
        <p:nvPicPr>
          <p:cNvPr id="5126" name="Picture 6" descr="https://upload.wikimedia.org/wikipedia/commons/thumb/3/31/Diatoms_through_the_microscope.jpg/1024px-Diatoms_through_the_micr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577" y="4122519"/>
            <a:ext cx="3522441" cy="2315042"/>
          </a:xfrm>
          <a:prstGeom prst="rect">
            <a:avLst/>
          </a:prstGeom>
          <a:noFill/>
        </p:spPr>
      </p:pic>
      <p:pic>
        <p:nvPicPr>
          <p:cNvPr id="5128" name="Picture 8" descr="https://upload.wikimedia.org/wikipedia/commons/3/3f/Plant_stoma_guard_ce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4339" y="4121131"/>
            <a:ext cx="2360685" cy="23570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736038" y="6488668"/>
            <a:ext cx="3455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Флуоресцентна </a:t>
            </a:r>
            <a:r>
              <a:rPr lang="ru-RU" b="1" dirty="0" err="1" smtClean="0"/>
              <a:t>мікроскопія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58878" y="6488668"/>
            <a:ext cx="3136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Темнопольна</a:t>
            </a:r>
            <a:r>
              <a:rPr lang="ru-RU" b="1" dirty="0" smtClean="0"/>
              <a:t> </a:t>
            </a:r>
            <a:r>
              <a:rPr lang="ru-RU" b="1" dirty="0" err="1" smtClean="0"/>
              <a:t>мікроскопія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488668"/>
            <a:ext cx="319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Світлопольна</a:t>
            </a:r>
            <a:r>
              <a:rPr lang="ru-RU" b="1" dirty="0" smtClean="0"/>
              <a:t> </a:t>
            </a:r>
            <a:r>
              <a:rPr lang="ru-RU" b="1" dirty="0" err="1" smtClean="0"/>
              <a:t>мікроскопія</a:t>
            </a:r>
            <a:endParaRPr lang="ru-RU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30623"/>
            <a:ext cx="11713029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Будову біологічних мембран описує рідинно-мозаїчна модель, яку в 1972 році запропонували 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Сінгер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і Ніколсон. Згідно з нею мембрани складаються із «двовимірної рідини» — подвійного шару  ліпідів, в якій «плавають» молекули білків, утворюючи мінливу мозаїку.</a:t>
            </a:r>
            <a:endParaRPr kumimoji="0" lang="ru-RU" sz="1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Ліпідний 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бішар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біологічних мембран має товщину 5 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нм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і в основному побудований із фосфоліпідів, у молекулах яких виділяють дві основні частини: гідрофільну «голову» та два гідрофобні «хвости». У складі 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бішару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гідрофільні голови фосфоліпідів повернуті назовні — у полярний водний розчин, а гідрофобні хвости — всередину. До складу мембран у меншій кількості входять також інші ліпіди, такі як 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гліколіпіди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сфінголіпіди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uk-UA" sz="19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холестерол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489981" y="0"/>
            <a:ext cx="7638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Будова біологічних мембран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100" name="Picture 4" descr="https://upload.wikimedia.org/wikipedia/commons/thumb/6/6d/Cell_membrane_detailed_diagram_4_uk.svg/800px-Cell_membrane_detailed_diagram_4_uk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9736" y="3151164"/>
            <a:ext cx="2873452" cy="37068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3141904"/>
            <a:ext cx="93972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900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Вміст білків у мембранах може коливатись від 18% до 75%. Частина із мембранних білків міцно зв'язана із ліпідним </a:t>
            </a:r>
            <a:r>
              <a:rPr lang="uk-UA" sz="1900" i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бішаром</a:t>
            </a:r>
            <a:r>
              <a:rPr lang="uk-UA" sz="1900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завдяки наявності гідрофобних доменів, які входять в нього. Такі білки називаються інтегральними, а ті із них, що наскрізь пронизують мембрану — трансмембранними; до цього класу належать усі іонні канали та більшість клітинних рецепторів. Натомість периферійні білки не вбудовуються у ліпідний </a:t>
            </a:r>
            <a:r>
              <a:rPr lang="uk-UA" sz="1900" i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бішар</a:t>
            </a:r>
            <a:r>
              <a:rPr lang="uk-UA" sz="1900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а утримуються поблизу мембрани завдяки слабким взаємодіям із іншими білками або гідрофільними головами фосфоліпідів. Прикладом цієї групи білків можуть бути деякі ферменти.</a:t>
            </a:r>
            <a:endParaRPr lang="ru-RU" sz="1900" i="1" dirty="0" smtClean="0">
              <a:latin typeface="Bookman Old Style" pitchFamily="18" charset="0"/>
              <a:cs typeface="Arial" pitchFamily="34" charset="0"/>
            </a:endParaRP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900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Зовнішній і внутрішній листки мембрани відрізняються </a:t>
            </a:r>
            <a:r>
              <a:rPr lang="uk-UA" sz="1900" i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фосфоліпідним</a:t>
            </a:r>
            <a:r>
              <a:rPr lang="uk-UA" sz="1900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і білковим складом та функціями.</a:t>
            </a:r>
            <a:endParaRPr lang="uk-UA" sz="1900" i="1" dirty="0" smtClean="0"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25525"/>
            <a:ext cx="1219200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1.Обмеження вмісту клітини. 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Мембрани характеризуються вибірковою проникністю: через них можуть проходити неполярні речовини, але не великі полярні та заряджені молекули. Маленькі полярні молекули, такі як вода, здатні перетинати ліпідний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бішар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але цей процес ускладнено. Завдяки таким властивостям мембрана утримує всередині клітини всі біополімери та заряджені молекули, а також запобігає потраплянню таких молекул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іззовні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2.Транспорт. 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Мембрани регулюють процес транспорту потрібних речовин до клітини та виведення із неї відходів. Якщо речовини переносяться через мембрану за градієнтом концентрації, для цього не витрачається енергія, і такий транспорт називається пасивним. Різновидами пасивного транспорту є проста і полегшена дифузія. У випадку першої речовини проникають безпосередньо через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біліпідний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шар, окремий випадок — проста дифузія води або осмос. Шляхом полегшеної дифузії переносяться сполуки, які не можуть перетинати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бішар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ліпідів, для них у мембрані є спеціальні білкові канали або білки-переносники. Існування живих клітин було б неможливим без здатності до активного транспорту, тобто перенесення речовини проти градієнту концентрації. Активний транспорт є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енерговитратним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процесом. Великі часточки або краплини рідини можуть переноситись у клітину або викидатись із неї назовні шляхом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ендо-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або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екзоцитозу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відповідно за допомогою мембранних везикул , цей процес також потребує енергетичних затрат.</a:t>
            </a:r>
            <a:endParaRPr kumimoji="0" lang="uk-UA" sz="2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093698" y="0"/>
            <a:ext cx="4490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Функції мембран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29250"/>
            <a:ext cx="12192000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3.Рецепція.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 поверхні плазматичної мембрани розташована велика кількість клітинних рецепторів що сприймають різні хімічні та фізичні сигнали та передають їх всередину клітини. Завдяки рецепторній функції мембран клітини організму можуть спілкуватись між собою, а також розпізнавати поверхневі білки одна одної.</a:t>
            </a:r>
            <a:endParaRPr kumimoji="0" lang="ru-RU" sz="2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4.Метаболічна функція. 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Багато мембранних білків є ферментами. Інколи вони можуть бути організовані у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мультиферментні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комплекси для здійснення послідовних метаболічних реакцій, при цьому мембрана виступає каркасом для їх просторової організації. Реакції світлової фази фотосинтезу та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електронтранспортного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ланцюга мітохондрій можуть відбуватись тільки на відповідних мембранах.</a:t>
            </a:r>
            <a:endParaRPr kumimoji="0" lang="ru-RU" sz="2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2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5.Клітинна адгезія. 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Мембрани тварин, зокрема деякі мембранні білки, забезпечують прикріплення клітин багатоклітинного організму одна до одної або до позаклітинного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матриксу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Таким чином забезпечується структурна цілісність тканин тваринного організму. Контакт із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мікрооточенням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за участі мембранних білків також є важливим для виживання багатьох типів клітин, без нього вони гинуть шляхом </a:t>
            </a:r>
            <a:r>
              <a:rPr kumimoji="0" lang="uk-UA" sz="2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апоптозу</a:t>
            </a:r>
            <a:r>
              <a:rPr kumimoji="0" lang="uk-UA" sz="2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6430" y="4791283"/>
            <a:ext cx="74914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7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Дякую за увагу</a:t>
            </a:r>
            <a:endParaRPr kumimoji="0" lang="uk-UA" sz="115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9298745" y="4937760"/>
            <a:ext cx="1519310" cy="1055077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922647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793012_TF02922647_TF02922647.potx" id="{B86B9965-FE27-4761-8B84-107D77623D4A}" vid="{0E6855BF-1AE5-42A1-B95B-10F534A37089}"/>
    </a:ext>
  </a:extLst>
</a:theme>
</file>

<file path=ppt/theme/theme2.xml><?xml version="1.0" encoding="utf-8"?>
<a:theme xmlns:a="http://schemas.openxmlformats.org/drawingml/2006/main" name="Тема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tf02922647</Template>
  <TotalTime>164</TotalTime>
  <Words>118</Words>
  <Application>Microsoft Office PowerPoint</Application>
  <PresentationFormat>Широкоэкранный</PresentationFormat>
  <Paragraphs>24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Book Antiqua</vt:lpstr>
      <vt:lpstr>Bookman Old Style</vt:lpstr>
      <vt:lpstr>Calibri</vt:lpstr>
      <vt:lpstr>Comic Sans MS</vt:lpstr>
      <vt:lpstr>Times New Roman</vt:lpstr>
      <vt:lpstr>tf02922647</vt:lpstr>
      <vt:lpstr>ЛЕКЦІЯ 1Лекція 1 Структура і функції біологічних мембран клітин рослин, тварин, бактерій і грибів.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та функції клітинних мембран</dc:title>
  <dc:creator>alex</dc:creator>
  <cp:lastModifiedBy>RePack by Diakov</cp:lastModifiedBy>
  <cp:revision>5</cp:revision>
  <dcterms:created xsi:type="dcterms:W3CDTF">2017-12-20T18:02:29Z</dcterms:created>
  <dcterms:modified xsi:type="dcterms:W3CDTF">2024-02-15T09:34:24Z</dcterms:modified>
</cp:coreProperties>
</file>