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2" r:id="rId4"/>
    <p:sldId id="283" r:id="rId5"/>
    <p:sldId id="284" r:id="rId6"/>
    <p:sldId id="261" r:id="rId7"/>
    <p:sldId id="262" r:id="rId8"/>
    <p:sldId id="266" r:id="rId9"/>
    <p:sldId id="263" r:id="rId10"/>
    <p:sldId id="264" r:id="rId11"/>
    <p:sldId id="265" r:id="rId12"/>
    <p:sldId id="278" r:id="rId13"/>
    <p:sldId id="270" r:id="rId14"/>
    <p:sldId id="267" r:id="rId15"/>
    <p:sldId id="268" r:id="rId16"/>
    <p:sldId id="269" r:id="rId17"/>
    <p:sldId id="271" r:id="rId18"/>
    <p:sldId id="272" r:id="rId19"/>
    <p:sldId id="285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7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C73F-C0AB-4E42-AFA3-9F0B352F15AA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15CD-0797-49DB-A4EB-96BF6C0B5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3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C115-5290-4751-BDAC-B47E160D18D8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D4C0-C3AE-49DF-880C-BD92F63E9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3070671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Запорізький 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 взаємодії та регуляція імунної відповіді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Гуморальна взаємодія Тх1 та АПК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4028" r="5702" b="4684"/>
          <a:stretch>
            <a:fillRect/>
          </a:stretch>
        </p:blipFill>
        <p:spPr bwMode="auto">
          <a:xfrm>
            <a:off x="142845" y="857232"/>
            <a:ext cx="45005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286474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00570"/>
            <a:ext cx="35696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Взаємодія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Т-кілерів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клітин-мішеній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08" y="1142757"/>
            <a:ext cx="7757406" cy="52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Взаємодія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Т-кілерів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клітин-мішеній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43800" cy="509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клітинних взаємодій при імунних реакціях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гуморального  типу</a:t>
            </a:r>
            <a:endParaRPr lang="ru-RU" dirty="0"/>
          </a:p>
        </p:txBody>
      </p:sp>
      <p:pic>
        <p:nvPicPr>
          <p:cNvPr id="9218" name="Picture 2" descr="E:\Documents and Settings\Александра\Рабочий стол\image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944484" cy="466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71504"/>
          </a:xfrm>
        </p:spPr>
        <p:txBody>
          <a:bodyPr>
            <a:norm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Клітина взаємодія Тх2 та В-лімфоцита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501158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71504"/>
          </a:xfrm>
        </p:spPr>
        <p:txBody>
          <a:bodyPr>
            <a:normAutofit/>
          </a:bodyPr>
          <a:lstStyle/>
          <a:p>
            <a:pPr lvl="0"/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Клітинні і гуморальні взаємодії </a:t>
            </a:r>
            <a:r>
              <a:rPr lang="uk-UA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селектованого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клону Тх2</a:t>
            </a:r>
            <a:endParaRPr lang="ru-RU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8694"/>
          <a:stretch>
            <a:fillRect/>
          </a:stretch>
        </p:blipFill>
        <p:spPr bwMode="auto">
          <a:xfrm>
            <a:off x="285720" y="1000108"/>
            <a:ext cx="478634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18045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71504"/>
          </a:xfrm>
        </p:spPr>
        <p:txBody>
          <a:bodyPr>
            <a:normAutofit/>
          </a:bodyPr>
          <a:lstStyle/>
          <a:p>
            <a:pPr lvl="0"/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Цитокінова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активація В лімфоцитів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682" r="7420" b="11012"/>
          <a:stretch>
            <a:fillRect/>
          </a:stretch>
        </p:blipFill>
        <p:spPr bwMode="auto">
          <a:xfrm>
            <a:off x="428596" y="785794"/>
            <a:ext cx="4429156" cy="580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27201"/>
            <a:ext cx="3643338" cy="57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05455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210080" cy="6143668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i="1" dirty="0">
                <a:solidFill>
                  <a:srgbClr val="C00000"/>
                </a:solidFill>
              </a:rPr>
              <a:t>Первинна імунна </a:t>
            </a:r>
            <a:r>
              <a:rPr lang="uk-UA" b="1" i="1" dirty="0" smtClean="0">
                <a:solidFill>
                  <a:srgbClr val="C00000"/>
                </a:solidFill>
              </a:rPr>
              <a:t>відповідь</a:t>
            </a:r>
          </a:p>
          <a:p>
            <a:pPr>
              <a:buNone/>
            </a:pPr>
            <a:endParaRPr lang="uk-UA" b="1" i="1" dirty="0" smtClean="0">
              <a:solidFill>
                <a:srgbClr val="C00000"/>
              </a:solidFill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характеризується 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наступними особливостями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біосинтез антитіл починається не відразу після контакту з антигеном, а після латентного періоду тривалістю 3-5 днів;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швидкість синтезу антитіл відносно невелика;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титри синтезованих антитіл не досягають максимального значення;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першими синтезуються антитіла класу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, а пізніше -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найпізніше з’являються (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незавжди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) антитіла класів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А та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281518" cy="61436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 Вторинна  імунна відповідь</a:t>
            </a:r>
          </a:p>
          <a:p>
            <a:pPr>
              <a:buNone/>
            </a:pPr>
            <a:endParaRPr lang="uk-UA" b="1" i="1" dirty="0" smtClean="0">
              <a:solidFill>
                <a:srgbClr val="C00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характеризується наступними особливостями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1" indent="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латентний період дуже короткий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 межах кількох годин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крива, яка характеризує швидкість накопичення антитіл, є більш  крутішою, ніж при первинній імунній відповіді і має логарифмічний характер;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титри антитіл досягають максимальних значень;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відразу синтезуються більш специфічні антитіла класу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Типи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регуляції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імунної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відповіді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людини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відомі</a:t>
            </a:r>
            <a:r>
              <a:rPr lang="ru-RU" b="1" dirty="0"/>
              <a:t>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регуляції</a:t>
            </a:r>
            <a:r>
              <a:rPr lang="ru-RU" b="1" dirty="0"/>
              <a:t> </a:t>
            </a:r>
            <a:r>
              <a:rPr lang="ru-RU" b="1" dirty="0" err="1"/>
              <a:t>імунної</a:t>
            </a:r>
            <a:r>
              <a:rPr lang="ru-RU" b="1" dirty="0"/>
              <a:t> </a:t>
            </a:r>
            <a:r>
              <a:rPr lang="ru-RU" b="1" dirty="0" err="1"/>
              <a:t>відповіді</a:t>
            </a:r>
            <a:r>
              <a:rPr lang="ru-RU" b="1" dirty="0"/>
              <a:t>:</a:t>
            </a:r>
          </a:p>
          <a:p>
            <a:pPr algn="just">
              <a:spcBef>
                <a:spcPts val="0"/>
              </a:spcBef>
            </a:pPr>
            <a:endParaRPr lang="ru-RU" dirty="0" smtClean="0"/>
          </a:p>
          <a:p>
            <a:pPr algn="just">
              <a:spcBef>
                <a:spcPts val="0"/>
              </a:spcBef>
            </a:pPr>
            <a:r>
              <a:rPr lang="ru-RU" b="1" dirty="0" err="1" smtClean="0"/>
              <a:t>Клітинна</a:t>
            </a:r>
            <a:r>
              <a:rPr lang="ru-RU" b="1" dirty="0" smtClean="0"/>
              <a:t> </a:t>
            </a:r>
          </a:p>
          <a:p>
            <a:pPr algn="just">
              <a:spcBef>
                <a:spcPts val="0"/>
              </a:spcBef>
            </a:pPr>
            <a:r>
              <a:rPr lang="ru-RU" b="1" dirty="0" err="1" smtClean="0"/>
              <a:t>Цитокінова</a:t>
            </a:r>
            <a:r>
              <a:rPr lang="ru-RU" b="1" dirty="0" smtClean="0"/>
              <a:t>,</a:t>
            </a:r>
            <a:endParaRPr lang="ru-RU" b="1" dirty="0"/>
          </a:p>
          <a:p>
            <a:pPr algn="just"/>
            <a:r>
              <a:rPr lang="ru-RU" b="1" dirty="0" err="1"/>
              <a:t>І</a:t>
            </a:r>
            <a:r>
              <a:rPr lang="ru-RU" b="1" dirty="0" err="1" smtClean="0"/>
              <a:t>діотип-антиідіотипічна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/>
              <a:t>Ідіотип-антиідіопатична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регуляторна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, яка </a:t>
            </a:r>
            <a:r>
              <a:rPr lang="ru-RU" dirty="0" err="1"/>
              <a:t>грунтується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антиідіопатичні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та </a:t>
            </a:r>
            <a:r>
              <a:rPr lang="ru-RU" dirty="0" err="1"/>
              <a:t>ідіотипи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імуноглобулінах</a:t>
            </a:r>
            <a:r>
              <a:rPr lang="ru-RU" dirty="0"/>
              <a:t> та Т-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розпізнаючих</a:t>
            </a:r>
            <a:r>
              <a:rPr lang="ru-RU" dirty="0"/>
              <a:t> рецепторах,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та </a:t>
            </a:r>
            <a:r>
              <a:rPr lang="ru-RU" dirty="0" err="1"/>
              <a:t>регулюють</a:t>
            </a:r>
            <a:r>
              <a:rPr lang="ru-RU" dirty="0"/>
              <a:t> “</a:t>
            </a:r>
            <a:r>
              <a:rPr lang="ru-RU" dirty="0" err="1"/>
              <a:t>вираженість</a:t>
            </a:r>
            <a:r>
              <a:rPr lang="ru-RU" dirty="0"/>
              <a:t>” та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),</a:t>
            </a:r>
            <a:endParaRPr lang="ru-RU" dirty="0"/>
          </a:p>
          <a:p>
            <a:pPr algn="just"/>
            <a:r>
              <a:rPr lang="ru-RU" b="1" dirty="0" err="1"/>
              <a:t>нейроімуно-ендокринна</a:t>
            </a:r>
            <a:r>
              <a:rPr lang="ru-RU" b="1" dirty="0"/>
              <a:t>,</a:t>
            </a:r>
          </a:p>
          <a:p>
            <a:pPr algn="just"/>
            <a:r>
              <a:rPr lang="ru-RU" b="1" dirty="0" err="1"/>
              <a:t>генетична</a:t>
            </a:r>
            <a:r>
              <a:rPr lang="ru-RU" b="1" dirty="0"/>
              <a:t>,</a:t>
            </a:r>
          </a:p>
          <a:p>
            <a:pPr algn="just"/>
            <a:r>
              <a:rPr lang="ru-RU" b="1" dirty="0" err="1"/>
              <a:t>регуляція</a:t>
            </a:r>
            <a:r>
              <a:rPr lang="ru-RU" b="1" dirty="0"/>
              <a:t> </a:t>
            </a:r>
            <a:r>
              <a:rPr lang="ru-RU" b="1" dirty="0" err="1"/>
              <a:t>імунної</a:t>
            </a:r>
            <a:r>
              <a:rPr lang="ru-RU" b="1" dirty="0"/>
              <a:t> </a:t>
            </a:r>
            <a:r>
              <a:rPr lang="ru-RU" b="1" dirty="0" err="1"/>
              <a:t>відповіді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залученням</a:t>
            </a:r>
            <a:r>
              <a:rPr lang="ru-RU" b="1" dirty="0"/>
              <a:t> </a:t>
            </a:r>
            <a:r>
              <a:rPr lang="ru-RU" b="1" dirty="0" err="1"/>
              <a:t>механізмів</a:t>
            </a:r>
            <a:r>
              <a:rPr lang="ru-RU" b="1" dirty="0"/>
              <a:t> </a:t>
            </a:r>
            <a:r>
              <a:rPr lang="ru-RU" b="1" dirty="0" err="1"/>
              <a:t>апоптозу</a:t>
            </a:r>
            <a:r>
              <a:rPr lang="ru-RU" b="1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849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Регуляція</a:t>
            </a:r>
            <a:r>
              <a:rPr lang="ru-RU" b="1" dirty="0"/>
              <a:t> </a:t>
            </a:r>
            <a:r>
              <a:rPr lang="ru-RU" b="1" dirty="0" err="1"/>
              <a:t>імунної</a:t>
            </a:r>
            <a:r>
              <a:rPr lang="ru-RU" b="1" dirty="0"/>
              <a:t> </a:t>
            </a:r>
            <a:r>
              <a:rPr lang="ru-RU" b="1" dirty="0" err="1"/>
              <a:t>відповіді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стимуляцією</a:t>
            </a:r>
            <a:r>
              <a:rPr lang="ru-RU" dirty="0"/>
              <a:t> та </a:t>
            </a:r>
            <a:r>
              <a:rPr lang="ru-RU" dirty="0" err="1"/>
              <a:t>супресією</a:t>
            </a:r>
            <a:r>
              <a:rPr lang="ru-RU" dirty="0"/>
              <a:t> </a:t>
            </a:r>
            <a:r>
              <a:rPr lang="ru-RU" dirty="0" err="1"/>
              <a:t>імунологічних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7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до лабораторної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Антигенпрезентуючі</a:t>
            </a:r>
            <a:r>
              <a:rPr lang="uk-UA" dirty="0" smtClean="0"/>
              <a:t> клітини: макрофаги, дендритні клітини, клітини </a:t>
            </a:r>
            <a:r>
              <a:rPr lang="uk-UA" dirty="0" err="1" smtClean="0"/>
              <a:t>Ларгенганса</a:t>
            </a:r>
            <a:endParaRPr lang="uk-UA" dirty="0"/>
          </a:p>
          <a:p>
            <a:r>
              <a:rPr lang="uk-UA" dirty="0" smtClean="0"/>
              <a:t>Медіатори імунної відповіді</a:t>
            </a:r>
          </a:p>
          <a:p>
            <a:r>
              <a:rPr lang="uk-UA" dirty="0" smtClean="0"/>
              <a:t>Клітинні взаємодії при розвитку клітинної імунної відповіді</a:t>
            </a:r>
          </a:p>
          <a:p>
            <a:r>
              <a:rPr lang="uk-UA" dirty="0"/>
              <a:t>Клітинні взаємодії при розвитку </a:t>
            </a:r>
            <a:r>
              <a:rPr lang="uk-UA" dirty="0" smtClean="0"/>
              <a:t>гуморальної імунної відповіді</a:t>
            </a:r>
          </a:p>
          <a:p>
            <a:r>
              <a:rPr lang="uk-UA" dirty="0" smtClean="0"/>
              <a:t>Регуляція імунної відповіді</a:t>
            </a:r>
          </a:p>
          <a:p>
            <a:r>
              <a:rPr lang="uk-UA" dirty="0" smtClean="0"/>
              <a:t>Реакція </a:t>
            </a:r>
            <a:r>
              <a:rPr lang="uk-UA" dirty="0" err="1" smtClean="0"/>
              <a:t>бластної</a:t>
            </a:r>
            <a:r>
              <a:rPr lang="uk-UA" dirty="0" smtClean="0"/>
              <a:t> трансформації.</a:t>
            </a:r>
            <a:endParaRPr 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84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sz="3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бластної</a:t>
            </a:r>
            <a:r>
              <a:rPr lang="uk-UA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трансформації лімфоцитів</a:t>
            </a:r>
            <a:endParaRPr lang="ru-RU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Метод базується на моделюванні в умовах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проліферативної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реакції лімфоцитів при імуногенезі. Малий лімфоцит після стимуляції антигеном або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мітогеном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трансформується у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бластну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клітину з наступною проліферацією. Облік реакції проводять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цитоморфологічним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або радіометричним способом. За допомогою РБТЛ визначають потенційну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проліферативну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а отже, й функціональну активність лімфоцитів.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sz="3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бластної</a:t>
            </a:r>
            <a:r>
              <a:rPr lang="uk-UA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трансформації лімфоцитів</a:t>
            </a:r>
            <a:endParaRPr lang="ru-RU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етапи постановки РБТЛ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Виділення лімфоцитів із крові одним із способів (осадження еритроцитів желатином, на градієнтному розчині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фікол-верографіну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). Можна використовувати цільну кров.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Постановка культури лімфоцитів на поживних середовищах (середовище 199,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Ігла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), додавання антигенів або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мітогенів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наприклад,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фітогемаглютиніна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(ФГА).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Інкубація у термостаті при +37</a:t>
            </a:r>
            <a:r>
              <a:rPr lang="uk-UA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С (протягом 48-72 годин).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Приготування мазків, фіксація, фарбування,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мікроскопіювання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Аналізують 300 лімфоцитів. Відмічають: 1) неактивовані лімфоцити, які мають діаметр клітини 7-10 мкм; 2)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бласттрансформовані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лімфоцити (12 мкм,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деконденсований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хроматин ядра, наявність ядерець, широка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базофільна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цитоплазма); 3) мітози. До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бласттрансформованих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відносять останні дві форми. Розрізняють нормальний рівень РБТЛ на ФГА – 60-80%, знижений – 40-50% та різко знижений – менше 40%.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бластної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трансформації лімфоцитів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E:\Documents and Settings\Александра\Рабочий стол\ШЛЯ\limfociti.jpg"/>
          <p:cNvPicPr>
            <a:picLocks noChangeAspect="1" noChangeArrowheads="1"/>
          </p:cNvPicPr>
          <p:nvPr/>
        </p:nvPicPr>
        <p:blipFill>
          <a:blip r:embed="rId2"/>
          <a:srcRect r="14160"/>
          <a:stretch>
            <a:fillRect/>
          </a:stretch>
        </p:blipFill>
        <p:spPr bwMode="auto">
          <a:xfrm>
            <a:off x="3571868" y="2571744"/>
            <a:ext cx="1785950" cy="1572592"/>
          </a:xfrm>
          <a:prstGeom prst="rect">
            <a:avLst/>
          </a:prstGeom>
          <a:noFill/>
        </p:spPr>
      </p:pic>
      <p:pic>
        <p:nvPicPr>
          <p:cNvPr id="5124" name="Picture 4" descr="E:\Documents and Settings\Александра\Рабочий стол\ШЛЯ\image045.jpg"/>
          <p:cNvPicPr>
            <a:picLocks noChangeAspect="1" noChangeArrowheads="1"/>
          </p:cNvPicPr>
          <p:nvPr/>
        </p:nvPicPr>
        <p:blipFill>
          <a:blip r:embed="rId3"/>
          <a:srcRect l="27383" t="18248" r="24169"/>
          <a:stretch>
            <a:fillRect/>
          </a:stretch>
        </p:blipFill>
        <p:spPr bwMode="auto">
          <a:xfrm>
            <a:off x="785786" y="4643446"/>
            <a:ext cx="1643074" cy="1600192"/>
          </a:xfrm>
          <a:prstGeom prst="rect">
            <a:avLst/>
          </a:prstGeom>
          <a:noFill/>
        </p:spPr>
      </p:pic>
      <p:pic>
        <p:nvPicPr>
          <p:cNvPr id="5125" name="Picture 5" descr="E:\Documents and Settings\Александра\Рабочий стол\ШЛЯ\796px-Chronic_lymphocytic_leukem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256"/>
            <a:ext cx="2857520" cy="21539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3929066"/>
            <a:ext cx="321467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err="1" smtClean="0"/>
              <a:t>Небласттрансформований</a:t>
            </a:r>
            <a:r>
              <a:rPr lang="uk-UA" b="1" u="sng" dirty="0" smtClean="0"/>
              <a:t> </a:t>
            </a:r>
          </a:p>
          <a:p>
            <a:pPr algn="ctr"/>
            <a:r>
              <a:rPr lang="uk-UA" b="1" u="sng" dirty="0" smtClean="0"/>
              <a:t>лімфоцит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2143116"/>
            <a:ext cx="271464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Малий </a:t>
            </a:r>
            <a:r>
              <a:rPr lang="uk-UA" b="1" u="sng" dirty="0" err="1" smtClean="0"/>
              <a:t>бласт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3857628"/>
            <a:ext cx="250033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Великий </a:t>
            </a:r>
            <a:r>
              <a:rPr lang="uk-UA" b="1" u="sng" dirty="0" err="1" smtClean="0"/>
              <a:t>бласт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slide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r="41360" b="59054"/>
          <a:stretch/>
        </p:blipFill>
        <p:spPr bwMode="auto">
          <a:xfrm>
            <a:off x="1979712" y="1484784"/>
            <a:ext cx="6915647" cy="17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04664"/>
            <a:ext cx="691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АНТИГЕНПРЕЗЕНТУЮЧІ КЛІТИНИ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80940"/>
              </p:ext>
            </p:extLst>
          </p:nvPr>
        </p:nvGraphicFramePr>
        <p:xfrm>
          <a:off x="323528" y="3356992"/>
          <a:ext cx="8496944" cy="324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064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АМФ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В-л/ф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Поглинання </a:t>
                      </a:r>
                      <a:r>
                        <a:rPr lang="uk-UA" dirty="0" err="1" smtClean="0"/>
                        <a:t>патогена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Піноцитоз</a:t>
                      </a:r>
                      <a:r>
                        <a:rPr lang="uk-UA" dirty="0" smtClean="0"/>
                        <a:t>, фагоцитоз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Фагоцитоз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Рецептор залежний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піноцитоз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Експресія МНС</a:t>
                      </a:r>
                      <a:r>
                        <a:rPr lang="uk-UA" baseline="0" dirty="0" smtClean="0"/>
                        <a:t> ІІ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Конститутивна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Індукована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Конститутивна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Презентація 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Віруси,</a:t>
                      </a:r>
                      <a:r>
                        <a:rPr lang="uk-UA" baseline="0" dirty="0" smtClean="0"/>
                        <a:t> алергени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Антигени,</a:t>
                      </a:r>
                      <a:r>
                        <a:rPr lang="uk-UA" baseline="0" dirty="0" smtClean="0"/>
                        <a:t> які можна </a:t>
                      </a:r>
                      <a:r>
                        <a:rPr lang="uk-UA" baseline="0" dirty="0" err="1" smtClean="0"/>
                        <a:t>фагоцитувати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Токсини, віруси,</a:t>
                      </a:r>
                      <a:r>
                        <a:rPr lang="uk-UA" baseline="0" dirty="0" smtClean="0"/>
                        <a:t> бактерії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Локалізація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Лімфоїдна</a:t>
                      </a:r>
                      <a:r>
                        <a:rPr lang="uk-UA" baseline="0" dirty="0" smtClean="0"/>
                        <a:t> тканина, сполучна тканина, епітелій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Лімфоїдна</a:t>
                      </a:r>
                      <a:r>
                        <a:rPr lang="uk-UA" baseline="0" dirty="0" smtClean="0"/>
                        <a:t> тканина, сполучна тканина,  порожнина рота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Лімфоїдна</a:t>
                      </a:r>
                      <a:r>
                        <a:rPr lang="uk-UA" baseline="0" dirty="0" smtClean="0"/>
                        <a:t> тканина, периферична кров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68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807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Медіатори та </a:t>
            </a:r>
            <a:r>
              <a:rPr lang="uk-UA" sz="3600" b="1" dirty="0" err="1" smtClean="0">
                <a:solidFill>
                  <a:srgbClr val="FF0000"/>
                </a:solidFill>
              </a:rPr>
              <a:t>лімфокіни</a:t>
            </a:r>
            <a:r>
              <a:rPr lang="uk-UA" sz="3600" b="1" dirty="0" smtClean="0">
                <a:solidFill>
                  <a:srgbClr val="FF0000"/>
                </a:solidFill>
              </a:rPr>
              <a:t> імунної відповіді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Autofit/>
          </a:bodyPr>
          <a:lstStyle/>
          <a:p>
            <a:r>
              <a:rPr lang="en-US" sz="1600" b="1" dirty="0"/>
              <a:t>IFN</a:t>
            </a:r>
            <a:r>
              <a:rPr lang="el-GR" sz="1600" b="1" dirty="0"/>
              <a:t>γ,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інтерферон</a:t>
            </a:r>
            <a:r>
              <a:rPr lang="ru-RU" sz="1600" b="1" dirty="0"/>
              <a:t> </a:t>
            </a:r>
            <a:r>
              <a:rPr lang="en-US" sz="1600" b="1" dirty="0"/>
              <a:t>II </a:t>
            </a:r>
            <a:r>
              <a:rPr lang="ru-RU" sz="1600" b="1" dirty="0"/>
              <a:t>типу</a:t>
            </a:r>
            <a:r>
              <a:rPr lang="ru-RU" sz="1600" dirty="0"/>
              <a:t>, є </a:t>
            </a:r>
            <a:r>
              <a:rPr lang="ru-RU" sz="1600" dirty="0" err="1"/>
              <a:t>цитокіном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є критично </a:t>
            </a:r>
            <a:r>
              <a:rPr lang="ru-RU" sz="1600" dirty="0" err="1"/>
              <a:t>важливим</a:t>
            </a:r>
            <a:r>
              <a:rPr lang="ru-RU" sz="1600" dirty="0"/>
              <a:t> для </a:t>
            </a:r>
            <a:r>
              <a:rPr lang="ru-RU" sz="1600" dirty="0" err="1"/>
              <a:t>вродженого</a:t>
            </a:r>
            <a:r>
              <a:rPr lang="ru-RU" sz="1600" dirty="0"/>
              <a:t> та адаптивного </a:t>
            </a:r>
            <a:r>
              <a:rPr lang="ru-RU" sz="1600" dirty="0" err="1"/>
              <a:t>імунітету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вірусних</a:t>
            </a:r>
            <a:r>
              <a:rPr lang="ru-RU" sz="1600" dirty="0"/>
              <a:t>,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бактеріальних</a:t>
            </a:r>
            <a:r>
              <a:rPr lang="ru-RU" sz="1600" dirty="0"/>
              <a:t> та </a:t>
            </a:r>
            <a:r>
              <a:rPr lang="ru-RU" sz="1600" dirty="0" err="1"/>
              <a:t>найпростіших</a:t>
            </a:r>
            <a:r>
              <a:rPr lang="ru-RU" sz="1600" dirty="0"/>
              <a:t> </a:t>
            </a:r>
            <a:r>
              <a:rPr lang="ru-RU" sz="1600" dirty="0" err="1"/>
              <a:t>інфекцій</a:t>
            </a:r>
            <a:r>
              <a:rPr lang="ru-RU" sz="1600" dirty="0"/>
              <a:t>. </a:t>
            </a:r>
            <a:r>
              <a:rPr lang="en-US" sz="1600" dirty="0"/>
              <a:t>IFN</a:t>
            </a:r>
            <a:r>
              <a:rPr lang="el-GR" sz="1600" dirty="0"/>
              <a:t>γ </a:t>
            </a:r>
            <a:r>
              <a:rPr lang="ru-RU" sz="1600" dirty="0"/>
              <a:t>є </a:t>
            </a:r>
            <a:r>
              <a:rPr lang="ru-RU" sz="1600" dirty="0" err="1"/>
              <a:t>важливим</a:t>
            </a:r>
            <a:r>
              <a:rPr lang="ru-RU" sz="1600" dirty="0"/>
              <a:t> активатором </a:t>
            </a:r>
            <a:r>
              <a:rPr lang="ru-RU" sz="1600" dirty="0" err="1"/>
              <a:t>макрофагів</a:t>
            </a:r>
            <a:r>
              <a:rPr lang="ru-RU" sz="1600" dirty="0"/>
              <a:t> та </a:t>
            </a:r>
            <a:r>
              <a:rPr lang="ru-RU" sz="1600" dirty="0" err="1"/>
              <a:t>індуктором</a:t>
            </a:r>
            <a:r>
              <a:rPr lang="ru-RU" sz="1600" dirty="0"/>
              <a:t> </a:t>
            </a:r>
            <a:r>
              <a:rPr lang="ru-RU" sz="1600" dirty="0" err="1"/>
              <a:t>експресії</a:t>
            </a:r>
            <a:r>
              <a:rPr lang="ru-RU" sz="1600" dirty="0"/>
              <a:t> основного комплексу </a:t>
            </a:r>
            <a:r>
              <a:rPr lang="ru-RU" sz="1600" dirty="0" err="1"/>
              <a:t>гістосумісності</a:t>
            </a:r>
            <a:r>
              <a:rPr lang="ru-RU" sz="1600" dirty="0"/>
              <a:t> </a:t>
            </a:r>
            <a:r>
              <a:rPr lang="ru-RU" sz="1600" dirty="0" err="1"/>
              <a:t>класу</a:t>
            </a:r>
            <a:r>
              <a:rPr lang="ru-RU" sz="1600" dirty="0"/>
              <a:t> </a:t>
            </a:r>
            <a:r>
              <a:rPr lang="en-US" sz="1600" dirty="0"/>
              <a:t>II (MHC). IFN</a:t>
            </a:r>
            <a:r>
              <a:rPr lang="el-GR" sz="1600" dirty="0"/>
              <a:t>γ </a:t>
            </a:r>
            <a:r>
              <a:rPr lang="ru-RU" sz="1600" dirty="0" err="1"/>
              <a:t>продукується</a:t>
            </a:r>
            <a:r>
              <a:rPr lang="ru-RU" sz="1600" dirty="0"/>
              <a:t> </a:t>
            </a:r>
            <a:r>
              <a:rPr lang="ru-RU" sz="1600" dirty="0" err="1"/>
              <a:t>переважно</a:t>
            </a:r>
            <a:r>
              <a:rPr lang="ru-RU" sz="1600" dirty="0"/>
              <a:t> </a:t>
            </a:r>
            <a:r>
              <a:rPr lang="ru-RU" sz="1600" dirty="0" err="1"/>
              <a:t>клітинами</a:t>
            </a:r>
            <a:r>
              <a:rPr lang="ru-RU" sz="1600" dirty="0"/>
              <a:t>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кілерів</a:t>
            </a:r>
            <a:r>
              <a:rPr lang="ru-RU" sz="1600" dirty="0"/>
              <a:t> ( </a:t>
            </a:r>
            <a:r>
              <a:rPr lang="en-US" sz="1600" dirty="0"/>
              <a:t>NK ) </a:t>
            </a:r>
            <a:r>
              <a:rPr lang="ru-RU" sz="1600" dirty="0"/>
              <a:t>і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кілерів</a:t>
            </a:r>
            <a:r>
              <a:rPr lang="ru-RU" sz="1600" dirty="0"/>
              <a:t> </a:t>
            </a:r>
            <a:r>
              <a:rPr lang="en-US" sz="1600" dirty="0"/>
              <a:t>T ( NKT ) </a:t>
            </a:r>
            <a:r>
              <a:rPr lang="ru-RU" sz="1600" dirty="0"/>
              <a:t>як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вродженої</a:t>
            </a:r>
            <a:r>
              <a:rPr lang="ru-RU" sz="1600" dirty="0"/>
              <a:t> </a:t>
            </a:r>
            <a:r>
              <a:rPr lang="ru-RU" sz="1600" dirty="0" err="1"/>
              <a:t>імунної</a:t>
            </a:r>
            <a:r>
              <a:rPr lang="ru-RU" sz="1600" dirty="0"/>
              <a:t> </a:t>
            </a:r>
            <a:r>
              <a:rPr lang="ru-RU" sz="1600" dirty="0" err="1"/>
              <a:t>відповіді</a:t>
            </a:r>
            <a:r>
              <a:rPr lang="ru-RU" sz="1600" dirty="0"/>
              <a:t>, а </a:t>
            </a:r>
            <a:r>
              <a:rPr lang="ru-RU" sz="1600" dirty="0" err="1"/>
              <a:t>такожЕфекторні</a:t>
            </a:r>
            <a:r>
              <a:rPr lang="ru-RU" sz="1600" dirty="0"/>
              <a:t> Т-</a:t>
            </a:r>
            <a:r>
              <a:rPr lang="ru-RU" sz="1600" dirty="0" err="1"/>
              <a:t>клітини</a:t>
            </a:r>
            <a:r>
              <a:rPr lang="ru-RU" sz="1600" dirty="0"/>
              <a:t> </a:t>
            </a:r>
            <a:r>
              <a:rPr lang="en-US" sz="1600" dirty="0"/>
              <a:t>CD4 Th1 </a:t>
            </a:r>
            <a:r>
              <a:rPr lang="ru-RU" sz="1600" dirty="0"/>
              <a:t>та </a:t>
            </a:r>
            <a:r>
              <a:rPr lang="en-US" sz="1600" dirty="0"/>
              <a:t>CD8 </a:t>
            </a:r>
            <a:r>
              <a:rPr lang="ru-RU" sz="1600" dirty="0" err="1"/>
              <a:t>цитотоксичних</a:t>
            </a:r>
            <a:r>
              <a:rPr lang="ru-RU" sz="1600" dirty="0"/>
              <a:t> Т-</a:t>
            </a:r>
            <a:r>
              <a:rPr lang="ru-RU" sz="1600" dirty="0" err="1"/>
              <a:t>лімфоцитів</a:t>
            </a:r>
            <a:r>
              <a:rPr lang="ru-RU" sz="1600" dirty="0"/>
              <a:t> ( </a:t>
            </a:r>
            <a:r>
              <a:rPr lang="en-US" sz="1600" dirty="0"/>
              <a:t>CTL ), </a:t>
            </a:r>
            <a:r>
              <a:rPr lang="ru-RU" sz="1600" dirty="0"/>
              <a:t>як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виробляється</a:t>
            </a:r>
            <a:r>
              <a:rPr lang="ru-RU" sz="1600" dirty="0"/>
              <a:t> </a:t>
            </a:r>
            <a:r>
              <a:rPr lang="ru-RU" sz="1600" dirty="0" err="1"/>
              <a:t>антигенспецифічний</a:t>
            </a:r>
            <a:r>
              <a:rPr lang="ru-RU" sz="1600" dirty="0"/>
              <a:t> </a:t>
            </a:r>
            <a:r>
              <a:rPr lang="ru-RU" sz="1600" dirty="0" err="1"/>
              <a:t>імунітет</a:t>
            </a:r>
            <a:r>
              <a:rPr lang="ru-RU" sz="1600" dirty="0"/>
              <a:t>.</a:t>
            </a:r>
            <a:endParaRPr lang="ru-RU" sz="1600" b="1" dirty="0"/>
          </a:p>
          <a:p>
            <a:r>
              <a:rPr lang="ru-RU" sz="1600" b="1" dirty="0" smtClean="0"/>
              <a:t>ІЛ-1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err="1"/>
              <a:t>ендогенний</a:t>
            </a:r>
            <a:r>
              <a:rPr lang="ru-RU" sz="1600" dirty="0"/>
              <a:t> </a:t>
            </a:r>
            <a:r>
              <a:rPr lang="ru-RU" sz="1600" dirty="0" err="1"/>
              <a:t>піроген</a:t>
            </a:r>
            <a:r>
              <a:rPr lang="ru-RU" sz="1600" dirty="0"/>
              <a:t>, </a:t>
            </a:r>
            <a:r>
              <a:rPr lang="ru-RU" sz="1600" dirty="0" err="1"/>
              <a:t>лімфоцитактивуючий</a:t>
            </a:r>
            <a:r>
              <a:rPr lang="ru-RU" sz="1600" dirty="0"/>
              <a:t> фактор, </a:t>
            </a:r>
            <a:r>
              <a:rPr lang="ru-RU" sz="1600" dirty="0" err="1"/>
              <a:t>стимулює</a:t>
            </a:r>
            <a:r>
              <a:rPr lang="ru-RU" sz="1600" dirty="0"/>
              <a:t> </a:t>
            </a:r>
            <a:r>
              <a:rPr lang="ru-RU" sz="1600" dirty="0" err="1"/>
              <a:t>продукцію</a:t>
            </a:r>
            <a:r>
              <a:rPr lang="ru-RU" sz="1600" dirty="0"/>
              <a:t> ІЛ-2 Т-хелперами 1 типу та </a:t>
            </a:r>
            <a:r>
              <a:rPr lang="ru-RU" sz="1600" dirty="0" err="1"/>
              <a:t>експресію</a:t>
            </a:r>
            <a:r>
              <a:rPr lang="ru-RU" sz="1600" dirty="0"/>
              <a:t> рецептора до </a:t>
            </a:r>
            <a:r>
              <a:rPr lang="ru-RU" sz="1600" dirty="0" err="1"/>
              <a:t>нього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клітинній</a:t>
            </a:r>
            <a:r>
              <a:rPr lang="ru-RU" sz="1600" dirty="0"/>
              <a:t> </a:t>
            </a:r>
            <a:r>
              <a:rPr lang="ru-RU" sz="1600" dirty="0" err="1"/>
              <a:t>імунній</a:t>
            </a:r>
            <a:r>
              <a:rPr lang="ru-RU" sz="1600" dirty="0"/>
              <a:t> </a:t>
            </a:r>
            <a:r>
              <a:rPr lang="ru-RU" sz="1600" dirty="0" err="1" smtClean="0"/>
              <a:t>відповіді</a:t>
            </a:r>
            <a:r>
              <a:rPr lang="ru-RU" sz="1600" dirty="0" smtClean="0"/>
              <a:t> (</a:t>
            </a:r>
            <a:r>
              <a:rPr lang="ru-RU" sz="1600" dirty="0" err="1" smtClean="0"/>
              <a:t>Лімфоцити</a:t>
            </a:r>
            <a:r>
              <a:rPr lang="ru-RU" sz="1600" dirty="0" smtClean="0"/>
              <a:t>) ;</a:t>
            </a:r>
          </a:p>
          <a:p>
            <a:r>
              <a:rPr lang="ru-RU" sz="1600" b="1" dirty="0" smtClean="0"/>
              <a:t>ІЛ </a:t>
            </a:r>
            <a:r>
              <a:rPr lang="ru-RU" sz="1600" b="1" dirty="0"/>
              <a:t>–2 </a:t>
            </a:r>
            <a:r>
              <a:rPr lang="ru-RU" sz="1600" dirty="0"/>
              <a:t>– фактор росту Т-</a:t>
            </a:r>
            <a:r>
              <a:rPr lang="ru-RU" sz="1600" dirty="0" err="1"/>
              <a:t>лімфоцитів</a:t>
            </a:r>
            <a:r>
              <a:rPr lang="ru-RU" sz="1600" dirty="0"/>
              <a:t>, </a:t>
            </a:r>
            <a:r>
              <a:rPr lang="ru-RU" sz="1600" dirty="0" err="1"/>
              <a:t>стимулює</a:t>
            </a:r>
            <a:r>
              <a:rPr lang="ru-RU" sz="1600" dirty="0"/>
              <a:t> </a:t>
            </a:r>
            <a:r>
              <a:rPr lang="ru-RU" sz="1600" dirty="0" err="1"/>
              <a:t>функцію</a:t>
            </a:r>
            <a:r>
              <a:rPr lang="ru-RU" sz="1600" dirty="0"/>
              <a:t> ПК і </a:t>
            </a:r>
            <a:r>
              <a:rPr lang="ru-RU" sz="1600" dirty="0" err="1"/>
              <a:t>макрофагів</a:t>
            </a:r>
            <a:r>
              <a:rPr lang="ru-RU" sz="1600" dirty="0"/>
              <a:t>,</a:t>
            </a:r>
          </a:p>
          <a:p>
            <a:r>
              <a:rPr lang="ru-RU" sz="1600" b="1" dirty="0"/>
              <a:t>ІЛ-4</a:t>
            </a:r>
            <a:r>
              <a:rPr lang="ru-RU" sz="1600" dirty="0"/>
              <a:t> – В-</a:t>
            </a:r>
            <a:r>
              <a:rPr lang="ru-RU" sz="1600" dirty="0" err="1"/>
              <a:t>клітинний</a:t>
            </a:r>
            <a:r>
              <a:rPr lang="ru-RU" sz="1600" dirty="0"/>
              <a:t> </a:t>
            </a:r>
            <a:r>
              <a:rPr lang="ru-RU" sz="1600" dirty="0" err="1"/>
              <a:t>стимулюючий</a:t>
            </a:r>
            <a:r>
              <a:rPr lang="ru-RU" sz="1600" dirty="0"/>
              <a:t> фактор, </a:t>
            </a:r>
            <a:r>
              <a:rPr lang="ru-RU" sz="1600" dirty="0" err="1"/>
              <a:t>продукується</a:t>
            </a:r>
            <a:r>
              <a:rPr lang="ru-RU" sz="1600" dirty="0"/>
              <a:t> Т-хелперами 2 типу, </a:t>
            </a:r>
            <a:r>
              <a:rPr lang="ru-RU" sz="1600" dirty="0" err="1"/>
              <a:t>переключає</a:t>
            </a:r>
            <a:r>
              <a:rPr lang="ru-RU" sz="1600" dirty="0"/>
              <a:t> синтез </a:t>
            </a:r>
            <a:r>
              <a:rPr lang="ru-RU" sz="1600" dirty="0" err="1"/>
              <a:t>імуноглобуліну</a:t>
            </a:r>
            <a:r>
              <a:rPr lang="ru-RU" sz="1600" dirty="0"/>
              <a:t> </a:t>
            </a:r>
            <a:r>
              <a:rPr lang="en-US" sz="1600" dirty="0"/>
              <a:t>G (IgG) </a:t>
            </a:r>
            <a:r>
              <a:rPr lang="ru-RU" sz="1600" dirty="0"/>
              <a:t>на </a:t>
            </a:r>
            <a:r>
              <a:rPr lang="en-US" sz="1600" dirty="0"/>
              <a:t>IgG </a:t>
            </a:r>
            <a:r>
              <a:rPr lang="ru-RU" sz="1600" dirty="0"/>
              <a:t>та </a:t>
            </a:r>
            <a:r>
              <a:rPr lang="ru-RU" sz="1600" dirty="0" err="1"/>
              <a:t>імуноглобулін</a:t>
            </a:r>
            <a:r>
              <a:rPr lang="ru-RU" sz="1600" dirty="0"/>
              <a:t> Е (</a:t>
            </a:r>
            <a:r>
              <a:rPr lang="en-US" sz="1600" dirty="0"/>
              <a:t>Ig</a:t>
            </a:r>
            <a:r>
              <a:rPr lang="ru-RU" sz="1600" dirty="0"/>
              <a:t>Е), є </a:t>
            </a:r>
            <a:r>
              <a:rPr lang="ru-RU" sz="1600" dirty="0" err="1"/>
              <a:t>антагоністом</a:t>
            </a:r>
            <a:r>
              <a:rPr lang="ru-RU" sz="1600" dirty="0"/>
              <a:t> гама-</a:t>
            </a:r>
            <a:r>
              <a:rPr lang="ru-RU" sz="1600" dirty="0" err="1"/>
              <a:t>інтерферону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ІЛ-6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ru-RU" sz="1600" dirty="0" err="1"/>
              <a:t>інтерлейкін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діяти</a:t>
            </a:r>
            <a:r>
              <a:rPr lang="ru-RU" sz="1600" dirty="0"/>
              <a:t> як </a:t>
            </a:r>
            <a:r>
              <a:rPr lang="ru-RU" sz="1600" dirty="0" err="1"/>
              <a:t>прозапальний</a:t>
            </a:r>
            <a:r>
              <a:rPr lang="ru-RU" sz="1600" dirty="0"/>
              <a:t> цитокин. </a:t>
            </a:r>
            <a:r>
              <a:rPr lang="ru-RU" sz="1600" dirty="0" err="1"/>
              <a:t>Синтезується</a:t>
            </a:r>
            <a:r>
              <a:rPr lang="ru-RU" sz="1600" dirty="0"/>
              <a:t> </a:t>
            </a:r>
            <a:r>
              <a:rPr lang="ru-RU" sz="1600" dirty="0" err="1"/>
              <a:t>активованими</a:t>
            </a:r>
            <a:r>
              <a:rPr lang="ru-RU" sz="1600" dirty="0"/>
              <a:t> макрофагами і </a:t>
            </a:r>
            <a:r>
              <a:rPr lang="en-US" sz="1600" dirty="0"/>
              <a:t>T-</a:t>
            </a:r>
            <a:r>
              <a:rPr lang="ru-RU" sz="1600" dirty="0" err="1"/>
              <a:t>клітинами</a:t>
            </a:r>
            <a:r>
              <a:rPr lang="ru-RU" sz="1600" dirty="0"/>
              <a:t> і </a:t>
            </a:r>
            <a:r>
              <a:rPr lang="ru-RU" sz="1600" dirty="0" err="1"/>
              <a:t>стимулює</a:t>
            </a:r>
            <a:r>
              <a:rPr lang="ru-RU" sz="1600" dirty="0"/>
              <a:t> </a:t>
            </a:r>
            <a:r>
              <a:rPr lang="ru-RU" sz="1600" dirty="0" err="1"/>
              <a:t>імунну</a:t>
            </a:r>
            <a:r>
              <a:rPr lang="ru-RU" sz="1600" dirty="0"/>
              <a:t> </a:t>
            </a:r>
            <a:r>
              <a:rPr lang="ru-RU" sz="1600" dirty="0" err="1"/>
              <a:t>відповідь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Перфоріни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цитотоксичні</a:t>
            </a:r>
            <a:r>
              <a:rPr lang="ru-RU" sz="1600" dirty="0"/>
              <a:t> </a:t>
            </a:r>
            <a:r>
              <a:rPr lang="ru-RU" sz="1600" dirty="0" err="1"/>
              <a:t>білки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містяться</a:t>
            </a:r>
            <a:r>
              <a:rPr lang="ru-RU" sz="1600" dirty="0"/>
              <a:t> в гранулах Т-</a:t>
            </a:r>
            <a:r>
              <a:rPr lang="ru-RU" sz="1600" dirty="0" err="1"/>
              <a:t>лімфоцитів</a:t>
            </a:r>
            <a:r>
              <a:rPr lang="ru-RU" sz="1600" dirty="0"/>
              <a:t> і </a:t>
            </a:r>
            <a:r>
              <a:rPr lang="en-US" sz="1600" dirty="0"/>
              <a:t>NK-</a:t>
            </a:r>
            <a:r>
              <a:rPr lang="ru-RU" sz="1600" dirty="0" err="1"/>
              <a:t>лімфоцитів</a:t>
            </a:r>
            <a:r>
              <a:rPr lang="ru-RU" sz="1600" dirty="0"/>
              <a:t>. </a:t>
            </a:r>
            <a:r>
              <a:rPr lang="ru-RU" sz="1600" dirty="0" err="1"/>
              <a:t>Молекули</a:t>
            </a:r>
            <a:r>
              <a:rPr lang="ru-RU" sz="1600" dirty="0"/>
              <a:t> </a:t>
            </a:r>
            <a:r>
              <a:rPr lang="ru-RU" sz="1600" dirty="0" err="1"/>
              <a:t>перфорина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</a:t>
            </a:r>
            <a:r>
              <a:rPr lang="ru-RU" sz="1600" dirty="0" err="1"/>
              <a:t>лімфоцитами</a:t>
            </a:r>
            <a:r>
              <a:rPr lang="ru-RU" sz="1600" dirty="0"/>
              <a:t>, </a:t>
            </a:r>
            <a:r>
              <a:rPr lang="ru-RU" sz="1600" dirty="0" err="1"/>
              <a:t>проникають</a:t>
            </a:r>
            <a:r>
              <a:rPr lang="ru-RU" sz="1600" dirty="0"/>
              <a:t> в цитоплазматическую мембрану </a:t>
            </a:r>
            <a:r>
              <a:rPr lang="ru-RU" sz="1600" dirty="0" err="1"/>
              <a:t>клітини-мішені</a:t>
            </a:r>
            <a:r>
              <a:rPr lang="ru-RU" sz="1600" dirty="0"/>
              <a:t>, </a:t>
            </a:r>
            <a:r>
              <a:rPr lang="ru-RU" sz="1600" dirty="0" err="1"/>
              <a:t>з'єднуючись</a:t>
            </a:r>
            <a:r>
              <a:rPr lang="ru-RU" sz="1600" dirty="0"/>
              <a:t> один з одним і </a:t>
            </a:r>
            <a:r>
              <a:rPr lang="ru-RU" sz="1600" dirty="0" err="1"/>
              <a:t>утворюючи</a:t>
            </a:r>
            <a:r>
              <a:rPr lang="ru-RU" sz="1600" dirty="0"/>
              <a:t> пору </a:t>
            </a:r>
            <a:r>
              <a:rPr lang="ru-RU" sz="1600" dirty="0" err="1"/>
              <a:t>діаметром</a:t>
            </a:r>
            <a:r>
              <a:rPr lang="ru-RU" sz="1600" dirty="0"/>
              <a:t> </a:t>
            </a:r>
            <a:r>
              <a:rPr lang="ru-RU" sz="1600" dirty="0" err="1"/>
              <a:t>приблизно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5 до 20 </a:t>
            </a:r>
            <a:r>
              <a:rPr lang="ru-RU" sz="1600" dirty="0" err="1"/>
              <a:t>нм</a:t>
            </a:r>
            <a:r>
              <a:rPr lang="ru-RU" sz="1600" dirty="0"/>
              <a:t>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білок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трансмембранні</a:t>
            </a:r>
            <a:r>
              <a:rPr lang="ru-RU" sz="1600" dirty="0"/>
              <a:t> </a:t>
            </a:r>
            <a:r>
              <a:rPr lang="ru-RU" sz="1600" dirty="0" err="1"/>
              <a:t>канальці</a:t>
            </a:r>
            <a:r>
              <a:rPr lang="ru-RU" sz="1600" dirty="0"/>
              <a:t> і </a:t>
            </a:r>
            <a:r>
              <a:rPr lang="ru-RU" sz="1600" dirty="0" err="1"/>
              <a:t>здатний</a:t>
            </a:r>
            <a:r>
              <a:rPr lang="ru-RU" sz="1600" dirty="0"/>
              <a:t> </a:t>
            </a:r>
            <a:r>
              <a:rPr lang="ru-RU" sz="1600" dirty="0" err="1"/>
              <a:t>невибіркову</a:t>
            </a:r>
            <a:r>
              <a:rPr lang="ru-RU" sz="1600" dirty="0"/>
              <a:t> </a:t>
            </a:r>
            <a:r>
              <a:rPr lang="ru-RU" sz="1600" dirty="0" err="1"/>
              <a:t>руйнувати</a:t>
            </a:r>
            <a:r>
              <a:rPr lang="ru-RU" sz="1600" dirty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/>
              <a:t>типи</a:t>
            </a:r>
            <a:r>
              <a:rPr lang="ru-RU" sz="1600" dirty="0"/>
              <a:t> </a:t>
            </a:r>
            <a:r>
              <a:rPr lang="ru-RU" sz="1600" dirty="0" err="1"/>
              <a:t>клітин-мішеней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b="1" dirty="0" err="1"/>
              <a:t>Гранзіми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серинові</a:t>
            </a:r>
            <a:r>
              <a:rPr lang="ru-RU" sz="1600" dirty="0"/>
              <a:t> </a:t>
            </a:r>
            <a:r>
              <a:rPr lang="ru-RU" sz="1600" dirty="0" err="1"/>
              <a:t>протеази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</a:t>
            </a:r>
            <a:r>
              <a:rPr lang="ru-RU" sz="1600" dirty="0" err="1" smtClean="0"/>
              <a:t>цитоплазмитичними</a:t>
            </a:r>
            <a:r>
              <a:rPr lang="ru-RU" sz="1600" dirty="0" smtClean="0"/>
              <a:t> гранулами </a:t>
            </a:r>
            <a:r>
              <a:rPr lang="ru-RU" sz="1600" dirty="0"/>
              <a:t>в </a:t>
            </a:r>
            <a:r>
              <a:rPr lang="ru-RU" sz="1600" dirty="0" err="1"/>
              <a:t>цитотоксичних</a:t>
            </a:r>
            <a:r>
              <a:rPr lang="ru-RU" sz="1600" dirty="0"/>
              <a:t> Т-</a:t>
            </a:r>
            <a:r>
              <a:rPr lang="ru-RU" sz="1600" dirty="0" err="1"/>
              <a:t>клітинах</a:t>
            </a:r>
            <a:r>
              <a:rPr lang="ru-RU" sz="1600" dirty="0"/>
              <a:t> і </a:t>
            </a:r>
            <a:r>
              <a:rPr lang="ru-RU" sz="1600" dirty="0" err="1"/>
              <a:t>клітинах</a:t>
            </a:r>
            <a:r>
              <a:rPr lang="ru-RU" sz="1600" dirty="0"/>
              <a:t>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кілерів</a:t>
            </a:r>
            <a:r>
              <a:rPr lang="ru-RU" sz="1600" dirty="0"/>
              <a:t> (</a:t>
            </a:r>
            <a:r>
              <a:rPr lang="en-US" sz="1600" dirty="0"/>
              <a:t>NK). </a:t>
            </a:r>
            <a:r>
              <a:rPr lang="ru-RU" sz="1600" dirty="0"/>
              <a:t>Вони </a:t>
            </a:r>
            <a:r>
              <a:rPr lang="ru-RU" sz="1600" dirty="0" err="1"/>
              <a:t>викликають</a:t>
            </a:r>
            <a:r>
              <a:rPr lang="ru-RU" sz="1600" dirty="0"/>
              <a:t> </a:t>
            </a:r>
            <a:r>
              <a:rPr lang="ru-RU" sz="1600" dirty="0" err="1"/>
              <a:t>запрограмовану</a:t>
            </a:r>
            <a:r>
              <a:rPr lang="ru-RU" sz="1600" dirty="0"/>
              <a:t> </a:t>
            </a:r>
            <a:r>
              <a:rPr lang="ru-RU" sz="1600" dirty="0" err="1"/>
              <a:t>загибель</a:t>
            </a:r>
            <a:r>
              <a:rPr lang="ru-RU" sz="1600" dirty="0"/>
              <a:t> </a:t>
            </a:r>
            <a:r>
              <a:rPr lang="ru-RU" sz="1600" dirty="0" err="1"/>
              <a:t>клітин</a:t>
            </a:r>
            <a:r>
              <a:rPr lang="ru-RU" sz="1600" dirty="0"/>
              <a:t> (</a:t>
            </a:r>
            <a:r>
              <a:rPr lang="ru-RU" sz="1600" dirty="0" err="1"/>
              <a:t>апоптоз</a:t>
            </a:r>
            <a:r>
              <a:rPr lang="ru-RU" sz="1600" dirty="0"/>
              <a:t>) в </a:t>
            </a:r>
            <a:r>
              <a:rPr lang="ru-RU" sz="1600" dirty="0" err="1" smtClean="0"/>
              <a:t>клітины-мішені</a:t>
            </a:r>
            <a:r>
              <a:rPr lang="ru-RU" sz="1600" dirty="0"/>
              <a:t>, </a:t>
            </a:r>
            <a:r>
              <a:rPr lang="ru-RU" sz="1600" dirty="0" err="1"/>
              <a:t>тим</a:t>
            </a:r>
            <a:r>
              <a:rPr lang="ru-RU" sz="1600" dirty="0"/>
              <a:t> самим </a:t>
            </a:r>
            <a:r>
              <a:rPr lang="ru-RU" sz="1600" dirty="0" err="1"/>
              <a:t>усуваючи</a:t>
            </a:r>
            <a:r>
              <a:rPr lang="ru-RU" sz="1600" dirty="0"/>
              <a:t> </a:t>
            </a:r>
            <a:r>
              <a:rPr lang="ru-RU" sz="1600" dirty="0" err="1"/>
              <a:t>клітини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стали </a:t>
            </a:r>
            <a:r>
              <a:rPr lang="ru-RU" sz="1600" dirty="0" err="1"/>
              <a:t>раковими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інфікованими</a:t>
            </a:r>
            <a:r>
              <a:rPr lang="ru-RU" sz="1600" dirty="0"/>
              <a:t> </a:t>
            </a:r>
            <a:r>
              <a:rPr lang="ru-RU" sz="1600" dirty="0" err="1"/>
              <a:t>вірусами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бактеріями</a:t>
            </a:r>
            <a:r>
              <a:rPr lang="ru-RU" sz="1600" dirty="0"/>
              <a:t>. </a:t>
            </a:r>
            <a:r>
              <a:rPr lang="ru-RU" sz="1600" dirty="0" err="1"/>
              <a:t>Гранзіми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вбивають</a:t>
            </a:r>
            <a:r>
              <a:rPr lang="ru-RU" sz="1600" dirty="0"/>
              <a:t> </a:t>
            </a:r>
            <a:r>
              <a:rPr lang="ru-RU" sz="1600" dirty="0" err="1"/>
              <a:t>бактерії</a:t>
            </a:r>
            <a:r>
              <a:rPr lang="ru-RU" sz="1600" dirty="0"/>
              <a:t> і </a:t>
            </a:r>
            <a:r>
              <a:rPr lang="ru-RU" sz="1600" dirty="0" err="1"/>
              <a:t>пригнічують</a:t>
            </a:r>
            <a:r>
              <a:rPr lang="ru-RU" sz="1600" dirty="0"/>
              <a:t> </a:t>
            </a:r>
            <a:r>
              <a:rPr lang="ru-RU" sz="1600" dirty="0" err="1"/>
              <a:t>розмноження</a:t>
            </a:r>
            <a:r>
              <a:rPr lang="ru-RU" sz="1600" dirty="0"/>
              <a:t> </a:t>
            </a:r>
            <a:r>
              <a:rPr lang="ru-RU" sz="1600" dirty="0" err="1"/>
              <a:t>вірусів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47918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імунної відповіді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1.Розпізнавання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ініціація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2.Активація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бластна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лімфоцитів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3.Проліферація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диференціювання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ефекторних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регуляторних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В-лімфоцитів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4.Міграція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клітин-клонів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структурного та гуморального гомеостазу.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5.Ефекторні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імунні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клітинного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гуморального типу.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6.Регуляція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силою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об'ємом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Міжклітинні контактні взаємодії при імунній відповіді можна поєднати у три групи: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8628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пов’язані з презентацією антигену, в яких приймають участь допоміжні клітини (макрофаги, дендритні клітини, В-лімфоцити) 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Т-хелпери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хелперна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кооперація лімфоцитів, яка відбувається при клітинній імунній відповіді між Тх1 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при гуморальній – Тх2 і В-лімфоцитами;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взаємодії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кілерів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із клітинами-мішенями у процесі їх розпізнавання та руйнування.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 клітинних взаємодій при імунних реакціях клітинного типу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E:\Documents and Settings\Александра\Рабочий стол\image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2937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Міжклітинні взаємодії Тх1 та АПК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ocuments and Settings\Александра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143800" cy="556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995</Words>
  <Application>Microsoft Office PowerPoint</Application>
  <PresentationFormat>Экран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лабораторної роботи</vt:lpstr>
      <vt:lpstr>Презентация PowerPoint</vt:lpstr>
      <vt:lpstr>Презентация PowerPoint</vt:lpstr>
      <vt:lpstr>Медіатори та лімфокіни імунної відповіді</vt:lpstr>
      <vt:lpstr>Етапи імунної відповіді</vt:lpstr>
      <vt:lpstr>Міжклітинні контактні взаємодії при імунній відповіді можна поєднати у три групи: </vt:lpstr>
      <vt:lpstr>Презентация PowerPoint</vt:lpstr>
      <vt:lpstr>Міжклітинні взаємодії Тх1 та АПК</vt:lpstr>
      <vt:lpstr>Презентация PowerPoint</vt:lpstr>
      <vt:lpstr>Взаємодія Т-кілерів та клітин-мішеній</vt:lpstr>
      <vt:lpstr>Взаємодія Т-кілерів та клітин-мішеній</vt:lpstr>
      <vt:lpstr>Схема клітинних взаємодій при імунних реакціях гуморального  типу</vt:lpstr>
      <vt:lpstr>Клітина взаємодія Тх2 та В-лімфоцита</vt:lpstr>
      <vt:lpstr>Клітинні і гуморальні взаємодії селектованого клону Тх2</vt:lpstr>
      <vt:lpstr>Цитокінова активація В лімфоцитів</vt:lpstr>
      <vt:lpstr>Презентация PowerPoint</vt:lpstr>
      <vt:lpstr>Презентация PowerPoint</vt:lpstr>
      <vt:lpstr>Типи регуляції імунної відповіді людини.</vt:lpstr>
      <vt:lpstr>Реакція бластної трансформації лімфоцитів</vt:lpstr>
      <vt:lpstr>Реакція бластної трансформації лімфоцитів</vt:lpstr>
      <vt:lpstr>Реакція бластної трансформації лімфоцитів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Клітинні взаємодії та регуляція імунної відповіді</dc:title>
  <dc:creator>Саша</dc:creator>
  <cp:lastModifiedBy>Oleksandra Bekasova</cp:lastModifiedBy>
  <cp:revision>21</cp:revision>
  <dcterms:created xsi:type="dcterms:W3CDTF">2017-11-20T19:45:36Z</dcterms:created>
  <dcterms:modified xsi:type="dcterms:W3CDTF">2021-01-18T14:35:34Z</dcterms:modified>
</cp:coreProperties>
</file>