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0" r:id="rId14"/>
    <p:sldId id="257" r:id="rId15"/>
    <p:sldId id="259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42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19400"/>
            <a:ext cx="9144000" cy="6096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52800"/>
            <a:ext cx="9144000" cy="304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169392-2266-42C3-A665-974802A4B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6738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B2C6E-6E58-4B8A-8E2C-EE8DA1475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31702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6D364-29D6-444C-9DED-B556AEE61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8321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762000"/>
            <a:ext cx="381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762000"/>
            <a:ext cx="381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925B5-4262-4951-9F96-91F7EB2562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30065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6E312-0BC3-41A4-B6E2-68A288306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30718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D6A82-906F-4552-9476-269A58DB9D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0105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BC867-FE53-462A-96D5-92CEB2C37B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967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6488-A645-418A-AC6D-B232A31D3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7342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23D8-6520-4A88-858B-AB80C1F55D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972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033BD-3465-438D-92CF-DC7940E2A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06846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9A46D-08E0-4848-B411-B8FC56E633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7636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762000"/>
            <a:ext cx="777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fld id="{D5BB0E20-44C7-442B-BC88-F010A212F1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1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74E75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964488" cy="309877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uk-UA" sz="7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Біологічно активні речовини.</a:t>
            </a:r>
            <a:br>
              <a:rPr lang="uk-UA" sz="7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7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Вітаміни. Ферменти.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85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Фітонциди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 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утворюються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вищими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рослинами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бактерицидну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фунгіцидну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протистоцидну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дію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деякі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них токсично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діють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 комах,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кліщів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червів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інших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макроорганізмів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стимулюють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гальмують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розвиток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ріст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рослин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571612"/>
            <a:ext cx="8643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        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Відкриття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фітонцидів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дало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можливість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з'ясувати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складні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співіснування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між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рослинами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Справа у тому,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деякі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них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гальмують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інші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стимулюють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розвиток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та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ріст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інших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тобто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впливають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на стан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фітоценозів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Для прикладу,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якщо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висіяти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по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сусідству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пшеницю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та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альпійську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фіалку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то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пшениця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дасть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високий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врожай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фіалка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випустить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жодного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паростка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Ця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ж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фіалка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якщо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росте по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сусідству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капустою,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проявляє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такий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антагонізм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обидві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рослини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гинуть.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Якщо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вирощувати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озиме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жито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пшеницю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одній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тій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же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площі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протягом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трьох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років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поспіль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то на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четвертий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пшениця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дасть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урожай.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Спостерігають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огірки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краще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ростуть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поряд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квасолею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Відмічається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різне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співіснування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у дерев. Так, дуб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горіх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можуть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рости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поряд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;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хвойні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породи дерев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пригнічують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ріст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навіть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свого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родича – сосну; ясень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пригнічує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ріст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дуба;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шипшина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не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може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рости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поряд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ялиною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; липа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дрібнолиста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пригнічує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акацію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жовту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бузину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жовту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; тополя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запашна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пригнічує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ріст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вільхи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сірої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Своєрідна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несумісність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існує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між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бузиною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червоною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мадриною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сибірською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Водночас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магнолія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стимулює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проростання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насіння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люцерни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та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тимофіївки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;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троянди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краще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ростуть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поряд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лілією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Вищенаведені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приклади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свідчать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про те,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що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фітонциди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є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одним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із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вирішальних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чинників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природного добору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рослин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у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фітоценозах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928826"/>
          </a:xfrm>
        </p:spPr>
        <p:txBody>
          <a:bodyPr/>
          <a:lstStyle/>
          <a:p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Феромони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-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біологічно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активні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продукти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зовнішньої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секреції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виділяють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тварини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. Є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засобами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сигналізації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між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особинами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певної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популяції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сім'ї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Феромони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біологічні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маркери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певного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біологічного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виду.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Виділяються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спеціалізованими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залозами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. (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екзокринні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залози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спеціальними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клітинами</a:t>
            </a:r>
            <a:r>
              <a:rPr lang="ru-RU" sz="2000" b="1" dirty="0">
                <a:solidFill>
                  <a:srgbClr val="003226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dirty="0"/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429684" cy="4476760"/>
          </a:xfrm>
        </p:spPr>
        <p:txBody>
          <a:bodyPr/>
          <a:lstStyle/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Розрізняють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Епагони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статеві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аттрактанти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, 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афродизіаки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які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забезпечують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зустріч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пізнавання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осіб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різної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статі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стимулюють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статеву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поведінку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Одміхніони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мітки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шляху,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слідові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для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мітки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території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7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Торібони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 страху, 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тривоги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Гонофіони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 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викликають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зміну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статі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Гамофіони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статевого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дозрівання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Етофіони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 —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поведінки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наприклад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агрегаційні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феромони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викликають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скупчення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багатьох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</a:rPr>
              <a:t>осіб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endParaRPr lang="ru-RU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ÐÐ°ÑÑÐ¸Ð½ÐºÐ¸ Ð¿Ð¾ Ð·Ð°Ð¿ÑÐ¾ÑÑ ÐºÑÐ°ÑÐ½ÑÐ¹ ÐºÑÑÐ³ Ð½Ð° Ð¿ÑÐ¾Ð·ÑÐ°ÑÐ½Ð¾Ð¼ ÑÐ¾Ð½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2002" y="5896002"/>
            <a:ext cx="961998" cy="96199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27500" r="40264" b="21371"/>
          <a:stretch/>
        </p:blipFill>
        <p:spPr bwMode="auto">
          <a:xfrm>
            <a:off x="347843" y="764704"/>
            <a:ext cx="856174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58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22500" r="38040" b="21774"/>
          <a:stretch/>
        </p:blipFill>
        <p:spPr bwMode="auto">
          <a:xfrm>
            <a:off x="159695" y="332656"/>
            <a:ext cx="884403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69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209" r="40029" b="23790"/>
          <a:stretch/>
        </p:blipFill>
        <p:spPr bwMode="auto">
          <a:xfrm>
            <a:off x="30354" y="548680"/>
            <a:ext cx="891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582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2500" r="37335" b="22178"/>
          <a:stretch/>
        </p:blipFill>
        <p:spPr bwMode="auto">
          <a:xfrm>
            <a:off x="0" y="577371"/>
            <a:ext cx="9144000" cy="544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57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25417" r="38272" b="23186"/>
          <a:stretch/>
        </p:blipFill>
        <p:spPr bwMode="auto">
          <a:xfrm>
            <a:off x="-7813" y="692696"/>
            <a:ext cx="905772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01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2917" r="37162" b="21371"/>
          <a:stretch/>
        </p:blipFill>
        <p:spPr bwMode="auto">
          <a:xfrm>
            <a:off x="0" y="476672"/>
            <a:ext cx="910681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51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27083" r="38624" b="21573"/>
          <a:stretch/>
        </p:blipFill>
        <p:spPr bwMode="auto">
          <a:xfrm>
            <a:off x="17339" y="548680"/>
            <a:ext cx="90485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2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7501" r="37452" b="21975"/>
          <a:stretch/>
        </p:blipFill>
        <p:spPr bwMode="auto">
          <a:xfrm>
            <a:off x="-20391" y="692696"/>
            <a:ext cx="91765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6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25706" r="36398" b="22077"/>
          <a:stretch/>
        </p:blipFill>
        <p:spPr bwMode="auto">
          <a:xfrm>
            <a:off x="49529" y="758290"/>
            <a:ext cx="9103121" cy="48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171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5625" r="36867" b="23185"/>
          <a:stretch/>
        </p:blipFill>
        <p:spPr bwMode="auto">
          <a:xfrm>
            <a:off x="0" y="620688"/>
            <a:ext cx="909890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276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24699" r="36625" b="21270"/>
          <a:stretch/>
        </p:blipFill>
        <p:spPr bwMode="auto">
          <a:xfrm>
            <a:off x="14709" y="764704"/>
            <a:ext cx="915038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7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23085" r="36511" b="21472"/>
          <a:stretch/>
        </p:blipFill>
        <p:spPr bwMode="auto">
          <a:xfrm>
            <a:off x="0" y="764704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22708" r="36515" b="48589"/>
          <a:stretch/>
        </p:blipFill>
        <p:spPr bwMode="auto">
          <a:xfrm>
            <a:off x="4427984" y="766857"/>
            <a:ext cx="4687011" cy="256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23744" r="36984" b="34374"/>
          <a:stretch/>
        </p:blipFill>
        <p:spPr bwMode="auto">
          <a:xfrm>
            <a:off x="3962398" y="764704"/>
            <a:ext cx="5152595" cy="38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2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23126" r="37335" b="20766"/>
          <a:stretch/>
        </p:blipFill>
        <p:spPr bwMode="auto">
          <a:xfrm>
            <a:off x="-13626" y="836712"/>
            <a:ext cx="915762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74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22500" r="36399" b="21774"/>
          <a:stretch/>
        </p:blipFill>
        <p:spPr bwMode="auto">
          <a:xfrm>
            <a:off x="102089" y="836712"/>
            <a:ext cx="9028857" cy="533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25303" r="37011" b="21256"/>
          <a:stretch/>
        </p:blipFill>
        <p:spPr bwMode="auto">
          <a:xfrm>
            <a:off x="2311" y="476672"/>
            <a:ext cx="908800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001056" cy="1571636"/>
          </a:xfrm>
        </p:spPr>
        <p:txBody>
          <a:bodyPr/>
          <a:lstStyle/>
          <a:p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Біологічно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активні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(БАР)– 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неорганічні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</a:t>
            </a:r>
            <a:r>
              <a:rPr lang="el-GR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органічні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сполуки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загальною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особливістю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яких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є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висока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активність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невеликих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кількостях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Вони не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виконують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будівельної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енергетичної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функції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забезпечують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зміну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швидкості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обміну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пристосовуючи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організм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змін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навколишнього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середовища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здійснюють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його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захист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несприятливих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впливів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43174" y="2071678"/>
            <a:ext cx="414340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Біологічно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активні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речовини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2928934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Вітаміни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3714752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Ферменти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52" y="4500570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Гормони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7950" y="2928934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Фітогормони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3714752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Алкалоїди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72132" y="4500570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Фітонциди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5918" y="5214950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Феромони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14942" y="5214950"/>
            <a:ext cx="242889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stile"/>
                <a:ea typeface="+mn-ea"/>
                <a:cs typeface="+mn-cs"/>
              </a:rPr>
              <a:t>Антибіотики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stile"/>
              <a:ea typeface="+mn-ea"/>
              <a:cs typeface="+mn-cs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 flipV="1">
            <a:off x="2786050" y="2571744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893207" y="2893215"/>
            <a:ext cx="114300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964645" y="3321843"/>
            <a:ext cx="185738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3071802" y="3714752"/>
            <a:ext cx="257176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H="1">
            <a:off x="3750463" y="3679033"/>
            <a:ext cx="257176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4500562" y="3286124"/>
            <a:ext cx="185738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5214942" y="2928934"/>
            <a:ext cx="114300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5857884" y="2571744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Коротка характеристика БАР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714356"/>
          <a:ext cx="8143932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групи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Біологічне значення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Представники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Ферменти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Каталізатори </a:t>
                      </a:r>
                      <a:r>
                        <a:rPr lang="uk-UA" baseline="0" dirty="0"/>
                        <a:t>біохімічних реакції.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/>
                        <a:t>Трансферази</a:t>
                      </a:r>
                      <a:r>
                        <a:rPr lang="uk-UA" dirty="0"/>
                        <a:t>, </a:t>
                      </a:r>
                      <a:r>
                        <a:rPr lang="uk-UA" dirty="0" err="1"/>
                        <a:t>гідролази</a:t>
                      </a:r>
                      <a:r>
                        <a:rPr lang="uk-UA" dirty="0"/>
                        <a:t>,</a:t>
                      </a:r>
                      <a:r>
                        <a:rPr lang="uk-UA" baseline="0" dirty="0"/>
                        <a:t> </a:t>
                      </a:r>
                      <a:r>
                        <a:rPr lang="uk-UA" baseline="0" dirty="0" err="1"/>
                        <a:t>ізомерази</a:t>
                      </a:r>
                      <a:r>
                        <a:rPr lang="uk-UA" baseline="0" dirty="0"/>
                        <a:t> тощо.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Вітаміни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Забезпечення життєдіяльності організмів.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А, В1, В2, В6, С, Д, Е, К тощо.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Гормони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Здійснюють ендокринну регуляцію  функцій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/>
                        <a:t>Соматотропін</a:t>
                      </a:r>
                      <a:r>
                        <a:rPr lang="uk-UA" dirty="0"/>
                        <a:t>, адреналін, тироксин тощо.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Фітогормони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Регулюють ріст і розвиток вищих рослин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Ауксини, гібереліни, </a:t>
                      </a:r>
                      <a:r>
                        <a:rPr lang="uk-UA" dirty="0" err="1"/>
                        <a:t>абсцизова</a:t>
                      </a:r>
                      <a:r>
                        <a:rPr lang="uk-UA" dirty="0"/>
                        <a:t> кислота тощо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Алкалоїди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Відіграють роль каталізаторів, захищають від </a:t>
                      </a:r>
                      <a:r>
                        <a:rPr lang="uk-UA" dirty="0" err="1"/>
                        <a:t>виїдання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Хінін, кофеїн, морфін, атропін, </a:t>
                      </a:r>
                      <a:r>
                        <a:rPr lang="uk-UA" dirty="0" err="1"/>
                        <a:t>колхіцин</a:t>
                      </a:r>
                      <a:r>
                        <a:rPr lang="uk-UA" dirty="0"/>
                        <a:t> тощо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Фітонциди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БАР</a:t>
                      </a:r>
                      <a:r>
                        <a:rPr lang="uk-UA" baseline="0" dirty="0"/>
                        <a:t> рослинного походження з</a:t>
                      </a:r>
                      <a:r>
                        <a:rPr lang="uk-UA" dirty="0"/>
                        <a:t>датні пригнічувати ріст бактерій,</a:t>
                      </a:r>
                      <a:r>
                        <a:rPr lang="uk-UA" baseline="0" dirty="0"/>
                        <a:t> грибів, найпростіших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/>
                        <a:t>Аліцин</a:t>
                      </a:r>
                      <a:r>
                        <a:rPr lang="uk-UA" dirty="0"/>
                        <a:t>, </a:t>
                      </a:r>
                      <a:r>
                        <a:rPr lang="uk-UA" dirty="0" err="1"/>
                        <a:t>гексенал</a:t>
                      </a:r>
                      <a:r>
                        <a:rPr lang="uk-UA" dirty="0"/>
                        <a:t>, </a:t>
                      </a:r>
                      <a:r>
                        <a:rPr lang="uk-UA" dirty="0" err="1"/>
                        <a:t>хлорогенова</a:t>
                      </a:r>
                      <a:r>
                        <a:rPr lang="uk-UA" dirty="0"/>
                        <a:t> кислота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err="1"/>
                        <a:t>Феромони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Специфічно впливають на інших особин того ж виду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Статеві </a:t>
                      </a:r>
                      <a:r>
                        <a:rPr lang="uk-UA" dirty="0" err="1"/>
                        <a:t>феромони</a:t>
                      </a:r>
                      <a:r>
                        <a:rPr lang="uk-UA" dirty="0"/>
                        <a:t>, </a:t>
                      </a:r>
                      <a:r>
                        <a:rPr lang="uk-UA" dirty="0" err="1"/>
                        <a:t>феромони</a:t>
                      </a:r>
                      <a:r>
                        <a:rPr lang="uk-UA" dirty="0"/>
                        <a:t> тривоги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Антибіотики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aseline="0" dirty="0"/>
                        <a:t>Пригнічують ріст </a:t>
                      </a:r>
                      <a:r>
                        <a:rPr lang="uk-UA" baseline="0" dirty="0" err="1"/>
                        <a:t>мікроорганіз-мів</a:t>
                      </a:r>
                      <a:r>
                        <a:rPr lang="uk-UA" baseline="0" dirty="0"/>
                        <a:t>, клітин злоякісних пухлин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Стрептоміцин, пеніцилін,</a:t>
                      </a:r>
                      <a:r>
                        <a:rPr lang="uk-UA" baseline="0" dirty="0"/>
                        <a:t> </a:t>
                      </a:r>
                      <a:r>
                        <a:rPr lang="uk-UA" baseline="0" dirty="0" err="1"/>
                        <a:t>новоіманін</a:t>
                      </a:r>
                      <a:r>
                        <a:rPr lang="uk-UA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43932" cy="1571636"/>
          </a:xfrm>
        </p:spPr>
        <p:txBody>
          <a:bodyPr/>
          <a:lstStyle/>
          <a:p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cs typeface="Arial" pitchFamily="34" charset="0"/>
              </a:rPr>
              <a:t>Ферменти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cs typeface="Arial" pitchFamily="34" charset="0"/>
              </a:rPr>
              <a:t> – 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каталізатори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біохімічних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реакцій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Термін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"фермент"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уперше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увів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у науку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голландський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учений </a:t>
            </a:r>
            <a:r>
              <a:rPr lang="en-US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XVII 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ст.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Ван-Гельмон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для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речовин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що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стимулюють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перетворення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виноградного соку у вино.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Пізніше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був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запропонований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термін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ензими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Ці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терміни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використовують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 як </a:t>
            </a:r>
            <a:r>
              <a:rPr lang="ru-RU" sz="2000" b="1" dirty="0" err="1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синоніми</a:t>
            </a:r>
            <a:r>
              <a:rPr lang="ru-RU" sz="2000" b="1" dirty="0">
                <a:solidFill>
                  <a:srgbClr val="00261D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429684" cy="4476760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Оксидоредуктази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каталізують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окисно-відновні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/>
              <a:t>.</a:t>
            </a:r>
          </a:p>
          <a:p>
            <a:endParaRPr lang="ru-RU" sz="1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Трансферази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каталізують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міжмолекулярного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перенесення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різних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хімічних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залишків</a:t>
            </a:r>
            <a:r>
              <a:rPr lang="ru-RU" sz="2000" b="0" dirty="0"/>
              <a:t>.</a:t>
            </a:r>
          </a:p>
          <a:p>
            <a:endParaRPr lang="ru-RU" sz="1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Гідролази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каталізують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гідролітичного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розщеплення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внутрішньо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молекулярних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зв'язків</a:t>
            </a:r>
            <a:r>
              <a:rPr lang="ru-RU" sz="2000" b="0" dirty="0"/>
              <a:t>.</a:t>
            </a:r>
          </a:p>
          <a:p>
            <a:endParaRPr lang="ru-RU" sz="1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Ліази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каталізують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негідролітичного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розщеплення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також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приєднання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подвійними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зв'язками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зворотні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/>
              <a:t>.</a:t>
            </a:r>
          </a:p>
          <a:p>
            <a:endParaRPr lang="ru-RU" sz="1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Ізомерази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каталізують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ізомеризації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субстратів</a:t>
            </a:r>
            <a:r>
              <a:rPr lang="ru-RU" sz="2000" b="0" dirty="0"/>
              <a:t>.</a:t>
            </a:r>
          </a:p>
          <a:p>
            <a:endParaRPr lang="ru-RU" sz="1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Лігази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синтетази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забезпечують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реакції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синтезу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речовин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використанням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енергії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АТФ.</a:t>
            </a:r>
          </a:p>
          <a:p>
            <a:endParaRPr lang="ru-RU" dirty="0"/>
          </a:p>
        </p:txBody>
      </p:sp>
      <p:pic>
        <p:nvPicPr>
          <p:cNvPr id="4" name="Picture 2" descr="ÐÐ°ÑÑÐ¸Ð½ÐºÐ¸ Ð¿Ð¾ Ð·Ð°Ð¿ÑÐ¾ÑÑ ÐºÑÐ°ÑÐ½ÑÐ¹ ÐºÑÑÐ³ Ð½Ð° Ð¿ÑÐ¾Ð·ÑÐ°ÑÐ½Ð¾Ð¼ ÑÐ¾Ð½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2002" y="5896002"/>
            <a:ext cx="961998" cy="96199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64" y="500042"/>
            <a:ext cx="8429716" cy="1357322"/>
          </a:xfrm>
        </p:spPr>
        <p:txBody>
          <a:bodyPr/>
          <a:lstStyle/>
          <a:p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Фітогормони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 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гормони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утворюються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рослинами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дуже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кількостях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регулюють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їх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ріст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розвиток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контролюють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інтенсивність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обміну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клітинах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органах,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завершили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ріст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071678"/>
          <a:ext cx="8572560" cy="376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Фітогормон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Біологічна роль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796"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Абсцизова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кислота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природний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регулятор росту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рослин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затримує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ріст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розвиток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рослин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розпускання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бруньок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проростання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насіння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прискорює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процеси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опадання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листя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дозрівання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плодів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Цитокініни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активація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поділу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клітин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проростання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насіння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закладення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бруньок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рослин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Гібереліни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прискорюють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ріст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цвітіння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рослин</a:t>
                      </a:r>
                      <a:r>
                        <a:rPr lang="ru-RU" sz="18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Найактивніший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представник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гіберелінова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кислота.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Ауксини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Утворюються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 точках росту стебел,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коренів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у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молодих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листках,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бруньках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активуючи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надходження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поживних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речовин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ростучих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тканин</a:t>
                      </a:r>
                      <a:r>
                        <a:rPr lang="uk-UA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Гормони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–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біологічно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активні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здатні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включатися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біохімічних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реакцій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регулювати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обмін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енергії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054726"/>
          <a:ext cx="8572560" cy="548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2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>
                          <a:latin typeface="inherit"/>
                        </a:rPr>
                        <a:t>Органи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ендокринної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системи</a:t>
                      </a:r>
                      <a:endParaRPr lang="ru-RU" b="0" dirty="0">
                        <a:latin typeface="inheri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>
                          <a:latin typeface="inherit"/>
                        </a:rPr>
                        <a:t>Гормони</a:t>
                      </a:r>
                      <a:r>
                        <a:rPr lang="ru-RU" b="0" dirty="0">
                          <a:latin typeface="inherit"/>
                        </a:rPr>
                        <a:t>, </a:t>
                      </a:r>
                      <a:r>
                        <a:rPr lang="ru-RU" b="0" dirty="0" err="1">
                          <a:latin typeface="inherit"/>
                        </a:rPr>
                        <a:t>які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виробляє</a:t>
                      </a:r>
                      <a:endParaRPr lang="ru-RU" b="0" dirty="0">
                        <a:latin typeface="inheri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09">
                <a:tc>
                  <a:txBody>
                    <a:bodyPr/>
                    <a:lstStyle/>
                    <a:p>
                      <a:pPr algn="l"/>
                      <a:r>
                        <a:rPr lang="ru-RU" b="0" dirty="0" err="1">
                          <a:latin typeface="inherit"/>
                        </a:rPr>
                        <a:t>Гіпофіз</a:t>
                      </a:r>
                      <a:endParaRPr lang="ru-RU" b="0" dirty="0">
                        <a:latin typeface="inherit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inherit"/>
                        </a:rPr>
                        <a:t>Гормон росту (</a:t>
                      </a:r>
                      <a:r>
                        <a:rPr lang="ru-RU" b="0" dirty="0" err="1">
                          <a:latin typeface="inherit"/>
                        </a:rPr>
                        <a:t>соматотропін</a:t>
                      </a:r>
                      <a:r>
                        <a:rPr lang="ru-RU" b="0" dirty="0">
                          <a:latin typeface="inherit"/>
                        </a:rPr>
                        <a:t>), </a:t>
                      </a:r>
                      <a:r>
                        <a:rPr lang="ru-RU" b="0" dirty="0" err="1">
                          <a:latin typeface="inherit"/>
                        </a:rPr>
                        <a:t>меланотропін</a:t>
                      </a:r>
                      <a:r>
                        <a:rPr lang="ru-RU" b="0" dirty="0">
                          <a:latin typeface="inherit"/>
                        </a:rPr>
                        <a:t> (синтез </a:t>
                      </a:r>
                      <a:r>
                        <a:rPr lang="ru-RU" b="0" dirty="0" err="1">
                          <a:latin typeface="inherit"/>
                        </a:rPr>
                        <a:t>меланіну</a:t>
                      </a:r>
                      <a:r>
                        <a:rPr lang="ru-RU" b="0" dirty="0">
                          <a:latin typeface="inherit"/>
                        </a:rPr>
                        <a:t>), </a:t>
                      </a:r>
                      <a:r>
                        <a:rPr lang="ru-RU" b="0" dirty="0" err="1">
                          <a:latin typeface="inherit"/>
                        </a:rPr>
                        <a:t>вазопресин</a:t>
                      </a:r>
                      <a:r>
                        <a:rPr lang="ru-RU" b="0" dirty="0">
                          <a:latin typeface="inherit"/>
                        </a:rPr>
                        <a:t>(</a:t>
                      </a:r>
                      <a:r>
                        <a:rPr lang="ru-RU" b="0" dirty="0" err="1">
                          <a:latin typeface="inherit"/>
                        </a:rPr>
                        <a:t>підвищує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артеріальний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тиск</a:t>
                      </a:r>
                      <a:r>
                        <a:rPr lang="ru-RU" b="0" dirty="0">
                          <a:latin typeface="inherit"/>
                        </a:rPr>
                        <a:t>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15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Епіфіз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err="1">
                          <a:latin typeface="inherit"/>
                        </a:rPr>
                        <a:t>Мелатонін</a:t>
                      </a:r>
                      <a:r>
                        <a:rPr lang="ru-RU" b="0" dirty="0">
                          <a:latin typeface="inherit"/>
                        </a:rPr>
                        <a:t> (</a:t>
                      </a:r>
                      <a:r>
                        <a:rPr lang="ru-RU" b="0" dirty="0" err="1">
                          <a:latin typeface="inherit"/>
                        </a:rPr>
                        <a:t>пригнічує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утворення</a:t>
                      </a:r>
                      <a:r>
                        <a:rPr lang="ru-RU" b="0" dirty="0">
                          <a:latin typeface="inherit"/>
                        </a:rPr>
                        <a:t> темного </a:t>
                      </a:r>
                      <a:r>
                        <a:rPr lang="ru-RU" b="0" dirty="0" err="1">
                          <a:latin typeface="inherit"/>
                        </a:rPr>
                        <a:t>пігменту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шкіри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і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викликає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її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посвітління</a:t>
                      </a:r>
                      <a:r>
                        <a:rPr lang="ru-RU" b="0" dirty="0">
                          <a:latin typeface="inherit"/>
                        </a:rPr>
                        <a:t>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515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Щитоподібна залоза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Тироксин (активізує всі види обміну речовин у всіх органах і системах)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82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Паращитоподібні залози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Паратгормон (регулює вміст Са і Р)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951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Підшлункова залоза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Інсулін (зниження рівня глюкози в крові) глюкагон (підвищення рівня глюкози)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5448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Надниркові залози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err="1">
                          <a:latin typeface="inherit"/>
                        </a:rPr>
                        <a:t>Мінералокортикоїди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baseline="0" dirty="0">
                          <a:latin typeface="inherit"/>
                        </a:rPr>
                        <a:t> (</a:t>
                      </a:r>
                      <a:r>
                        <a:rPr lang="ru-RU" b="0" dirty="0" err="1">
                          <a:latin typeface="inherit"/>
                        </a:rPr>
                        <a:t>водно-сольовий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обмін</a:t>
                      </a:r>
                      <a:r>
                        <a:rPr lang="ru-RU" b="0" dirty="0">
                          <a:latin typeface="inherit"/>
                        </a:rPr>
                        <a:t>), </a:t>
                      </a:r>
                      <a:r>
                        <a:rPr lang="ru-RU" b="0" dirty="0" err="1">
                          <a:latin typeface="inherit"/>
                        </a:rPr>
                        <a:t>глюкокортикоїди</a:t>
                      </a:r>
                      <a:r>
                        <a:rPr lang="ru-RU" b="0" dirty="0">
                          <a:latin typeface="inherit"/>
                        </a:rPr>
                        <a:t> (</a:t>
                      </a:r>
                      <a:r>
                        <a:rPr lang="ru-RU" b="0" dirty="0" err="1">
                          <a:latin typeface="inherit"/>
                        </a:rPr>
                        <a:t>обмін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білків</a:t>
                      </a:r>
                      <a:r>
                        <a:rPr lang="ru-RU" b="0" dirty="0">
                          <a:latin typeface="inherit"/>
                        </a:rPr>
                        <a:t>, </a:t>
                      </a:r>
                      <a:r>
                        <a:rPr lang="ru-RU" b="0" dirty="0" err="1">
                          <a:latin typeface="inherit"/>
                        </a:rPr>
                        <a:t>жирів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і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вуглеводів</a:t>
                      </a:r>
                      <a:r>
                        <a:rPr lang="ru-RU" b="0" dirty="0">
                          <a:latin typeface="inherit"/>
                        </a:rPr>
                        <a:t>), </a:t>
                      </a:r>
                      <a:r>
                        <a:rPr lang="ru-RU" b="0" dirty="0" err="1">
                          <a:latin typeface="inherit"/>
                        </a:rPr>
                        <a:t>адреналін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і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норадреналін</a:t>
                      </a:r>
                      <a:r>
                        <a:rPr lang="ru-RU" b="0" dirty="0">
                          <a:latin typeface="inherit"/>
                        </a:rPr>
                        <a:t>.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247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Статеві залози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Тестостерон (чоловічий), естроген(жіночий)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515">
                <a:tc>
                  <a:txBody>
                    <a:bodyPr/>
                    <a:lstStyle/>
                    <a:p>
                      <a:pPr algn="l"/>
                      <a:r>
                        <a:rPr lang="ru-RU" b="0">
                          <a:latin typeface="inherit"/>
                        </a:rPr>
                        <a:t>Тимус (вилочкова залоза)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err="1">
                          <a:latin typeface="inherit"/>
                        </a:rPr>
                        <a:t>Тимозин</a:t>
                      </a:r>
                      <a:r>
                        <a:rPr lang="ru-RU" b="0" dirty="0">
                          <a:latin typeface="inherit"/>
                        </a:rPr>
                        <a:t> (</a:t>
                      </a:r>
                      <a:r>
                        <a:rPr lang="ru-RU" b="0" dirty="0" err="1">
                          <a:latin typeface="inherit"/>
                        </a:rPr>
                        <a:t>під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його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впливом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формуються</a:t>
                      </a:r>
                      <a:r>
                        <a:rPr lang="ru-RU" b="0" dirty="0">
                          <a:latin typeface="inherit"/>
                        </a:rPr>
                        <a:t> </a:t>
                      </a:r>
                      <a:r>
                        <a:rPr lang="ru-RU" b="0" dirty="0" err="1">
                          <a:latin typeface="inherit"/>
                        </a:rPr>
                        <a:t>лімфоцити</a:t>
                      </a:r>
                      <a:r>
                        <a:rPr lang="ru-RU" b="0" dirty="0">
                          <a:latin typeface="inherit"/>
                        </a:rPr>
                        <a:t> у </a:t>
                      </a:r>
                      <a:r>
                        <a:rPr lang="ru-RU" b="0" dirty="0" err="1">
                          <a:latin typeface="inherit"/>
                        </a:rPr>
                        <a:t>дітей</a:t>
                      </a:r>
                      <a:r>
                        <a:rPr lang="ru-RU" b="0" dirty="0">
                          <a:latin typeface="inherit"/>
                        </a:rPr>
                        <a:t>)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64" y="214290"/>
            <a:ext cx="8429716" cy="1071570"/>
          </a:xfrm>
        </p:spPr>
        <p:txBody>
          <a:bodyPr/>
          <a:lstStyle/>
          <a:p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Вітаміни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органічні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сполуки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різної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хімічної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природи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необхідні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для нормального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обміну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росту та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підвищують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стійкість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організму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захворювань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 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сьогодні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кількість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відкритих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вітамінів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сягає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30,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їх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ділять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групи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1571612"/>
          <a:ext cx="8715436" cy="494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4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Вітамін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Біологічна роль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24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В12</a:t>
                      </a:r>
                      <a:endParaRPr lang="ru-RU" b="0" i="1" u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Необхідний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для нормального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кровотворення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нормалізації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жирового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обміну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печінці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бере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участь у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синтезі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ДНК,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деяких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амінокислот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регулює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жирів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вуглеводів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В9 </a:t>
                      </a:r>
                      <a:endParaRPr lang="ru-RU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Стимулює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утворення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еритроцитів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лейкоцитів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знижує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вміст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холестерину у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крові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сприяє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росту,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відновленню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оновленню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клітин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організму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відповідає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 хороший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апетит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В7 </a:t>
                      </a:r>
                      <a:endParaRPr lang="ru-RU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Доставляє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сірку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волоссю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нігтям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шкірі,уповільнює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процеси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старіння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ru-R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Забезпечує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нормальний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ріст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розвиток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кісткової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тканини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організмі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регулює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мінеральний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сприяє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засвоєнню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кальцію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організмом</a:t>
                      </a:r>
                      <a:r>
                        <a:rPr lang="ru-RU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b="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В6 </a:t>
                      </a:r>
                      <a:endParaRPr lang="ru-RU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Необхідний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для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засвоєння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білків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жирів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сприяє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утворенню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еритроцитів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регулює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стан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нервової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системи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попереджує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запалення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шкіри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підтримує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здоров'я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зубів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ясен,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бере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участь в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обміні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холестерину,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регулює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жировий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печінці</a:t>
                      </a:r>
                      <a:r>
                        <a:rPr lang="ru-RU" sz="18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20014"/>
          <a:ext cx="8572560" cy="613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622"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Вітамін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Біологічна роль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9054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Забезпечують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нормальний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стан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шкіри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волосся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потрібні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для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зору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кісток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підвищують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опірність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організму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інфекційних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хвороб.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054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Діє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як антиоксидант,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сприятливо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діє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функцію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статевих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залоз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стимулює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діяльність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м'язової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системи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38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Сприяє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зміцненню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імунітету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загоюванню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ран,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протизапальну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протиалергічну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дію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4486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В3 (РР)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Бере участь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більш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ніж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півсотні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реакцій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ході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яких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запаси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вуглеводів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жирів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білків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перетворюються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енергію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знешкодженні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шляхом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окиснення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природних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чужорідних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речовин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нормалізації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вмісту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холестерину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крові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бере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участь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утворенні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гемоглобіну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9054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В2 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Впливає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процес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росту, стан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центральної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нервової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системи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зору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входить до складу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ферментів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які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регулюють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важливі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етапи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речовин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338"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Вітамін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В1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Впливає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обмін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речовин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нервово-рефлекторну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регуляцію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на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проведення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нервових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імпульсів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1800" b="0" i="1" u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мозок</a:t>
                      </a:r>
                      <a:r>
                        <a:rPr lang="ru-RU" sz="1800" b="0" i="1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0" i="1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6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Impact"/>
        <a:ea typeface=""/>
        <a:cs typeface=""/>
      </a:majorFont>
      <a:minorFont>
        <a:latin typeface="Eurostil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1284</Words>
  <Application>Microsoft Office PowerPoint</Application>
  <PresentationFormat>Экран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Eurostile</vt:lpstr>
      <vt:lpstr>Impact</vt:lpstr>
      <vt:lpstr>inherit</vt:lpstr>
      <vt:lpstr>Times New Roman</vt:lpstr>
      <vt:lpstr>Тема Office</vt:lpstr>
      <vt:lpstr>116</vt:lpstr>
      <vt:lpstr>Біологічно активні речовини. Вітаміни. Ферменти.</vt:lpstr>
      <vt:lpstr>Презентация PowerPoint</vt:lpstr>
      <vt:lpstr>Біологічно активні речовини (БАР)– це неорганічні та органічні сполуки, загальною особливістю яких є висока активність у невеликих кількостях. Вони не виконують ні будівельної, ні енергетичної функції, а забезпечують зміну швидкості обміну речовин, пристосовуючи організм до змін навколишнього середовища та здійснюють його захист від несприятливих впливів. </vt:lpstr>
      <vt:lpstr>Коротка характеристика БАР</vt:lpstr>
      <vt:lpstr>Ферменти – каталізатори біохімічних реакцій. Термін "фермент" уперше увів у науку голландський учений XVII ст. Ван-Гельмон для речовин, що стимулюють перетворення виноградного соку у вино. Пізніше був запропонований термін – ензими. Ці терміни використовують як синоніми. </vt:lpstr>
      <vt:lpstr>Фітогормони – гормони, які утворюються рослинами в дуже малих кількостях, регулюють їх ріст і розвиток, контролюють інтенсивність обміну речовин у клітинах і органах, що завершили ріст. </vt:lpstr>
      <vt:lpstr>  Гормони – біологічно активні речовини, які здатні включатися до біохімічних реакцій і регулювати обмін речовин та енергії.</vt:lpstr>
      <vt:lpstr>   Вітаміни - органічні сполуки різної хімічної природи, необхідні для нормального обміну речовин, росту та розвитку, підвищують стійкість організму до захворювань.  На сьогодні кількість відкритих вітамінів сягає 30, їх ділять на групи.    </vt:lpstr>
      <vt:lpstr>Презентация PowerPoint</vt:lpstr>
      <vt:lpstr>Фітонциди – речовини, які утворюються вищими рослинами і мають бактерицидну, фунгіцидну і протистоцидну дію, а деякі з них токсично діють на комах, кліщів, червів та інших макроорганізмів, стимулюють або гальмують розвиток і ріст рослин.</vt:lpstr>
      <vt:lpstr>Феромони - біологічно активні речовини, продукти зовнішньої секреції які виділяють тварини. Є засобами сигналізації між особинами певної популяції (сім'ї). Феромони — біологічні маркери певного біологічного виду. Виділяються спеціалізованими залозами. (екзокринні залози) або спеціальними клітинами.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Володя</cp:lastModifiedBy>
  <cp:revision>12</cp:revision>
  <dcterms:created xsi:type="dcterms:W3CDTF">2022-03-28T16:55:44Z</dcterms:created>
  <dcterms:modified xsi:type="dcterms:W3CDTF">2024-03-08T06:19:32Z</dcterms:modified>
</cp:coreProperties>
</file>