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4" r:id="rId19"/>
    <p:sldId id="267" r:id="rId20"/>
    <p:sldId id="268" r:id="rId21"/>
    <p:sldId id="269" r:id="rId22"/>
    <p:sldId id="270" r:id="rId23"/>
    <p:sldId id="273" r:id="rId24"/>
    <p:sldId id="271" r:id="rId25"/>
    <p:sldId id="27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/>
              <a:t>Тема1.</a:t>
            </a:r>
            <a:r>
              <a:rPr lang="ru-RU" b="1" dirty="0" smtClean="0"/>
              <a:t>ОСОБЛИВОСТІ ОРГАНІЗАЦІЇ ТА ФУНКЦІОНУВАННЯ БАРІВ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uk-UA" sz="3600" dirty="0" smtClean="0"/>
              <a:t>1. Історія коктейлів</a:t>
            </a:r>
          </a:p>
          <a:p>
            <a:pPr algn="l"/>
            <a:r>
              <a:rPr lang="uk-UA" sz="3600" dirty="0" smtClean="0"/>
              <a:t>2. Класифікація барів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1999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 структури барів входить: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140086"/>
            <a:ext cx="7434979" cy="4717914"/>
          </a:xfrm>
        </p:spPr>
        <p:txBody>
          <a:bodyPr/>
          <a:lstStyle/>
          <a:p>
            <a:pPr lvl="0"/>
            <a:r>
              <a:rPr lang="uk-UA" dirty="0" smtClean="0"/>
              <a:t>виробництво </a:t>
            </a:r>
            <a:r>
              <a:rPr lang="uk-UA" dirty="0" smtClean="0"/>
              <a:t>продукції;</a:t>
            </a:r>
          </a:p>
          <a:p>
            <a:pPr lvl="0"/>
            <a:r>
              <a:rPr lang="uk-UA" dirty="0" smtClean="0"/>
              <a:t>організація споживання;</a:t>
            </a:r>
          </a:p>
          <a:p>
            <a:pPr lvl="0"/>
            <a:r>
              <a:rPr lang="uk-UA" dirty="0" smtClean="0"/>
              <a:t>організація відпочинку та розваг;</a:t>
            </a:r>
          </a:p>
          <a:p>
            <a:pPr lvl="0"/>
            <a:r>
              <a:rPr lang="uk-UA" dirty="0" smtClean="0"/>
              <a:t>реалізація продукції.</a:t>
            </a:r>
          </a:p>
          <a:p>
            <a:r>
              <a:rPr lang="uk-UA" b="1" dirty="0" smtClean="0"/>
              <a:t>Форми обслуговування в барах:</a:t>
            </a:r>
            <a:endParaRPr lang="uk-UA" dirty="0" smtClean="0"/>
          </a:p>
          <a:p>
            <a:pPr lvl="0"/>
            <a:r>
              <a:rPr lang="uk-UA" dirty="0" smtClean="0"/>
              <a:t>бармен за </a:t>
            </a:r>
            <a:r>
              <a:rPr lang="uk-UA" dirty="0" err="1" smtClean="0"/>
              <a:t>барною</a:t>
            </a:r>
            <a:r>
              <a:rPr lang="uk-UA" dirty="0" smtClean="0"/>
              <a:t> стійкою;</a:t>
            </a:r>
          </a:p>
          <a:p>
            <a:pPr lvl="0"/>
            <a:r>
              <a:rPr lang="uk-UA" dirty="0" smtClean="0"/>
              <a:t>офіціанти;</a:t>
            </a:r>
          </a:p>
          <a:p>
            <a:pPr lvl="0"/>
            <a:r>
              <a:rPr lang="uk-UA" dirty="0" smtClean="0"/>
              <a:t>змішане.</a:t>
            </a:r>
            <a:endParaRPr lang="uk-UA" dirty="0"/>
          </a:p>
        </p:txBody>
      </p:sp>
      <p:pic>
        <p:nvPicPr>
          <p:cNvPr id="2050" name="Picture 2" descr="http://minsk.topcity.me/uploads/catalog/164/544446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4" y="311987"/>
            <a:ext cx="4581809" cy="30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enividi.ru/files/img/8823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72" y="3564124"/>
            <a:ext cx="4831461" cy="308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942" y="438661"/>
            <a:ext cx="9805556" cy="3763687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r>
              <a:rPr lang="uk-UA" sz="2800" b="1" dirty="0" smtClean="0"/>
              <a:t>Різновиди барів класифікують за наступними критеріями:</a:t>
            </a:r>
            <a:endParaRPr lang="uk-UA" sz="2800" dirty="0" smtClean="0"/>
          </a:p>
          <a:p>
            <a:pPr lvl="1"/>
            <a:r>
              <a:rPr lang="uk-UA" sz="2800" dirty="0" smtClean="0"/>
              <a:t>За рівнем обслуговування та номенклатурою наданих послуг;</a:t>
            </a:r>
          </a:p>
          <a:p>
            <a:pPr lvl="1"/>
            <a:r>
              <a:rPr lang="uk-UA" sz="2800" dirty="0" smtClean="0"/>
              <a:t>За призначенням;</a:t>
            </a:r>
          </a:p>
          <a:p>
            <a:pPr lvl="1"/>
            <a:r>
              <a:rPr lang="uk-UA" sz="2800" dirty="0" smtClean="0"/>
              <a:t>За асортиментом напоїв та виробів;</a:t>
            </a:r>
          </a:p>
          <a:p>
            <a:pPr lvl="1"/>
            <a:r>
              <a:rPr lang="uk-UA" sz="2800" dirty="0" smtClean="0"/>
              <a:t>За часом роботи.</a:t>
            </a:r>
          </a:p>
          <a:p>
            <a:endParaRPr lang="ru-RU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3076" name="Picture 4" descr="http://bobr.by/i/catalog/traktir_boyary/IMG_8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82" y="3486150"/>
            <a:ext cx="4750569" cy="316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mtg-rus.ru/upload/galleries/tobolsk/restourants/Traktir_Belaya_Sova/Traktir_Belaya_Sova_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78" y="3855272"/>
            <a:ext cx="3733865" cy="28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700391"/>
            <a:ext cx="10837228" cy="5235798"/>
          </a:xfrm>
        </p:spPr>
        <p:txBody>
          <a:bodyPr/>
          <a:lstStyle/>
          <a:p>
            <a:r>
              <a:rPr lang="uk-UA" b="1" i="1" dirty="0" smtClean="0"/>
              <a:t>За рівнем обслуговування та номенклатурою наданих послуг</a:t>
            </a:r>
            <a:r>
              <a:rPr lang="uk-UA" dirty="0" smtClean="0"/>
              <a:t>:</a:t>
            </a:r>
            <a:endParaRPr lang="uk-UA" b="1" i="1" dirty="0" smtClean="0"/>
          </a:p>
          <a:p>
            <a:pPr lvl="0"/>
            <a:r>
              <a:rPr lang="uk-UA" i="1" dirty="0" smtClean="0"/>
              <a:t>Клас «люкс» </a:t>
            </a:r>
            <a:r>
              <a:rPr lang="uk-UA" dirty="0" smtClean="0"/>
              <a:t>- вишуканість та високій рівень комфортності; широкій вибір послуг, напоїв, коктейлів на замовлення та фірмових напоїв.</a:t>
            </a:r>
          </a:p>
          <a:p>
            <a:pPr lvl="0"/>
            <a:r>
              <a:rPr lang="uk-UA" i="1" dirty="0" smtClean="0"/>
              <a:t>Клас «вищий» </a:t>
            </a:r>
            <a:r>
              <a:rPr lang="uk-UA" dirty="0" smtClean="0"/>
              <a:t>-  оригінальність інтер’єру, комфортність, досить широкий вибір послуг, напоїв, коктейлів на замовлення та фірмових.</a:t>
            </a:r>
          </a:p>
          <a:p>
            <a:pPr lvl="0"/>
            <a:r>
              <a:rPr lang="uk-UA" i="1" dirty="0" smtClean="0"/>
              <a:t>Клас «перший» - </a:t>
            </a:r>
            <a:r>
              <a:rPr lang="uk-UA" dirty="0" smtClean="0"/>
              <a:t>менший обсяг послуг, напої, коктейлі нескладного приготування; обслуговування офіціантами та барменом.</a:t>
            </a:r>
          </a:p>
          <a:p>
            <a:endParaRPr lang="uk-UA" dirty="0"/>
          </a:p>
        </p:txBody>
      </p:sp>
      <p:pic>
        <p:nvPicPr>
          <p:cNvPr id="4098" name="Picture 2" descr="http://hotpot.com.ua/wp-content/uploads/2016/01/DSC2601-1-900x600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093741"/>
            <a:ext cx="33909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elnicabiz.com.ua/images/pivnoy_bar_pab_bussi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66" y="3849621"/>
            <a:ext cx="2850734" cy="30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it.ua/wp-content/uploads/2014/11/f56baddda4ccfefe38b4bc8be4348d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71" y="4290992"/>
            <a:ext cx="3015077" cy="18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486383"/>
            <a:ext cx="10642675" cy="5778229"/>
          </a:xfrm>
        </p:spPr>
        <p:txBody>
          <a:bodyPr>
            <a:normAutofit fontScale="92500" lnSpcReduction="10000"/>
          </a:bodyPr>
          <a:lstStyle/>
          <a:p>
            <a:r>
              <a:rPr lang="uk-UA" sz="2800" b="1" i="1" u="sng" dirty="0" smtClean="0"/>
              <a:t>За призначенням:</a:t>
            </a:r>
          </a:p>
          <a:p>
            <a:pPr lvl="2"/>
            <a:r>
              <a:rPr lang="uk-UA" sz="2800" dirty="0" smtClean="0"/>
              <a:t>Танцювальні бари;</a:t>
            </a:r>
          </a:p>
          <a:p>
            <a:pPr lvl="2"/>
            <a:r>
              <a:rPr lang="uk-UA" sz="2800" dirty="0" smtClean="0"/>
              <a:t>Ігрові бари;</a:t>
            </a:r>
          </a:p>
          <a:p>
            <a:pPr lvl="2"/>
            <a:r>
              <a:rPr lang="uk-UA" sz="2800" dirty="0" smtClean="0"/>
              <a:t>Диско-бари;</a:t>
            </a:r>
          </a:p>
          <a:p>
            <a:pPr lvl="2"/>
            <a:r>
              <a:rPr lang="uk-UA" sz="2800" dirty="0" err="1" smtClean="0"/>
              <a:t>Експресо</a:t>
            </a:r>
            <a:r>
              <a:rPr lang="uk-UA" sz="2800" dirty="0" smtClean="0"/>
              <a:t>-бари</a:t>
            </a:r>
            <a:r>
              <a:rPr lang="uk-UA" sz="2800" dirty="0" smtClean="0"/>
              <a:t>;</a:t>
            </a:r>
          </a:p>
          <a:p>
            <a:pPr lvl="2"/>
            <a:r>
              <a:rPr lang="uk-UA" sz="2800" dirty="0" smtClean="0"/>
              <a:t>Вар’єте – бари.</a:t>
            </a:r>
          </a:p>
          <a:p>
            <a:r>
              <a:rPr lang="uk-UA" sz="2800" b="1" i="1" u="sng" dirty="0" smtClean="0"/>
              <a:t>За асортиментом напоїв та виробів:</a:t>
            </a:r>
          </a:p>
          <a:p>
            <a:pPr lvl="1"/>
            <a:r>
              <a:rPr lang="uk-UA" sz="2800" dirty="0" smtClean="0"/>
              <a:t>Винні бари,  коктейль-бари, пивні бари, молочні бари;</a:t>
            </a:r>
          </a:p>
          <a:p>
            <a:pPr lvl="1"/>
            <a:r>
              <a:rPr lang="uk-UA" sz="2800" dirty="0" err="1" smtClean="0"/>
              <a:t>Снек-бари</a:t>
            </a:r>
            <a:r>
              <a:rPr lang="uk-UA" sz="2800" dirty="0" smtClean="0"/>
              <a:t>, гриль-бари, суши-бари,</a:t>
            </a:r>
          </a:p>
          <a:p>
            <a:pPr lvl="1"/>
            <a:r>
              <a:rPr lang="uk-UA" sz="2800" dirty="0" smtClean="0"/>
              <a:t>Вітамінні бари, </a:t>
            </a:r>
            <a:r>
              <a:rPr lang="uk-UA" sz="2800" dirty="0" err="1" smtClean="0"/>
              <a:t>фітобари</a:t>
            </a:r>
            <a:r>
              <a:rPr lang="uk-UA" sz="2800" dirty="0" smtClean="0"/>
              <a:t>.</a:t>
            </a:r>
          </a:p>
          <a:p>
            <a:r>
              <a:rPr lang="uk-UA" sz="2800" b="1" i="1" u="sng" dirty="0" smtClean="0"/>
              <a:t>За часом роботи:</a:t>
            </a:r>
            <a:endParaRPr lang="uk-UA" sz="2800" b="1" u="sng" dirty="0" smtClean="0"/>
          </a:p>
          <a:p>
            <a:pPr lvl="0"/>
            <a:r>
              <a:rPr lang="uk-UA" sz="2800" dirty="0" smtClean="0"/>
              <a:t>денного перебування;</a:t>
            </a:r>
          </a:p>
          <a:p>
            <a:pPr lvl="0"/>
            <a:r>
              <a:rPr lang="uk-UA" sz="2800" dirty="0" smtClean="0"/>
              <a:t>вечірнього;</a:t>
            </a:r>
          </a:p>
          <a:p>
            <a:pPr lvl="0"/>
            <a:r>
              <a:rPr lang="uk-UA" sz="2800" dirty="0" smtClean="0"/>
              <a:t>цілодобові.</a:t>
            </a:r>
          </a:p>
          <a:p>
            <a:pPr lvl="1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154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22570"/>
            <a:ext cx="9613861" cy="1031132"/>
          </a:xfrm>
        </p:spPr>
        <p:txBody>
          <a:bodyPr/>
          <a:lstStyle/>
          <a:p>
            <a:r>
              <a:rPr lang="ru-RU" dirty="0" smtClean="0"/>
              <a:t>Характеристика </a:t>
            </a:r>
            <a:r>
              <a:rPr lang="uk-UA" dirty="0" smtClean="0"/>
              <a:t>різних типів барів</a:t>
            </a:r>
            <a:endParaRPr lang="uk-UA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0195" y="2782827"/>
            <a:ext cx="33463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1.Десертні бари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3244" y="1556426"/>
            <a:ext cx="7957224" cy="503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9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163" y="817123"/>
            <a:ext cx="9613861" cy="836579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2. Винні бари</a:t>
            </a:r>
            <a:endParaRPr lang="uk-UA" sz="3600" b="1" dirty="0"/>
          </a:p>
        </p:txBody>
      </p:sp>
      <p:pic>
        <p:nvPicPr>
          <p:cNvPr id="6150" name="Picture 6" descr="http://healthy.pp.ua/wp-content/uploads/2014/04/Koryst-ta-shkoda-chervonoho-vyna-300x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1" y="4194703"/>
            <a:ext cx="3428535" cy="23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machnogo.pp.ua/uploads/posts/2015-03/vino-z-polunic_2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96" y="422161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alcoinfo.com.ua/wp-content/uploads/2015/01/7895007693a4fa862079a9fe17364e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65" y="1653702"/>
            <a:ext cx="3372255" cy="25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akh.com.ua/image/catalog/masterskaya/bar%20klass/wine%20bar%20%20klassifikaciya%20baro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2672" y="2100622"/>
            <a:ext cx="6478690" cy="4319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6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3. </a:t>
            </a:r>
            <a:r>
              <a:rPr lang="uk-UA" b="1" dirty="0" err="1" smtClean="0"/>
              <a:t>Шампань-бари</a:t>
            </a:r>
            <a:r>
              <a:rPr lang="uk-UA" b="1" dirty="0" smtClean="0"/>
              <a:t>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081286"/>
            <a:ext cx="7333379" cy="4521127"/>
          </a:xfrm>
        </p:spPr>
        <p:txBody>
          <a:bodyPr>
            <a:normAutofit/>
          </a:bodyPr>
          <a:lstStyle/>
          <a:p>
            <a:endParaRPr lang="uk-UA" sz="2800" dirty="0"/>
          </a:p>
        </p:txBody>
      </p:sp>
      <p:pic>
        <p:nvPicPr>
          <p:cNvPr id="4098" name="Picture 2" descr="https://akh.com.ua/image/catalog/masterskaya/bar%20klass/champagne%20bar%20klassifikaciya%20b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404" y="2568102"/>
            <a:ext cx="7313404" cy="4113791"/>
          </a:xfrm>
          <a:prstGeom prst="rect">
            <a:avLst/>
          </a:prstGeom>
          <a:noFill/>
        </p:spPr>
      </p:pic>
      <p:pic>
        <p:nvPicPr>
          <p:cNvPr id="4100" name="Picture 4" descr="https://akh.com.ua/image/catalog/masterskaya/bar%20klass/champagne%20bar%20klassifikaciya%20barov%20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4154" y="1083993"/>
            <a:ext cx="6096000" cy="4067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27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856033"/>
            <a:ext cx="9613861" cy="1050587"/>
          </a:xfrm>
        </p:spPr>
        <p:txBody>
          <a:bodyPr>
            <a:normAutofit/>
          </a:bodyPr>
          <a:lstStyle/>
          <a:p>
            <a:r>
              <a:rPr lang="uk-UA" sz="4000" b="1" dirty="0" smtClean="0"/>
              <a:t>4. Коктейль-бари</a:t>
            </a:r>
            <a:endParaRPr lang="uk-UA" sz="4000" b="1" dirty="0"/>
          </a:p>
        </p:txBody>
      </p:sp>
      <p:pic>
        <p:nvPicPr>
          <p:cNvPr id="3076" name="Picture 4" descr="https://akh.com.ua/image/catalog/masterskaya/bar%20klass/1%20cocktail%20bar%20klassifikaciya%20b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2366" y="505838"/>
            <a:ext cx="5524500" cy="3876676"/>
          </a:xfrm>
          <a:prstGeom prst="rect">
            <a:avLst/>
          </a:prstGeom>
          <a:noFill/>
        </p:spPr>
      </p:pic>
      <p:pic>
        <p:nvPicPr>
          <p:cNvPr id="3074" name="Picture 2" descr="https://akh.com.ua/image/catalog/masterskaya/bar%20klass/cocktail%20bar%20klassifikaciya%20bar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823766"/>
            <a:ext cx="7626485" cy="4674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3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kh.com.ua/image/catalog/masterskaya/bar%20klass/pub%20klassifikaciya%20b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9993"/>
            <a:ext cx="9329537" cy="4898007"/>
          </a:xfrm>
          <a:prstGeom prst="rect">
            <a:avLst/>
          </a:prstGeom>
          <a:noFill/>
        </p:spPr>
      </p:pic>
      <p:pic>
        <p:nvPicPr>
          <p:cNvPr id="2050" name="Picture 2" descr="https://akh.com.ua/image/catalog/masterskaya/bar%20klass/pub%20klassifikaciya%20barov%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8338" y="646889"/>
            <a:ext cx="5663661" cy="3185809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821" y="914400"/>
            <a:ext cx="10289507" cy="1478604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5. Пивні бари та </a:t>
            </a:r>
            <a:r>
              <a:rPr lang="uk-UA" sz="3600" b="1" dirty="0" err="1" smtClean="0"/>
              <a:t>паблік-бари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15739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214" y="564203"/>
            <a:ext cx="9613861" cy="3270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/>
              <a:t>6. Гриль-бари</a:t>
            </a:r>
            <a:endParaRPr lang="uk-UA" sz="3600" b="1" dirty="0"/>
          </a:p>
        </p:txBody>
      </p:sp>
      <p:pic>
        <p:nvPicPr>
          <p:cNvPr id="1026" name="Picture 2" descr="https://akh.com.ua/image/catalog/masterskaya/bar%20klass/1%20grill%20bar%20klassifikaciya%20b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682" y="2256817"/>
            <a:ext cx="6656872" cy="4019009"/>
          </a:xfrm>
          <a:prstGeom prst="rect">
            <a:avLst/>
          </a:prstGeom>
          <a:noFill/>
        </p:spPr>
      </p:pic>
      <p:pic>
        <p:nvPicPr>
          <p:cNvPr id="1028" name="Picture 4" descr="https://akh.com.ua/image/catalog/masterskaya/bar%20klass/josper-b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2563" y="531271"/>
            <a:ext cx="5238750" cy="3924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Батьківщина барів - Америка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305" y="2083954"/>
            <a:ext cx="6440326" cy="3599316"/>
          </a:xfrm>
        </p:spPr>
        <p:txBody>
          <a:bodyPr/>
          <a:lstStyle/>
          <a:p>
            <a:r>
              <a:rPr lang="uk-UA" dirty="0" smtClean="0"/>
              <a:t>Барна культура базується на історії формування рецептів кращих коктейлів світу, а також на досвіді легендарних барменів і закладів, де вони працювали. 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9711" y="1614791"/>
            <a:ext cx="5505755" cy="484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4945" y="4980561"/>
            <a:ext cx="5389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Бармен </a:t>
            </a:r>
            <a:r>
              <a:rPr lang="uk-UA" dirty="0" err="1" smtClean="0"/>
              <a:t>Жерар</a:t>
            </a:r>
            <a:r>
              <a:rPr lang="uk-UA" dirty="0" smtClean="0"/>
              <a:t> готує </a:t>
            </a:r>
            <a:r>
              <a:rPr lang="uk-UA" dirty="0" err="1" smtClean="0"/>
              <a:t>“Кроваву</a:t>
            </a:r>
            <a:r>
              <a:rPr lang="uk-UA" dirty="0" smtClean="0"/>
              <a:t> </a:t>
            </a:r>
            <a:r>
              <a:rPr lang="uk-UA" dirty="0" err="1" smtClean="0"/>
              <a:t>Мері”</a:t>
            </a:r>
            <a:r>
              <a:rPr lang="uk-UA" dirty="0" smtClean="0"/>
              <a:t> в паризькому барі </a:t>
            </a:r>
            <a:r>
              <a:rPr lang="uk-UA" dirty="0" err="1" smtClean="0"/>
              <a:t>“Гаррі</a:t>
            </a:r>
            <a:r>
              <a:rPr lang="en-US" dirty="0" smtClean="0"/>
              <a:t>’</a:t>
            </a:r>
            <a:r>
              <a:rPr lang="uk-UA" dirty="0" smtClean="0"/>
              <a:t>с </a:t>
            </a:r>
            <a:r>
              <a:rPr lang="uk-UA" dirty="0" err="1" smtClean="0"/>
              <a:t>Бар”</a:t>
            </a:r>
            <a:r>
              <a:rPr lang="uk-UA" dirty="0" smtClean="0"/>
              <a:t>, з якого й починається історія коктейлів.</a:t>
            </a:r>
            <a:endParaRPr lang="uk-U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7. </a:t>
            </a:r>
            <a:r>
              <a:rPr lang="uk-UA" dirty="0" err="1" smtClean="0"/>
              <a:t>Снек-бари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3794" name="Picture 2" descr="https://akh.com.ua/image/catalog/masterskaya/bar%20klass/1snack%20bar%20klassifikaciya%20b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6048" y="525294"/>
            <a:ext cx="7957323" cy="5778229"/>
          </a:xfrm>
          <a:prstGeom prst="rect">
            <a:avLst/>
          </a:prstGeom>
          <a:noFill/>
        </p:spPr>
      </p:pic>
      <p:pic>
        <p:nvPicPr>
          <p:cNvPr id="33796" name="Picture 4" descr="https://akh.com.ua/image/catalog/masterskaya/bar%20klass/1snack%20bar%20klassifikaciya%20barov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59540"/>
            <a:ext cx="5642043" cy="4367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akh.com.ua/image/catalog/masterskaya/bar%20klass/vega%20bar%20klassifikaciya%20bar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6595" y="0"/>
            <a:ext cx="6355405" cy="46109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97" y="1"/>
            <a:ext cx="9943986" cy="1459148"/>
          </a:xfrm>
        </p:spPr>
        <p:txBody>
          <a:bodyPr>
            <a:normAutofit/>
          </a:bodyPr>
          <a:lstStyle/>
          <a:p>
            <a:r>
              <a:rPr lang="uk-UA" sz="4000" b="1" dirty="0" smtClean="0"/>
              <a:t>8. Вега-, </a:t>
            </a:r>
            <a:r>
              <a:rPr lang="uk-UA" sz="4000" b="1" dirty="0" smtClean="0"/>
              <a:t>фітнес- </a:t>
            </a:r>
            <a:r>
              <a:rPr lang="uk-UA" sz="4000" b="1" dirty="0" smtClean="0"/>
              <a:t>та </a:t>
            </a:r>
            <a:br>
              <a:rPr lang="uk-UA" sz="4000" b="1" dirty="0" smtClean="0"/>
            </a:br>
            <a:r>
              <a:rPr lang="uk-UA" sz="4000" b="1" dirty="0" smtClean="0"/>
              <a:t>фітобари</a:t>
            </a:r>
            <a:endParaRPr lang="uk-UA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2772" name="Picture 4" descr="https://akh.com.ua/image/catalog/masterskaya/bar%20klass/1fitness%20bar%20klassifikaciya%20bar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361872"/>
            <a:ext cx="5856051" cy="3889443"/>
          </a:xfrm>
          <a:prstGeom prst="rect">
            <a:avLst/>
          </a:prstGeom>
          <a:noFill/>
        </p:spPr>
      </p:pic>
      <p:pic>
        <p:nvPicPr>
          <p:cNvPr id="32774" name="Picture 6" descr="https://akh.com.ua/image/catalog/masterskaya/bar%20klass/1phyto%20b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017" y="3657598"/>
            <a:ext cx="6070059" cy="2893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9. Молочні та вітамінні бари</a:t>
            </a:r>
            <a:endParaRPr lang="uk-UA" dirty="0"/>
          </a:p>
        </p:txBody>
      </p:sp>
      <p:pic>
        <p:nvPicPr>
          <p:cNvPr id="31748" name="Picture 4" descr="Картинки по запросу молочні бар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807845"/>
            <a:ext cx="7062281" cy="5050155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15200" y="311285"/>
            <a:ext cx="4572000" cy="649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10. </a:t>
            </a:r>
            <a:r>
              <a:rPr lang="uk-UA" dirty="0" err="1" smtClean="0"/>
              <a:t>Ігрові-</a:t>
            </a:r>
            <a:r>
              <a:rPr lang="uk-UA" dirty="0" smtClean="0"/>
              <a:t>, </a:t>
            </a:r>
            <a:r>
              <a:rPr lang="uk-UA" dirty="0" err="1" smtClean="0"/>
              <a:t>лоббі-</a:t>
            </a:r>
            <a:r>
              <a:rPr lang="uk-UA" dirty="0" smtClean="0"/>
              <a:t> та </a:t>
            </a:r>
            <a:br>
              <a:rPr lang="uk-UA" dirty="0" smtClean="0"/>
            </a:br>
            <a:r>
              <a:rPr lang="uk-UA" dirty="0" smtClean="0"/>
              <a:t>спорт-бари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G:\1 профессия бармен\3 история и типы баров\3 история и типы баров\07 слайд Lobby_Bar_Phoenicia_Grand_Hotel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78" y="1809345"/>
            <a:ext cx="6521732" cy="475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2518" y="0"/>
            <a:ext cx="51394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33464"/>
            <a:ext cx="9613861" cy="1245140"/>
          </a:xfrm>
        </p:spPr>
        <p:txBody>
          <a:bodyPr/>
          <a:lstStyle/>
          <a:p>
            <a:r>
              <a:rPr lang="uk-UA" dirty="0" smtClean="0"/>
              <a:t>11. Танцювальні та диско-бари</a:t>
            </a:r>
            <a:endParaRPr lang="uk-UA" dirty="0"/>
          </a:p>
        </p:txBody>
      </p:sp>
      <p:pic>
        <p:nvPicPr>
          <p:cNvPr id="4" name="Picture 2" descr="G:\1 профессия бармен\3 история и типы баров\3 история и типы баров\05 слайд Диско-бар_отеля_Timo_Resort_Алань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3115" y="1245141"/>
            <a:ext cx="10797702" cy="561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Картинки по запросу тікі ба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6596" y="-1"/>
            <a:ext cx="6355404" cy="35797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0"/>
            <a:ext cx="9613861" cy="1245140"/>
          </a:xfrm>
        </p:spPr>
        <p:txBody>
          <a:bodyPr/>
          <a:lstStyle/>
          <a:p>
            <a:r>
              <a:rPr lang="uk-UA" b="1" dirty="0" smtClean="0"/>
              <a:t>12. </a:t>
            </a:r>
            <a:r>
              <a:rPr lang="uk-UA" b="1" dirty="0" err="1" smtClean="0"/>
              <a:t>Пул-</a:t>
            </a:r>
            <a:r>
              <a:rPr lang="uk-UA" b="1" dirty="0" smtClean="0"/>
              <a:t>, </a:t>
            </a:r>
            <a:r>
              <a:rPr lang="uk-UA" b="1" dirty="0" err="1" smtClean="0"/>
              <a:t>байкер-</a:t>
            </a:r>
            <a:r>
              <a:rPr lang="uk-UA" b="1" dirty="0" smtClean="0"/>
              <a:t>, </a:t>
            </a:r>
            <a:r>
              <a:rPr lang="uk-UA" b="1" dirty="0" err="1" smtClean="0"/>
              <a:t>спікізі-</a:t>
            </a:r>
            <a:r>
              <a:rPr lang="uk-UA" b="1" dirty="0" smtClean="0"/>
              <a:t> та </a:t>
            </a:r>
            <a:r>
              <a:rPr lang="uk-UA" b="1" dirty="0" err="1" smtClean="0"/>
              <a:t>тікі-бари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5842" name="Picture 2" descr="https://akh.com.ua/image/catalog/masterskaya/bar%20klass/biker%20bar%20klassifikaciya%20barov%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891064"/>
            <a:ext cx="6459166" cy="2966936"/>
          </a:xfrm>
          <a:prstGeom prst="rect">
            <a:avLst/>
          </a:prstGeom>
          <a:noFill/>
        </p:spPr>
      </p:pic>
      <p:pic>
        <p:nvPicPr>
          <p:cNvPr id="4" name="Picture 2" descr="G:\1 профессия бармен\3 история и типы баров\3 история и типы баров\06 слайд пул ба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83574"/>
            <a:ext cx="5856051" cy="292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Картинки по запросу спікізі ба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783" y="3463047"/>
            <a:ext cx="6407217" cy="3394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коктейлі</a:t>
            </a:r>
            <a:r>
              <a:rPr lang="ru-RU" dirty="0"/>
              <a:t>. </a:t>
            </a:r>
            <a:r>
              <a:rPr lang="ru-RU" dirty="0" err="1"/>
              <a:t>Коктейлі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збереглися</a:t>
            </a:r>
            <a:r>
              <a:rPr lang="ru-RU" dirty="0"/>
              <a:t> з </a:t>
            </a:r>
            <a:r>
              <a:rPr lang="ru-RU" dirty="0" err="1"/>
              <a:t>минулих</a:t>
            </a:r>
            <a:r>
              <a:rPr lang="ru-RU" dirty="0"/>
              <a:t> </a:t>
            </a:r>
            <a:r>
              <a:rPr lang="ru-RU" dirty="0" err="1"/>
              <a:t>літ</a:t>
            </a:r>
            <a:r>
              <a:rPr lang="ru-RU" dirty="0"/>
              <a:t> до </a:t>
            </a:r>
            <a:r>
              <a:rPr lang="ru-RU" dirty="0" err="1"/>
              <a:t>сучасності</a:t>
            </a:r>
            <a:r>
              <a:rPr lang="ru-RU" dirty="0" smtClean="0"/>
              <a:t>.</a:t>
            </a:r>
          </a:p>
          <a:p>
            <a:r>
              <a:rPr lang="uk-UA" smtClean="0"/>
              <a:t>Історії коктейлів.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7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" y="753228"/>
            <a:ext cx="1164031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Існують</a:t>
            </a:r>
            <a:r>
              <a:rPr lang="ru-RU" dirty="0"/>
              <a:t>, </a:t>
            </a:r>
            <a:r>
              <a:rPr lang="ru-RU" dirty="0" err="1"/>
              <a:t>щонайменше</a:t>
            </a:r>
            <a:r>
              <a:rPr lang="ru-RU" dirty="0"/>
              <a:t>,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версії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слова  «Коктейль»: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10831975" cy="3599316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1 </a:t>
            </a:r>
            <a:r>
              <a:rPr lang="ru-RU" b="1" dirty="0" err="1" smtClean="0"/>
              <a:t>версія</a:t>
            </a:r>
            <a:r>
              <a:rPr lang="ru-RU" b="1" dirty="0" smtClean="0"/>
              <a:t> </a:t>
            </a:r>
            <a:r>
              <a:rPr lang="ru-RU" dirty="0" smtClean="0"/>
              <a:t>(яку </a:t>
            </a:r>
            <a:r>
              <a:rPr lang="ru-RU" dirty="0" err="1" smtClean="0"/>
              <a:t>дотримуются</a:t>
            </a:r>
            <a:r>
              <a:rPr lang="ru-RU" dirty="0" smtClean="0"/>
              <a:t>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істориків</a:t>
            </a:r>
            <a:r>
              <a:rPr lang="ru-RU" dirty="0" smtClean="0"/>
              <a:t>) - </a:t>
            </a:r>
            <a:r>
              <a:rPr lang="ru-RU" dirty="0" err="1" smtClean="0"/>
              <a:t>коктейлі</a:t>
            </a:r>
            <a:r>
              <a:rPr lang="ru-RU" dirty="0" smtClean="0"/>
              <a:t> </a:t>
            </a:r>
            <a:r>
              <a:rPr lang="ru-RU" dirty="0" err="1"/>
              <a:t>прийшли</a:t>
            </a:r>
            <a:r>
              <a:rPr lang="ru-RU" dirty="0"/>
              <a:t> до нас з </a:t>
            </a:r>
            <a:r>
              <a:rPr lang="ru-RU" dirty="0" err="1" smtClean="0"/>
              <a:t>Англії</a:t>
            </a:r>
            <a:r>
              <a:rPr lang="ru-RU" dirty="0" smtClean="0"/>
              <a:t>; </a:t>
            </a:r>
            <a:r>
              <a:rPr lang="ru-RU" dirty="0" err="1"/>
              <a:t>в</a:t>
            </a:r>
            <a:r>
              <a:rPr lang="ru-RU" dirty="0" err="1" smtClean="0"/>
              <a:t>ираз</a:t>
            </a:r>
            <a:r>
              <a:rPr lang="ru-RU" dirty="0" smtClean="0"/>
              <a:t> </a:t>
            </a:r>
            <a:r>
              <a:rPr lang="en-US" dirty="0"/>
              <a:t>cock tail (</a:t>
            </a:r>
            <a:r>
              <a:rPr lang="ru-RU" dirty="0" err="1"/>
              <a:t>півнячий</a:t>
            </a:r>
            <a:r>
              <a:rPr lang="ru-RU" dirty="0"/>
              <a:t> </a:t>
            </a:r>
            <a:r>
              <a:rPr lang="ru-RU" dirty="0" err="1" smtClean="0"/>
              <a:t>хвіст</a:t>
            </a:r>
            <a:r>
              <a:rPr lang="ru-RU" dirty="0" smtClean="0"/>
              <a:t>) означав перегони </a:t>
            </a:r>
            <a:r>
              <a:rPr lang="ru-RU" dirty="0" err="1" smtClean="0"/>
              <a:t>непородистих</a:t>
            </a:r>
            <a:r>
              <a:rPr lang="ru-RU" dirty="0" smtClean="0"/>
              <a:t> коней з </a:t>
            </a:r>
            <a:r>
              <a:rPr lang="ru-RU" dirty="0" err="1"/>
              <a:t>розгорнутими</a:t>
            </a:r>
            <a:r>
              <a:rPr lang="ru-RU" dirty="0"/>
              <a:t> як у </a:t>
            </a:r>
            <a:r>
              <a:rPr lang="ru-RU" dirty="0" err="1"/>
              <a:t>півня</a:t>
            </a:r>
            <a:r>
              <a:rPr lang="ru-RU" dirty="0"/>
              <a:t> хвостами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2 </a:t>
            </a:r>
            <a:r>
              <a:rPr lang="ru-RU" b="1" dirty="0" err="1" smtClean="0"/>
              <a:t>верс</a:t>
            </a:r>
            <a:r>
              <a:rPr lang="uk-UA" b="1" dirty="0" err="1" smtClean="0"/>
              <a:t>ія</a:t>
            </a:r>
            <a:r>
              <a:rPr lang="uk-UA" b="1" dirty="0"/>
              <a:t> </a:t>
            </a:r>
            <a:r>
              <a:rPr lang="uk-UA" dirty="0" smtClean="0"/>
              <a:t>- </a:t>
            </a:r>
            <a:r>
              <a:rPr lang="uk-UA" dirty="0"/>
              <a:t>на батьківщині французького</a:t>
            </a:r>
          </a:p>
          <a:p>
            <a:pPr marL="0" indent="0">
              <a:buNone/>
            </a:pPr>
            <a:r>
              <a:rPr lang="uk-UA" dirty="0"/>
              <a:t>коньяку, в </a:t>
            </a:r>
            <a:r>
              <a:rPr lang="uk-UA" dirty="0" err="1"/>
              <a:t>Шаранте</a:t>
            </a:r>
            <a:r>
              <a:rPr lang="uk-UA" dirty="0"/>
              <a:t>, суміш вина з </a:t>
            </a:r>
            <a:r>
              <a:rPr lang="uk-UA" dirty="0" smtClean="0"/>
              <a:t>міцним </a:t>
            </a:r>
          </a:p>
          <a:p>
            <a:pPr marL="0" indent="0">
              <a:buNone/>
            </a:pPr>
            <a:r>
              <a:rPr lang="uk-UA" dirty="0" smtClean="0"/>
              <a:t>алкоголем </a:t>
            </a:r>
            <a:r>
              <a:rPr lang="uk-UA" dirty="0"/>
              <a:t>називали «</a:t>
            </a:r>
            <a:r>
              <a:rPr lang="en-US" dirty="0" err="1"/>
              <a:t>coquetelle</a:t>
            </a:r>
            <a:r>
              <a:rPr lang="en-US" dirty="0"/>
              <a:t>». </a:t>
            </a:r>
            <a:r>
              <a:rPr lang="uk-UA" dirty="0" smtClean="0"/>
              <a:t>Так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з'явилося слово «коктейль» для </a:t>
            </a:r>
            <a:r>
              <a:rPr lang="uk-UA" dirty="0" smtClean="0"/>
              <a:t>означення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змішаних напоїв, </a:t>
            </a:r>
            <a:r>
              <a:rPr lang="uk-UA" dirty="0" smtClean="0"/>
              <a:t>які спочатку </a:t>
            </a:r>
            <a:r>
              <a:rPr lang="uk-UA" dirty="0"/>
              <a:t>готували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 </a:t>
            </a:r>
            <a:r>
              <a:rPr lang="uk-UA" dirty="0"/>
              <a:t>домашніх умовах.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3756713"/>
            <a:ext cx="3803904" cy="27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6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13 </a:t>
            </a:r>
            <a:r>
              <a:rPr lang="ru-RU" dirty="0" err="1" smtClean="0"/>
              <a:t>травня</a:t>
            </a:r>
            <a:r>
              <a:rPr lang="ru-RU" dirty="0" smtClean="0"/>
              <a:t> </a:t>
            </a:r>
            <a:r>
              <a:rPr lang="ru-RU" dirty="0"/>
              <a:t>1806 </a:t>
            </a:r>
            <a:r>
              <a:rPr lang="ru-RU" dirty="0" smtClean="0"/>
              <a:t>р. - </a:t>
            </a:r>
            <a:r>
              <a:rPr lang="ru-RU" dirty="0"/>
              <a:t>День </a:t>
            </a:r>
            <a:r>
              <a:rPr lang="ru-RU" dirty="0" err="1" smtClean="0"/>
              <a:t>народження</a:t>
            </a:r>
            <a:r>
              <a:rPr lang="ru-RU" dirty="0" smtClean="0"/>
              <a:t> «коктейлю»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977" y="2135705"/>
            <a:ext cx="6717175" cy="35993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Перша </a:t>
            </a:r>
            <a:r>
              <a:rPr lang="ru-RU" dirty="0" err="1" smtClean="0"/>
              <a:t>згадка</a:t>
            </a:r>
            <a:r>
              <a:rPr lang="ru-RU" dirty="0" smtClean="0"/>
              <a:t> про слово </a:t>
            </a:r>
            <a:r>
              <a:rPr lang="ru-RU" dirty="0"/>
              <a:t>«коктейль» для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суміші</a:t>
            </a:r>
            <a:r>
              <a:rPr lang="ru-RU" dirty="0" smtClean="0"/>
              <a:t> </a:t>
            </a:r>
            <a:r>
              <a:rPr lang="ru-RU" dirty="0" err="1" smtClean="0"/>
              <a:t>напоїв</a:t>
            </a:r>
            <a:r>
              <a:rPr lang="ru-RU" dirty="0" smtClean="0"/>
              <a:t> </a:t>
            </a:r>
            <a:r>
              <a:rPr lang="ru-RU" dirty="0" err="1"/>
              <a:t>з'явилося</a:t>
            </a:r>
            <a:r>
              <a:rPr lang="ru-RU" dirty="0"/>
              <a:t> в </a:t>
            </a:r>
            <a:r>
              <a:rPr lang="ru-RU" dirty="0" err="1"/>
              <a:t>газеті</a:t>
            </a:r>
            <a:r>
              <a:rPr lang="ru-RU" dirty="0"/>
              <a:t> «</a:t>
            </a:r>
            <a:r>
              <a:rPr lang="en-US" dirty="0" smtClean="0"/>
              <a:t>The</a:t>
            </a:r>
            <a:r>
              <a:rPr lang="ru-RU" dirty="0" smtClean="0"/>
              <a:t> </a:t>
            </a:r>
            <a:r>
              <a:rPr lang="en-US" dirty="0" smtClean="0"/>
              <a:t>Balance»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/>
              <a:t>Гудзон, штат Нью-Йорк.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 err="1"/>
              <a:t>статті</a:t>
            </a:r>
            <a:r>
              <a:rPr lang="ru-RU" dirty="0"/>
              <a:t> </a:t>
            </a:r>
            <a:r>
              <a:rPr lang="ru-RU" dirty="0" err="1" smtClean="0"/>
              <a:t>вказувалося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«</a:t>
            </a:r>
            <a:r>
              <a:rPr lang="en-US" dirty="0"/>
              <a:t>cock tail</a:t>
            </a:r>
            <a:r>
              <a:rPr lang="en-US" dirty="0" smtClean="0"/>
              <a:t>»</a:t>
            </a:r>
            <a:r>
              <a:rPr lang="ru-RU" dirty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«</a:t>
            </a:r>
            <a:r>
              <a:rPr lang="ru-RU" dirty="0" err="1" smtClean="0"/>
              <a:t>нап</a:t>
            </a:r>
            <a:r>
              <a:rPr lang="uk-UA" dirty="0" err="1" smtClean="0"/>
              <a:t>ій</a:t>
            </a:r>
            <a:r>
              <a:rPr lang="uk-UA" dirty="0" smtClean="0"/>
              <a:t>, який бадьорить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smtClean="0"/>
              <a:t>алкоголю, </a:t>
            </a:r>
            <a:r>
              <a:rPr lang="ru-RU" dirty="0" err="1"/>
              <a:t>цукру</a:t>
            </a:r>
            <a:r>
              <a:rPr lang="ru-RU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води та </a:t>
            </a:r>
            <a:r>
              <a:rPr lang="ru-RU" dirty="0" err="1" smtClean="0"/>
              <a:t>бітеру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smtClean="0"/>
              <a:t>бар» </a:t>
            </a:r>
            <a:r>
              <a:rPr lang="ru-RU" dirty="0" err="1" smtClean="0"/>
              <a:t>з'явився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Сполучених</a:t>
            </a:r>
            <a:r>
              <a:rPr lang="ru-RU" dirty="0"/>
              <a:t> Штатах </a:t>
            </a:r>
            <a:r>
              <a:rPr lang="ru-RU" dirty="0" smtClean="0"/>
              <a:t>і значив предмет </a:t>
            </a:r>
            <a:r>
              <a:rPr lang="ru-RU" dirty="0" err="1"/>
              <a:t>меблювання</a:t>
            </a:r>
            <a:r>
              <a:rPr lang="ru-RU" dirty="0"/>
              <a:t>, </a:t>
            </a:r>
            <a:r>
              <a:rPr lang="ru-RU" dirty="0" smtClean="0"/>
              <a:t>де </a:t>
            </a:r>
            <a:r>
              <a:rPr lang="ru-RU" dirty="0" err="1" smtClean="0"/>
              <a:t>тримали</a:t>
            </a:r>
            <a:r>
              <a:rPr lang="ru-RU" dirty="0" smtClean="0"/>
              <a:t> </a:t>
            </a:r>
            <a:r>
              <a:rPr lang="ru-RU" dirty="0" err="1"/>
              <a:t>пляшки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спиртними</a:t>
            </a:r>
            <a:r>
              <a:rPr lang="ru-RU" dirty="0"/>
              <a:t> </a:t>
            </a:r>
            <a:r>
              <a:rPr lang="ru-RU" dirty="0" smtClean="0"/>
              <a:t>напоями та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загорожений</a:t>
            </a:r>
            <a:r>
              <a:rPr lang="ru-RU" dirty="0" smtClean="0"/>
              <a:t> </a:t>
            </a:r>
            <a:r>
              <a:rPr lang="ru-RU" dirty="0" err="1" smtClean="0"/>
              <a:t>металевим</a:t>
            </a:r>
            <a:r>
              <a:rPr lang="ru-RU" dirty="0" smtClean="0"/>
              <a:t> бар</a:t>
            </a:r>
            <a:r>
              <a:rPr lang="en-US" dirty="0" smtClean="0"/>
              <a:t>’</a:t>
            </a:r>
            <a:r>
              <a:rPr lang="ru-RU" dirty="0" err="1" smtClean="0"/>
              <a:t>єром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перейшла</a:t>
            </a:r>
            <a:r>
              <a:rPr lang="ru-RU" dirty="0"/>
              <a:t> </a:t>
            </a:r>
            <a:r>
              <a:rPr lang="ru-RU" dirty="0" smtClean="0"/>
              <a:t>на весь </a:t>
            </a:r>
            <a:r>
              <a:rPr lang="ru-RU" dirty="0"/>
              <a:t>заклад.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88" y="2227146"/>
            <a:ext cx="5324124" cy="39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5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585087" cy="1080938"/>
          </a:xfrm>
        </p:spPr>
        <p:txBody>
          <a:bodyPr>
            <a:normAutofit fontScale="90000"/>
          </a:bodyPr>
          <a:lstStyle/>
          <a:p>
            <a:r>
              <a:rPr lang="ru-RU" dirty="0"/>
              <a:t>Так </a:t>
            </a:r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/>
              <a:t>«бар» </a:t>
            </a:r>
            <a:r>
              <a:rPr lang="ru-RU" dirty="0" err="1" smtClean="0"/>
              <a:t>замінив</a:t>
            </a:r>
            <a:r>
              <a:rPr lang="ru-RU" dirty="0" smtClean="0"/>
              <a:t> </a:t>
            </a:r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/>
              <a:t>«салун», яке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 smtClean="0"/>
              <a:t>використовувалося</a:t>
            </a:r>
            <a:r>
              <a:rPr lang="ru-RU" dirty="0" smtClean="0"/>
              <a:t> для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/>
              <a:t>великих кафе,</a:t>
            </a:r>
            <a:br>
              <a:rPr lang="ru-RU" dirty="0"/>
            </a:br>
            <a:r>
              <a:rPr lang="ru-RU" dirty="0"/>
              <a:t>де подавали, в основному, </a:t>
            </a:r>
            <a:r>
              <a:rPr lang="ru-RU" dirty="0" err="1" smtClean="0"/>
              <a:t>напої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46017"/>
            <a:ext cx="9613861" cy="359931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" y="2129659"/>
            <a:ext cx="3577052" cy="4498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016" y="2129659"/>
            <a:ext cx="3575304" cy="44985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25108" y="2939903"/>
            <a:ext cx="41039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Від</a:t>
            </a:r>
            <a:r>
              <a:rPr lang="ru-RU" sz="2800" b="1" dirty="0"/>
              <a:t> салуну до бару - </a:t>
            </a:r>
            <a:r>
              <a:rPr lang="ru-RU" sz="2800" b="1" dirty="0" err="1" smtClean="0"/>
              <a:t>еволюці</a:t>
            </a:r>
            <a:r>
              <a:rPr lang="uk-UA" sz="2800" b="1" dirty="0"/>
              <a:t>я</a:t>
            </a:r>
            <a:endParaRPr lang="ru-RU" sz="2800" b="1" dirty="0"/>
          </a:p>
          <a:p>
            <a:pPr algn="ctr"/>
            <a:r>
              <a:rPr lang="ru-RU" sz="2800" b="1" dirty="0" err="1"/>
              <a:t>американського</a:t>
            </a:r>
            <a:r>
              <a:rPr lang="ru-RU" sz="2800" b="1" dirty="0"/>
              <a:t> </a:t>
            </a:r>
            <a:r>
              <a:rPr lang="ru-RU" sz="2800" b="1" dirty="0" err="1"/>
              <a:t>суспільства</a:t>
            </a:r>
            <a:r>
              <a:rPr lang="ru-RU" sz="2800" b="1" dirty="0"/>
              <a:t> XIX і початку XX </a:t>
            </a:r>
            <a:r>
              <a:rPr lang="ru-RU" sz="2800" b="1" dirty="0" err="1"/>
              <a:t>століття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13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472" y="236531"/>
            <a:ext cx="9613861" cy="662572"/>
          </a:xfrm>
        </p:spPr>
        <p:txBody>
          <a:bodyPr/>
          <a:lstStyle/>
          <a:p>
            <a:r>
              <a:rPr lang="uk-UA" dirty="0" smtClean="0"/>
              <a:t>Легендарні бармени: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473" y="2294387"/>
            <a:ext cx="9613861" cy="3599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96" y="1265348"/>
            <a:ext cx="5184276" cy="38435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5022" y="5365127"/>
            <a:ext cx="3773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Джері</a:t>
            </a:r>
            <a:r>
              <a:rPr lang="ru-RU" dirty="0" smtClean="0"/>
              <a:t> Томас «ПРОФЕСОР» - перший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міксолог</a:t>
            </a:r>
            <a:r>
              <a:rPr lang="ru-RU" dirty="0" smtClean="0"/>
              <a:t> (1863 р.)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11" y="215776"/>
            <a:ext cx="3857217" cy="4815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77000" y="5226628"/>
            <a:ext cx="6041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Гарі</a:t>
            </a:r>
            <a:r>
              <a:rPr lang="ru-RU" dirty="0" smtClean="0"/>
              <a:t> Джонсон «THE </a:t>
            </a:r>
            <a:r>
              <a:rPr lang="ru-RU" dirty="0"/>
              <a:t>GREATEST» </a:t>
            </a:r>
            <a:r>
              <a:rPr lang="ru-RU" dirty="0" smtClean="0"/>
              <a:t>(</a:t>
            </a:r>
            <a:r>
              <a:rPr lang="ru-RU" dirty="0" err="1" smtClean="0"/>
              <a:t>Найвеличніший</a:t>
            </a:r>
            <a:r>
              <a:rPr lang="ru-RU" dirty="0"/>
              <a:t>) </a:t>
            </a:r>
            <a:r>
              <a:rPr lang="ru-RU" dirty="0" smtClean="0"/>
              <a:t>написав </a:t>
            </a:r>
            <a:r>
              <a:rPr lang="ru-RU" dirty="0" err="1" smtClean="0"/>
              <a:t>підручник</a:t>
            </a:r>
            <a:r>
              <a:rPr lang="ru-RU" dirty="0" smtClean="0"/>
              <a:t> «</a:t>
            </a:r>
            <a:r>
              <a:rPr lang="ru-RU" dirty="0" err="1" smtClean="0"/>
              <a:t>Підручник</a:t>
            </a:r>
            <a:r>
              <a:rPr lang="ru-RU" dirty="0" smtClean="0"/>
              <a:t> </a:t>
            </a:r>
            <a:r>
              <a:rPr lang="ru-RU" dirty="0"/>
              <a:t>бармена </a:t>
            </a:r>
            <a:r>
              <a:rPr lang="ru-RU" dirty="0" err="1" smtClean="0"/>
              <a:t>Гарі</a:t>
            </a:r>
            <a:r>
              <a:rPr lang="ru-RU" dirty="0" smtClean="0"/>
              <a:t> </a:t>
            </a:r>
            <a:r>
              <a:rPr lang="ru-RU" dirty="0"/>
              <a:t>Джонсона» («</a:t>
            </a:r>
            <a:r>
              <a:rPr lang="en-US" dirty="0" smtClean="0"/>
              <a:t>Harry</a:t>
            </a:r>
            <a:r>
              <a:rPr lang="uk-UA" dirty="0" smtClean="0"/>
              <a:t> </a:t>
            </a:r>
            <a:r>
              <a:rPr lang="en-US" dirty="0" smtClean="0"/>
              <a:t>Johnson’s </a:t>
            </a:r>
            <a:r>
              <a:rPr lang="en-US" dirty="0"/>
              <a:t>Bartender’s Manual</a:t>
            </a:r>
            <a:r>
              <a:rPr lang="en-US" dirty="0" smtClean="0"/>
              <a:t>»)</a:t>
            </a:r>
            <a:r>
              <a:rPr lang="uk-UA" smtClean="0"/>
              <a:t>, 1882 р.</a:t>
            </a:r>
            <a:r>
              <a:rPr lang="ru-RU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312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12" y="887812"/>
            <a:ext cx="11828671" cy="55436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коктейлі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</a:t>
            </a:r>
            <a:r>
              <a:rPr lang="ru-RU" dirty="0" err="1"/>
              <a:t>американськими</a:t>
            </a:r>
            <a:r>
              <a:rPr lang="ru-RU" dirty="0"/>
              <a:t> напоями, то </a:t>
            </a:r>
            <a:r>
              <a:rPr lang="ru-RU" dirty="0" err="1"/>
              <a:t>наприкінці</a:t>
            </a:r>
            <a:r>
              <a:rPr lang="ru-RU" dirty="0"/>
              <a:t> XIX і, особливо, на початку ХХ </a:t>
            </a:r>
            <a:r>
              <a:rPr lang="ru-RU" dirty="0" err="1"/>
              <a:t>століття</a:t>
            </a:r>
            <a:r>
              <a:rPr lang="ru-RU" dirty="0"/>
              <a:t> вони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світове</a:t>
            </a:r>
            <a:r>
              <a:rPr lang="ru-RU" dirty="0"/>
              <a:t> </a:t>
            </a:r>
            <a:r>
              <a:rPr lang="ru-RU" dirty="0" err="1"/>
              <a:t>визнання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512" y="2245433"/>
            <a:ext cx="7686439" cy="3599316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Сувора</a:t>
            </a:r>
            <a:r>
              <a:rPr lang="ru-RU" dirty="0"/>
              <a:t> заборона на </a:t>
            </a:r>
            <a:r>
              <a:rPr lang="ru-RU" dirty="0" err="1"/>
              <a:t>споживання</a:t>
            </a:r>
            <a:r>
              <a:rPr lang="ru-RU" dirty="0"/>
              <a:t> </a:t>
            </a:r>
            <a:r>
              <a:rPr lang="ru-RU" dirty="0" smtClean="0"/>
              <a:t>алкоголю в </a:t>
            </a:r>
            <a:r>
              <a:rPr lang="ru-RU" dirty="0" err="1"/>
              <a:t>Сполучених</a:t>
            </a:r>
            <a:r>
              <a:rPr lang="ru-RU" dirty="0"/>
              <a:t> Штатах з 1919 до 1933 </a:t>
            </a:r>
            <a:r>
              <a:rPr lang="ru-RU" dirty="0" smtClean="0"/>
              <a:t>року («</a:t>
            </a:r>
            <a:r>
              <a:rPr lang="ru-RU" dirty="0" err="1" smtClean="0"/>
              <a:t>Сухий</a:t>
            </a:r>
            <a:r>
              <a:rPr lang="ru-RU" dirty="0" smtClean="0"/>
              <a:t> закон») </a:t>
            </a:r>
            <a:r>
              <a:rPr lang="ru-RU" dirty="0" err="1" smtClean="0"/>
              <a:t>сприла</a:t>
            </a:r>
            <a:r>
              <a:rPr lang="ru-RU" dirty="0" smtClean="0"/>
              <a:t> </a:t>
            </a:r>
            <a:r>
              <a:rPr lang="ru-RU" dirty="0" err="1"/>
              <a:t>поширенню</a:t>
            </a:r>
            <a:r>
              <a:rPr lang="ru-RU" dirty="0"/>
              <a:t> </a:t>
            </a:r>
            <a:r>
              <a:rPr lang="ru-RU" dirty="0" err="1" smtClean="0"/>
              <a:t>барної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 </a:t>
            </a:r>
            <a:r>
              <a:rPr lang="ru-RU" dirty="0"/>
              <a:t>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  <a:p>
            <a:r>
              <a:rPr lang="ru-RU" dirty="0"/>
              <a:t>У перших рядах </a:t>
            </a:r>
            <a:r>
              <a:rPr lang="ru-RU" dirty="0" err="1"/>
              <a:t>виявилася</a:t>
            </a:r>
            <a:r>
              <a:rPr lang="ru-RU" dirty="0"/>
              <a:t> Куба, </a:t>
            </a:r>
            <a:r>
              <a:rPr lang="ru-RU" dirty="0" smtClean="0"/>
              <a:t>яку </a:t>
            </a:r>
            <a:r>
              <a:rPr lang="ru-RU" dirty="0"/>
              <a:t>заполонили 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 smtClean="0"/>
              <a:t>туристи</a:t>
            </a:r>
            <a:r>
              <a:rPr lang="ru-RU" dirty="0" smtClean="0"/>
              <a:t>. Вона стала «барною </a:t>
            </a:r>
            <a:r>
              <a:rPr lang="ru-RU" dirty="0" err="1" smtClean="0"/>
              <a:t>стійкою</a:t>
            </a:r>
            <a:r>
              <a:rPr lang="ru-RU" dirty="0" smtClean="0"/>
              <a:t>» Америки, а Лондон і Париж </a:t>
            </a:r>
            <a:r>
              <a:rPr lang="ru-RU" dirty="0" err="1" smtClean="0"/>
              <a:t>змагалися</a:t>
            </a:r>
            <a:r>
              <a:rPr lang="ru-RU" dirty="0" smtClean="0"/>
              <a:t> за право </a:t>
            </a:r>
            <a:r>
              <a:rPr lang="ru-RU" dirty="0" err="1" smtClean="0"/>
              <a:t>називатися</a:t>
            </a:r>
            <a:r>
              <a:rPr lang="ru-RU" dirty="0" smtClean="0"/>
              <a:t> коктейльною столицею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</a:p>
          <a:p>
            <a:r>
              <a:rPr lang="uk-UA" dirty="0" smtClean="0"/>
              <a:t>Саме в цей час у США почали відкривати підпільні бари </a:t>
            </a:r>
            <a:r>
              <a:rPr lang="en-US" dirty="0" smtClean="0"/>
              <a:t>«</a:t>
            </a:r>
            <a:r>
              <a:rPr lang="en-US" dirty="0"/>
              <a:t>speakeasy</a:t>
            </a:r>
            <a:r>
              <a:rPr lang="en-US" dirty="0" smtClean="0"/>
              <a:t>»</a:t>
            </a:r>
            <a:r>
              <a:rPr lang="uk-UA" dirty="0" smtClean="0"/>
              <a:t> («говори тихо»), які мали вітрин і обслуговували там лише особливих клієнтів.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168" y="1261080"/>
            <a:ext cx="3785615" cy="45836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02168" y="5602464"/>
            <a:ext cx="39898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dirty="0"/>
              <a:t>Проводи </a:t>
            </a:r>
            <a:r>
              <a:rPr lang="ru-RU" sz="1400" dirty="0" err="1"/>
              <a:t>колишніх</a:t>
            </a:r>
            <a:r>
              <a:rPr lang="ru-RU" sz="1400" dirty="0"/>
              <a:t> </a:t>
            </a:r>
            <a:r>
              <a:rPr lang="ru-RU" sz="1400" dirty="0" err="1"/>
              <a:t>питних</a:t>
            </a:r>
            <a:r>
              <a:rPr lang="ru-RU" sz="1400" dirty="0"/>
              <a:t> </a:t>
            </a:r>
            <a:r>
              <a:rPr lang="ru-RU" sz="1400" dirty="0" err="1"/>
              <a:t>порядків</a:t>
            </a:r>
            <a:r>
              <a:rPr lang="ru-RU" sz="1400" dirty="0"/>
              <a:t>,</a:t>
            </a:r>
          </a:p>
          <a:p>
            <a:r>
              <a:rPr lang="ru-RU" sz="1400" dirty="0" err="1"/>
              <a:t>зустріч</a:t>
            </a:r>
            <a:r>
              <a:rPr lang="ru-RU" sz="1400" dirty="0"/>
              <a:t> сухого закону.</a:t>
            </a:r>
          </a:p>
          <a:p>
            <a:r>
              <a:rPr lang="ru-RU" sz="1400" dirty="0" err="1"/>
              <a:t>Малюнок</a:t>
            </a:r>
            <a:r>
              <a:rPr lang="ru-RU" sz="1400" dirty="0"/>
              <a:t> з </a:t>
            </a:r>
            <a:r>
              <a:rPr lang="ru-RU" sz="1400" dirty="0" err="1"/>
              <a:t>газети</a:t>
            </a:r>
            <a:r>
              <a:rPr lang="ru-RU" sz="1400" dirty="0"/>
              <a:t> «</a:t>
            </a:r>
            <a:r>
              <a:rPr lang="en-US" sz="1400" dirty="0"/>
              <a:t>La </a:t>
            </a:r>
            <a:r>
              <a:rPr lang="en-US" sz="1400" dirty="0" err="1"/>
              <a:t>Domenica</a:t>
            </a:r>
            <a:r>
              <a:rPr lang="en-US" sz="1400" dirty="0"/>
              <a:t> del </a:t>
            </a:r>
            <a:r>
              <a:rPr lang="en-US" sz="1400" dirty="0" err="1"/>
              <a:t>Corriere</a:t>
            </a:r>
            <a:r>
              <a:rPr lang="en-US" sz="1400" dirty="0"/>
              <a:t>»,</a:t>
            </a:r>
          </a:p>
          <a:p>
            <a:r>
              <a:rPr lang="en-US" sz="1400" dirty="0"/>
              <a:t>1919 </a:t>
            </a:r>
            <a:r>
              <a:rPr lang="ru-RU" sz="1400" dirty="0" err="1"/>
              <a:t>рік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73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17" y="296028"/>
            <a:ext cx="11082528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Як стати великим барменом і </a:t>
            </a:r>
            <a:r>
              <a:rPr lang="ru-RU" dirty="0" err="1"/>
              <a:t>назавжди</a:t>
            </a:r>
            <a:r>
              <a:rPr lang="ru-RU" dirty="0"/>
              <a:t> </a:t>
            </a:r>
            <a:r>
              <a:rPr lang="ru-RU" dirty="0" err="1"/>
              <a:t>увійти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ІНСТРУКЦІЯ КОРИСТУВАЧА В 10 </a:t>
            </a:r>
            <a:r>
              <a:rPr lang="ru-RU" dirty="0" smtClean="0"/>
              <a:t>ПУНКТАХ </a:t>
            </a:r>
            <a:br>
              <a:rPr lang="ru-RU" dirty="0" smtClean="0"/>
            </a:b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легендарних</a:t>
            </a:r>
            <a:r>
              <a:rPr lang="ru-RU" dirty="0" smtClean="0"/>
              <a:t> </a:t>
            </a:r>
            <a:r>
              <a:rPr lang="ru-RU" dirty="0" err="1" smtClean="0"/>
              <a:t>барменів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124749"/>
              </p:ext>
            </p:extLst>
          </p:nvPr>
        </p:nvGraphicFramePr>
        <p:xfrm>
          <a:off x="463964" y="1632712"/>
          <a:ext cx="11286075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025">
                  <a:extLst>
                    <a:ext uri="{9D8B030D-6E8A-4147-A177-3AD203B41FA5}">
                      <a16:colId xmlns:a16="http://schemas.microsoft.com/office/drawing/2014/main" val="2936354677"/>
                    </a:ext>
                  </a:extLst>
                </a:gridCol>
                <a:gridCol w="3762025">
                  <a:extLst>
                    <a:ext uri="{9D8B030D-6E8A-4147-A177-3AD203B41FA5}">
                      <a16:colId xmlns:a16="http://schemas.microsoft.com/office/drawing/2014/main" val="69258960"/>
                    </a:ext>
                  </a:extLst>
                </a:gridCol>
                <a:gridCol w="3762025">
                  <a:extLst>
                    <a:ext uri="{9D8B030D-6E8A-4147-A177-3AD203B41FA5}">
                      <a16:colId xmlns:a16="http://schemas.microsoft.com/office/drawing/2014/main" val="365645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 </a:t>
                      </a:r>
                      <a:r>
                        <a:rPr lang="ru-RU" dirty="0" err="1" smtClean="0"/>
                        <a:t>Ваші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клієнти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найважливіше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smtClean="0"/>
                        <a:t>2. Починайте з посади «бар бека».</a:t>
                      </a:r>
                    </a:p>
                    <a:p>
                      <a:r>
                        <a:rPr lang="ru-RU" dirty="0" smtClean="0"/>
                        <a:t>3. </a:t>
                      </a:r>
                      <a:r>
                        <a:rPr lang="ru-RU" dirty="0" err="1" smtClean="0"/>
                        <a:t>Вивчайте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історію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Якщо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хочете</a:t>
                      </a:r>
                      <a:r>
                        <a:rPr lang="ru-RU" dirty="0" smtClean="0"/>
                        <a:t> стати легендою, </a:t>
                      </a:r>
                      <a:r>
                        <a:rPr lang="ru-RU" dirty="0" err="1" smtClean="0"/>
                        <a:t>слід</a:t>
                      </a:r>
                      <a:r>
                        <a:rPr lang="ru-RU" dirty="0" smtClean="0"/>
                        <a:t> знати тих, </a:t>
                      </a:r>
                      <a:r>
                        <a:rPr lang="ru-RU" dirty="0" err="1" smtClean="0"/>
                        <a:t>хто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вам передував.</a:t>
                      </a:r>
                    </a:p>
                    <a:p>
                      <a:r>
                        <a:rPr lang="ru-RU" dirty="0" smtClean="0"/>
                        <a:t>4. Будьте </a:t>
                      </a:r>
                      <a:r>
                        <a:rPr lang="ru-RU" dirty="0" err="1" smtClean="0"/>
                        <a:t>енциклопедистом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Найменший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пробіл</a:t>
                      </a:r>
                      <a:r>
                        <a:rPr lang="ru-RU" dirty="0" smtClean="0"/>
                        <a:t> у </a:t>
                      </a:r>
                      <a:r>
                        <a:rPr lang="ru-RU" dirty="0" err="1" smtClean="0"/>
                        <a:t>володінні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класичними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коктейлями буде для вас </a:t>
                      </a:r>
                      <a:r>
                        <a:rPr lang="ru-RU" dirty="0" err="1" smtClean="0"/>
                        <a:t>фатальним</a:t>
                      </a:r>
                      <a:r>
                        <a:rPr lang="ru-RU" dirty="0" smtClean="0"/>
                        <a:t>. </a:t>
                      </a:r>
                    </a:p>
                    <a:p>
                      <a:r>
                        <a:rPr lang="ru-RU" dirty="0" smtClean="0"/>
                        <a:t>5. </a:t>
                      </a:r>
                      <a:r>
                        <a:rPr lang="ru-RU" dirty="0" err="1" smtClean="0"/>
                        <a:t>Приділяйте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велику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увагу</a:t>
                      </a:r>
                      <a:r>
                        <a:rPr lang="ru-RU" dirty="0" smtClean="0"/>
                        <a:t> вашим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постачальникам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Це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можуть</a:t>
                      </a:r>
                      <a:r>
                        <a:rPr lang="ru-RU" dirty="0" smtClean="0"/>
                        <a:t> бути і </a:t>
                      </a:r>
                      <a:r>
                        <a:rPr lang="ru-RU" dirty="0" err="1" smtClean="0"/>
                        <a:t>великі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імпортери</a:t>
                      </a:r>
                      <a:r>
                        <a:rPr lang="ru-RU" dirty="0" smtClean="0"/>
                        <a:t>, і город </a:t>
                      </a:r>
                      <a:r>
                        <a:rPr lang="ru-RU" dirty="0" err="1" smtClean="0"/>
                        <a:t>вашої</a:t>
                      </a:r>
                      <a:r>
                        <a:rPr lang="ru-RU" dirty="0" smtClean="0"/>
                        <a:t> </a:t>
                      </a:r>
                    </a:p>
                    <a:p>
                      <a:r>
                        <a:rPr lang="ru-RU" dirty="0" err="1" smtClean="0"/>
                        <a:t>бабусі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 «</a:t>
                      </a:r>
                      <a:r>
                        <a:rPr lang="ru-RU" dirty="0" err="1" smtClean="0"/>
                        <a:t>Диявол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ховається</a:t>
                      </a:r>
                      <a:r>
                        <a:rPr lang="ru-RU" dirty="0" smtClean="0"/>
                        <a:t> в деталях» - говорить</a:t>
                      </a:r>
                    </a:p>
                    <a:p>
                      <a:r>
                        <a:rPr lang="ru-RU" dirty="0" err="1" smtClean="0"/>
                        <a:t>прислів'я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Звертайте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увагу</a:t>
                      </a:r>
                      <a:r>
                        <a:rPr lang="ru-RU" dirty="0" smtClean="0"/>
                        <a:t> на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деталі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технічного</a:t>
                      </a:r>
                      <a:r>
                        <a:rPr lang="ru-RU" dirty="0" smtClean="0"/>
                        <a:t> плану. Ваш </a:t>
                      </a:r>
                      <a:r>
                        <a:rPr lang="ru-RU" dirty="0" err="1" smtClean="0"/>
                        <a:t>лід</a:t>
                      </a:r>
                      <a:r>
                        <a:rPr lang="ru-RU" dirty="0" smtClean="0"/>
                        <a:t> повинен бути </a:t>
                      </a:r>
                      <a:r>
                        <a:rPr lang="ru-RU" dirty="0" err="1" smtClean="0"/>
                        <a:t>найчистішим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ваші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лимони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ніколи</a:t>
                      </a:r>
                      <a:r>
                        <a:rPr lang="ru-RU" dirty="0" smtClean="0"/>
                        <a:t> не </a:t>
                      </a:r>
                      <a:r>
                        <a:rPr lang="ru-RU" dirty="0" err="1" smtClean="0"/>
                        <a:t>будуть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оброблені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хімікатами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ваші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келихи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ніколи</a:t>
                      </a:r>
                      <a:r>
                        <a:rPr lang="ru-RU" dirty="0" smtClean="0"/>
                        <a:t> не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будуть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брудні</a:t>
                      </a:r>
                      <a:r>
                        <a:rPr lang="ru-RU" dirty="0" smtClean="0"/>
                        <a:t>……….</a:t>
                      </a:r>
                    </a:p>
                    <a:p>
                      <a:r>
                        <a:rPr lang="ru-RU" dirty="0" smtClean="0"/>
                        <a:t>7. </a:t>
                      </a:r>
                      <a:r>
                        <a:rPr lang="ru-RU" dirty="0" err="1" smtClean="0"/>
                        <a:t>Великі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бармени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минулого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мали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в </a:t>
                      </a:r>
                      <a:r>
                        <a:rPr lang="ru-RU" dirty="0" err="1" smtClean="0"/>
                        <a:t>своєму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розпорядженні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лише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трохи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інгредієнтів</a:t>
                      </a:r>
                      <a:r>
                        <a:rPr lang="ru-RU" dirty="0" smtClean="0"/>
                        <a:t> і все </a:t>
                      </a:r>
                      <a:r>
                        <a:rPr lang="ru-RU" dirty="0" err="1" smtClean="0"/>
                        <a:t>робили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самі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Навчіться</a:t>
                      </a:r>
                      <a:r>
                        <a:rPr lang="ru-RU" dirty="0" smtClean="0"/>
                        <a:t>, як і вони, не </a:t>
                      </a:r>
                      <a:r>
                        <a:rPr lang="ru-RU" dirty="0" err="1" smtClean="0"/>
                        <a:t>залежати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від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прогресу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нашого</a:t>
                      </a:r>
                      <a:r>
                        <a:rPr lang="ru-RU" dirty="0" smtClean="0"/>
                        <a:t> часу. </a:t>
                      </a:r>
                      <a:r>
                        <a:rPr lang="ru-RU" dirty="0" err="1" smtClean="0"/>
                        <a:t>Робіть</a:t>
                      </a:r>
                      <a:r>
                        <a:rPr lang="ru-RU" baseline="0" dirty="0" smtClean="0"/>
                        <a:t> настойки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вичавлюйте</a:t>
                      </a:r>
                      <a:r>
                        <a:rPr lang="ru-RU" baseline="0" dirty="0" smtClean="0"/>
                        <a:t>,</a:t>
                      </a:r>
                      <a:r>
                        <a:rPr lang="ru-RU" dirty="0" smtClean="0"/>
                        <a:t> маринуйте, </a:t>
                      </a:r>
                      <a:r>
                        <a:rPr lang="ru-RU" dirty="0" err="1" smtClean="0"/>
                        <a:t>подрібнюйте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розтирайте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заморожуйте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дозуйте</a:t>
                      </a:r>
                      <a:r>
                        <a:rPr lang="ru-RU" dirty="0" smtClean="0"/>
                        <a:t>………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8. </a:t>
                      </a:r>
                      <a:r>
                        <a:rPr lang="ru-RU" dirty="0" err="1" smtClean="0"/>
                        <a:t>Перебувайте</a:t>
                      </a:r>
                      <a:r>
                        <a:rPr lang="ru-RU" dirty="0" smtClean="0"/>
                        <a:t> в </a:t>
                      </a:r>
                      <a:r>
                        <a:rPr lang="ru-RU" dirty="0" err="1" smtClean="0"/>
                        <a:t>постійному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пошуку</a:t>
                      </a:r>
                      <a:r>
                        <a:rPr lang="ru-RU" dirty="0" smtClean="0"/>
                        <a:t>: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новий</a:t>
                      </a:r>
                      <a:r>
                        <a:rPr lang="ru-RU" dirty="0" smtClean="0"/>
                        <a:t> аромат, </a:t>
                      </a:r>
                      <a:r>
                        <a:rPr lang="ru-RU" dirty="0" err="1" smtClean="0"/>
                        <a:t>есенція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біттер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фрукти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квіти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прянощі</a:t>
                      </a:r>
                      <a:r>
                        <a:rPr lang="ru-RU" dirty="0" smtClean="0"/>
                        <a:t>, трави дозволять вам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створити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дійсно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оригінальний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коктейль. 9. Передавайте </a:t>
                      </a:r>
                      <a:r>
                        <a:rPr lang="ru-RU" dirty="0" err="1" smtClean="0"/>
                        <a:t>свої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знання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навколишнім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Якщо</a:t>
                      </a:r>
                      <a:r>
                        <a:rPr lang="ru-RU" dirty="0" smtClean="0"/>
                        <a:t> вам </a:t>
                      </a:r>
                      <a:r>
                        <a:rPr lang="ru-RU" dirty="0" err="1" smtClean="0"/>
                        <a:t>зустрінуться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ваші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коктейлі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під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іншою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назвою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або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почуєте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свої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власні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роздуми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від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іншого</a:t>
                      </a:r>
                      <a:r>
                        <a:rPr lang="ru-RU" baseline="0" dirty="0" smtClean="0"/>
                        <a:t> бармену - </a:t>
                      </a:r>
                      <a:r>
                        <a:rPr lang="ru-RU" dirty="0" err="1" smtClean="0"/>
                        <a:t>ви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знаходитесь</a:t>
                      </a:r>
                      <a:r>
                        <a:rPr lang="ru-RU" dirty="0" smtClean="0"/>
                        <a:t> на правильному шляху.</a:t>
                      </a:r>
                    </a:p>
                    <a:p>
                      <a:r>
                        <a:rPr lang="ru-RU" dirty="0" smtClean="0"/>
                        <a:t>10. </a:t>
                      </a:r>
                      <a:r>
                        <a:rPr lang="ru-RU" dirty="0" err="1" smtClean="0"/>
                        <a:t>Зробіть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вашого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клієнта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щасливим</a:t>
                      </a:r>
                      <a:r>
                        <a:rPr lang="ru-RU" dirty="0" smtClean="0"/>
                        <a:t>.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err="1" smtClean="0"/>
                        <a:t>Якщо</a:t>
                      </a:r>
                      <a:r>
                        <a:rPr lang="ru-RU" dirty="0" smtClean="0"/>
                        <a:t> не </a:t>
                      </a:r>
                      <a:r>
                        <a:rPr lang="ru-RU" dirty="0" err="1" smtClean="0"/>
                        <a:t>виходить</a:t>
                      </a:r>
                      <a:r>
                        <a:rPr lang="ru-RU" dirty="0" smtClean="0"/>
                        <a:t>, перечитайте пункт 1</a:t>
                      </a:r>
                    </a:p>
                    <a:p>
                      <a:r>
                        <a:rPr lang="ru-RU" dirty="0" smtClean="0"/>
                        <a:t>і </a:t>
                      </a:r>
                      <a:r>
                        <a:rPr lang="ru-RU" dirty="0" err="1" smtClean="0"/>
                        <a:t>почніть</a:t>
                      </a:r>
                      <a:r>
                        <a:rPr lang="ru-RU" dirty="0" smtClean="0"/>
                        <a:t> все </a:t>
                      </a:r>
                      <a:r>
                        <a:rPr lang="ru-RU" dirty="0" err="1" smtClean="0"/>
                        <a:t>спочатку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163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13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75" y="179017"/>
            <a:ext cx="4519125" cy="27910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Бар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955800"/>
            <a:ext cx="6680199" cy="4775200"/>
          </a:xfrm>
        </p:spPr>
        <p:txBody>
          <a:bodyPr>
            <a:noAutofit/>
          </a:bodyPr>
          <a:lstStyle/>
          <a:p>
            <a:r>
              <a:rPr lang="uk-UA" sz="2800" dirty="0"/>
              <a:t>Бар – заклад ресторанного господарства з </a:t>
            </a:r>
            <a:r>
              <a:rPr lang="uk-UA" sz="2800" dirty="0" err="1"/>
              <a:t>барною</a:t>
            </a:r>
            <a:r>
              <a:rPr lang="uk-UA" sz="2800" dirty="0"/>
              <a:t> стійкою, в якому реалізують змішані, міцні алкогольні, слабоалкогольні та безалкогольні напої, закуски, десертні, мучні кондитерські </a:t>
            </a:r>
            <a:r>
              <a:rPr lang="uk-UA" sz="2800" dirty="0" smtClean="0"/>
              <a:t>й </a:t>
            </a:r>
            <a:r>
              <a:rPr lang="uk-UA" sz="2800" dirty="0"/>
              <a:t>булочні вироби, закупівельні товари. Призначення бару полягає і в тому , щоб надати відвідувачам можливість відпочити в зручному оточенні, послухати музику, подивитися виступи акторів </a:t>
            </a:r>
            <a:r>
              <a:rPr lang="uk-UA" sz="2800" dirty="0" smtClean="0"/>
              <a:t>тощо</a:t>
            </a:r>
            <a:r>
              <a:rPr lang="uk-UA" sz="2800" dirty="0" smtClean="0"/>
              <a:t>. </a:t>
            </a:r>
            <a:endParaRPr lang="uk-UA" sz="2800" dirty="0"/>
          </a:p>
        </p:txBody>
      </p:sp>
      <p:pic>
        <p:nvPicPr>
          <p:cNvPr id="1026" name="Picture 2" descr="https://upload.wikimedia.org/wikipedia/commons/thumb/4/43/Bar-P1030319.jpg/220px-Bar-P1030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437" y="2117877"/>
            <a:ext cx="3375026" cy="253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.espreso.tv/uploads/article/219646/images/im578x383-New%20Yo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519431"/>
            <a:ext cx="3921125" cy="22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585</TotalTime>
  <Words>1024</Words>
  <Application>Microsoft Office PowerPoint</Application>
  <PresentationFormat>Широкоэкранный</PresentationFormat>
  <Paragraphs>105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Trebuchet MS</vt:lpstr>
      <vt:lpstr>Wingdings</vt:lpstr>
      <vt:lpstr>Берлин</vt:lpstr>
      <vt:lpstr>Тема1.ОСОБЛИВОСТІ ОРГАНІЗАЦІЇ ТА ФУНКЦІОНУВАННЯ БАРІВ</vt:lpstr>
      <vt:lpstr>Батьківщина барів - Америка</vt:lpstr>
      <vt:lpstr>Існують, щонайменше, дві версії походження слова  «Коктейль»: </vt:lpstr>
      <vt:lpstr>13 травня 1806 р. - День народження «коктейлю»</vt:lpstr>
      <vt:lpstr>Так термін «бар» замінив термін «салун», яке раніше використовувалося для визначення великих кафе, де подавали, в основному, напої.</vt:lpstr>
      <vt:lpstr>Легендарні бармени:</vt:lpstr>
      <vt:lpstr>Якщо раніше коктейлі були виключно американськими напоями, то наприкінці XIX і, особливо, на початку ХХ століття вони отримали світове визнання. </vt:lpstr>
      <vt:lpstr>Як стати великим барменом і назавжди увійти в історію ІНСТРУКЦІЯ КОРИСТУВАЧА В 10 ПУНКТАХ  від легендарних барменів світу</vt:lpstr>
      <vt:lpstr>Бар</vt:lpstr>
      <vt:lpstr>До структури барів входить: </vt:lpstr>
      <vt:lpstr>Презентация PowerPoint</vt:lpstr>
      <vt:lpstr>Презентация PowerPoint</vt:lpstr>
      <vt:lpstr>Презентация PowerPoint</vt:lpstr>
      <vt:lpstr>Характеристика різних типів барів</vt:lpstr>
      <vt:lpstr>Презентация PowerPoint</vt:lpstr>
      <vt:lpstr>3. Шампань-бари </vt:lpstr>
      <vt:lpstr>Презентация PowerPoint</vt:lpstr>
      <vt:lpstr>Презентация PowerPoint</vt:lpstr>
      <vt:lpstr>Презентация PowerPoint</vt:lpstr>
      <vt:lpstr>7. Снек-бари</vt:lpstr>
      <vt:lpstr>8. Вега-, фітнес- та  фітобари</vt:lpstr>
      <vt:lpstr>9. Молочні та вітамінні бари</vt:lpstr>
      <vt:lpstr>10. Ігрові-, лоббі- та  спорт-бари</vt:lpstr>
      <vt:lpstr>11. Танцювальні та диско-бари</vt:lpstr>
      <vt:lpstr>12. Пул-, байкер-, спікізі- та тікі-бари</vt:lpstr>
      <vt:lpstr>Домашнє завдання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виникнення бару</dc:title>
  <dc:creator>Максим Самошин</dc:creator>
  <cp:lastModifiedBy>user</cp:lastModifiedBy>
  <cp:revision>41</cp:revision>
  <dcterms:created xsi:type="dcterms:W3CDTF">2016-03-31T16:11:28Z</dcterms:created>
  <dcterms:modified xsi:type="dcterms:W3CDTF">2020-09-26T16:53:51Z</dcterms:modified>
</cp:coreProperties>
</file>