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2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07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6" name="Google Shape;5;n"/>
          <p:cNvSpPr>
            <a:spLocks noGrp="1" noRo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B378CA2B-B4EC-469B-BBFF-3E694BD6A6AF}" type="slidenum">
              <a:rPr lang="uk-UA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Google Shape;28;p1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5122" name="Google Shape;29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3" name="Google Shape;30;p1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54F5714A-1744-4D7D-BBFD-F54DA4E1058D}" type="slidenum">
              <a:rPr lang="uk-UA"/>
              <a:pPr algn="r"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9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4" name="Google Shape;110;p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7;p5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25602" name="Google Shape;118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3" name="Google Shape;119;p5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71C9D8B0-557F-4BF7-A2FF-9EF55F34109B}" type="slidenum">
              <a:rPr lang="uk-UA"/>
              <a:pPr algn="r">
                <a:buClr>
                  <a:srgbClr val="000000"/>
                </a:buClr>
                <a:buFont typeface="Arial" charset="0"/>
                <a:buNone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8;p6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27650" name="Google Shape;129;p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651" name="Google Shape;130;p6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D195A63-F314-478B-B624-AE31241567E8}" type="slidenum">
              <a:rPr lang="uk-UA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12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9;p7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29698" name="Google Shape;140;p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699" name="Google Shape;141;p7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658A49D2-862D-4B0C-A16A-07E63F5DFC85}" type="slidenum">
              <a:rPr lang="uk-UA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13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50;p8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31746" name="Google Shape;151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747" name="Google Shape;152;p8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05C35A4B-D67E-47C9-B14B-E6C92974948A}" type="slidenum">
              <a:rPr lang="uk-UA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14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35;p10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7170" name="Google Shape;36;p1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171" name="Google Shape;37;p10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A73B2B5-D2A7-40AD-AEA6-B3B23AAE3992}" type="slidenum">
              <a:rPr lang="uk-UA"/>
              <a:pPr algn="r">
                <a:buClr>
                  <a:srgbClr val="000000"/>
                </a:buClr>
                <a:buFont typeface="Arial" charset="0"/>
                <a:buNone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45;p11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9218" name="Google Shape;46;p1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19" name="Google Shape;47;p11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851814E2-8523-416F-9F35-3E7E339F2A80}" type="slidenum">
              <a:rPr lang="uk-UA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3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Google Shape;55;p12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11266" name="Google Shape;56;p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267" name="Google Shape;57;p12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12D6A3CB-9043-4CE1-BE74-4A2EAB867FB1}" type="slidenum">
              <a:rPr lang="uk-UA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66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4" name="Google Shape;67;p1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74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Google Shape;75;p1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2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0" name="Google Shape;83;p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0;p2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19458" name="Google Shape;9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92;p2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5D4F880B-F8FA-4F2A-A978-58E50E743690}" type="slidenum">
              <a:rPr lang="uk-UA"/>
              <a:pPr algn="r">
                <a:buClr>
                  <a:srgbClr val="000000"/>
                </a:buClr>
                <a:buFont typeface="Arial" charset="0"/>
                <a:buNone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0;p3:notes"/>
          <p:cNvSpPr>
            <a:spLocks noGrp="1" noRot="1"/>
          </p:cNvSpPr>
          <p:nvPr>
            <p:ph type="sldImg" idx="2"/>
          </p:nvPr>
        </p:nvSpPr>
        <p:spPr>
          <a:noFill/>
          <a:ln w="9525">
            <a:miter lim="800000"/>
          </a:ln>
        </p:spPr>
      </p:sp>
      <p:sp>
        <p:nvSpPr>
          <p:cNvPr id="21506" name="Google Shape;101;p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507" name="Google Shape;102;p3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DC83D279-CBE6-4AEA-B36A-F5C761A312A7}" type="slidenum">
              <a:rPr lang="uk-UA"/>
              <a:pPr algn="r">
                <a:buClr>
                  <a:srgbClr val="000000"/>
                </a:buClr>
                <a:buFont typeface="Arial" charset="0"/>
                <a:buNone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графія елемента вмісту 1">
  <p:cSld name="Фотографія елемента вмісту 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;p17"/>
          <p:cNvSpPr>
            <a:spLocks noChangeArrowheads="1"/>
          </p:cNvSpPr>
          <p:nvPr/>
        </p:nvSpPr>
        <p:spPr bwMode="auto">
          <a:xfrm>
            <a:off x="69850" y="66675"/>
            <a:ext cx="9910763" cy="672782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Google Shape;16;p17"/>
          <p:cNvSpPr>
            <a:spLocks noChangeArrowheads="1"/>
          </p:cNvSpPr>
          <p:nvPr/>
        </p:nvSpPr>
        <p:spPr bwMode="auto"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8" name="Google Shape;17;p17"/>
          <p:cNvSpPr txBox="1">
            <a:spLocks noChangeArrowheads="1"/>
          </p:cNvSpPr>
          <p:nvPr/>
        </p:nvSpPr>
        <p:spPr bwMode="auto">
          <a:xfrm>
            <a:off x="9629775" y="6346825"/>
            <a:ext cx="16621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>
            <a:spAutoFit/>
          </a:bodyPr>
          <a:lstStyle/>
          <a:p>
            <a:pPr algn="r">
              <a:buClr>
                <a:srgbClr val="000000"/>
              </a:buClr>
              <a:buFont typeface="Arial" charset="0"/>
              <a:buNone/>
            </a:pPr>
            <a:endParaRPr lang="ru-RU" b="1"/>
          </a:p>
          <a:p>
            <a:pPr algn="r">
              <a:buClr>
                <a:srgbClr val="000000"/>
              </a:buClr>
              <a:buFont typeface="Arial" charset="0"/>
              <a:buNone/>
            </a:pPr>
            <a:endParaRPr lang="ru-RU" b="1"/>
          </a:p>
        </p:txBody>
      </p:sp>
      <p:sp>
        <p:nvSpPr>
          <p:cNvPr id="9" name="Google Shape;18;p17"/>
          <p:cNvSpPr>
            <a:spLocks noChangeArrowheads="1"/>
          </p:cNvSpPr>
          <p:nvPr/>
        </p:nvSpPr>
        <p:spPr bwMode="auto">
          <a:xfrm>
            <a:off x="0" y="6794500"/>
            <a:ext cx="9980613" cy="6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" name="Google Shape;19;p17"/>
          <p:cNvSpPr>
            <a:spLocks noChangeArrowheads="1"/>
          </p:cNvSpPr>
          <p:nvPr/>
        </p:nvSpPr>
        <p:spPr bwMode="auto">
          <a:xfrm>
            <a:off x="0" y="0"/>
            <a:ext cx="9980613" cy="6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1" name="Google Shape;20;p17"/>
          <p:cNvSpPr>
            <a:spLocks noChangeArrowheads="1"/>
          </p:cNvSpPr>
          <p:nvPr/>
        </p:nvSpPr>
        <p:spPr bwMode="auto">
          <a:xfrm rot="5400000">
            <a:off x="-3378200" y="3409950"/>
            <a:ext cx="6826250" cy="69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1" name="Google Shape;21;p17"/>
          <p:cNvSpPr>
            <a:spLocks noGrp="1"/>
          </p:cNvSpPr>
          <p:nvPr>
            <p:ph type="pic" idx="2"/>
          </p:nvPr>
        </p:nvSpPr>
        <p:spPr>
          <a:xfrm>
            <a:off x="9980476" y="0"/>
            <a:ext cx="2211524" cy="61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445086" y="1807950"/>
            <a:ext cx="5184913" cy="4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444886" y="2383950"/>
            <a:ext cx="5184913" cy="36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3"/>
          </p:nvPr>
        </p:nvSpPr>
        <p:spPr>
          <a:xfrm>
            <a:off x="4445000" y="2908300"/>
            <a:ext cx="5184800" cy="328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180000" tIns="252000" rIns="25200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25;p17"/>
          <p:cNvSpPr txBox="1">
            <a:spLocks noGrp="1"/>
          </p:cNvSpPr>
          <p:nvPr>
            <p:ph type="ftr" idx="10"/>
          </p:nvPr>
        </p:nvSpPr>
        <p:spPr bwMode="auto">
          <a:xfrm>
            <a:off x="431800" y="6356350"/>
            <a:ext cx="411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 i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" name="Google Shape;26;p17"/>
          <p:cNvSpPr txBox="1">
            <a:spLocks noGrp="1"/>
          </p:cNvSpPr>
          <p:nvPr>
            <p:ph type="sldNum" idx="11"/>
          </p:nvPr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200" i="1">
                <a:solidFill>
                  <a:srgbClr val="FFFFFF"/>
                </a:solidFill>
              </a:defRPr>
            </a:lvl1pPr>
          </a:lstStyle>
          <a:p>
            <a:fld id="{1885F5C7-8770-4C59-ACE7-45392EE9A25F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6"/>
          <p:cNvSpPr txBox="1">
            <a:spLocks noGrp="1"/>
          </p:cNvSpPr>
          <p:nvPr>
            <p:ph type="title"/>
          </p:nvPr>
        </p:nvSpPr>
        <p:spPr bwMode="auto">
          <a:xfrm>
            <a:off x="431800" y="431800"/>
            <a:ext cx="9197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11;p16"/>
          <p:cNvSpPr txBox="1">
            <a:spLocks noGrp="1"/>
          </p:cNvSpPr>
          <p:nvPr>
            <p:ph type="body" idx="1"/>
          </p:nvPr>
        </p:nvSpPr>
        <p:spPr bwMode="auto">
          <a:xfrm>
            <a:off x="439738" y="1528763"/>
            <a:ext cx="91979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2;p16"/>
          <p:cNvSpPr txBox="1">
            <a:spLocks noGrp="1"/>
          </p:cNvSpPr>
          <p:nvPr/>
        </p:nvSpPr>
        <p:spPr bwMode="auto">
          <a:xfrm>
            <a:off x="4318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 i="1">
              <a:solidFill>
                <a:srgbClr val="3F3F3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9" name="Google Shape;13;p16"/>
          <p:cNvSpPr txBox="1">
            <a:spLocks noGrp="1"/>
          </p:cNvSpPr>
          <p:nvPr/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D584C213-7F6F-4FF2-8417-12A6617E1511}" type="slidenum">
              <a:rPr lang="uk-UA" sz="1200" i="1">
                <a:solidFill>
                  <a:srgbClr val="FFFFFF"/>
                </a:solidFill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 i="1">
              <a:solidFill>
                <a:srgbClr val="FFFFF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Google Shape;32;p1"/>
          <p:cNvSpPr txBox="1">
            <a:spLocks noGrp="1"/>
          </p:cNvSpPr>
          <p:nvPr>
            <p:ph type="ctrTitle" idx="4294967295"/>
          </p:nvPr>
        </p:nvSpPr>
        <p:spPr>
          <a:xfrm>
            <a:off x="2055813" y="3257550"/>
            <a:ext cx="7727950" cy="1674813"/>
          </a:xfrm>
        </p:spPr>
        <p:txBody>
          <a:bodyPr anchor="b"/>
          <a:lstStyle/>
          <a:p>
            <a:pPr algn="ctr" eaLnBrk="1" hangingPunct="1">
              <a:lnSpc>
                <a:spcPct val="156000"/>
              </a:lnSpc>
              <a:buSzPts val="1400"/>
            </a:pPr>
            <a:r>
              <a:rPr lang="uk-UA" sz="3200" b="1" smtClean="0">
                <a:latin typeface="Arial" charset="0"/>
                <a:cs typeface="Arial" charset="0"/>
              </a:rPr>
              <a:t>ДЖЕРЕЛА ІНФОРМАЦІЇ: </a:t>
            </a:r>
            <a:br>
              <a:rPr lang="uk-UA" sz="3200" b="1" smtClean="0">
                <a:latin typeface="Arial" charset="0"/>
                <a:cs typeface="Arial" charset="0"/>
              </a:rPr>
            </a:br>
            <a:r>
              <a:rPr lang="uk-UA" sz="3200" b="1" smtClean="0">
                <a:latin typeface="Arial" charset="0"/>
                <a:cs typeface="Arial" charset="0"/>
              </a:rPr>
              <a:t>КРИТЕРІЇ ДОСТОВІРНОСТІ</a:t>
            </a:r>
            <a:endParaRPr lang="ru-RU" sz="3200" b="1" smtClean="0">
              <a:latin typeface="Arial" charset="0"/>
              <a:cs typeface="Arial" charset="0"/>
            </a:endParaRPr>
          </a:p>
        </p:txBody>
      </p:sp>
      <p:sp>
        <p:nvSpPr>
          <p:cNvPr id="4098" name="Google Shape;33;p1"/>
          <p:cNvSpPr txBox="1">
            <a:spLocks noGrp="1"/>
          </p:cNvSpPr>
          <p:nvPr>
            <p:ph type="subTitle" idx="4294967295"/>
          </p:nvPr>
        </p:nvSpPr>
        <p:spPr>
          <a:xfrm>
            <a:off x="4056063" y="1209675"/>
            <a:ext cx="3402012" cy="1192213"/>
          </a:xfrm>
          <a:solidFill>
            <a:schemeClr val="tx1"/>
          </a:solidFill>
        </p:spPr>
        <p:txBody>
          <a:bodyPr lIns="252000" anchor="ctr"/>
          <a:lstStyle/>
          <a:p>
            <a:pPr algn="ctr" eaLnBrk="1" hangingPunct="1">
              <a:buClr>
                <a:srgbClr val="FFFFFF"/>
              </a:buClr>
              <a:buSzPts val="2400"/>
            </a:pPr>
            <a:r>
              <a:rPr lang="uk-UA" sz="24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Модуль</a:t>
            </a:r>
            <a:endParaRPr lang="ru-RU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2;p4"/>
          <p:cNvSpPr txBox="1">
            <a:spLocks noGrp="1"/>
          </p:cNvSpPr>
          <p:nvPr>
            <p:ph type="title" idx="4294967295"/>
          </p:nvPr>
        </p:nvSpPr>
        <p:spPr>
          <a:xfrm>
            <a:off x="385763" y="307975"/>
            <a:ext cx="9197975" cy="111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600" b="1" smtClean="0">
                <a:latin typeface="Arial" charset="0"/>
                <a:cs typeface="Arial" charset="0"/>
              </a:rPr>
              <a:t>Критерії достовірності інформації</a:t>
            </a:r>
            <a:br>
              <a:rPr lang="uk-UA" sz="3600" b="1" smtClean="0">
                <a:latin typeface="Arial" charset="0"/>
                <a:cs typeface="Arial" charset="0"/>
              </a:rPr>
            </a:br>
            <a:r>
              <a:rPr lang="uk-UA" sz="2000" b="1" i="1" smtClean="0">
                <a:latin typeface="Arial" charset="0"/>
                <a:cs typeface="Arial" charset="0"/>
              </a:rPr>
              <a:t>Довіряй, але перевіряй!</a:t>
            </a:r>
            <a:endParaRPr lang="ru-RU" sz="2000" b="1" i="1" smtClean="0">
              <a:latin typeface="Arial" charset="0"/>
              <a:cs typeface="Arial" charset="0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4294967295"/>
          </p:nvPr>
        </p:nvSpPr>
        <p:spPr>
          <a:xfrm>
            <a:off x="382588" y="1781175"/>
            <a:ext cx="5381625" cy="4679950"/>
          </a:xfrm>
        </p:spPr>
        <p:txBody>
          <a:bodyPr>
            <a:noAutofit/>
          </a:bodyPr>
          <a:lstStyle/>
          <a:p>
            <a:pPr marL="266700" indent="-266700" eaLnBrk="1" hangingPunct="1">
              <a:lnSpc>
                <a:spcPct val="90000"/>
              </a:lnSpc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 скільки можна довіряти першоджерелу інформації?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Правило трьох джерел.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Факти &amp; судження.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Відсутність емоційності.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</a:pPr>
            <a:endParaRPr lang="ru-RU" sz="32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</a:pPr>
            <a:endParaRPr lang="ru-RU" sz="32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</a:pPr>
            <a:endParaRPr lang="ru-RU" sz="32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2531" name="Google Shape;114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1530350"/>
            <a:ext cx="46355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Google Shape;115;p4"/>
          <p:cNvSpPr>
            <a:spLocks noChangeArrowheads="1"/>
          </p:cNvSpPr>
          <p:nvPr/>
        </p:nvSpPr>
        <p:spPr bwMode="auto">
          <a:xfrm>
            <a:off x="11520488" y="6419850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fld id="{BDB3D851-65FF-4EE1-8DDA-B537B6E58762}" type="slidenum">
              <a:rPr lang="uk-UA" sz="1000" i="1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 charset="0"/>
                <a:buNone/>
              </a:pPr>
              <a:t>10</a:t>
            </a:fld>
            <a:endParaRPr lang="ru-RU"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21;p5"/>
          <p:cNvSpPr txBox="1">
            <a:spLocks noGrp="1"/>
          </p:cNvSpPr>
          <p:nvPr>
            <p:ph type="title"/>
          </p:nvPr>
        </p:nvSpPr>
        <p:spPr>
          <a:xfrm>
            <a:off x="431800" y="431800"/>
            <a:ext cx="9197975" cy="431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Як оцінити рівень надійність джерела?</a:t>
            </a:r>
            <a:endParaRPr lang="ru-RU" sz="32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8" name="Google Shape;122;p5"/>
          <p:cNvSpPr txBox="1">
            <a:spLocks noGrp="1"/>
          </p:cNvSpPr>
          <p:nvPr>
            <p:ph type="body" idx="3"/>
          </p:nvPr>
        </p:nvSpPr>
        <p:spPr>
          <a:xfrm>
            <a:off x="439738" y="2127250"/>
            <a:ext cx="4500562" cy="498475"/>
          </a:xfrm>
          <a:solidFill>
            <a:schemeClr val="tx1"/>
          </a:solidFill>
        </p:spPr>
        <p:txBody>
          <a:bodyPr tIns="36000" rIns="0" anchor="ctr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rial" charset="0"/>
              <a:buNone/>
            </a:pPr>
            <a:r>
              <a:rPr lang="uk-UA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Питання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4579" name="Google Shape;123;p5"/>
          <p:cNvSpPr txBox="1">
            <a:spLocks noGrp="1"/>
          </p:cNvSpPr>
          <p:nvPr>
            <p:ph type="body" idx="4294967295"/>
          </p:nvPr>
        </p:nvSpPr>
        <p:spPr>
          <a:xfrm>
            <a:off x="141288" y="2997200"/>
            <a:ext cx="4799012" cy="2519363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Хто є джерелом цієї інформації? 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 скільки джерело є компетентним?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4580" name="Google Shape;124;p5"/>
          <p:cNvSpPr txBox="1">
            <a:spLocks noGrp="1"/>
          </p:cNvSpPr>
          <p:nvPr>
            <p:ph type="body" idx="4294967295"/>
          </p:nvPr>
        </p:nvSpPr>
        <p:spPr>
          <a:xfrm>
            <a:off x="5137150" y="2138363"/>
            <a:ext cx="4500563" cy="496887"/>
          </a:xfrm>
          <a:solidFill>
            <a:schemeClr val="tx1"/>
          </a:solidFill>
        </p:spPr>
        <p:txBody>
          <a:bodyPr lIns="180000" tIns="36000" anchor="ctr"/>
          <a:lstStyle/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uk-UA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Порада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5137150" y="2994025"/>
            <a:ext cx="4500563" cy="3443288"/>
          </a:xfrm>
        </p:spPr>
        <p:txBody>
          <a:bodyPr/>
          <a:lstStyle/>
          <a:p>
            <a:pPr marL="266700" indent="-266700"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Char char="•"/>
            </a:pPr>
            <a:r>
              <a:rPr lang="uk-UA" sz="2400" i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Важливо чітко усвідомлювати, хто/що є першоджерелом. Якщо першоджерело не встановлено – шукаємо далі!</a:t>
            </a:r>
            <a:endParaRPr lang="ru-RU" sz="1800" smtClean="0">
              <a:latin typeface="Arial" charset="0"/>
              <a:cs typeface="Arial" charset="0"/>
              <a:sym typeface="Arial" charset="0"/>
            </a:endParaRPr>
          </a:p>
          <a:p>
            <a:pPr marL="266700" indent="-266700" algn="l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ts val="2400"/>
            </a:pPr>
            <a:endParaRPr lang="ru-RU" sz="2400" i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algn="l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Char char="•"/>
            </a:pPr>
            <a:r>
              <a:rPr lang="uk-UA" sz="2400" i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Чітко знати ім’я, прізвище джерела, посаду, професійну компетенцію, досвід для поширення  відповідної інформації.</a:t>
            </a:r>
            <a:endParaRPr lang="ru-RU" sz="1800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4582" name="Google Shape;126;p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070A9A-E688-44C7-82C6-58D3B7F8DC70}" type="slidenum">
              <a:rPr lang="uk-UA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32;p6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200" b="1" smtClean="0">
                <a:latin typeface="Arial" charset="0"/>
                <a:cs typeface="Arial" charset="0"/>
              </a:rPr>
              <a:t>Як оцінити рівень надійність джерела?</a:t>
            </a:r>
            <a:endParaRPr lang="ru-RU" sz="3200" b="1" smtClean="0">
              <a:latin typeface="Arial" charset="0"/>
              <a:cs typeface="Arial" charset="0"/>
            </a:endParaRPr>
          </a:p>
        </p:txBody>
      </p:sp>
      <p:sp>
        <p:nvSpPr>
          <p:cNvPr id="26626" name="Google Shape;133;p6"/>
          <p:cNvSpPr txBox="1">
            <a:spLocks noGrp="1"/>
          </p:cNvSpPr>
          <p:nvPr>
            <p:ph type="body" idx="4294967295"/>
          </p:nvPr>
        </p:nvSpPr>
        <p:spPr>
          <a:xfrm>
            <a:off x="561975" y="1296988"/>
            <a:ext cx="4500563" cy="498475"/>
          </a:xfrm>
          <a:solidFill>
            <a:schemeClr val="tx1"/>
          </a:solidFill>
        </p:spPr>
        <p:txBody>
          <a:bodyPr lIns="180000" tIns="36000" anchor="ctr"/>
          <a:lstStyle/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uk-UA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Питання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6627" name="Google Shape;134;p6"/>
          <p:cNvSpPr txBox="1">
            <a:spLocks noGrp="1"/>
          </p:cNvSpPr>
          <p:nvPr>
            <p:ph type="body" idx="4294967295"/>
          </p:nvPr>
        </p:nvSpPr>
        <p:spPr>
          <a:xfrm>
            <a:off x="141288" y="2354263"/>
            <a:ext cx="4799012" cy="3162300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Коли джерело отримало цю інформацію? 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Яку репутацію має джерело?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6628" name="Google Shape;135;p6"/>
          <p:cNvSpPr txBox="1">
            <a:spLocks noGrp="1"/>
          </p:cNvSpPr>
          <p:nvPr>
            <p:ph type="body" idx="4294967295"/>
          </p:nvPr>
        </p:nvSpPr>
        <p:spPr>
          <a:xfrm>
            <a:off x="5211763" y="1317625"/>
            <a:ext cx="4500562" cy="496888"/>
          </a:xfrm>
          <a:solidFill>
            <a:schemeClr val="tx1"/>
          </a:solidFill>
        </p:spPr>
        <p:txBody>
          <a:bodyPr lIns="180000" tIns="36000" anchor="ctr"/>
          <a:lstStyle/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uk-UA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Порада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4294967295"/>
          </p:nvPr>
        </p:nvSpPr>
        <p:spPr>
          <a:xfrm>
            <a:off x="5137150" y="2351088"/>
            <a:ext cx="4500563" cy="3713162"/>
          </a:xfrm>
        </p:spPr>
        <p:txBody>
          <a:bodyPr>
            <a:noAutofit/>
          </a:bodyPr>
          <a:lstStyle/>
          <a:p>
            <a:pPr marL="266700" indent="-266700" eaLnBrk="1" hangingPunct="1">
              <a:lnSpc>
                <a:spcPct val="90000"/>
              </a:lnSpc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Це важливо для розуміння актуальності інформації. Якщо інформація застаріла, треба дізнатися про зміни, які відбулись.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Оцініть, на скільки надійним це джерело було в минулому.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6630" name="Google Shape;137;p6"/>
          <p:cNvSpPr txBox="1">
            <a:spLocks noChangeArrowheads="1"/>
          </p:cNvSpPr>
          <p:nvPr/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F6D89265-5B7E-4238-BEB3-DDDF2CF2BE02}" type="slidenum">
              <a:rPr lang="uk-UA" sz="1200" i="1">
                <a:solidFill>
                  <a:srgbClr val="FFFFFF"/>
                </a:solidFill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12</a:t>
            </a:fld>
            <a:endParaRPr lang="ru-RU" sz="12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43;p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200" b="1" smtClean="0">
                <a:latin typeface="Arial" charset="0"/>
                <a:cs typeface="Arial" charset="0"/>
              </a:rPr>
              <a:t>Як оцінити рівень надійність джерела?</a:t>
            </a:r>
            <a:endParaRPr lang="ru-RU" sz="3200" b="1" smtClean="0">
              <a:latin typeface="Arial" charset="0"/>
              <a:cs typeface="Arial" charset="0"/>
            </a:endParaRPr>
          </a:p>
        </p:txBody>
      </p:sp>
      <p:sp>
        <p:nvSpPr>
          <p:cNvPr id="28674" name="Google Shape;144;p7"/>
          <p:cNvSpPr txBox="1">
            <a:spLocks noGrp="1"/>
          </p:cNvSpPr>
          <p:nvPr>
            <p:ph type="body" idx="4294967295"/>
          </p:nvPr>
        </p:nvSpPr>
        <p:spPr>
          <a:xfrm>
            <a:off x="561975" y="1296988"/>
            <a:ext cx="4500563" cy="498475"/>
          </a:xfrm>
          <a:solidFill>
            <a:schemeClr val="tx1"/>
          </a:solidFill>
        </p:spPr>
        <p:txBody>
          <a:bodyPr lIns="180000" tIns="36000" anchor="ctr"/>
          <a:lstStyle/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uk-UA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Питання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8675" name="Google Shape;145;p7"/>
          <p:cNvSpPr txBox="1">
            <a:spLocks noGrp="1"/>
          </p:cNvSpPr>
          <p:nvPr>
            <p:ph type="body" idx="4294967295"/>
          </p:nvPr>
        </p:nvSpPr>
        <p:spPr>
          <a:xfrm>
            <a:off x="141288" y="2354263"/>
            <a:ext cx="4799012" cy="3162300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Як джерело дізналося цю інформацію?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Яку мету переслідує джерело?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8676" name="Google Shape;146;p7"/>
          <p:cNvSpPr txBox="1">
            <a:spLocks noGrp="1"/>
          </p:cNvSpPr>
          <p:nvPr>
            <p:ph type="body" idx="4294967295"/>
          </p:nvPr>
        </p:nvSpPr>
        <p:spPr>
          <a:xfrm>
            <a:off x="5211763" y="1317625"/>
            <a:ext cx="4500562" cy="496888"/>
          </a:xfrm>
          <a:solidFill>
            <a:schemeClr val="tx1"/>
          </a:solidFill>
        </p:spPr>
        <p:txBody>
          <a:bodyPr lIns="180000" tIns="36000" anchor="ctr"/>
          <a:lstStyle/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uk-UA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Порада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4294967295"/>
          </p:nvPr>
        </p:nvSpPr>
        <p:spPr>
          <a:xfrm>
            <a:off x="5137150" y="2351088"/>
            <a:ext cx="4500563" cy="3713162"/>
          </a:xfrm>
        </p:spPr>
        <p:txBody>
          <a:bodyPr>
            <a:noAutofit/>
          </a:bodyPr>
          <a:lstStyle/>
          <a:p>
            <a:pPr marL="266700" indent="-266700" eaLnBrk="1" hangingPunct="1">
              <a:lnSpc>
                <a:spcPct val="90000"/>
              </a:lnSpc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Чи можна підтвердити інформацію від джерела за допомогою перевірки документів, звітів, інших джерел?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З’ясуйте, з якою метою повідомляється інформація.  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8678" name="Google Shape;148;p7"/>
          <p:cNvSpPr txBox="1">
            <a:spLocks noChangeArrowheads="1"/>
          </p:cNvSpPr>
          <p:nvPr/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04B7DB32-8B7C-4FF3-A511-6F948F575697}" type="slidenum">
              <a:rPr lang="uk-UA" sz="1200" i="1">
                <a:solidFill>
                  <a:srgbClr val="FFFFFF"/>
                </a:solidFill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13</a:t>
            </a:fld>
            <a:endParaRPr lang="ru-RU" sz="12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54;p8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200" b="1" smtClean="0">
                <a:latin typeface="Arial" charset="0"/>
                <a:cs typeface="Arial" charset="0"/>
              </a:rPr>
              <a:t>Що значить альтернативність джерела інформації?</a:t>
            </a:r>
            <a:endParaRPr lang="ru-RU" sz="3200" b="1" smtClean="0">
              <a:latin typeface="Arial" charset="0"/>
              <a:cs typeface="Arial" charset="0"/>
            </a:endParaRPr>
          </a:p>
        </p:txBody>
      </p:sp>
      <p:sp>
        <p:nvSpPr>
          <p:cNvPr id="30722" name="Google Shape;155;p8"/>
          <p:cNvSpPr txBox="1">
            <a:spLocks noGrp="1"/>
          </p:cNvSpPr>
          <p:nvPr>
            <p:ph type="body" idx="4294967295"/>
          </p:nvPr>
        </p:nvSpPr>
        <p:spPr>
          <a:xfrm>
            <a:off x="481013" y="1935163"/>
            <a:ext cx="6472237" cy="3814762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джерело, що представляє протилежну думку;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незалежне джерело, що виступає в ролі експерта;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2400"/>
              <a:buFont typeface="Arial" charset="0"/>
              <a:buChar char="•"/>
            </a:pPr>
            <a:r>
              <a:rPr lang="uk-UA"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джерело, що може надати додаткову інформацію (свідки, учасники події)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2400"/>
            </a:pPr>
            <a:endParaRPr lang="ru-RU" sz="24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0723" name="Google Shape;156;p8"/>
          <p:cNvSpPr txBox="1">
            <a:spLocks noChangeArrowheads="1"/>
          </p:cNvSpPr>
          <p:nvPr/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B7B26EAD-2BB6-46D3-94E1-2095B0F8566B}" type="slidenum">
              <a:rPr lang="uk-UA" sz="1200" i="1">
                <a:solidFill>
                  <a:srgbClr val="FFFFFF"/>
                </a:solidFill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14</a:t>
            </a:fld>
            <a:endParaRPr lang="ru-RU" sz="1200" i="1">
              <a:solidFill>
                <a:srgbClr val="FFFFFF"/>
              </a:solidFill>
            </a:endParaRPr>
          </a:p>
        </p:txBody>
      </p:sp>
      <p:pic>
        <p:nvPicPr>
          <p:cNvPr id="30724" name="Google Shape;157;p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2044700"/>
            <a:ext cx="3313112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39;p10"/>
          <p:cNvSpPr txBox="1">
            <a:spLocks noGrp="1"/>
          </p:cNvSpPr>
          <p:nvPr>
            <p:ph type="title"/>
          </p:nvPr>
        </p:nvSpPr>
        <p:spPr>
          <a:xfrm>
            <a:off x="431800" y="431800"/>
            <a:ext cx="9197975" cy="431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Якими джерелами інформації користуються українці?</a:t>
            </a:r>
            <a:endParaRPr lang="ru-RU" sz="32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6" name="Google Shape;40;p10"/>
          <p:cNvSpPr txBox="1">
            <a:spLocks noGrp="1"/>
          </p:cNvSpPr>
          <p:nvPr>
            <p:ph type="body" idx="4294967295"/>
          </p:nvPr>
        </p:nvSpPr>
        <p:spPr>
          <a:xfrm>
            <a:off x="395288" y="1055688"/>
            <a:ext cx="11339512" cy="36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1800"/>
            </a:pPr>
            <a:r>
              <a:rPr lang="uk-UA" sz="1800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Опитування Київського міжнародного центру соціології (грудень 2021 року) 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147" name="Google Shape;41;p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E55F2B-9990-47E3-83E3-B2486143C13A}" type="slidenum">
              <a:rPr lang="uk-UA"/>
              <a:pPr/>
              <a:t>2</a:t>
            </a:fld>
            <a:endParaRPr lang="ru-RU"/>
          </a:p>
        </p:txBody>
      </p:sp>
      <p:pic>
        <p:nvPicPr>
          <p:cNvPr id="6148" name="Google Shape;42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1612900"/>
            <a:ext cx="5461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Google Shape;43;p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6763" y="1898650"/>
            <a:ext cx="44513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49;p1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200" b="1" smtClean="0">
                <a:latin typeface="Arial" charset="0"/>
                <a:cs typeface="Arial" charset="0"/>
              </a:rPr>
              <a:t>Кому належить медіа? Чому це важливо?</a:t>
            </a:r>
            <a:endParaRPr lang="ru-RU" sz="3200" b="1" smtClean="0">
              <a:latin typeface="Arial" charset="0"/>
              <a:cs typeface="Arial" charset="0"/>
            </a:endParaRPr>
          </a:p>
        </p:txBody>
      </p:sp>
      <p:sp>
        <p:nvSpPr>
          <p:cNvPr id="8194" name="Google Shape;50;p11"/>
          <p:cNvSpPr txBox="1">
            <a:spLocks noChangeArrowheads="1"/>
          </p:cNvSpPr>
          <p:nvPr/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28998E69-F502-4B11-ABBA-4219AB4A9F57}" type="slidenum">
              <a:rPr lang="uk-UA" sz="1200" i="1">
                <a:solidFill>
                  <a:srgbClr val="FFFFFF"/>
                </a:solidFill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3</a:t>
            </a:fld>
            <a:endParaRPr lang="ru-RU" sz="1200" i="1">
              <a:solidFill>
                <a:srgbClr val="FFFFFF"/>
              </a:solidFill>
            </a:endParaRPr>
          </a:p>
        </p:txBody>
      </p:sp>
      <p:pic>
        <p:nvPicPr>
          <p:cNvPr id="8195" name="Google Shape;51;p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638" y="1181100"/>
            <a:ext cx="42672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Google Shape;52;p11"/>
          <p:cNvSpPr/>
          <p:nvPr/>
        </p:nvSpPr>
        <p:spPr>
          <a:xfrm>
            <a:off x="376238" y="2082800"/>
            <a:ext cx="6573837" cy="3743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/>
          <a:p>
            <a:pPr indent="-152400">
              <a:buClr>
                <a:srgbClr val="000000"/>
              </a:buClr>
              <a:buSzPts val="2400"/>
              <a:buFont typeface="Times New Roman" pitchFamily="18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власник медіа може впливати на редакційну політику;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indent="-152400">
              <a:buClr>
                <a:srgbClr val="000000"/>
              </a:buClr>
              <a:buSzPts val="2400"/>
              <a:buFont typeface="Times New Roman" pitchFamily="18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власник через медіа може відстоювати свої політичні, економічні інтереси;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indent="-152400">
              <a:buClr>
                <a:srgbClr val="000000"/>
              </a:buClr>
              <a:buSzPts val="2400"/>
              <a:buFont typeface="Times New Roman" pitchFamily="18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через вплив власника медіа може маніпулювати, дезінформувати аудиторію.</a:t>
            </a:r>
            <a:endParaRPr lang="ru-RU"/>
          </a:p>
          <a:p>
            <a:pPr indent="-152400">
              <a:buClr>
                <a:srgbClr val="000000"/>
              </a:buClr>
              <a:buFont typeface="Arial" charset="0"/>
              <a:buNone/>
            </a:pPr>
            <a:r>
              <a:rPr lang="uk-UA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/>
          </a:p>
          <a:p>
            <a:pPr indent="-152400">
              <a:buClr>
                <a:srgbClr val="000000"/>
              </a:buClr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8197" name="Google Shape;53;p11"/>
          <p:cNvSpPr>
            <a:spLocks noChangeArrowheads="1"/>
          </p:cNvSpPr>
          <p:nvPr/>
        </p:nvSpPr>
        <p:spPr bwMode="auto">
          <a:xfrm>
            <a:off x="169863" y="1035050"/>
            <a:ext cx="714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i="1"/>
              <a:t>75% телевізійного ринку України належить олігархам (2016 рік)</a:t>
            </a:r>
            <a:endParaRPr lang="ru-RU" sz="18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59;p1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2800" b="1" smtClean="0">
                <a:latin typeface="Arial" charset="0"/>
                <a:cs typeface="Arial" charset="0"/>
              </a:rPr>
              <a:t>Кому належать медіа в Україні? (Громадське радіо)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sp>
        <p:nvSpPr>
          <p:cNvPr id="10242" name="Google Shape;60;p12"/>
          <p:cNvSpPr txBox="1">
            <a:spLocks noChangeArrowheads="1"/>
          </p:cNvSpPr>
          <p:nvPr/>
        </p:nvSpPr>
        <p:spPr bwMode="auto">
          <a:xfrm>
            <a:off x="11447463" y="6402388"/>
            <a:ext cx="277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8802688A-6BB8-409D-9195-3F2EE2FC3EA7}" type="slidenum">
              <a:rPr lang="uk-UA" sz="1200" i="1">
                <a:solidFill>
                  <a:srgbClr val="FFFFFF"/>
                </a:solidFill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ru-RU" sz="1200" i="1">
              <a:solidFill>
                <a:srgbClr val="FFFFFF"/>
              </a:solidFill>
            </a:endParaRPr>
          </a:p>
        </p:txBody>
      </p:sp>
      <p:sp>
        <p:nvSpPr>
          <p:cNvPr id="10243" name="Google Shape;61;p12" descr="1"/>
          <p:cNvSpPr>
            <a:spLocks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0244" name="Google Shape;62;p12" descr="1"/>
          <p:cNvSpPr>
            <a:spLocks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0245" name="Google Shape;63;p12" descr="1"/>
          <p:cNvSpPr>
            <a:spLocks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10246" name="Google Shape;64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954088"/>
            <a:ext cx="6403975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69;p13"/>
          <p:cNvSpPr txBox="1">
            <a:spLocks noGrp="1"/>
          </p:cNvSpPr>
          <p:nvPr>
            <p:ph type="title"/>
          </p:nvPr>
        </p:nvSpPr>
        <p:spPr>
          <a:xfrm>
            <a:off x="431800" y="431800"/>
            <a:ext cx="9197975" cy="431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Медіа, яким варто довіряти</a:t>
            </a:r>
            <a:endParaRPr lang="ru-RU" sz="32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0" name="Google Shape;70;p13"/>
          <p:cNvSpPr txBox="1">
            <a:spLocks noGrp="1"/>
          </p:cNvSpPr>
          <p:nvPr>
            <p:ph type="body" idx="4294967295"/>
          </p:nvPr>
        </p:nvSpPr>
        <p:spPr>
          <a:xfrm>
            <a:off x="325438" y="2827338"/>
            <a:ext cx="6167437" cy="779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2400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Інститут масової інформації в 2021 році склав “білий список” найякісніших медіа України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2291" name="Google Shape;71;p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C683CE-5CF8-4D38-A78F-074910517AAC}" type="slidenum">
              <a:rPr lang="uk-UA"/>
              <a:pPr/>
              <a:t>5</a:t>
            </a:fld>
            <a:endParaRPr lang="ru-RU"/>
          </a:p>
        </p:txBody>
      </p:sp>
      <p:pic>
        <p:nvPicPr>
          <p:cNvPr id="12292" name="Google Shape;72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863" y="0"/>
            <a:ext cx="5418137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77;p14"/>
          <p:cNvSpPr txBox="1">
            <a:spLocks noGrp="1"/>
          </p:cNvSpPr>
          <p:nvPr>
            <p:ph type="title" idx="4294967295"/>
          </p:nvPr>
        </p:nvSpPr>
        <p:spPr>
          <a:xfrm>
            <a:off x="385763" y="307975"/>
            <a:ext cx="9440862" cy="111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600" b="1" smtClean="0">
                <a:latin typeface="Arial" charset="0"/>
                <a:cs typeface="Arial" charset="0"/>
              </a:rPr>
              <a:t>Як посилатися на джерела? </a:t>
            </a:r>
            <a:br>
              <a:rPr lang="uk-UA" sz="3600" b="1" smtClean="0">
                <a:latin typeface="Arial" charset="0"/>
                <a:cs typeface="Arial" charset="0"/>
              </a:rPr>
            </a:br>
            <a:r>
              <a:rPr lang="uk-UA" sz="2400" b="1" i="1" smtClean="0">
                <a:latin typeface="Arial" charset="0"/>
                <a:cs typeface="Arial" charset="0"/>
              </a:rPr>
              <a:t>Рекомендації від Незалежної медійної ради</a:t>
            </a:r>
            <a:endParaRPr lang="ru-RU" sz="2400" b="1" i="1" smtClean="0">
              <a:latin typeface="Arial" charset="0"/>
              <a:cs typeface="Arial" charset="0"/>
            </a:endParaRPr>
          </a:p>
        </p:txBody>
      </p:sp>
      <p:sp>
        <p:nvSpPr>
          <p:cNvPr id="14338" name="Google Shape;78;p14"/>
          <p:cNvSpPr txBox="1">
            <a:spLocks noGrp="1"/>
          </p:cNvSpPr>
          <p:nvPr>
            <p:ph type="body" idx="4294967295"/>
          </p:nvPr>
        </p:nvSpPr>
        <p:spPr>
          <a:xfrm>
            <a:off x="373063" y="1514475"/>
            <a:ext cx="6532562" cy="4283075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посилатися на оригінали документів;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посилатися на першоджерело;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обережно ставитись до анонімних джерел;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обережно ставитись до інформації з соціальних мереж;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 поширювати матеріали зі змістовими порушеннями;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дотримуватись авторського права;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ретельно вивчати тему, використовуючи різні джерела;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зважати на репутацію і власника джерела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80000"/>
              </a:lnSpc>
              <a:spcBef>
                <a:spcPts val="1000"/>
              </a:spcBef>
              <a:buSzPts val="2400"/>
            </a:pPr>
            <a:endParaRPr lang="ru-RU" sz="24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4339" name="Google Shape;79;p14"/>
          <p:cNvSpPr>
            <a:spLocks noChangeArrowheads="1"/>
          </p:cNvSpPr>
          <p:nvPr/>
        </p:nvSpPr>
        <p:spPr bwMode="auto">
          <a:xfrm>
            <a:off x="11528425" y="6402388"/>
            <a:ext cx="66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fld id="{39B9A655-3370-4D47-A13B-B2F5F55AF111}" type="slidenum">
              <a:rPr lang="uk-UA" sz="1000" i="1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 charset="0"/>
                <a:buNone/>
              </a:pPr>
              <a:t>6</a:t>
            </a:fld>
            <a:endParaRPr lang="ru-RU" sz="1000" i="1">
              <a:solidFill>
                <a:srgbClr val="FFFFFF"/>
              </a:solidFill>
            </a:endParaRPr>
          </a:p>
        </p:txBody>
      </p:sp>
      <p:pic>
        <p:nvPicPr>
          <p:cNvPr id="14340" name="Google Shape;80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838" y="549275"/>
            <a:ext cx="48561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5;p9"/>
          <p:cNvSpPr txBox="1">
            <a:spLocks noGrp="1"/>
          </p:cNvSpPr>
          <p:nvPr>
            <p:ph type="title" idx="4294967295"/>
          </p:nvPr>
        </p:nvSpPr>
        <p:spPr>
          <a:xfrm>
            <a:off x="385763" y="307975"/>
            <a:ext cx="9440862" cy="111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600" b="1" smtClean="0">
                <a:latin typeface="Arial" charset="0"/>
                <a:cs typeface="Arial" charset="0"/>
              </a:rPr>
              <a:t>Достовірність – один із професійних журналістських стандартів</a:t>
            </a:r>
            <a:endParaRPr lang="ru-RU" sz="2000" b="1" i="1" smtClean="0">
              <a:latin typeface="Arial" charset="0"/>
              <a:cs typeface="Arial" charset="0"/>
            </a:endParaRPr>
          </a:p>
        </p:txBody>
      </p:sp>
      <p:sp>
        <p:nvSpPr>
          <p:cNvPr id="16386" name="Google Shape;86;p9"/>
          <p:cNvSpPr txBox="1">
            <a:spLocks noGrp="1"/>
          </p:cNvSpPr>
          <p:nvPr>
            <p:ph type="body" idx="4294967295"/>
          </p:nvPr>
        </p:nvSpPr>
        <p:spPr>
          <a:xfrm>
            <a:off x="373063" y="2081213"/>
            <a:ext cx="5381625" cy="3716337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SzPts val="3200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Стандарт передбачає: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посилання на джерела інформації;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чіткість вказування джерел;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  <a:buFont typeface="Arial" charset="0"/>
              <a:buChar char="•"/>
            </a:pPr>
            <a:r>
              <a:rPr lang="uk-UA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залучення компетентних джерел.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000"/>
              </a:spcBef>
              <a:buSzPts val="3200"/>
            </a:pPr>
            <a:endParaRPr lang="ru-RU" sz="32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387" name="Google Shape;87;p9"/>
          <p:cNvSpPr>
            <a:spLocks noChangeArrowheads="1"/>
          </p:cNvSpPr>
          <p:nvPr/>
        </p:nvSpPr>
        <p:spPr bwMode="auto">
          <a:xfrm>
            <a:off x="11520488" y="6419850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fld id="{4792A2BE-83E3-4AAB-B837-C9E89E5C8E5F}" type="slidenum">
              <a:rPr lang="uk-UA" sz="1000" i="1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 charset="0"/>
                <a:buNone/>
              </a:pPr>
              <a:t>7</a:t>
            </a:fld>
            <a:endParaRPr lang="ru-RU" sz="1000" i="1">
              <a:solidFill>
                <a:srgbClr val="FFFFFF"/>
              </a:solidFill>
            </a:endParaRPr>
          </a:p>
        </p:txBody>
      </p:sp>
      <p:pic>
        <p:nvPicPr>
          <p:cNvPr id="16388" name="Google Shape;88;p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1581150"/>
            <a:ext cx="29876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94;p2"/>
          <p:cNvSpPr txBox="1">
            <a:spLocks noGrp="1"/>
          </p:cNvSpPr>
          <p:nvPr>
            <p:ph type="title"/>
          </p:nvPr>
        </p:nvSpPr>
        <p:spPr>
          <a:xfrm>
            <a:off x="874713" y="538163"/>
            <a:ext cx="8301037" cy="431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Що значить достовірна інформації?</a:t>
            </a:r>
            <a:endParaRPr lang="ru-RU" sz="32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4" name="Google Shape;95;p2"/>
          <p:cNvSpPr txBox="1">
            <a:spLocks noGrp="1"/>
          </p:cNvSpPr>
          <p:nvPr>
            <p:ph type="body" idx="3"/>
          </p:nvPr>
        </p:nvSpPr>
        <p:spPr>
          <a:xfrm>
            <a:off x="544513" y="1404938"/>
            <a:ext cx="5411787" cy="1938337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2800"/>
              <a:buFont typeface="Arial" charset="0"/>
              <a:buNone/>
            </a:pPr>
            <a:r>
              <a:rPr lang="uk-UA"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Достовірність інформації – наближеність інформації до першоджерела. Властивість, що вказує на якість інформації.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ct val="0"/>
              </a:spcAft>
              <a:buSzPts val="2800"/>
              <a:buFont typeface="Arial" charset="0"/>
              <a:buNone/>
            </a:pPr>
            <a:endParaRPr lang="ru-RU" sz="28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endParaRPr lang="ru-RU" sz="18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8435" name="Google Shape;96;p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45B105-50D6-4B49-BDBD-B212D7F8D4F8}" type="slidenum">
              <a:rPr lang="uk-UA"/>
              <a:pPr/>
              <a:t>8</a:t>
            </a:fld>
            <a:endParaRPr lang="ru-RU"/>
          </a:p>
        </p:txBody>
      </p:sp>
      <p:pic>
        <p:nvPicPr>
          <p:cNvPr id="18436" name="Google Shape;97;p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1843088"/>
            <a:ext cx="360521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Google Shape;98;p2"/>
          <p:cNvSpPr>
            <a:spLocks noChangeArrowheads="1"/>
          </p:cNvSpPr>
          <p:nvPr/>
        </p:nvSpPr>
        <p:spPr bwMode="auto">
          <a:xfrm>
            <a:off x="525463" y="3779838"/>
            <a:ext cx="5411787" cy="240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252000" rIns="252000" bIns="0"/>
          <a:lstStyle/>
          <a:p>
            <a:pPr>
              <a:lnSpc>
                <a:spcPct val="90000"/>
              </a:lnSpc>
              <a:buClr>
                <a:srgbClr val="404040"/>
              </a:buClr>
              <a:buSzPts val="2800"/>
              <a:buFont typeface="Arial" charset="0"/>
              <a:buNone/>
            </a:pPr>
            <a:r>
              <a:rPr lang="uk-UA"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Достовірні джерела інформації – надійні джерела, які не викликають сумнівів, і поширюють якісну інформацію.</a:t>
            </a:r>
            <a:endParaRPr lang="ru-RU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4;p3"/>
          <p:cNvSpPr txBox="1">
            <a:spLocks noGrp="1"/>
          </p:cNvSpPr>
          <p:nvPr>
            <p:ph type="title" idx="4294967295"/>
          </p:nvPr>
        </p:nvSpPr>
        <p:spPr>
          <a:xfrm>
            <a:off x="431800" y="431800"/>
            <a:ext cx="913130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1400"/>
            </a:pPr>
            <a:r>
              <a:rPr lang="uk-UA" sz="3200" b="1" smtClean="0">
                <a:latin typeface="Arial" charset="0"/>
                <a:cs typeface="Arial" charset="0"/>
              </a:rPr>
              <a:t>Критерії достовірності</a:t>
            </a:r>
            <a:endParaRPr lang="ru-RU" sz="3200" b="1" smtClean="0">
              <a:latin typeface="Arial" charset="0"/>
              <a:cs typeface="Arial" charset="0"/>
            </a:endParaRPr>
          </a:p>
        </p:txBody>
      </p:sp>
      <p:sp>
        <p:nvSpPr>
          <p:cNvPr id="20482" name="Google Shape;105;p3"/>
          <p:cNvSpPr txBox="1">
            <a:spLocks noGrp="1"/>
          </p:cNvSpPr>
          <p:nvPr>
            <p:ph type="body" idx="3"/>
          </p:nvPr>
        </p:nvSpPr>
        <p:spPr>
          <a:xfrm>
            <a:off x="3154363" y="1187450"/>
            <a:ext cx="4589462" cy="3932238"/>
          </a:xfrm>
          <a:solidFill>
            <a:schemeClr val="bg1"/>
          </a:solidFill>
        </p:spPr>
        <p:txBody>
          <a:bodyPr tIns="180000" rIns="1800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3200"/>
              <a:buFont typeface="Arial" charset="0"/>
              <a:buNone/>
            </a:pPr>
            <a:endParaRPr lang="ru-RU" sz="32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Aft>
                <a:spcPct val="0"/>
              </a:spcAft>
              <a:buSzPts val="3200"/>
              <a:buFont typeface="Arial" charset="0"/>
              <a:buNone/>
            </a:pPr>
            <a:endParaRPr lang="ru-RU" sz="32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404040"/>
              </a:buClr>
              <a:buSzPts val="3200"/>
              <a:buFont typeface="Arial" charset="0"/>
              <a:buNone/>
            </a:pPr>
            <a:r>
              <a:rPr lang="uk-UA" sz="32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Критичне мислення. На скільки інформація відповідає здоровому глузду?</a:t>
            </a:r>
            <a:endParaRPr lang="ru-RU" sz="18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Aft>
                <a:spcPct val="0"/>
              </a:spcAft>
              <a:buFont typeface="Arial" charset="0"/>
              <a:buNone/>
            </a:pPr>
            <a:endParaRPr lang="ru-RU" sz="180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483" name="Google Shape;106;p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F62A98-28B3-49B0-B0E7-5656127B28CA}" type="slidenum">
              <a:rPr lang="uk-UA"/>
              <a:pPr/>
              <a:t>9</a:t>
            </a:fld>
            <a:endParaRPr lang="ru-RU"/>
          </a:p>
        </p:txBody>
      </p:sp>
      <p:pic>
        <p:nvPicPr>
          <p:cNvPr id="20484" name="Google Shape;107;p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0"/>
            <a:ext cx="444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PresentationFormat>Произвольный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</vt:lpstr>
      <vt:lpstr>Тема Office</vt:lpstr>
      <vt:lpstr>Тема Office</vt:lpstr>
      <vt:lpstr>ДЖЕРЕЛА ІНФОРМАЦІЇ:  КРИТЕРІЇ ДОСТОВІРНОСТІ</vt:lpstr>
      <vt:lpstr>Якими джерелами інформації користуються українці?</vt:lpstr>
      <vt:lpstr>Кому належить медіа? Чому це важливо?</vt:lpstr>
      <vt:lpstr>Кому належать медіа в Україні? (Громадське радіо)</vt:lpstr>
      <vt:lpstr>Медіа, яким варто довіряти</vt:lpstr>
      <vt:lpstr>Як посилатися на джерела?  Рекомендації від Незалежної медійної ради</vt:lpstr>
      <vt:lpstr>Достовірність – один із професійних журналістських стандартів</vt:lpstr>
      <vt:lpstr>Що значить достовірна інформації?</vt:lpstr>
      <vt:lpstr>Критерії достовірності</vt:lpstr>
      <vt:lpstr>Критерії достовірності інформації Довіряй, але перевіряй!</vt:lpstr>
      <vt:lpstr>Як оцінити рівень надійність джерела?</vt:lpstr>
      <vt:lpstr>Як оцінити рівень надійність джерела?</vt:lpstr>
      <vt:lpstr>Як оцінити рівень надійність джерела?</vt:lpstr>
      <vt:lpstr>Що значить альтернативність джерела інформації?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ІНФОРМАЦІЇ:  КРИТЕРІЇ ДОСТОВІРНОСТІ</dc:title>
  <dc:creator>User</dc:creator>
  <cp:lastModifiedBy>Юлия</cp:lastModifiedBy>
  <cp:revision>1</cp:revision>
  <dcterms:created xsi:type="dcterms:W3CDTF">2022-07-14T12:27:28Z</dcterms:created>
  <dcterms:modified xsi:type="dcterms:W3CDTF">2022-09-17T12:48:00Z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ip_UnifiedCompliancePolicyUIAction">
    <vt:lpwstr/>
  </property>
  <property fmtid="{D5CDD505-2E9C-101B-9397-08002B2CF9AE}" pid="3" name="_ip_UnifiedCompliancePolicyProperties">
    <vt:lpwstr/>
  </property>
</Properties>
</file>