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388" r:id="rId3"/>
    <p:sldId id="1343" r:id="rId4"/>
    <p:sldId id="1387" r:id="rId5"/>
    <p:sldId id="1349" r:id="rId6"/>
    <p:sldId id="1350" r:id="rId7"/>
    <p:sldId id="1351" r:id="rId8"/>
    <p:sldId id="1344" r:id="rId9"/>
    <p:sldId id="1345" r:id="rId10"/>
    <p:sldId id="1346" r:id="rId11"/>
    <p:sldId id="1347" r:id="rId12"/>
    <p:sldId id="1352" r:id="rId13"/>
    <p:sldId id="1353" r:id="rId14"/>
    <p:sldId id="1354" r:id="rId15"/>
    <p:sldId id="1355" r:id="rId16"/>
    <p:sldId id="1358" r:id="rId17"/>
    <p:sldId id="1360" r:id="rId18"/>
    <p:sldId id="1362" r:id="rId19"/>
    <p:sldId id="1363" r:id="rId20"/>
    <p:sldId id="1361" r:id="rId21"/>
    <p:sldId id="1364" r:id="rId22"/>
    <p:sldId id="1365" r:id="rId23"/>
    <p:sldId id="1366" r:id="rId24"/>
    <p:sldId id="1359" r:id="rId25"/>
    <p:sldId id="1367" r:id="rId26"/>
    <p:sldId id="1371" r:id="rId27"/>
    <p:sldId id="1368" r:id="rId28"/>
    <p:sldId id="1373" r:id="rId29"/>
    <p:sldId id="1369" r:id="rId30"/>
    <p:sldId id="1374" r:id="rId31"/>
    <p:sldId id="1375" r:id="rId32"/>
    <p:sldId id="1376" r:id="rId33"/>
    <p:sldId id="1377" r:id="rId34"/>
    <p:sldId id="1378" r:id="rId35"/>
    <p:sldId id="1382" r:id="rId36"/>
    <p:sldId id="1383" r:id="rId37"/>
    <p:sldId id="1384" r:id="rId38"/>
    <p:sldId id="1385" r:id="rId39"/>
    <p:sldId id="1386" r:id="rId40"/>
    <p:sldId id="335" r:id="rId41"/>
    <p:sldId id="304" r:id="rId4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9426B"/>
    <a:srgbClr val="C55A11"/>
    <a:srgbClr val="EF7521"/>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7" autoAdjust="0"/>
    <p:restoredTop sz="94660"/>
  </p:normalViewPr>
  <p:slideViewPr>
    <p:cSldViewPr snapToGrid="0">
      <p:cViewPr varScale="1">
        <p:scale>
          <a:sx n="88" d="100"/>
          <a:sy n="88" d="100"/>
        </p:scale>
        <p:origin x="33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1" Type="http://schemas.openxmlformats.org/officeDocument/2006/relationships/image" Target="../media/image45.png"/></Relationships>
</file>

<file path=ppt/diagrams/_rels/data3.xml.rels><?xml version="1.0" encoding="UTF-8" standalone="yes"?>
<Relationships xmlns="http://schemas.openxmlformats.org/package/2006/relationships"><Relationship Id="rId1" Type="http://schemas.openxmlformats.org/officeDocument/2006/relationships/image" Target="../media/image45.png"/></Relationships>
</file>

<file path=ppt/diagrams/_rels/data5.xml.rels><?xml version="1.0" encoding="UTF-8" standalone="yes"?>
<Relationships xmlns="http://schemas.openxmlformats.org/package/2006/relationships"><Relationship Id="rId1"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200" i="1" noProof="0" dirty="0"/>
            <a:t>пізнання сутності досліджуваного об'єкта, «будови» й механізму взаємодії його складових;</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200" i="1" noProof="0" dirty="0"/>
            <a:t>пояснення вже відомих результатів досліджень;</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200" i="1" noProof="0" dirty="0">
              <a:solidFill>
                <a:srgbClr val="002060"/>
              </a:solidFill>
            </a:rPr>
            <a:t>прогнозування поведінки системи при різних зовнішніх впливах;</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uk-UA" sz="2200" i="1" noProof="0" dirty="0"/>
            <a:t>оптимізація та пошук правильного способу керування об'єктом.</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5977">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D2F74AD-5B6A-4346-8349-090AC68FEE9A}" type="pres">
      <dgm:prSet presAssocID="{1B81C372-925C-46FC-96B1-2F1AAF945560}" presName="text_2" presStyleLbl="node1" presStyleIdx="1" presStyleCnt="4" custScaleY="125977">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6297F79-2755-4E7F-87B4-88629DD167EF}" type="pres">
      <dgm:prSet presAssocID="{FFF60420-B008-4E57-9B7A-8B5C4B8F1F0F}" presName="text_3" presStyleLbl="node1" presStyleIdx="2" presStyleCnt="4" custScaleY="125977">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97A966C-ADE1-481C-9602-29D743F1F5D5}" type="pres">
      <dgm:prSet presAssocID="{574467BF-CB95-4D99-A5FA-460B08A3B1CD}" presName="text_4" presStyleLbl="node1" presStyleIdx="3" presStyleCnt="4" custScaleY="125977">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noProof="0" dirty="0"/>
            <a:t>вивчати явища й об'єкти, які не відтворюються або не існують у реальних умовах;</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noProof="0" dirty="0"/>
            <a:t>візуалізувати об'єкти будь-якої природи, у тому числі й абстрактні;</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досліджувати явища і процеси в динаміці їх існування;</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«керувати часом» (прискорювати або уповільнювати </a:t>
          </a:r>
          <a:r>
            <a:rPr lang="uk-UA" i="1" noProof="0" dirty="0" err="1"/>
            <a:t>модельованиі</a:t>
          </a:r>
          <a:r>
            <a:rPr lang="uk-UA" i="1" noProof="0" dirty="0"/>
            <a:t> процеси);</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6293">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26293">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26293">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26293">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noProof="0" dirty="0"/>
            <a:t>здійснювати багаторазові випробування моделі, кожного разу повертаючи її в початковий стан;</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noProof="0" dirty="0"/>
            <a:t>отримувати різні характеристики об'єкта в числовому або графічному вигляді;</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знаходити оптимальну конструкцію об'єкта, не виготовляючи його пробних екземплярів;</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проводити експерименти без ризику негативних наслідків для здоров'я людини або навколишнього середовища.</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6293">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26293">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26293">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26293">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AFEA03-2235-4AA1-A280-6B9B79FC8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uk-UA"/>
        </a:p>
      </dgm:t>
    </dgm:pt>
    <dgm:pt modelId="{B64DB2D8-7AEE-40AF-9FD6-5A3051345C1E}">
      <dgm:prSet phldrT="[Текст]"/>
      <dgm:spPr/>
      <dgm:t>
        <a:bodyPr/>
        <a:lstStyle/>
        <a:p>
          <a:r>
            <a:rPr lang="uk-UA" b="1" i="1" noProof="0" dirty="0">
              <a:solidFill>
                <a:srgbClr val="002060"/>
              </a:solidFill>
            </a:rPr>
            <a:t>Аналіз, інтерпретація</a:t>
          </a:r>
        </a:p>
      </dgm:t>
    </dgm:pt>
    <dgm:pt modelId="{F476883C-E202-4D1E-A51B-4D18F3EBD49E}" type="parTrans" cxnId="{76465998-EBCE-4C05-ADEE-C1430D25230E}">
      <dgm:prSet/>
      <dgm:spPr/>
      <dgm:t>
        <a:bodyPr/>
        <a:lstStyle/>
        <a:p>
          <a:endParaRPr lang="uk-UA" b="1" i="1"/>
        </a:p>
      </dgm:t>
    </dgm:pt>
    <dgm:pt modelId="{710B442C-69F8-43CB-AC0E-8FBFECC5AC10}" type="sibTrans" cxnId="{76465998-EBCE-4C05-ADEE-C1430D25230E}">
      <dgm:prSet/>
      <dgm:spPr>
        <a:solidFill>
          <a:srgbClr val="FF0000"/>
        </a:solidFill>
      </dgm:spPr>
      <dgm:t>
        <a:bodyPr/>
        <a:lstStyle/>
        <a:p>
          <a:endParaRPr lang="uk-UA" b="1" i="1"/>
        </a:p>
      </dgm:t>
    </dgm:pt>
    <dgm:pt modelId="{9672D0FE-FD98-44E8-8FC5-FFBDCB668F57}">
      <dgm:prSet phldrT="[Текст]"/>
      <dgm:spPr>
        <a:solidFill>
          <a:srgbClr val="008000"/>
        </a:solidFill>
      </dgm:spPr>
      <dgm:t>
        <a:bodyPr/>
        <a:lstStyle/>
        <a:p>
          <a:r>
            <a:rPr lang="uk-UA" b="1" i="1" noProof="0" dirty="0"/>
            <a:t>зіставлення результатів моделювання з реальною поведінкою досліджуваного об'єкта </a:t>
          </a:r>
        </a:p>
      </dgm:t>
    </dgm:pt>
    <dgm:pt modelId="{5A0D717D-C306-4046-9AF5-3128D12A07C3}" type="parTrans" cxnId="{54531BAE-3FD7-42FB-96B7-221E9B9E1BE8}">
      <dgm:prSet/>
      <dgm:spPr/>
      <dgm:t>
        <a:bodyPr/>
        <a:lstStyle/>
        <a:p>
          <a:endParaRPr lang="uk-UA" b="1" i="1"/>
        </a:p>
      </dgm:t>
    </dgm:pt>
    <dgm:pt modelId="{33BDFB39-484F-49E3-A06C-69E36B24AB17}" type="sibTrans" cxnId="{54531BAE-3FD7-42FB-96B7-221E9B9E1BE8}">
      <dgm:prSet/>
      <dgm:spPr>
        <a:solidFill>
          <a:srgbClr val="FF0000"/>
        </a:solidFill>
      </dgm:spPr>
      <dgm:t>
        <a:bodyPr/>
        <a:lstStyle/>
        <a:p>
          <a:endParaRPr lang="uk-UA" b="1" i="1"/>
        </a:p>
      </dgm:t>
    </dgm:pt>
    <dgm:pt modelId="{7066BC1C-376E-4712-B695-CCB0DDF0D40E}">
      <dgm:prSet phldrT="[Текст]"/>
      <dgm:spPr/>
      <dgm:t>
        <a:bodyPr/>
        <a:lstStyle/>
        <a:p>
          <a:r>
            <a:rPr lang="uk-UA" b="1" i="1" noProof="0" dirty="0"/>
            <a:t>за необхідності, подальше уточнення моделі.</a:t>
          </a:r>
        </a:p>
      </dgm:t>
    </dgm:pt>
    <dgm:pt modelId="{DBB061A5-0242-4875-AAAC-CB664EB3D426}" type="parTrans" cxnId="{B76BB4B4-6CFA-4272-95F4-12F6E63388A7}">
      <dgm:prSet/>
      <dgm:spPr/>
      <dgm:t>
        <a:bodyPr/>
        <a:lstStyle/>
        <a:p>
          <a:endParaRPr lang="uk-UA" b="1" i="1"/>
        </a:p>
      </dgm:t>
    </dgm:pt>
    <dgm:pt modelId="{66F12583-0E12-4B55-BA19-55BF93511EBE}" type="sibTrans" cxnId="{B76BB4B4-6CFA-4272-95F4-12F6E63388A7}">
      <dgm:prSet/>
      <dgm:spPr/>
      <dgm:t>
        <a:bodyPr/>
        <a:lstStyle/>
        <a:p>
          <a:endParaRPr lang="uk-UA" b="1" i="1"/>
        </a:p>
      </dgm:t>
    </dgm:pt>
    <dgm:pt modelId="{ADA37DD7-FAE6-400D-BADB-FFA90717EE37}" type="pres">
      <dgm:prSet presAssocID="{9BAFEA03-2235-4AA1-A280-6B9B79FC8268}" presName="outerComposite" presStyleCnt="0">
        <dgm:presLayoutVars>
          <dgm:chMax val="5"/>
          <dgm:dir/>
          <dgm:resizeHandles val="exact"/>
        </dgm:presLayoutVars>
      </dgm:prSet>
      <dgm:spPr/>
      <dgm:t>
        <a:bodyPr/>
        <a:lstStyle/>
        <a:p>
          <a:endParaRPr lang="uk-UA"/>
        </a:p>
      </dgm:t>
    </dgm:pt>
    <dgm:pt modelId="{11BDA2D4-A28B-44C0-8BF4-56281698E2A4}" type="pres">
      <dgm:prSet presAssocID="{9BAFEA03-2235-4AA1-A280-6B9B79FC8268}" presName="dummyMaxCanvas" presStyleCnt="0">
        <dgm:presLayoutVars/>
      </dgm:prSet>
      <dgm:spPr/>
    </dgm:pt>
    <dgm:pt modelId="{DE27BCB7-FBBD-41AB-92A8-25BB82837D05}" type="pres">
      <dgm:prSet presAssocID="{9BAFEA03-2235-4AA1-A280-6B9B79FC8268}" presName="ThreeNodes_1" presStyleLbl="node1" presStyleIdx="0" presStyleCnt="3">
        <dgm:presLayoutVars>
          <dgm:bulletEnabled val="1"/>
        </dgm:presLayoutVars>
      </dgm:prSet>
      <dgm:spPr/>
      <dgm:t>
        <a:bodyPr/>
        <a:lstStyle/>
        <a:p>
          <a:endParaRPr lang="uk-UA"/>
        </a:p>
      </dgm:t>
    </dgm:pt>
    <dgm:pt modelId="{BD948475-3A72-4282-A7E2-E1FA6E7405A3}" type="pres">
      <dgm:prSet presAssocID="{9BAFEA03-2235-4AA1-A280-6B9B79FC8268}" presName="ThreeNodes_2" presStyleLbl="node1" presStyleIdx="1" presStyleCnt="3">
        <dgm:presLayoutVars>
          <dgm:bulletEnabled val="1"/>
        </dgm:presLayoutVars>
      </dgm:prSet>
      <dgm:spPr/>
      <dgm:t>
        <a:bodyPr/>
        <a:lstStyle/>
        <a:p>
          <a:endParaRPr lang="uk-UA"/>
        </a:p>
      </dgm:t>
    </dgm:pt>
    <dgm:pt modelId="{1145D2C8-A92A-4865-87E9-A87784D21A56}" type="pres">
      <dgm:prSet presAssocID="{9BAFEA03-2235-4AA1-A280-6B9B79FC8268}" presName="ThreeNodes_3" presStyleLbl="node1" presStyleIdx="2" presStyleCnt="3">
        <dgm:presLayoutVars>
          <dgm:bulletEnabled val="1"/>
        </dgm:presLayoutVars>
      </dgm:prSet>
      <dgm:spPr/>
      <dgm:t>
        <a:bodyPr/>
        <a:lstStyle/>
        <a:p>
          <a:endParaRPr lang="uk-UA"/>
        </a:p>
      </dgm:t>
    </dgm:pt>
    <dgm:pt modelId="{DDE98724-F0BF-42B0-9DD4-2E7B480097DD}" type="pres">
      <dgm:prSet presAssocID="{9BAFEA03-2235-4AA1-A280-6B9B79FC8268}" presName="ThreeConn_1-2" presStyleLbl="fgAccFollowNode1" presStyleIdx="0" presStyleCnt="2">
        <dgm:presLayoutVars>
          <dgm:bulletEnabled val="1"/>
        </dgm:presLayoutVars>
      </dgm:prSet>
      <dgm:spPr/>
      <dgm:t>
        <a:bodyPr/>
        <a:lstStyle/>
        <a:p>
          <a:endParaRPr lang="uk-UA"/>
        </a:p>
      </dgm:t>
    </dgm:pt>
    <dgm:pt modelId="{35679B1A-FF17-4F85-9F41-FE26B7B9FE9C}" type="pres">
      <dgm:prSet presAssocID="{9BAFEA03-2235-4AA1-A280-6B9B79FC8268}" presName="ThreeConn_2-3" presStyleLbl="fgAccFollowNode1" presStyleIdx="1" presStyleCnt="2">
        <dgm:presLayoutVars>
          <dgm:bulletEnabled val="1"/>
        </dgm:presLayoutVars>
      </dgm:prSet>
      <dgm:spPr/>
      <dgm:t>
        <a:bodyPr/>
        <a:lstStyle/>
        <a:p>
          <a:endParaRPr lang="uk-UA"/>
        </a:p>
      </dgm:t>
    </dgm:pt>
    <dgm:pt modelId="{31DC77D5-B016-41D1-BB6D-FA8DA5D830B1}" type="pres">
      <dgm:prSet presAssocID="{9BAFEA03-2235-4AA1-A280-6B9B79FC8268}" presName="ThreeNodes_1_text" presStyleLbl="node1" presStyleIdx="2" presStyleCnt="3">
        <dgm:presLayoutVars>
          <dgm:bulletEnabled val="1"/>
        </dgm:presLayoutVars>
      </dgm:prSet>
      <dgm:spPr/>
      <dgm:t>
        <a:bodyPr/>
        <a:lstStyle/>
        <a:p>
          <a:endParaRPr lang="uk-UA"/>
        </a:p>
      </dgm:t>
    </dgm:pt>
    <dgm:pt modelId="{CE78F072-7AD4-4A43-A208-DC8FCBDCD2F7}" type="pres">
      <dgm:prSet presAssocID="{9BAFEA03-2235-4AA1-A280-6B9B79FC8268}" presName="ThreeNodes_2_text" presStyleLbl="node1" presStyleIdx="2" presStyleCnt="3">
        <dgm:presLayoutVars>
          <dgm:bulletEnabled val="1"/>
        </dgm:presLayoutVars>
      </dgm:prSet>
      <dgm:spPr/>
      <dgm:t>
        <a:bodyPr/>
        <a:lstStyle/>
        <a:p>
          <a:endParaRPr lang="uk-UA"/>
        </a:p>
      </dgm:t>
    </dgm:pt>
    <dgm:pt modelId="{D3536B8D-AD6A-4E46-83BB-0E4CC412B8E5}" type="pres">
      <dgm:prSet presAssocID="{9BAFEA03-2235-4AA1-A280-6B9B79FC8268}" presName="ThreeNodes_3_text" presStyleLbl="node1" presStyleIdx="2" presStyleCnt="3">
        <dgm:presLayoutVars>
          <dgm:bulletEnabled val="1"/>
        </dgm:presLayoutVars>
      </dgm:prSet>
      <dgm:spPr/>
      <dgm:t>
        <a:bodyPr/>
        <a:lstStyle/>
        <a:p>
          <a:endParaRPr lang="uk-UA"/>
        </a:p>
      </dgm:t>
    </dgm:pt>
  </dgm:ptLst>
  <dgm:cxnLst>
    <dgm:cxn modelId="{FF1F3963-2E24-4C3E-8CAA-B102F0BFE656}" type="presOf" srcId="{B64DB2D8-7AEE-40AF-9FD6-5A3051345C1E}" destId="{31DC77D5-B016-41D1-BB6D-FA8DA5D830B1}" srcOrd="1" destOrd="0" presId="urn:microsoft.com/office/officeart/2005/8/layout/vProcess5"/>
    <dgm:cxn modelId="{EB8C049E-F208-43B5-A232-5AA14E247A6B}" type="presOf" srcId="{33BDFB39-484F-49E3-A06C-69E36B24AB17}" destId="{35679B1A-FF17-4F85-9F41-FE26B7B9FE9C}" srcOrd="0" destOrd="0" presId="urn:microsoft.com/office/officeart/2005/8/layout/vProcess5"/>
    <dgm:cxn modelId="{1BC1A640-A2A5-4684-881E-BDEFC1A090AF}" type="presOf" srcId="{710B442C-69F8-43CB-AC0E-8FBFECC5AC10}" destId="{DDE98724-F0BF-42B0-9DD4-2E7B480097DD}" srcOrd="0" destOrd="0" presId="urn:microsoft.com/office/officeart/2005/8/layout/vProcess5"/>
    <dgm:cxn modelId="{63AF141A-428A-4F74-A981-5C5424200CA1}" type="presOf" srcId="{B64DB2D8-7AEE-40AF-9FD6-5A3051345C1E}" destId="{DE27BCB7-FBBD-41AB-92A8-25BB82837D05}" srcOrd="0" destOrd="0" presId="urn:microsoft.com/office/officeart/2005/8/layout/vProcess5"/>
    <dgm:cxn modelId="{B76BB4B4-6CFA-4272-95F4-12F6E63388A7}" srcId="{9BAFEA03-2235-4AA1-A280-6B9B79FC8268}" destId="{7066BC1C-376E-4712-B695-CCB0DDF0D40E}" srcOrd="2" destOrd="0" parTransId="{DBB061A5-0242-4875-AAAC-CB664EB3D426}" sibTransId="{66F12583-0E12-4B55-BA19-55BF93511EBE}"/>
    <dgm:cxn modelId="{5AB3F979-3E8B-486F-A983-8C9B9E7487E6}" type="presOf" srcId="{7066BC1C-376E-4712-B695-CCB0DDF0D40E}" destId="{D3536B8D-AD6A-4E46-83BB-0E4CC412B8E5}" srcOrd="1" destOrd="0" presId="urn:microsoft.com/office/officeart/2005/8/layout/vProcess5"/>
    <dgm:cxn modelId="{76465998-EBCE-4C05-ADEE-C1430D25230E}" srcId="{9BAFEA03-2235-4AA1-A280-6B9B79FC8268}" destId="{B64DB2D8-7AEE-40AF-9FD6-5A3051345C1E}" srcOrd="0" destOrd="0" parTransId="{F476883C-E202-4D1E-A51B-4D18F3EBD49E}" sibTransId="{710B442C-69F8-43CB-AC0E-8FBFECC5AC10}"/>
    <dgm:cxn modelId="{DBBF0E0F-0C8D-44C3-A30E-B2ACD7BC0526}" type="presOf" srcId="{9672D0FE-FD98-44E8-8FC5-FFBDCB668F57}" destId="{CE78F072-7AD4-4A43-A208-DC8FCBDCD2F7}" srcOrd="1" destOrd="0" presId="urn:microsoft.com/office/officeart/2005/8/layout/vProcess5"/>
    <dgm:cxn modelId="{661C579A-A125-4B16-B7AB-E139CF587B03}" type="presOf" srcId="{9672D0FE-FD98-44E8-8FC5-FFBDCB668F57}" destId="{BD948475-3A72-4282-A7E2-E1FA6E7405A3}" srcOrd="0" destOrd="0" presId="urn:microsoft.com/office/officeart/2005/8/layout/vProcess5"/>
    <dgm:cxn modelId="{54531BAE-3FD7-42FB-96B7-221E9B9E1BE8}" srcId="{9BAFEA03-2235-4AA1-A280-6B9B79FC8268}" destId="{9672D0FE-FD98-44E8-8FC5-FFBDCB668F57}" srcOrd="1" destOrd="0" parTransId="{5A0D717D-C306-4046-9AF5-3128D12A07C3}" sibTransId="{33BDFB39-484F-49E3-A06C-69E36B24AB17}"/>
    <dgm:cxn modelId="{ACA26F4F-97E8-490E-9DCC-6DD5C85D287F}" type="presOf" srcId="{7066BC1C-376E-4712-B695-CCB0DDF0D40E}" destId="{1145D2C8-A92A-4865-87E9-A87784D21A56}" srcOrd="0" destOrd="0" presId="urn:microsoft.com/office/officeart/2005/8/layout/vProcess5"/>
    <dgm:cxn modelId="{91FDDC16-C44F-4AB3-98E7-9F3C8A1E4BE2}" type="presOf" srcId="{9BAFEA03-2235-4AA1-A280-6B9B79FC8268}" destId="{ADA37DD7-FAE6-400D-BADB-FFA90717EE37}" srcOrd="0" destOrd="0" presId="urn:microsoft.com/office/officeart/2005/8/layout/vProcess5"/>
    <dgm:cxn modelId="{9FB77269-639E-431B-B545-1E152AC0C521}" type="presParOf" srcId="{ADA37DD7-FAE6-400D-BADB-FFA90717EE37}" destId="{11BDA2D4-A28B-44C0-8BF4-56281698E2A4}" srcOrd="0" destOrd="0" presId="urn:microsoft.com/office/officeart/2005/8/layout/vProcess5"/>
    <dgm:cxn modelId="{3BF807D5-3513-4EF3-9395-415EAB2F7B63}" type="presParOf" srcId="{ADA37DD7-FAE6-400D-BADB-FFA90717EE37}" destId="{DE27BCB7-FBBD-41AB-92A8-25BB82837D05}" srcOrd="1" destOrd="0" presId="urn:microsoft.com/office/officeart/2005/8/layout/vProcess5"/>
    <dgm:cxn modelId="{AE38D618-51CF-4766-90CF-849AD7204C0F}" type="presParOf" srcId="{ADA37DD7-FAE6-400D-BADB-FFA90717EE37}" destId="{BD948475-3A72-4282-A7E2-E1FA6E7405A3}" srcOrd="2" destOrd="0" presId="urn:microsoft.com/office/officeart/2005/8/layout/vProcess5"/>
    <dgm:cxn modelId="{780364D0-548C-4748-9CD1-9C1A03F9099F}" type="presParOf" srcId="{ADA37DD7-FAE6-400D-BADB-FFA90717EE37}" destId="{1145D2C8-A92A-4865-87E9-A87784D21A56}" srcOrd="3" destOrd="0" presId="urn:microsoft.com/office/officeart/2005/8/layout/vProcess5"/>
    <dgm:cxn modelId="{7CD4FC85-3655-4524-BB81-1415E3EE4C49}" type="presParOf" srcId="{ADA37DD7-FAE6-400D-BADB-FFA90717EE37}" destId="{DDE98724-F0BF-42B0-9DD4-2E7B480097DD}" srcOrd="4" destOrd="0" presId="urn:microsoft.com/office/officeart/2005/8/layout/vProcess5"/>
    <dgm:cxn modelId="{ECEEDE37-E751-400F-A0A1-59CE2AB59A5F}" type="presParOf" srcId="{ADA37DD7-FAE6-400D-BADB-FFA90717EE37}" destId="{35679B1A-FF17-4F85-9F41-FE26B7B9FE9C}" srcOrd="5" destOrd="0" presId="urn:microsoft.com/office/officeart/2005/8/layout/vProcess5"/>
    <dgm:cxn modelId="{72E9E481-5764-41CB-BDA0-B0ABCE24F524}" type="presParOf" srcId="{ADA37DD7-FAE6-400D-BADB-FFA90717EE37}" destId="{31DC77D5-B016-41D1-BB6D-FA8DA5D830B1}" srcOrd="6" destOrd="0" presId="urn:microsoft.com/office/officeart/2005/8/layout/vProcess5"/>
    <dgm:cxn modelId="{943AEB27-C690-45E2-8226-97B6E24D883F}" type="presParOf" srcId="{ADA37DD7-FAE6-400D-BADB-FFA90717EE37}" destId="{CE78F072-7AD4-4A43-A208-DC8FCBDCD2F7}" srcOrd="7" destOrd="0" presId="urn:microsoft.com/office/officeart/2005/8/layout/vProcess5"/>
    <dgm:cxn modelId="{185CA434-89C1-4F28-8ECB-5F2B9CA426D6}" type="presParOf" srcId="{ADA37DD7-FAE6-400D-BADB-FFA90717EE37}" destId="{D3536B8D-AD6A-4E46-83BB-0E4CC412B8E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200" i="1" noProof="0" dirty="0"/>
            <a:t>дослідник сам викликає досліджуване явище, а не чекає, коли воно з'явиться;</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200" i="1" noProof="0" dirty="0"/>
            <a:t>можна змінювати умови протікання процесу, що вивчається;</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200" i="1" noProof="0" dirty="0">
              <a:solidFill>
                <a:srgbClr val="002060"/>
              </a:solidFill>
            </a:rPr>
            <a:t>в експерименті можна поперемінно виключати окремі умови з метою встановлення закономірних зв'язків;</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uk-UA" sz="2200" i="1" noProof="0" dirty="0"/>
            <a:t>експеримент дає змогу варіювати кількісне співвідношення умов і здійснювати математичну обробку даних.</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16182" custLinFactNeighborX="-246">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16182" custLinFactNeighborX="-252">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16182" custLinFactNeighborX="-252">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16182" custLinFactNeighborX="-246">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AFEA03-2235-4AA1-A280-6B9B79FC8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uk-UA"/>
        </a:p>
      </dgm:t>
    </dgm:pt>
    <dgm:pt modelId="{B64DB2D8-7AEE-40AF-9FD6-5A3051345C1E}">
      <dgm:prSet phldrT="[Текст]"/>
      <dgm:spPr/>
      <dgm:t>
        <a:bodyPr/>
        <a:lstStyle/>
        <a:p>
          <a:r>
            <a:rPr lang="uk-UA" b="1" i="1" dirty="0">
              <a:solidFill>
                <a:srgbClr val="002060"/>
              </a:solidFill>
            </a:rPr>
            <a:t>тестуванням моделі</a:t>
          </a:r>
        </a:p>
      </dgm:t>
    </dgm:pt>
    <dgm:pt modelId="{F476883C-E202-4D1E-A51B-4D18F3EBD49E}" type="parTrans" cxnId="{76465998-EBCE-4C05-ADEE-C1430D25230E}">
      <dgm:prSet/>
      <dgm:spPr/>
      <dgm:t>
        <a:bodyPr/>
        <a:lstStyle/>
        <a:p>
          <a:endParaRPr lang="uk-UA" b="1" i="1"/>
        </a:p>
      </dgm:t>
    </dgm:pt>
    <dgm:pt modelId="{710B442C-69F8-43CB-AC0E-8FBFECC5AC10}" type="sibTrans" cxnId="{76465998-EBCE-4C05-ADEE-C1430D25230E}">
      <dgm:prSet/>
      <dgm:spPr>
        <a:solidFill>
          <a:srgbClr val="FF0000"/>
        </a:solidFill>
      </dgm:spPr>
      <dgm:t>
        <a:bodyPr/>
        <a:lstStyle/>
        <a:p>
          <a:endParaRPr lang="uk-UA" b="1" i="1"/>
        </a:p>
      </dgm:t>
    </dgm:pt>
    <dgm:pt modelId="{9672D0FE-FD98-44E8-8FC5-FFBDCB668F57}">
      <dgm:prSet phldrT="[Текст]"/>
      <dgm:spPr>
        <a:solidFill>
          <a:srgbClr val="008000"/>
        </a:solidFill>
      </dgm:spPr>
      <dgm:t>
        <a:bodyPr/>
        <a:lstStyle/>
        <a:p>
          <a:r>
            <a:rPr lang="uk-UA" b="1" i="1" dirty="0"/>
            <a:t>розробкою плану експериментів </a:t>
          </a:r>
        </a:p>
      </dgm:t>
    </dgm:pt>
    <dgm:pt modelId="{5A0D717D-C306-4046-9AF5-3128D12A07C3}" type="parTrans" cxnId="{54531BAE-3FD7-42FB-96B7-221E9B9E1BE8}">
      <dgm:prSet/>
      <dgm:spPr/>
      <dgm:t>
        <a:bodyPr/>
        <a:lstStyle/>
        <a:p>
          <a:endParaRPr lang="uk-UA" b="1" i="1"/>
        </a:p>
      </dgm:t>
    </dgm:pt>
    <dgm:pt modelId="{33BDFB39-484F-49E3-A06C-69E36B24AB17}" type="sibTrans" cxnId="{54531BAE-3FD7-42FB-96B7-221E9B9E1BE8}">
      <dgm:prSet/>
      <dgm:spPr>
        <a:solidFill>
          <a:srgbClr val="FF0000"/>
        </a:solidFill>
      </dgm:spPr>
      <dgm:t>
        <a:bodyPr/>
        <a:lstStyle/>
        <a:p>
          <a:endParaRPr lang="uk-UA" b="1" i="1"/>
        </a:p>
      </dgm:t>
    </dgm:pt>
    <dgm:pt modelId="{7066BC1C-376E-4712-B695-CCB0DDF0D40E}">
      <dgm:prSet phldrT="[Текст]"/>
      <dgm:spPr/>
      <dgm:t>
        <a:bodyPr/>
        <a:lstStyle/>
        <a:p>
          <a:r>
            <a:rPr lang="uk-UA" b="1" i="1" dirty="0">
              <a:solidFill>
                <a:srgbClr val="FFFFFF"/>
              </a:solidFill>
            </a:rPr>
            <a:t>проведення дослідження</a:t>
          </a:r>
          <a:endParaRPr lang="uk-UA" b="1" i="1" noProof="0" dirty="0"/>
        </a:p>
      </dgm:t>
    </dgm:pt>
    <dgm:pt modelId="{DBB061A5-0242-4875-AAAC-CB664EB3D426}" type="parTrans" cxnId="{B76BB4B4-6CFA-4272-95F4-12F6E63388A7}">
      <dgm:prSet/>
      <dgm:spPr/>
      <dgm:t>
        <a:bodyPr/>
        <a:lstStyle/>
        <a:p>
          <a:endParaRPr lang="uk-UA" b="1" i="1"/>
        </a:p>
      </dgm:t>
    </dgm:pt>
    <dgm:pt modelId="{66F12583-0E12-4B55-BA19-55BF93511EBE}" type="sibTrans" cxnId="{B76BB4B4-6CFA-4272-95F4-12F6E63388A7}">
      <dgm:prSet/>
      <dgm:spPr/>
      <dgm:t>
        <a:bodyPr/>
        <a:lstStyle/>
        <a:p>
          <a:endParaRPr lang="uk-UA" b="1" i="1"/>
        </a:p>
      </dgm:t>
    </dgm:pt>
    <dgm:pt modelId="{ADA37DD7-FAE6-400D-BADB-FFA90717EE37}" type="pres">
      <dgm:prSet presAssocID="{9BAFEA03-2235-4AA1-A280-6B9B79FC8268}" presName="outerComposite" presStyleCnt="0">
        <dgm:presLayoutVars>
          <dgm:chMax val="5"/>
          <dgm:dir/>
          <dgm:resizeHandles val="exact"/>
        </dgm:presLayoutVars>
      </dgm:prSet>
      <dgm:spPr/>
      <dgm:t>
        <a:bodyPr/>
        <a:lstStyle/>
        <a:p>
          <a:endParaRPr lang="uk-UA"/>
        </a:p>
      </dgm:t>
    </dgm:pt>
    <dgm:pt modelId="{11BDA2D4-A28B-44C0-8BF4-56281698E2A4}" type="pres">
      <dgm:prSet presAssocID="{9BAFEA03-2235-4AA1-A280-6B9B79FC8268}" presName="dummyMaxCanvas" presStyleCnt="0">
        <dgm:presLayoutVars/>
      </dgm:prSet>
      <dgm:spPr/>
    </dgm:pt>
    <dgm:pt modelId="{DE27BCB7-FBBD-41AB-92A8-25BB82837D05}" type="pres">
      <dgm:prSet presAssocID="{9BAFEA03-2235-4AA1-A280-6B9B79FC8268}" presName="ThreeNodes_1" presStyleLbl="node1" presStyleIdx="0" presStyleCnt="3">
        <dgm:presLayoutVars>
          <dgm:bulletEnabled val="1"/>
        </dgm:presLayoutVars>
      </dgm:prSet>
      <dgm:spPr/>
      <dgm:t>
        <a:bodyPr/>
        <a:lstStyle/>
        <a:p>
          <a:endParaRPr lang="uk-UA"/>
        </a:p>
      </dgm:t>
    </dgm:pt>
    <dgm:pt modelId="{BD948475-3A72-4282-A7E2-E1FA6E7405A3}" type="pres">
      <dgm:prSet presAssocID="{9BAFEA03-2235-4AA1-A280-6B9B79FC8268}" presName="ThreeNodes_2" presStyleLbl="node1" presStyleIdx="1" presStyleCnt="3">
        <dgm:presLayoutVars>
          <dgm:bulletEnabled val="1"/>
        </dgm:presLayoutVars>
      </dgm:prSet>
      <dgm:spPr/>
      <dgm:t>
        <a:bodyPr/>
        <a:lstStyle/>
        <a:p>
          <a:endParaRPr lang="uk-UA"/>
        </a:p>
      </dgm:t>
    </dgm:pt>
    <dgm:pt modelId="{1145D2C8-A92A-4865-87E9-A87784D21A56}" type="pres">
      <dgm:prSet presAssocID="{9BAFEA03-2235-4AA1-A280-6B9B79FC8268}" presName="ThreeNodes_3" presStyleLbl="node1" presStyleIdx="2" presStyleCnt="3">
        <dgm:presLayoutVars>
          <dgm:bulletEnabled val="1"/>
        </dgm:presLayoutVars>
      </dgm:prSet>
      <dgm:spPr/>
      <dgm:t>
        <a:bodyPr/>
        <a:lstStyle/>
        <a:p>
          <a:endParaRPr lang="uk-UA"/>
        </a:p>
      </dgm:t>
    </dgm:pt>
    <dgm:pt modelId="{DDE98724-F0BF-42B0-9DD4-2E7B480097DD}" type="pres">
      <dgm:prSet presAssocID="{9BAFEA03-2235-4AA1-A280-6B9B79FC8268}" presName="ThreeConn_1-2" presStyleLbl="fgAccFollowNode1" presStyleIdx="0" presStyleCnt="2">
        <dgm:presLayoutVars>
          <dgm:bulletEnabled val="1"/>
        </dgm:presLayoutVars>
      </dgm:prSet>
      <dgm:spPr/>
      <dgm:t>
        <a:bodyPr/>
        <a:lstStyle/>
        <a:p>
          <a:endParaRPr lang="uk-UA"/>
        </a:p>
      </dgm:t>
    </dgm:pt>
    <dgm:pt modelId="{35679B1A-FF17-4F85-9F41-FE26B7B9FE9C}" type="pres">
      <dgm:prSet presAssocID="{9BAFEA03-2235-4AA1-A280-6B9B79FC8268}" presName="ThreeConn_2-3" presStyleLbl="fgAccFollowNode1" presStyleIdx="1" presStyleCnt="2">
        <dgm:presLayoutVars>
          <dgm:bulletEnabled val="1"/>
        </dgm:presLayoutVars>
      </dgm:prSet>
      <dgm:spPr/>
      <dgm:t>
        <a:bodyPr/>
        <a:lstStyle/>
        <a:p>
          <a:endParaRPr lang="uk-UA"/>
        </a:p>
      </dgm:t>
    </dgm:pt>
    <dgm:pt modelId="{31DC77D5-B016-41D1-BB6D-FA8DA5D830B1}" type="pres">
      <dgm:prSet presAssocID="{9BAFEA03-2235-4AA1-A280-6B9B79FC8268}" presName="ThreeNodes_1_text" presStyleLbl="node1" presStyleIdx="2" presStyleCnt="3">
        <dgm:presLayoutVars>
          <dgm:bulletEnabled val="1"/>
        </dgm:presLayoutVars>
      </dgm:prSet>
      <dgm:spPr/>
      <dgm:t>
        <a:bodyPr/>
        <a:lstStyle/>
        <a:p>
          <a:endParaRPr lang="uk-UA"/>
        </a:p>
      </dgm:t>
    </dgm:pt>
    <dgm:pt modelId="{CE78F072-7AD4-4A43-A208-DC8FCBDCD2F7}" type="pres">
      <dgm:prSet presAssocID="{9BAFEA03-2235-4AA1-A280-6B9B79FC8268}" presName="ThreeNodes_2_text" presStyleLbl="node1" presStyleIdx="2" presStyleCnt="3">
        <dgm:presLayoutVars>
          <dgm:bulletEnabled val="1"/>
        </dgm:presLayoutVars>
      </dgm:prSet>
      <dgm:spPr/>
      <dgm:t>
        <a:bodyPr/>
        <a:lstStyle/>
        <a:p>
          <a:endParaRPr lang="uk-UA"/>
        </a:p>
      </dgm:t>
    </dgm:pt>
    <dgm:pt modelId="{D3536B8D-AD6A-4E46-83BB-0E4CC412B8E5}" type="pres">
      <dgm:prSet presAssocID="{9BAFEA03-2235-4AA1-A280-6B9B79FC8268}" presName="ThreeNodes_3_text" presStyleLbl="node1" presStyleIdx="2" presStyleCnt="3">
        <dgm:presLayoutVars>
          <dgm:bulletEnabled val="1"/>
        </dgm:presLayoutVars>
      </dgm:prSet>
      <dgm:spPr/>
      <dgm:t>
        <a:bodyPr/>
        <a:lstStyle/>
        <a:p>
          <a:endParaRPr lang="uk-UA"/>
        </a:p>
      </dgm:t>
    </dgm:pt>
  </dgm:ptLst>
  <dgm:cxnLst>
    <dgm:cxn modelId="{FF1F3963-2E24-4C3E-8CAA-B102F0BFE656}" type="presOf" srcId="{B64DB2D8-7AEE-40AF-9FD6-5A3051345C1E}" destId="{31DC77D5-B016-41D1-BB6D-FA8DA5D830B1}" srcOrd="1" destOrd="0" presId="urn:microsoft.com/office/officeart/2005/8/layout/vProcess5"/>
    <dgm:cxn modelId="{EB8C049E-F208-43B5-A232-5AA14E247A6B}" type="presOf" srcId="{33BDFB39-484F-49E3-A06C-69E36B24AB17}" destId="{35679B1A-FF17-4F85-9F41-FE26B7B9FE9C}" srcOrd="0" destOrd="0" presId="urn:microsoft.com/office/officeart/2005/8/layout/vProcess5"/>
    <dgm:cxn modelId="{1BC1A640-A2A5-4684-881E-BDEFC1A090AF}" type="presOf" srcId="{710B442C-69F8-43CB-AC0E-8FBFECC5AC10}" destId="{DDE98724-F0BF-42B0-9DD4-2E7B480097DD}" srcOrd="0" destOrd="0" presId="urn:microsoft.com/office/officeart/2005/8/layout/vProcess5"/>
    <dgm:cxn modelId="{63AF141A-428A-4F74-A981-5C5424200CA1}" type="presOf" srcId="{B64DB2D8-7AEE-40AF-9FD6-5A3051345C1E}" destId="{DE27BCB7-FBBD-41AB-92A8-25BB82837D05}" srcOrd="0" destOrd="0" presId="urn:microsoft.com/office/officeart/2005/8/layout/vProcess5"/>
    <dgm:cxn modelId="{B76BB4B4-6CFA-4272-95F4-12F6E63388A7}" srcId="{9BAFEA03-2235-4AA1-A280-6B9B79FC8268}" destId="{7066BC1C-376E-4712-B695-CCB0DDF0D40E}" srcOrd="2" destOrd="0" parTransId="{DBB061A5-0242-4875-AAAC-CB664EB3D426}" sibTransId="{66F12583-0E12-4B55-BA19-55BF93511EBE}"/>
    <dgm:cxn modelId="{5AB3F979-3E8B-486F-A983-8C9B9E7487E6}" type="presOf" srcId="{7066BC1C-376E-4712-B695-CCB0DDF0D40E}" destId="{D3536B8D-AD6A-4E46-83BB-0E4CC412B8E5}" srcOrd="1" destOrd="0" presId="urn:microsoft.com/office/officeart/2005/8/layout/vProcess5"/>
    <dgm:cxn modelId="{76465998-EBCE-4C05-ADEE-C1430D25230E}" srcId="{9BAFEA03-2235-4AA1-A280-6B9B79FC8268}" destId="{B64DB2D8-7AEE-40AF-9FD6-5A3051345C1E}" srcOrd="0" destOrd="0" parTransId="{F476883C-E202-4D1E-A51B-4D18F3EBD49E}" sibTransId="{710B442C-69F8-43CB-AC0E-8FBFECC5AC10}"/>
    <dgm:cxn modelId="{DBBF0E0F-0C8D-44C3-A30E-B2ACD7BC0526}" type="presOf" srcId="{9672D0FE-FD98-44E8-8FC5-FFBDCB668F57}" destId="{CE78F072-7AD4-4A43-A208-DC8FCBDCD2F7}" srcOrd="1" destOrd="0" presId="urn:microsoft.com/office/officeart/2005/8/layout/vProcess5"/>
    <dgm:cxn modelId="{661C579A-A125-4B16-B7AB-E139CF587B03}" type="presOf" srcId="{9672D0FE-FD98-44E8-8FC5-FFBDCB668F57}" destId="{BD948475-3A72-4282-A7E2-E1FA6E7405A3}" srcOrd="0" destOrd="0" presId="urn:microsoft.com/office/officeart/2005/8/layout/vProcess5"/>
    <dgm:cxn modelId="{54531BAE-3FD7-42FB-96B7-221E9B9E1BE8}" srcId="{9BAFEA03-2235-4AA1-A280-6B9B79FC8268}" destId="{9672D0FE-FD98-44E8-8FC5-FFBDCB668F57}" srcOrd="1" destOrd="0" parTransId="{5A0D717D-C306-4046-9AF5-3128D12A07C3}" sibTransId="{33BDFB39-484F-49E3-A06C-69E36B24AB17}"/>
    <dgm:cxn modelId="{ACA26F4F-97E8-490E-9DCC-6DD5C85D287F}" type="presOf" srcId="{7066BC1C-376E-4712-B695-CCB0DDF0D40E}" destId="{1145D2C8-A92A-4865-87E9-A87784D21A56}" srcOrd="0" destOrd="0" presId="urn:microsoft.com/office/officeart/2005/8/layout/vProcess5"/>
    <dgm:cxn modelId="{91FDDC16-C44F-4AB3-98E7-9F3C8A1E4BE2}" type="presOf" srcId="{9BAFEA03-2235-4AA1-A280-6B9B79FC8268}" destId="{ADA37DD7-FAE6-400D-BADB-FFA90717EE37}" srcOrd="0" destOrd="0" presId="urn:microsoft.com/office/officeart/2005/8/layout/vProcess5"/>
    <dgm:cxn modelId="{9FB77269-639E-431B-B545-1E152AC0C521}" type="presParOf" srcId="{ADA37DD7-FAE6-400D-BADB-FFA90717EE37}" destId="{11BDA2D4-A28B-44C0-8BF4-56281698E2A4}" srcOrd="0" destOrd="0" presId="urn:microsoft.com/office/officeart/2005/8/layout/vProcess5"/>
    <dgm:cxn modelId="{3BF807D5-3513-4EF3-9395-415EAB2F7B63}" type="presParOf" srcId="{ADA37DD7-FAE6-400D-BADB-FFA90717EE37}" destId="{DE27BCB7-FBBD-41AB-92A8-25BB82837D05}" srcOrd="1" destOrd="0" presId="urn:microsoft.com/office/officeart/2005/8/layout/vProcess5"/>
    <dgm:cxn modelId="{AE38D618-51CF-4766-90CF-849AD7204C0F}" type="presParOf" srcId="{ADA37DD7-FAE6-400D-BADB-FFA90717EE37}" destId="{BD948475-3A72-4282-A7E2-E1FA6E7405A3}" srcOrd="2" destOrd="0" presId="urn:microsoft.com/office/officeart/2005/8/layout/vProcess5"/>
    <dgm:cxn modelId="{780364D0-548C-4748-9CD1-9C1A03F9099F}" type="presParOf" srcId="{ADA37DD7-FAE6-400D-BADB-FFA90717EE37}" destId="{1145D2C8-A92A-4865-87E9-A87784D21A56}" srcOrd="3" destOrd="0" presId="urn:microsoft.com/office/officeart/2005/8/layout/vProcess5"/>
    <dgm:cxn modelId="{7CD4FC85-3655-4524-BB81-1415E3EE4C49}" type="presParOf" srcId="{ADA37DD7-FAE6-400D-BADB-FFA90717EE37}" destId="{DDE98724-F0BF-42B0-9DD4-2E7B480097DD}" srcOrd="4" destOrd="0" presId="urn:microsoft.com/office/officeart/2005/8/layout/vProcess5"/>
    <dgm:cxn modelId="{ECEEDE37-E751-400F-A0A1-59CE2AB59A5F}" type="presParOf" srcId="{ADA37DD7-FAE6-400D-BADB-FFA90717EE37}" destId="{35679B1A-FF17-4F85-9F41-FE26B7B9FE9C}" srcOrd="5" destOrd="0" presId="urn:microsoft.com/office/officeart/2005/8/layout/vProcess5"/>
    <dgm:cxn modelId="{72E9E481-5764-41CB-BDA0-B0ABCE24F524}" type="presParOf" srcId="{ADA37DD7-FAE6-400D-BADB-FFA90717EE37}" destId="{31DC77D5-B016-41D1-BB6D-FA8DA5D830B1}" srcOrd="6" destOrd="0" presId="urn:microsoft.com/office/officeart/2005/8/layout/vProcess5"/>
    <dgm:cxn modelId="{943AEB27-C690-45E2-8226-97B6E24D883F}" type="presParOf" srcId="{ADA37DD7-FAE6-400D-BADB-FFA90717EE37}" destId="{CE78F072-7AD4-4A43-A208-DC8FCBDCD2F7}" srcOrd="7" destOrd="0" presId="urn:microsoft.com/office/officeart/2005/8/layout/vProcess5"/>
    <dgm:cxn modelId="{185CA434-89C1-4F28-8ECB-5F2B9CA426D6}" type="presParOf" srcId="{ADA37DD7-FAE6-400D-BADB-FFA90717EE37}" destId="{D3536B8D-AD6A-4E46-83BB-0E4CC412B8E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4218164" y="-647220"/>
          <a:ext cx="5025952" cy="5025952"/>
        </a:xfrm>
        <a:prstGeom prst="blockArc">
          <a:avLst>
            <a:gd name="adj1" fmla="val 18900000"/>
            <a:gd name="adj2" fmla="val 2700000"/>
            <a:gd name="adj3" fmla="val 43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423220" y="212317"/>
          <a:ext cx="11428336" cy="7231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пізнання сутності досліджуваного об'єкта, «будови» й механізму взаємодії його складових;</a:t>
          </a:r>
        </a:p>
      </dsp:txBody>
      <dsp:txXfrm>
        <a:off x="423220" y="212317"/>
        <a:ext cx="11428336" cy="723178"/>
      </dsp:txXfrm>
    </dsp:sp>
    <dsp:sp modelId="{27878C57-BBF6-4C22-88FA-1C3D4933722D}">
      <dsp:nvSpPr>
        <dsp:cNvPr id="0" name=""/>
        <dsp:cNvSpPr/>
      </dsp:nvSpPr>
      <dsp:spPr>
        <a:xfrm>
          <a:off x="64435" y="215121"/>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752339" y="1073550"/>
          <a:ext cx="11099216" cy="72317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пояснення вже відомих результатів досліджень;</a:t>
          </a:r>
        </a:p>
      </dsp:txBody>
      <dsp:txXfrm>
        <a:off x="752339" y="1073550"/>
        <a:ext cx="11099216" cy="723178"/>
      </dsp:txXfrm>
    </dsp:sp>
    <dsp:sp modelId="{E63EBB38-5984-4F74-98F1-254621592311}">
      <dsp:nvSpPr>
        <dsp:cNvPr id="0" name=""/>
        <dsp:cNvSpPr/>
      </dsp:nvSpPr>
      <dsp:spPr>
        <a:xfrm>
          <a:off x="393554" y="1076354"/>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752339" y="1934783"/>
          <a:ext cx="11099216" cy="72317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solidFill>
                <a:srgbClr val="002060"/>
              </a:solidFill>
            </a:rPr>
            <a:t>прогнозування поведінки системи при різних зовнішніх впливах;</a:t>
          </a:r>
        </a:p>
      </dsp:txBody>
      <dsp:txXfrm>
        <a:off x="752339" y="1934783"/>
        <a:ext cx="11099216" cy="723178"/>
      </dsp:txXfrm>
    </dsp:sp>
    <dsp:sp modelId="{D13D7DA6-9D1E-4150-A6AE-C6ABC36166D5}">
      <dsp:nvSpPr>
        <dsp:cNvPr id="0" name=""/>
        <dsp:cNvSpPr/>
      </dsp:nvSpPr>
      <dsp:spPr>
        <a:xfrm>
          <a:off x="393554" y="1937587"/>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423220" y="2796016"/>
          <a:ext cx="11428336" cy="72317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оптимізація та пошук правильного способу керування об'єктом.</a:t>
          </a:r>
        </a:p>
      </dsp:txBody>
      <dsp:txXfrm>
        <a:off x="423220" y="2796016"/>
        <a:ext cx="11428336" cy="723178"/>
      </dsp:txXfrm>
    </dsp:sp>
    <dsp:sp modelId="{AA2029A9-878F-42BF-A694-5944B1AD983E}">
      <dsp:nvSpPr>
        <dsp:cNvPr id="0" name=""/>
        <dsp:cNvSpPr/>
      </dsp:nvSpPr>
      <dsp:spPr>
        <a:xfrm>
          <a:off x="64435" y="2798820"/>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819889" y="-890724"/>
          <a:ext cx="6928685" cy="6928685"/>
        </a:xfrm>
        <a:prstGeom prst="blockArc">
          <a:avLst>
            <a:gd name="adj1" fmla="val 18900000"/>
            <a:gd name="adj2" fmla="val 2700000"/>
            <a:gd name="adj3" fmla="val 31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80374" y="291618"/>
          <a:ext cx="11248822" cy="10000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вивчати явища й об'єкти, які не відтворюються або не існують у реальних умовах;</a:t>
          </a:r>
        </a:p>
      </dsp:txBody>
      <dsp:txXfrm>
        <a:off x="580374" y="291618"/>
        <a:ext cx="11248822" cy="1000052"/>
      </dsp:txXfrm>
    </dsp:sp>
    <dsp:sp modelId="{27878C57-BBF6-4C22-88FA-1C3D4933722D}">
      <dsp:nvSpPr>
        <dsp:cNvPr id="0" name=""/>
        <dsp:cNvSpPr/>
      </dsp:nvSpPr>
      <dsp:spPr>
        <a:xfrm>
          <a:off x="85467" y="296738"/>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1034360" y="1479600"/>
          <a:ext cx="10794836" cy="1000052"/>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візуалізувати об'єкти будь-якої природи, у тому числі й абстрактні;</a:t>
          </a:r>
        </a:p>
      </dsp:txBody>
      <dsp:txXfrm>
        <a:off x="1034360" y="1479600"/>
        <a:ext cx="10794836" cy="1000052"/>
      </dsp:txXfrm>
    </dsp:sp>
    <dsp:sp modelId="{E63EBB38-5984-4F74-98F1-254621592311}">
      <dsp:nvSpPr>
        <dsp:cNvPr id="0" name=""/>
        <dsp:cNvSpPr/>
      </dsp:nvSpPr>
      <dsp:spPr>
        <a:xfrm>
          <a:off x="539453" y="1484720"/>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1034360" y="2667582"/>
          <a:ext cx="10794836" cy="100005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solidFill>
                <a:srgbClr val="002060"/>
              </a:solidFill>
            </a:rPr>
            <a:t>досліджувати явища і процеси в динаміці їх існування;</a:t>
          </a:r>
        </a:p>
      </dsp:txBody>
      <dsp:txXfrm>
        <a:off x="1034360" y="2667582"/>
        <a:ext cx="10794836" cy="1000052"/>
      </dsp:txXfrm>
    </dsp:sp>
    <dsp:sp modelId="{D13D7DA6-9D1E-4150-A6AE-C6ABC36166D5}">
      <dsp:nvSpPr>
        <dsp:cNvPr id="0" name=""/>
        <dsp:cNvSpPr/>
      </dsp:nvSpPr>
      <dsp:spPr>
        <a:xfrm>
          <a:off x="539453" y="2672702"/>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80374" y="3855565"/>
          <a:ext cx="11248822" cy="10000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6040" rIns="66040" bIns="66040" numCol="1" spcCol="1270" anchor="ctr" anchorCtr="0">
          <a:noAutofit/>
        </a:bodyPr>
        <a:lstStyle/>
        <a:p>
          <a:pPr lvl="0" algn="l" defTabSz="1155700">
            <a:lnSpc>
              <a:spcPct val="90000"/>
            </a:lnSpc>
            <a:spcBef>
              <a:spcPct val="0"/>
            </a:spcBef>
            <a:spcAft>
              <a:spcPct val="35000"/>
            </a:spcAft>
          </a:pPr>
          <a:r>
            <a:rPr lang="uk-UA" sz="2600" i="1" kern="1200" noProof="0" dirty="0"/>
            <a:t>«керувати часом» (прискорювати або уповільнювати </a:t>
          </a:r>
          <a:r>
            <a:rPr lang="uk-UA" sz="2600" i="1" kern="1200" noProof="0" dirty="0" err="1"/>
            <a:t>модельованиі</a:t>
          </a:r>
          <a:r>
            <a:rPr lang="uk-UA" sz="2600" i="1" kern="1200" noProof="0" dirty="0"/>
            <a:t> процеси);</a:t>
          </a:r>
        </a:p>
      </dsp:txBody>
      <dsp:txXfrm>
        <a:off x="580374" y="3855565"/>
        <a:ext cx="11248822" cy="1000052"/>
      </dsp:txXfrm>
    </dsp:sp>
    <dsp:sp modelId="{AA2029A9-878F-42BF-A694-5944B1AD983E}">
      <dsp:nvSpPr>
        <dsp:cNvPr id="0" name=""/>
        <dsp:cNvSpPr/>
      </dsp:nvSpPr>
      <dsp:spPr>
        <a:xfrm>
          <a:off x="85467" y="3860684"/>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819889" y="-890724"/>
          <a:ext cx="6928685" cy="6928685"/>
        </a:xfrm>
        <a:prstGeom prst="blockArc">
          <a:avLst>
            <a:gd name="adj1" fmla="val 18900000"/>
            <a:gd name="adj2" fmla="val 2700000"/>
            <a:gd name="adj3" fmla="val 31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80374" y="291618"/>
          <a:ext cx="11248822" cy="10000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здійснювати багаторазові випробування моделі, кожного разу повертаючи її в початковий стан;</a:t>
          </a:r>
        </a:p>
      </dsp:txBody>
      <dsp:txXfrm>
        <a:off x="580374" y="291618"/>
        <a:ext cx="11248822" cy="1000052"/>
      </dsp:txXfrm>
    </dsp:sp>
    <dsp:sp modelId="{27878C57-BBF6-4C22-88FA-1C3D4933722D}">
      <dsp:nvSpPr>
        <dsp:cNvPr id="0" name=""/>
        <dsp:cNvSpPr/>
      </dsp:nvSpPr>
      <dsp:spPr>
        <a:xfrm>
          <a:off x="85467" y="296738"/>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1034360" y="1479600"/>
          <a:ext cx="10794836" cy="1000052"/>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6040" rIns="66040" bIns="66040" numCol="1" spcCol="1270" anchor="ctr" anchorCtr="0">
          <a:noAutofit/>
        </a:bodyPr>
        <a:lstStyle/>
        <a:p>
          <a:pPr lvl="0" algn="l" defTabSz="1155700">
            <a:lnSpc>
              <a:spcPct val="90000"/>
            </a:lnSpc>
            <a:spcBef>
              <a:spcPct val="0"/>
            </a:spcBef>
            <a:spcAft>
              <a:spcPct val="35000"/>
            </a:spcAft>
          </a:pPr>
          <a:r>
            <a:rPr lang="uk-UA" sz="2600" i="1" kern="1200" noProof="0" dirty="0"/>
            <a:t>отримувати різні характеристики об'єкта в числовому або графічному вигляді;</a:t>
          </a:r>
        </a:p>
      </dsp:txBody>
      <dsp:txXfrm>
        <a:off x="1034360" y="1479600"/>
        <a:ext cx="10794836" cy="1000052"/>
      </dsp:txXfrm>
    </dsp:sp>
    <dsp:sp modelId="{E63EBB38-5984-4F74-98F1-254621592311}">
      <dsp:nvSpPr>
        <dsp:cNvPr id="0" name=""/>
        <dsp:cNvSpPr/>
      </dsp:nvSpPr>
      <dsp:spPr>
        <a:xfrm>
          <a:off x="539453" y="1484720"/>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1034360" y="2667582"/>
          <a:ext cx="10794836" cy="100005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solidFill>
                <a:srgbClr val="002060"/>
              </a:solidFill>
            </a:rPr>
            <a:t>знаходити оптимальну конструкцію об'єкта, не виготовляючи його пробних екземплярів;</a:t>
          </a:r>
        </a:p>
      </dsp:txBody>
      <dsp:txXfrm>
        <a:off x="1034360" y="2667582"/>
        <a:ext cx="10794836" cy="1000052"/>
      </dsp:txXfrm>
    </dsp:sp>
    <dsp:sp modelId="{D13D7DA6-9D1E-4150-A6AE-C6ABC36166D5}">
      <dsp:nvSpPr>
        <dsp:cNvPr id="0" name=""/>
        <dsp:cNvSpPr/>
      </dsp:nvSpPr>
      <dsp:spPr>
        <a:xfrm>
          <a:off x="539453" y="2672702"/>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80374" y="3855565"/>
          <a:ext cx="11248822" cy="10000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t>проводити експерименти без ризику негативних наслідків для здоров'я людини або навколишнього середовища.</a:t>
          </a:r>
        </a:p>
      </dsp:txBody>
      <dsp:txXfrm>
        <a:off x="580374" y="3855565"/>
        <a:ext cx="11248822" cy="1000052"/>
      </dsp:txXfrm>
    </dsp:sp>
    <dsp:sp modelId="{AA2029A9-878F-42BF-A694-5944B1AD983E}">
      <dsp:nvSpPr>
        <dsp:cNvPr id="0" name=""/>
        <dsp:cNvSpPr/>
      </dsp:nvSpPr>
      <dsp:spPr>
        <a:xfrm>
          <a:off x="85467" y="3860684"/>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7BCB7-FBBD-41AB-92A8-25BB82837D05}">
      <dsp:nvSpPr>
        <dsp:cNvPr id="0" name=""/>
        <dsp:cNvSpPr/>
      </dsp:nvSpPr>
      <dsp:spPr>
        <a:xfrm>
          <a:off x="0" y="0"/>
          <a:ext cx="10093705" cy="115155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1" kern="1200" noProof="0" dirty="0">
              <a:solidFill>
                <a:srgbClr val="002060"/>
              </a:solidFill>
            </a:rPr>
            <a:t>Аналіз, інтерпретація</a:t>
          </a:r>
        </a:p>
      </dsp:txBody>
      <dsp:txXfrm>
        <a:off x="33728" y="33728"/>
        <a:ext cx="8851083" cy="1084103"/>
      </dsp:txXfrm>
    </dsp:sp>
    <dsp:sp modelId="{BD948475-3A72-4282-A7E2-E1FA6E7405A3}">
      <dsp:nvSpPr>
        <dsp:cNvPr id="0" name=""/>
        <dsp:cNvSpPr/>
      </dsp:nvSpPr>
      <dsp:spPr>
        <a:xfrm>
          <a:off x="890621" y="1343485"/>
          <a:ext cx="10093705" cy="1151559"/>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1" kern="1200" noProof="0" dirty="0"/>
            <a:t>зіставлення результатів моделювання з реальною поведінкою досліджуваного об'єкта </a:t>
          </a:r>
        </a:p>
      </dsp:txBody>
      <dsp:txXfrm>
        <a:off x="924349" y="1377213"/>
        <a:ext cx="8387115" cy="1084103"/>
      </dsp:txXfrm>
    </dsp:sp>
    <dsp:sp modelId="{1145D2C8-A92A-4865-87E9-A87784D21A56}">
      <dsp:nvSpPr>
        <dsp:cNvPr id="0" name=""/>
        <dsp:cNvSpPr/>
      </dsp:nvSpPr>
      <dsp:spPr>
        <a:xfrm>
          <a:off x="1781242" y="2686971"/>
          <a:ext cx="10093705" cy="1151559"/>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1" kern="1200" noProof="0" dirty="0"/>
            <a:t>за необхідності, подальше уточнення моделі.</a:t>
          </a:r>
        </a:p>
      </dsp:txBody>
      <dsp:txXfrm>
        <a:off x="1814970" y="2720699"/>
        <a:ext cx="8387115" cy="1084103"/>
      </dsp:txXfrm>
    </dsp:sp>
    <dsp:sp modelId="{DDE98724-F0BF-42B0-9DD4-2E7B480097DD}">
      <dsp:nvSpPr>
        <dsp:cNvPr id="0" name=""/>
        <dsp:cNvSpPr/>
      </dsp:nvSpPr>
      <dsp:spPr>
        <a:xfrm>
          <a:off x="9345192" y="873265"/>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9513607" y="873265"/>
        <a:ext cx="411683" cy="563256"/>
      </dsp:txXfrm>
    </dsp:sp>
    <dsp:sp modelId="{35679B1A-FF17-4F85-9F41-FE26B7B9FE9C}">
      <dsp:nvSpPr>
        <dsp:cNvPr id="0" name=""/>
        <dsp:cNvSpPr/>
      </dsp:nvSpPr>
      <dsp:spPr>
        <a:xfrm>
          <a:off x="10235813" y="2209074"/>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10404228" y="2209074"/>
        <a:ext cx="411683" cy="563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4722703" y="-723923"/>
          <a:ext cx="5625307" cy="5625307"/>
        </a:xfrm>
        <a:prstGeom prst="blockArc">
          <a:avLst>
            <a:gd name="adj1" fmla="val 18900000"/>
            <a:gd name="adj2" fmla="val 2700000"/>
            <a:gd name="adj3" fmla="val 38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444748" y="269165"/>
          <a:ext cx="11371789" cy="7466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дослідник сам викликає досліджуване явище, а не чекає, коли воно з'явиться;</a:t>
          </a:r>
        </a:p>
      </dsp:txBody>
      <dsp:txXfrm>
        <a:off x="444748" y="269165"/>
        <a:ext cx="11371789" cy="746655"/>
      </dsp:txXfrm>
    </dsp:sp>
    <dsp:sp modelId="{27878C57-BBF6-4C22-88FA-1C3D4933722D}">
      <dsp:nvSpPr>
        <dsp:cNvPr id="0" name=""/>
        <dsp:cNvSpPr/>
      </dsp:nvSpPr>
      <dsp:spPr>
        <a:xfrm>
          <a:off x="71060" y="240830"/>
          <a:ext cx="803325" cy="80332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813447" y="1233323"/>
          <a:ext cx="11003337" cy="746655"/>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можна змінювати умови протікання процесу, що вивчається;</a:t>
          </a:r>
        </a:p>
      </dsp:txBody>
      <dsp:txXfrm>
        <a:off x="813447" y="1233323"/>
        <a:ext cx="11003337" cy="746655"/>
      </dsp:txXfrm>
    </dsp:sp>
    <dsp:sp modelId="{E63EBB38-5984-4F74-98F1-254621592311}">
      <dsp:nvSpPr>
        <dsp:cNvPr id="0" name=""/>
        <dsp:cNvSpPr/>
      </dsp:nvSpPr>
      <dsp:spPr>
        <a:xfrm>
          <a:off x="439512" y="1204988"/>
          <a:ext cx="803325" cy="80332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813447" y="2197481"/>
          <a:ext cx="11003337" cy="74665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solidFill>
                <a:srgbClr val="002060"/>
              </a:solidFill>
            </a:rPr>
            <a:t>в експерименті можна поперемінно виключати окремі умови з метою встановлення закономірних зв'язків;</a:t>
          </a:r>
        </a:p>
      </dsp:txBody>
      <dsp:txXfrm>
        <a:off x="813447" y="2197481"/>
        <a:ext cx="11003337" cy="746655"/>
      </dsp:txXfrm>
    </dsp:sp>
    <dsp:sp modelId="{D13D7DA6-9D1E-4150-A6AE-C6ABC36166D5}">
      <dsp:nvSpPr>
        <dsp:cNvPr id="0" name=""/>
        <dsp:cNvSpPr/>
      </dsp:nvSpPr>
      <dsp:spPr>
        <a:xfrm>
          <a:off x="439512" y="2169146"/>
          <a:ext cx="803325" cy="80332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444748" y="3161639"/>
          <a:ext cx="11371789" cy="74665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експеримент дає змогу варіювати кількісне співвідношення умов і здійснювати математичну обробку даних.</a:t>
          </a:r>
        </a:p>
      </dsp:txBody>
      <dsp:txXfrm>
        <a:off x="444748" y="3161639"/>
        <a:ext cx="11371789" cy="746655"/>
      </dsp:txXfrm>
    </dsp:sp>
    <dsp:sp modelId="{AA2029A9-878F-42BF-A694-5944B1AD983E}">
      <dsp:nvSpPr>
        <dsp:cNvPr id="0" name=""/>
        <dsp:cNvSpPr/>
      </dsp:nvSpPr>
      <dsp:spPr>
        <a:xfrm>
          <a:off x="71060" y="3133304"/>
          <a:ext cx="803325" cy="80332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7BCB7-FBBD-41AB-92A8-25BB82837D05}">
      <dsp:nvSpPr>
        <dsp:cNvPr id="0" name=""/>
        <dsp:cNvSpPr/>
      </dsp:nvSpPr>
      <dsp:spPr>
        <a:xfrm>
          <a:off x="0" y="0"/>
          <a:ext cx="10093705" cy="115155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b="1" i="1" kern="1200" dirty="0">
              <a:solidFill>
                <a:srgbClr val="002060"/>
              </a:solidFill>
            </a:rPr>
            <a:t>тестуванням моделі</a:t>
          </a:r>
        </a:p>
      </dsp:txBody>
      <dsp:txXfrm>
        <a:off x="33728" y="33728"/>
        <a:ext cx="8851083" cy="1084103"/>
      </dsp:txXfrm>
    </dsp:sp>
    <dsp:sp modelId="{BD948475-3A72-4282-A7E2-E1FA6E7405A3}">
      <dsp:nvSpPr>
        <dsp:cNvPr id="0" name=""/>
        <dsp:cNvSpPr/>
      </dsp:nvSpPr>
      <dsp:spPr>
        <a:xfrm>
          <a:off x="890621" y="1343485"/>
          <a:ext cx="10093705" cy="1151559"/>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b="1" i="1" kern="1200" dirty="0"/>
            <a:t>розробкою плану експериментів </a:t>
          </a:r>
        </a:p>
      </dsp:txBody>
      <dsp:txXfrm>
        <a:off x="924349" y="1377213"/>
        <a:ext cx="8387115" cy="1084103"/>
      </dsp:txXfrm>
    </dsp:sp>
    <dsp:sp modelId="{1145D2C8-A92A-4865-87E9-A87784D21A56}">
      <dsp:nvSpPr>
        <dsp:cNvPr id="0" name=""/>
        <dsp:cNvSpPr/>
      </dsp:nvSpPr>
      <dsp:spPr>
        <a:xfrm>
          <a:off x="1781242" y="2686971"/>
          <a:ext cx="10093705" cy="1151559"/>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b="1" i="1" kern="1200" dirty="0">
              <a:solidFill>
                <a:srgbClr val="FFFFFF"/>
              </a:solidFill>
            </a:rPr>
            <a:t>проведення дослідження</a:t>
          </a:r>
          <a:endParaRPr lang="uk-UA" sz="3300" b="1" i="1" kern="1200" noProof="0" dirty="0"/>
        </a:p>
      </dsp:txBody>
      <dsp:txXfrm>
        <a:off x="1814970" y="2720699"/>
        <a:ext cx="8387115" cy="1084103"/>
      </dsp:txXfrm>
    </dsp:sp>
    <dsp:sp modelId="{DDE98724-F0BF-42B0-9DD4-2E7B480097DD}">
      <dsp:nvSpPr>
        <dsp:cNvPr id="0" name=""/>
        <dsp:cNvSpPr/>
      </dsp:nvSpPr>
      <dsp:spPr>
        <a:xfrm>
          <a:off x="9345192" y="873265"/>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9513607" y="873265"/>
        <a:ext cx="411683" cy="563256"/>
      </dsp:txXfrm>
    </dsp:sp>
    <dsp:sp modelId="{35679B1A-FF17-4F85-9F41-FE26B7B9FE9C}">
      <dsp:nvSpPr>
        <dsp:cNvPr id="0" name=""/>
        <dsp:cNvSpPr/>
      </dsp:nvSpPr>
      <dsp:spPr>
        <a:xfrm>
          <a:off x="10235813" y="2209074"/>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10404228" y="2209074"/>
        <a:ext cx="411683" cy="5632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8F7B198C-4D93-4D54-AE95-CB8EC82A86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47"/>
          <a:stretch/>
        </p:blipFill>
        <p:spPr>
          <a:xfrm>
            <a:off x="-5145" y="0"/>
            <a:ext cx="4752896" cy="6762645"/>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633713" y="2855732"/>
            <a:ext cx="2441027" cy="1862048"/>
          </a:xfrm>
          <a:prstGeom prst="rect">
            <a:avLst/>
          </a:prstGeom>
          <a:noFill/>
        </p:spPr>
        <p:txBody>
          <a:bodyPr wrap="square" rtlCol="0">
            <a:spAutoFit/>
          </a:bodyPr>
          <a:lstStyle/>
          <a:p>
            <a:pPr fontAlgn="base">
              <a:spcBef>
                <a:spcPct val="0"/>
              </a:spcBef>
              <a:spcAft>
                <a:spcPct val="0"/>
              </a:spcAft>
            </a:pPr>
            <a:r>
              <a:rPr lang="ru-RU" sz="11500" b="1" i="1" dirty="0">
                <a:solidFill>
                  <a:srgbClr val="002060"/>
                </a:solidFill>
                <a:latin typeface="Arial" panose="020B0604020202020204" pitchFamily="34" charset="0"/>
              </a:rPr>
              <a:t>1</a:t>
            </a:r>
            <a:r>
              <a:rPr lang="uk-UA" sz="11500" b="1" i="1" dirty="0">
                <a:solidFill>
                  <a:srgbClr val="002060"/>
                </a:solidFill>
                <a:latin typeface="Arial" panose="020B0604020202020204" pitchFamily="34" charset="0"/>
              </a:rPr>
              <a:t>0</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10.12.2025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10.12.2025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647763" y="593038"/>
            <a:ext cx="948605" cy="707886"/>
          </a:xfrm>
          <a:prstGeom prst="rect">
            <a:avLst/>
          </a:prstGeom>
          <a:noFill/>
        </p:spPr>
        <p:txBody>
          <a:bodyPr wrap="square" rtlCol="0">
            <a:spAutoFit/>
          </a:bodyPr>
          <a:lstStyle/>
          <a:p>
            <a:pPr fontAlgn="base">
              <a:spcBef>
                <a:spcPct val="0"/>
              </a:spcBef>
              <a:spcAft>
                <a:spcPct val="0"/>
              </a:spcAft>
            </a:pPr>
            <a:r>
              <a:rPr lang="ru-RU" sz="4000" b="1" i="1" spc="-400" baseline="0" dirty="0">
                <a:solidFill>
                  <a:srgbClr val="19426B"/>
                </a:solidFill>
                <a:latin typeface="Arial" panose="020B0604020202020204" pitchFamily="34" charset="0"/>
              </a:rPr>
              <a:t>1</a:t>
            </a:r>
            <a:r>
              <a:rPr lang="uk-UA" sz="4000" b="1" i="1" spc="-400" baseline="0" dirty="0">
                <a:solidFill>
                  <a:srgbClr val="19426B"/>
                </a:solidFill>
                <a:latin typeface="Arial" panose="020B0604020202020204" pitchFamily="34" charset="0"/>
              </a:rPr>
              <a:t>0</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10.12.2025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10.12.2025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10.12.2025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10.12.2025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10.12.2025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10.12.2025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10.12.2025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10.12.2025</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50377" y="470264"/>
            <a:ext cx="7334460" cy="1961918"/>
          </a:xfrm>
        </p:spPr>
        <p:txBody>
          <a:bodyPr>
            <a:noAutofit/>
          </a:bodyPr>
          <a:lstStyle/>
          <a:p>
            <a:r>
              <a:rPr lang="uk-UA" sz="2400" dirty="0"/>
              <a:t>ЛЕКЦІЯ </a:t>
            </a:r>
            <a:r>
              <a:rPr lang="uk-UA" sz="2400" dirty="0" smtClean="0"/>
              <a:t>2</a:t>
            </a:r>
            <a:br>
              <a:rPr lang="uk-UA" sz="2400" dirty="0" smtClean="0"/>
            </a:br>
            <a:r>
              <a:rPr lang="uk-UA" sz="2400" dirty="0" smtClean="0"/>
              <a:t>Комп'ютерне </a:t>
            </a:r>
            <a:r>
              <a:rPr lang="uk-UA" sz="2400" dirty="0"/>
              <a:t>«</a:t>
            </a:r>
            <a:r>
              <a:rPr lang="uk-UA" sz="2400" dirty="0" smtClean="0"/>
              <a:t>моделювання </a:t>
            </a:r>
            <a:r>
              <a:rPr lang="uk-UA" sz="2400" dirty="0"/>
              <a:t>об'єктів і процесів. Комп'ютерний експеримент</a:t>
            </a:r>
          </a:p>
        </p:txBody>
      </p:sp>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endParaRPr lang="uk-UA" sz="1600" b="1" dirty="0">
              <a:solidFill>
                <a:srgbClr val="FFFFFF"/>
              </a:solidFill>
            </a:endParaRP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8" name="Picture 4" descr="cube, modeling, object, prototype, shape, visualization icon">
            <a:extLst>
              <a:ext uri="{FF2B5EF4-FFF2-40B4-BE49-F238E27FC236}">
                <a16:creationId xmlns:a16="http://schemas.microsoft.com/office/drawing/2014/main" id="{CB1CA7AA-A4BB-4594-B0A2-B0D249894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468" y="3667540"/>
            <a:ext cx="2388704" cy="2388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be, modeling, object, prototype, shape, visualization icon">
            <a:extLst>
              <a:ext uri="{FF2B5EF4-FFF2-40B4-BE49-F238E27FC236}">
                <a16:creationId xmlns:a16="http://schemas.microsoft.com/office/drawing/2014/main" id="{3FCA5281-2775-436E-9AA6-B57FA0C13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704" y="3667540"/>
            <a:ext cx="2388704" cy="238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Види інформаційних моделей:</a:t>
            </a:r>
          </a:p>
        </p:txBody>
      </p:sp>
      <p:sp>
        <p:nvSpPr>
          <p:cNvPr id="7" name="Прямокутник 6">
            <a:extLst>
              <a:ext uri="{FF2B5EF4-FFF2-40B4-BE49-F238E27FC236}">
                <a16:creationId xmlns:a16="http://schemas.microsoft.com/office/drawing/2014/main" id="{EB34CAE6-8C71-411C-9F4A-7EA81FA52F21}"/>
              </a:ext>
            </a:extLst>
          </p:cNvPr>
          <p:cNvSpPr/>
          <p:nvPr/>
        </p:nvSpPr>
        <p:spPr>
          <a:xfrm>
            <a:off x="72008" y="2733775"/>
            <a:ext cx="2803168"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Це знакові моделі, що описують певні числові </a:t>
            </a:r>
            <a:r>
              <a:rPr lang="uk-UA" sz="2400" b="1" i="1" kern="0" dirty="0" err="1">
                <a:solidFill>
                  <a:srgbClr val="FFFFFF"/>
                </a:solidFill>
              </a:rPr>
              <a:t>співвідношен</a:t>
            </a:r>
            <a:r>
              <a:rPr lang="uk-UA" sz="2400" b="1" i="1" kern="0" dirty="0">
                <a:solidFill>
                  <a:srgbClr val="FFFFFF"/>
                </a:solidFill>
              </a:rPr>
              <a:t>-ня.</a:t>
            </a:r>
          </a:p>
        </p:txBody>
      </p:sp>
      <p:sp>
        <p:nvSpPr>
          <p:cNvPr id="8" name="Прямокутник 7">
            <a:extLst>
              <a:ext uri="{FF2B5EF4-FFF2-40B4-BE49-F238E27FC236}">
                <a16:creationId xmlns:a16="http://schemas.microsoft.com/office/drawing/2014/main" id="{62173910-9D00-4BEA-9656-CC65AEF16619}"/>
              </a:ext>
            </a:extLst>
          </p:cNvPr>
          <p:cNvSpPr/>
          <p:nvPr/>
        </p:nvSpPr>
        <p:spPr>
          <a:xfrm>
            <a:off x="3044859" y="2733775"/>
            <a:ext cx="4006391"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Візуальне подання об'єктів, які настільки складні, що їх опис іншими способами не дає людині ясного розуміння. Тут наочність моделі виходить на перший план.</a:t>
            </a:r>
          </a:p>
        </p:txBody>
      </p:sp>
      <p:sp>
        <p:nvSpPr>
          <p:cNvPr id="9" name="Прямокутник 8">
            <a:extLst>
              <a:ext uri="{FF2B5EF4-FFF2-40B4-BE49-F238E27FC236}">
                <a16:creationId xmlns:a16="http://schemas.microsoft.com/office/drawing/2014/main" id="{DEE47D80-4EAC-41D3-A8EA-6D05B29EEE58}"/>
              </a:ext>
            </a:extLst>
          </p:cNvPr>
          <p:cNvSpPr/>
          <p:nvPr/>
        </p:nvSpPr>
        <p:spPr>
          <a:xfrm>
            <a:off x="7220933" y="2733775"/>
            <a:ext cx="4901218"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Дозволяють спостерігати зміну поведінки елементів системи-моделі, проводити експерименти, змінюючи деякі значення параметрів моделі. Одним з видів імітаційних моделей є комп'ютерні моделі.</a:t>
            </a:r>
          </a:p>
        </p:txBody>
      </p:sp>
      <p:sp>
        <p:nvSpPr>
          <p:cNvPr id="11" name="Прямокутник 10">
            <a:extLst>
              <a:ext uri="{FF2B5EF4-FFF2-40B4-BE49-F238E27FC236}">
                <a16:creationId xmlns:a16="http://schemas.microsoft.com/office/drawing/2014/main" id="{206A5DF9-5057-4E4A-B786-56A9DC16BF70}"/>
              </a:ext>
            </a:extLst>
          </p:cNvPr>
          <p:cNvSpPr/>
          <p:nvPr/>
        </p:nvSpPr>
        <p:spPr>
          <a:xfrm>
            <a:off x="72008" y="1801824"/>
            <a:ext cx="2803168"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Математичні моделі</a:t>
            </a:r>
          </a:p>
        </p:txBody>
      </p:sp>
      <p:sp>
        <p:nvSpPr>
          <p:cNvPr id="12" name="Прямокутник 11">
            <a:extLst>
              <a:ext uri="{FF2B5EF4-FFF2-40B4-BE49-F238E27FC236}">
                <a16:creationId xmlns:a16="http://schemas.microsoft.com/office/drawing/2014/main" id="{31EE39A8-0720-40D3-8964-6523EBED6074}"/>
              </a:ext>
            </a:extLst>
          </p:cNvPr>
          <p:cNvSpPr/>
          <p:nvPr/>
        </p:nvSpPr>
        <p:spPr>
          <a:xfrm>
            <a:off x="3044859" y="1801824"/>
            <a:ext cx="4006391"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Графічні моделі </a:t>
            </a:r>
          </a:p>
        </p:txBody>
      </p:sp>
      <p:sp>
        <p:nvSpPr>
          <p:cNvPr id="13" name="Прямокутник 12">
            <a:extLst>
              <a:ext uri="{FF2B5EF4-FFF2-40B4-BE49-F238E27FC236}">
                <a16:creationId xmlns:a16="http://schemas.microsoft.com/office/drawing/2014/main" id="{8BBBCB56-6848-4953-980D-EBB5C6A74476}"/>
              </a:ext>
            </a:extLst>
          </p:cNvPr>
          <p:cNvSpPr/>
          <p:nvPr/>
        </p:nvSpPr>
        <p:spPr>
          <a:xfrm>
            <a:off x="7220933" y="1801824"/>
            <a:ext cx="4901218"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Імітаційні моделі </a:t>
            </a:r>
          </a:p>
        </p:txBody>
      </p:sp>
    </p:spTree>
    <p:extLst>
      <p:ext uri="{BB962C8B-B14F-4D97-AF65-F5344CB8AC3E}">
        <p14:creationId xmlns:p14="http://schemas.microsoft.com/office/powerpoint/2010/main" val="3631963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4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7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par>
                          <p:cTn id="24" fill="hold">
                            <p:stCondLst>
                              <p:cond delay="8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9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10" name="TextBox 9">
            <a:extLst>
              <a:ext uri="{FF2B5EF4-FFF2-40B4-BE49-F238E27FC236}">
                <a16:creationId xmlns:a16="http://schemas.microsoft.com/office/drawing/2014/main" id="{233838DF-2515-4CFC-BEDB-ED13BFD4AB73}"/>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Оскільки інформаційні моделі доступні для опрацювання на комп'ютері, то для них у різних середовищах створюють </a:t>
            </a:r>
            <a:r>
              <a:rPr lang="uk-UA" sz="2800" b="1" i="1" kern="0" dirty="0">
                <a:solidFill>
                  <a:srgbClr val="FFFF00"/>
                </a:solidFill>
              </a:rPr>
              <a:t>комп'ютерну модель</a:t>
            </a:r>
            <a:r>
              <a:rPr lang="uk-UA" sz="2800" b="1" i="1" kern="0" dirty="0">
                <a:solidFill>
                  <a:schemeClr val="bg1"/>
                </a:solidFill>
              </a:rPr>
              <a:t>.</a:t>
            </a:r>
            <a:endParaRPr lang="uk-UA" sz="2800" b="1" i="1" kern="0" dirty="0">
              <a:solidFill>
                <a:srgbClr val="FFFFFF"/>
              </a:solidFill>
            </a:endParaRPr>
          </a:p>
        </p:txBody>
      </p:sp>
      <p:sp>
        <p:nvSpPr>
          <p:cNvPr id="11" name="TextBox 10">
            <a:extLst>
              <a:ext uri="{FF2B5EF4-FFF2-40B4-BE49-F238E27FC236}">
                <a16:creationId xmlns:a16="http://schemas.microsoft.com/office/drawing/2014/main" id="{7ECD0524-CF5A-426A-BF8F-15BECFF57183}"/>
              </a:ext>
            </a:extLst>
          </p:cNvPr>
          <p:cNvSpPr txBox="1"/>
          <p:nvPr/>
        </p:nvSpPr>
        <p:spPr>
          <a:xfrm>
            <a:off x="1403648" y="2677683"/>
            <a:ext cx="10718502" cy="3831818"/>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700" b="1" i="1" kern="0" dirty="0">
                <a:solidFill>
                  <a:srgbClr val="FFFF00"/>
                </a:solidFill>
              </a:rPr>
              <a:t>Комп'ютерне моделювання </a:t>
            </a:r>
            <a:r>
              <a:rPr lang="uk-UA" sz="2700" b="1" i="1" kern="0" dirty="0">
                <a:solidFill>
                  <a:srgbClr val="FFFFFF"/>
                </a:solidFill>
              </a:rPr>
              <a:t>— процес відтворення поведінки системи за допомогою комп'ютерної програми, що реалізує подання об'єкта, системи або поняття у формі, відмінній від реальної, за допомогою алгоритмічного опису, що включає залежності між величинами й набір даних, які характеризують властивості системи та динаміку їх зміни із часом (імітаційну модель). Така програма називається </a:t>
            </a:r>
            <a:r>
              <a:rPr lang="uk-UA" sz="2700" b="1" i="1" kern="0" dirty="0">
                <a:solidFill>
                  <a:srgbClr val="FFFF00"/>
                </a:solidFill>
              </a:rPr>
              <a:t>комп'ютерною моделлю</a:t>
            </a:r>
            <a:r>
              <a:rPr lang="uk-UA" sz="2700" b="1" i="1" kern="0" dirty="0">
                <a:solidFill>
                  <a:srgbClr val="FFFFFF"/>
                </a:solidFill>
              </a:rPr>
              <a:t>.</a:t>
            </a:r>
          </a:p>
        </p:txBody>
      </p:sp>
      <p:pic>
        <p:nvPicPr>
          <p:cNvPr id="12" name="Picture 2" descr="alert, attention, danger, error, exclamation, hanger, message, problem, warning icon">
            <a:extLst>
              <a:ext uri="{FF2B5EF4-FFF2-40B4-BE49-F238E27FC236}">
                <a16:creationId xmlns:a16="http://schemas.microsoft.com/office/drawing/2014/main" id="{FD989EA1-A4D7-4543-A870-C6AC393F6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715975"/>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97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Результат комп'ютерного моделювання полягає в отриманні кількісних і якісних висновків щодо наявної моделі. </a:t>
            </a:r>
          </a:p>
        </p:txBody>
      </p:sp>
      <p:sp>
        <p:nvSpPr>
          <p:cNvPr id="7" name="TextBox 6">
            <a:extLst>
              <a:ext uri="{FF2B5EF4-FFF2-40B4-BE49-F238E27FC236}">
                <a16:creationId xmlns:a16="http://schemas.microsoft.com/office/drawing/2014/main" id="{BD90C105-B708-4141-8BD5-2F39D83F5742}"/>
              </a:ext>
            </a:extLst>
          </p:cNvPr>
          <p:cNvSpPr txBox="1"/>
          <p:nvPr/>
        </p:nvSpPr>
        <p:spPr>
          <a:xfrm>
            <a:off x="69850" y="2686199"/>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Якісні висновки дають змогу виявити не відомі раніше властивості системи:</a:t>
            </a:r>
          </a:p>
        </p:txBody>
      </p:sp>
      <p:sp>
        <p:nvSpPr>
          <p:cNvPr id="8" name="Прямокутник 7">
            <a:extLst>
              <a:ext uri="{FF2B5EF4-FFF2-40B4-BE49-F238E27FC236}">
                <a16:creationId xmlns:a16="http://schemas.microsoft.com/office/drawing/2014/main" id="{98212161-0488-42B8-AD09-841F71864BF0}"/>
              </a:ext>
            </a:extLst>
          </p:cNvPr>
          <p:cNvSpPr/>
          <p:nvPr/>
        </p:nvSpPr>
        <p:spPr>
          <a:xfrm>
            <a:off x="69850"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rgbClr val="FFFFFF"/>
                </a:solidFill>
              </a:rPr>
              <a:t>її структуру</a:t>
            </a:r>
            <a:endParaRPr lang="uk-UA" sz="2400" b="1" i="1" kern="0" dirty="0">
              <a:solidFill>
                <a:srgbClr val="FFFFFF"/>
              </a:solidFill>
            </a:endParaRPr>
          </a:p>
        </p:txBody>
      </p:sp>
      <p:sp>
        <p:nvSpPr>
          <p:cNvPr id="9" name="Прямокутник 8">
            <a:extLst>
              <a:ext uri="{FF2B5EF4-FFF2-40B4-BE49-F238E27FC236}">
                <a16:creationId xmlns:a16="http://schemas.microsoft.com/office/drawing/2014/main" id="{914DDA42-97EE-4462-938B-3772CCA05C82}"/>
              </a:ext>
            </a:extLst>
          </p:cNvPr>
          <p:cNvSpPr/>
          <p:nvPr/>
        </p:nvSpPr>
        <p:spPr>
          <a:xfrm>
            <a:off x="3122980"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динаміку розвитку</a:t>
            </a:r>
            <a:endParaRPr lang="uk-UA" sz="2400" b="1" i="1" kern="0" dirty="0">
              <a:solidFill>
                <a:srgbClr val="FFFFFF"/>
              </a:solidFill>
            </a:endParaRPr>
          </a:p>
        </p:txBody>
      </p:sp>
      <p:sp>
        <p:nvSpPr>
          <p:cNvPr id="10" name="Прямокутник 9">
            <a:extLst>
              <a:ext uri="{FF2B5EF4-FFF2-40B4-BE49-F238E27FC236}">
                <a16:creationId xmlns:a16="http://schemas.microsoft.com/office/drawing/2014/main" id="{5122779D-B09A-4052-90F4-4B9D24D7041D}"/>
              </a:ext>
            </a:extLst>
          </p:cNvPr>
          <p:cNvSpPr/>
          <p:nvPr/>
        </p:nvSpPr>
        <p:spPr>
          <a:xfrm>
            <a:off x="6176109"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стійкість</a:t>
            </a:r>
            <a:endParaRPr lang="uk-UA" sz="2400" b="1" i="1" kern="0" dirty="0">
              <a:solidFill>
                <a:srgbClr val="FFFFFF"/>
              </a:solidFill>
            </a:endParaRPr>
          </a:p>
        </p:txBody>
      </p:sp>
      <p:sp>
        <p:nvSpPr>
          <p:cNvPr id="11" name="Прямокутник 10">
            <a:extLst>
              <a:ext uri="{FF2B5EF4-FFF2-40B4-BE49-F238E27FC236}">
                <a16:creationId xmlns:a16="http://schemas.microsoft.com/office/drawing/2014/main" id="{30F71283-569A-475F-8F4C-80290CF9BA0C}"/>
              </a:ext>
            </a:extLst>
          </p:cNvPr>
          <p:cNvSpPr/>
          <p:nvPr/>
        </p:nvSpPr>
        <p:spPr>
          <a:xfrm>
            <a:off x="9227392" y="3746145"/>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цілісність та ін.</a:t>
            </a:r>
            <a:endParaRPr lang="uk-UA" sz="2400" b="1" i="1" kern="0" dirty="0">
              <a:solidFill>
                <a:srgbClr val="FFFFFF"/>
              </a:solidFill>
            </a:endParaRPr>
          </a:p>
        </p:txBody>
      </p:sp>
      <p:sp>
        <p:nvSpPr>
          <p:cNvPr id="12" name="TextBox 11">
            <a:extLst>
              <a:ext uri="{FF2B5EF4-FFF2-40B4-BE49-F238E27FC236}">
                <a16:creationId xmlns:a16="http://schemas.microsoft.com/office/drawing/2014/main" id="{617D1806-2098-487B-92D9-80124D7F0E24}"/>
              </a:ext>
            </a:extLst>
          </p:cNvPr>
          <p:cNvSpPr txBox="1"/>
          <p:nvPr/>
        </p:nvSpPr>
        <p:spPr>
          <a:xfrm>
            <a:off x="72008" y="5236389"/>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Кількісні висновки в основному носять характер прогнозу деяких майбутніх або пояснення минулих значень змінних, що характеризують систему.</a:t>
            </a:r>
          </a:p>
        </p:txBody>
      </p:sp>
    </p:spTree>
    <p:extLst>
      <p:ext uri="{BB962C8B-B14F-4D97-AF65-F5344CB8AC3E}">
        <p14:creationId xmlns:p14="http://schemas.microsoft.com/office/powerpoint/2010/main" val="38574321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33C0BDBD-34AF-4A58-8422-81555FB91B1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За допомогою комп'ютерного моделювання вивчаються об'єкти та явища, які,</a:t>
            </a:r>
          </a:p>
        </p:txBody>
      </p:sp>
      <p:sp>
        <p:nvSpPr>
          <p:cNvPr id="9" name="TextBox 8">
            <a:extLst>
              <a:ext uri="{FF2B5EF4-FFF2-40B4-BE49-F238E27FC236}">
                <a16:creationId xmlns:a16="http://schemas.microsoft.com/office/drawing/2014/main" id="{80403B1F-917E-4A0C-BE15-C962BC2EC56D}"/>
              </a:ext>
            </a:extLst>
          </p:cNvPr>
          <p:cNvSpPr txBox="1"/>
          <p:nvPr/>
        </p:nvSpPr>
        <p:spPr>
          <a:xfrm>
            <a:off x="72007"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неможливо</a:t>
            </a:r>
            <a:endParaRPr lang="uk-UA" sz="2800" b="1" i="1" kern="0" dirty="0">
              <a:solidFill>
                <a:srgbClr val="FFFFFF"/>
              </a:solidFill>
            </a:endParaRPr>
          </a:p>
        </p:txBody>
      </p:sp>
      <p:sp>
        <p:nvSpPr>
          <p:cNvPr id="10" name="TextBox 9">
            <a:extLst>
              <a:ext uri="{FF2B5EF4-FFF2-40B4-BE49-F238E27FC236}">
                <a16:creationId xmlns:a16="http://schemas.microsoft.com/office/drawing/2014/main" id="{0F36E25B-3D61-444B-8B61-11894BF88AE3}"/>
              </a:ext>
            </a:extLst>
          </p:cNvPr>
          <p:cNvSpPr txBox="1"/>
          <p:nvPr/>
        </p:nvSpPr>
        <p:spPr>
          <a:xfrm>
            <a:off x="4110553"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дорого</a:t>
            </a:r>
            <a:endParaRPr lang="uk-UA" sz="2800" b="1" i="1" kern="0" dirty="0">
              <a:solidFill>
                <a:srgbClr val="FFFFFF"/>
              </a:solidFill>
            </a:endParaRPr>
          </a:p>
        </p:txBody>
      </p:sp>
      <p:sp>
        <p:nvSpPr>
          <p:cNvPr id="11" name="TextBox 10">
            <a:extLst>
              <a:ext uri="{FF2B5EF4-FFF2-40B4-BE49-F238E27FC236}">
                <a16:creationId xmlns:a16="http://schemas.microsoft.com/office/drawing/2014/main" id="{A5B7CBD8-93FA-43C2-8081-E443E641C1D8}"/>
              </a:ext>
            </a:extLst>
          </p:cNvPr>
          <p:cNvSpPr txBox="1"/>
          <p:nvPr/>
        </p:nvSpPr>
        <p:spPr>
          <a:xfrm>
            <a:off x="8149099"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небезпечно</a:t>
            </a:r>
            <a:endParaRPr lang="uk-UA" sz="2800" b="1" i="1" kern="0" dirty="0">
              <a:solidFill>
                <a:srgbClr val="FFFFFF"/>
              </a:solidFill>
            </a:endParaRPr>
          </a:p>
        </p:txBody>
      </p:sp>
      <p:sp>
        <p:nvSpPr>
          <p:cNvPr id="12" name="TextBox 11">
            <a:extLst>
              <a:ext uri="{FF2B5EF4-FFF2-40B4-BE49-F238E27FC236}">
                <a16:creationId xmlns:a16="http://schemas.microsoft.com/office/drawing/2014/main" id="{8C158689-ABE2-420A-B661-ECD13586C8E1}"/>
              </a:ext>
            </a:extLst>
          </p:cNvPr>
          <p:cNvSpPr txBox="1"/>
          <p:nvPr/>
        </p:nvSpPr>
        <p:spPr>
          <a:xfrm>
            <a:off x="72008" y="4526370"/>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відтворювати в реальних умовах. Це дає змогу не лише економити матеріальні ресурси, а й зберігати екологічні умови існування людини, уникати можливих шкідливих або руйнівних наслідків проведення випробувань.</a:t>
            </a:r>
          </a:p>
        </p:txBody>
      </p:sp>
      <p:pic>
        <p:nvPicPr>
          <p:cNvPr id="13" name="Picture 2" descr="http://astro.km.ua/img/articles/fullsize/solar_system.jpg">
            <a:extLst>
              <a:ext uri="{FF2B5EF4-FFF2-40B4-BE49-F238E27FC236}">
                <a16:creationId xmlns:a16="http://schemas.microsoft.com/office/drawing/2014/main" id="{154F3BD6-60E9-42FD-AEED-8253DD66A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77" r="9355"/>
          <a:stretch/>
        </p:blipFill>
        <p:spPr bwMode="auto">
          <a:xfrm>
            <a:off x="1142836" y="2817807"/>
            <a:ext cx="1831391" cy="1637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modellmix.su/_images/photos/products/224/1.jpg">
            <a:extLst>
              <a:ext uri="{FF2B5EF4-FFF2-40B4-BE49-F238E27FC236}">
                <a16:creationId xmlns:a16="http://schemas.microsoft.com/office/drawing/2014/main" id="{815C5A69-4A26-44ED-869E-ED1932C9BF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946"/>
          <a:stretch/>
        </p:blipFill>
        <p:spPr bwMode="auto">
          <a:xfrm>
            <a:off x="4454409" y="2817807"/>
            <a:ext cx="3285338" cy="16294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omb, explosion, exprode, nuclear, nuke icon">
            <a:extLst>
              <a:ext uri="{FF2B5EF4-FFF2-40B4-BE49-F238E27FC236}">
                <a16:creationId xmlns:a16="http://schemas.microsoft.com/office/drawing/2014/main" id="{0FF47DAE-118E-4A26-B6DC-813EDA36A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6019" y="2729733"/>
            <a:ext cx="1859210" cy="185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9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Логічність і </a:t>
            </a:r>
            <a:r>
              <a:rPr lang="uk-UA" sz="2800" b="1" i="1" kern="0" dirty="0" err="1">
                <a:solidFill>
                  <a:srgbClr val="FFFFFF"/>
                </a:solidFill>
              </a:rPr>
              <a:t>формалізованість</a:t>
            </a:r>
            <a:r>
              <a:rPr lang="uk-UA" sz="2800" b="1" i="1" kern="0" dirty="0">
                <a:solidFill>
                  <a:srgbClr val="FFFFFF"/>
                </a:solidFill>
              </a:rPr>
              <a:t> комп'ютерних моделей дає змогу визначити основні фактори, що визначають властивості досліджуваного об'єкта-оригіналу, та досліджувати поведінку системи при зміні її параметрів і початкових умов.</a:t>
            </a:r>
          </a:p>
        </p:txBody>
      </p:sp>
      <p:sp>
        <p:nvSpPr>
          <p:cNvPr id="7" name="TextBox 6">
            <a:extLst>
              <a:ext uri="{FF2B5EF4-FFF2-40B4-BE49-F238E27FC236}">
                <a16:creationId xmlns:a16="http://schemas.microsoft.com/office/drawing/2014/main" id="{A35565DE-C52B-493A-BFEF-A2812E01745D}"/>
              </a:ext>
            </a:extLst>
          </p:cNvPr>
          <p:cNvSpPr txBox="1"/>
          <p:nvPr/>
        </p:nvSpPr>
        <p:spPr>
          <a:xfrm>
            <a:off x="72008" y="3516899"/>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Предметом</a:t>
            </a:r>
            <a:r>
              <a:rPr lang="uk-UA" sz="2800" b="1" i="1" kern="0" dirty="0">
                <a:solidFill>
                  <a:srgbClr val="FFFFFF"/>
                </a:solidFill>
              </a:rPr>
              <a:t> комп'ютерного моделювання можуть бути:</a:t>
            </a:r>
          </a:p>
        </p:txBody>
      </p:sp>
      <p:sp>
        <p:nvSpPr>
          <p:cNvPr id="8" name="Прямокутник 7">
            <a:extLst>
              <a:ext uri="{FF2B5EF4-FFF2-40B4-BE49-F238E27FC236}">
                <a16:creationId xmlns:a16="http://schemas.microsoft.com/office/drawing/2014/main" id="{E9DB9C0B-6981-4C46-B6AA-41AC6F9C343E}"/>
              </a:ext>
            </a:extLst>
          </p:cNvPr>
          <p:cNvSpPr/>
          <p:nvPr/>
        </p:nvSpPr>
        <p:spPr>
          <a:xfrm>
            <a:off x="72008"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700" b="1" i="1" kern="0" dirty="0">
                <a:solidFill>
                  <a:srgbClr val="FFFFFF"/>
                </a:solidFill>
              </a:rPr>
              <a:t>виробнича чи економічна діяльність</a:t>
            </a:r>
          </a:p>
        </p:txBody>
      </p:sp>
      <p:sp>
        <p:nvSpPr>
          <p:cNvPr id="9" name="Прямокутник 8">
            <a:extLst>
              <a:ext uri="{FF2B5EF4-FFF2-40B4-BE49-F238E27FC236}">
                <a16:creationId xmlns:a16="http://schemas.microsoft.com/office/drawing/2014/main" id="{1F8D9E5D-1252-48C8-BD85-CBE50E361AB8}"/>
              </a:ext>
            </a:extLst>
          </p:cNvPr>
          <p:cNvSpPr/>
          <p:nvPr/>
        </p:nvSpPr>
        <p:spPr>
          <a:xfrm>
            <a:off x="3125138"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промислове підприємство</a:t>
            </a:r>
          </a:p>
        </p:txBody>
      </p:sp>
      <p:sp>
        <p:nvSpPr>
          <p:cNvPr id="10" name="Прямокутник 9">
            <a:extLst>
              <a:ext uri="{FF2B5EF4-FFF2-40B4-BE49-F238E27FC236}">
                <a16:creationId xmlns:a16="http://schemas.microsoft.com/office/drawing/2014/main" id="{4E8A6F5D-7BF6-4017-A998-6E87272539BF}"/>
              </a:ext>
            </a:extLst>
          </p:cNvPr>
          <p:cNvSpPr/>
          <p:nvPr/>
        </p:nvSpPr>
        <p:spPr>
          <a:xfrm>
            <a:off x="6178267"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комп'ютерна мережа</a:t>
            </a:r>
          </a:p>
        </p:txBody>
      </p:sp>
      <p:sp>
        <p:nvSpPr>
          <p:cNvPr id="11" name="Прямокутник 10">
            <a:extLst>
              <a:ext uri="{FF2B5EF4-FFF2-40B4-BE49-F238E27FC236}">
                <a16:creationId xmlns:a16="http://schemas.microsoft.com/office/drawing/2014/main" id="{6A7619EC-7288-411C-A778-D8F2BF642476}"/>
              </a:ext>
            </a:extLst>
          </p:cNvPr>
          <p:cNvSpPr/>
          <p:nvPr/>
        </p:nvSpPr>
        <p:spPr>
          <a:xfrm>
            <a:off x="9229550" y="4115404"/>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будь-який реальний об'єкт або процес</a:t>
            </a:r>
          </a:p>
        </p:txBody>
      </p:sp>
    </p:spTree>
    <p:extLst>
      <p:ext uri="{BB962C8B-B14F-4D97-AF65-F5344CB8AC3E}">
        <p14:creationId xmlns:p14="http://schemas.microsoft.com/office/powerpoint/2010/main" val="4025195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Цілі</a:t>
            </a:r>
            <a:r>
              <a:rPr lang="uk-UA" sz="2800" b="1" i="1" kern="0" dirty="0">
                <a:solidFill>
                  <a:srgbClr val="FFFFFF"/>
                </a:solidFill>
              </a:rPr>
              <a:t> комп'ютерного моделювання можуть бути різними, однак найчастіше моделювання є складовою процедурою системного аналізу — сукупності засобів, використовуваних для підготовки і прийняття рішень:</a:t>
            </a:r>
          </a:p>
        </p:txBody>
      </p:sp>
      <p:sp>
        <p:nvSpPr>
          <p:cNvPr id="11" name="Прямокутник 10">
            <a:extLst>
              <a:ext uri="{FF2B5EF4-FFF2-40B4-BE49-F238E27FC236}">
                <a16:creationId xmlns:a16="http://schemas.microsoft.com/office/drawing/2014/main" id="{4E48437F-30DF-497F-9B4D-E31A25131149}"/>
              </a:ext>
            </a:extLst>
          </p:cNvPr>
          <p:cNvSpPr/>
          <p:nvPr/>
        </p:nvSpPr>
        <p:spPr>
          <a:xfrm>
            <a:off x="72006" y="3202595"/>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kern="0" dirty="0">
                <a:solidFill>
                  <a:srgbClr val="FFFFFF"/>
                </a:solidFill>
              </a:rPr>
              <a:t>економічного</a:t>
            </a:r>
          </a:p>
        </p:txBody>
      </p:sp>
      <p:sp>
        <p:nvSpPr>
          <p:cNvPr id="12" name="Прямокутник 11">
            <a:extLst>
              <a:ext uri="{FF2B5EF4-FFF2-40B4-BE49-F238E27FC236}">
                <a16:creationId xmlns:a16="http://schemas.microsoft.com/office/drawing/2014/main" id="{92696B2F-398D-416E-B900-57F7F44AEA26}"/>
              </a:ext>
            </a:extLst>
          </p:cNvPr>
          <p:cNvSpPr/>
          <p:nvPr/>
        </p:nvSpPr>
        <p:spPr>
          <a:xfrm>
            <a:off x="6149818" y="3202595"/>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організаційного</a:t>
            </a:r>
          </a:p>
        </p:txBody>
      </p:sp>
      <p:sp>
        <p:nvSpPr>
          <p:cNvPr id="13" name="Прямокутник 12">
            <a:extLst>
              <a:ext uri="{FF2B5EF4-FFF2-40B4-BE49-F238E27FC236}">
                <a16:creationId xmlns:a16="http://schemas.microsoft.com/office/drawing/2014/main" id="{209702F5-CEFE-4E83-A24D-65B27EF530D3}"/>
              </a:ext>
            </a:extLst>
          </p:cNvPr>
          <p:cNvSpPr/>
          <p:nvPr/>
        </p:nvSpPr>
        <p:spPr>
          <a:xfrm>
            <a:off x="72006" y="4685206"/>
            <a:ext cx="5972332" cy="1292661"/>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kern="0" dirty="0">
                <a:solidFill>
                  <a:srgbClr val="002060"/>
                </a:solidFill>
              </a:rPr>
              <a:t>соціального</a:t>
            </a:r>
          </a:p>
        </p:txBody>
      </p:sp>
      <p:sp>
        <p:nvSpPr>
          <p:cNvPr id="14" name="Прямокутник 13">
            <a:extLst>
              <a:ext uri="{FF2B5EF4-FFF2-40B4-BE49-F238E27FC236}">
                <a16:creationId xmlns:a16="http://schemas.microsoft.com/office/drawing/2014/main" id="{2150F464-47C3-490B-ADB5-26818F81533A}"/>
              </a:ext>
            </a:extLst>
          </p:cNvPr>
          <p:cNvSpPr/>
          <p:nvPr/>
        </p:nvSpPr>
        <p:spPr>
          <a:xfrm>
            <a:off x="6149818" y="4685206"/>
            <a:ext cx="5972332" cy="1292661"/>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002060"/>
                </a:solidFill>
              </a:rPr>
              <a:t>або технічного характеру</a:t>
            </a:r>
          </a:p>
        </p:txBody>
      </p:sp>
    </p:spTree>
    <p:extLst>
      <p:ext uri="{BB962C8B-B14F-4D97-AF65-F5344CB8AC3E}">
        <p14:creationId xmlns:p14="http://schemas.microsoft.com/office/powerpoint/2010/main" val="3236179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grpSp>
        <p:nvGrpSpPr>
          <p:cNvPr id="7" name="Групувати 6">
            <a:extLst>
              <a:ext uri="{FF2B5EF4-FFF2-40B4-BE49-F238E27FC236}">
                <a16:creationId xmlns:a16="http://schemas.microsoft.com/office/drawing/2014/main" id="{6F070702-8A0F-46C1-B8E9-833D9BF1BCCC}"/>
              </a:ext>
            </a:extLst>
          </p:cNvPr>
          <p:cNvGrpSpPr/>
          <p:nvPr/>
        </p:nvGrpSpPr>
        <p:grpSpPr>
          <a:xfrm>
            <a:off x="69850" y="1196763"/>
            <a:ext cx="12050142" cy="5509200"/>
            <a:chOff x="112440" y="2732347"/>
            <a:chExt cx="12050142" cy="5509200"/>
          </a:xfrm>
        </p:grpSpPr>
        <p:sp>
          <p:nvSpPr>
            <p:cNvPr id="8" name="TextBox 7">
              <a:extLst>
                <a:ext uri="{FF2B5EF4-FFF2-40B4-BE49-F238E27FC236}">
                  <a16:creationId xmlns:a16="http://schemas.microsoft.com/office/drawing/2014/main" id="{0AF43F91-49F3-4E27-B27E-83658A1515E7}"/>
                </a:ext>
              </a:extLst>
            </p:cNvPr>
            <p:cNvSpPr txBox="1"/>
            <p:nvPr/>
          </p:nvSpPr>
          <p:spPr>
            <a:xfrm>
              <a:off x="112440" y="3317122"/>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Масштаб подій, що моделюються сьогодні за допомогою комп'ютерів, вражає — </a:t>
              </a:r>
            </a:p>
          </p:txBody>
        </p:sp>
        <p:sp>
          <p:nvSpPr>
            <p:cNvPr id="9" name="TextBox 8">
              <a:extLst>
                <a:ext uri="{FF2B5EF4-FFF2-40B4-BE49-F238E27FC236}">
                  <a16:creationId xmlns:a16="http://schemas.microsoft.com/office/drawing/2014/main" id="{B5D9DCAB-3553-40FB-AD49-E0C537D11C9C}"/>
                </a:ext>
              </a:extLst>
            </p:cNvPr>
            <p:cNvSpPr txBox="1"/>
            <p:nvPr/>
          </p:nvSpPr>
          <p:spPr>
            <a:xfrm>
              <a:off x="112440" y="2732347"/>
              <a:ext cx="2984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3200" b="1" i="1" kern="0" dirty="0">
                  <a:solidFill>
                    <a:schemeClr val="bg1"/>
                  </a:solidFill>
                </a:rPr>
                <a:t>Цікаво</a:t>
              </a:r>
            </a:p>
          </p:txBody>
        </p:sp>
        <p:sp>
          <p:nvSpPr>
            <p:cNvPr id="10" name="TextBox 9">
              <a:extLst>
                <a:ext uri="{FF2B5EF4-FFF2-40B4-BE49-F238E27FC236}">
                  <a16:creationId xmlns:a16="http://schemas.microsoft.com/office/drawing/2014/main" id="{FFE16847-2390-4D21-A924-9EAA5BB27B04}"/>
                </a:ext>
              </a:extLst>
            </p:cNvPr>
            <p:cNvSpPr txBox="1"/>
            <p:nvPr/>
          </p:nvSpPr>
          <p:spPr>
            <a:xfrm>
              <a:off x="112440" y="4271229"/>
              <a:ext cx="5878463"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chemeClr val="bg1"/>
                  </a:solidFill>
                </a:rPr>
                <a:t>перед проведенням військової операції «Буря в пустелі» було проведено комп'ютерне моделювання бойових дій, де взаємодіяли 66 239 танків, вантажних автомобілів та інших транспортних засобів.</a:t>
              </a:r>
            </a:p>
          </p:txBody>
        </p:sp>
      </p:grpSp>
      <p:pic>
        <p:nvPicPr>
          <p:cNvPr id="2050" name="Picture 2" descr="Ð ÐµÐ·ÑÐ»ÑÑÐ°Ñ Ð¿Ð¾ÑÑÐºÑ Ð·Ð¾Ð±ÑÐ°Ð¶ÐµÐ½Ñ Ð·Ð° Ð·Ð°Ð¿Ð¸ÑÐ¾Ð¼ &quot;ÐÐ¿ÐµÑÐ°ÑÑÑ ÐÑÑÑ Ð² Ð¿ÑÑÑÐµÐ»Ñ&quot;">
            <a:extLst>
              <a:ext uri="{FF2B5EF4-FFF2-40B4-BE49-F238E27FC236}">
                <a16:creationId xmlns:a16="http://schemas.microsoft.com/office/drawing/2014/main" id="{B4A77CB7-E71B-4631-BA6D-F47E63635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48" y="2796753"/>
            <a:ext cx="6096044" cy="390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13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Effect transition="in" filter="fade">
                                      <p:cBhvr>
                                        <p:cTn id="1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Виділяють такі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5" y="1809784"/>
            <a:ext cx="6655324" cy="440120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Фізичні моделі</a:t>
            </a:r>
            <a:r>
              <a:rPr lang="uk-UA" sz="2800" b="1" i="1" kern="0" dirty="0">
                <a:solidFill>
                  <a:srgbClr val="FFFFFF"/>
                </a:solidFill>
              </a:rPr>
              <a:t>, у яких комп'ютер є частиною експериментальної установки або тренажера. Це може бути тренажер для підготовки пілотів літаків чи операторів атомних електростанцій — у цьому разі комп'ютер змінює показники приладів, імітуючи роботу з реальною системою.</a:t>
            </a:r>
          </a:p>
        </p:txBody>
      </p:sp>
      <p:pic>
        <p:nvPicPr>
          <p:cNvPr id="8" name="Picture 4" descr="Пов’язане зображення">
            <a:extLst>
              <a:ext uri="{FF2B5EF4-FFF2-40B4-BE49-F238E27FC236}">
                <a16:creationId xmlns:a16="http://schemas.microsoft.com/office/drawing/2014/main" id="{61E3D43D-6A4C-4C87-8E69-0899548E44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62" r="11505" b="5685"/>
          <a:stretch/>
        </p:blipFill>
        <p:spPr bwMode="auto">
          <a:xfrm>
            <a:off x="7202077" y="1809784"/>
            <a:ext cx="4918993" cy="466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85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4" y="1809784"/>
            <a:ext cx="11782785" cy="216982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700" b="1" i="1" kern="0" dirty="0">
                <a:solidFill>
                  <a:srgbClr val="FFFF00"/>
                </a:solidFill>
              </a:rPr>
              <a:t>Обчислювальні моделі </a:t>
            </a:r>
            <a:r>
              <a:rPr lang="uk-UA" sz="2700" b="1" i="1" kern="0" dirty="0">
                <a:solidFill>
                  <a:srgbClr val="FFFFFF"/>
                </a:solidFill>
              </a:rPr>
              <a:t>вимагають розв'язування систем рівнянь методами обчислювальної математики та проведення обчислювального експерименту при різних параметрах системи, початкових умовах і зовнішніх впливах. Використовується для моделювання різних:</a:t>
            </a:r>
          </a:p>
        </p:txBody>
      </p:sp>
      <p:sp>
        <p:nvSpPr>
          <p:cNvPr id="9" name="Прямокутник 8">
            <a:extLst>
              <a:ext uri="{FF2B5EF4-FFF2-40B4-BE49-F238E27FC236}">
                <a16:creationId xmlns:a16="http://schemas.microsoft.com/office/drawing/2014/main" id="{988C1A72-66B6-47FC-A897-873467714B1F}"/>
              </a:ext>
            </a:extLst>
          </p:cNvPr>
          <p:cNvSpPr/>
          <p:nvPr/>
        </p:nvSpPr>
        <p:spPr>
          <a:xfrm>
            <a:off x="339363" y="4071072"/>
            <a:ext cx="3705693"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фізичних</a:t>
            </a:r>
            <a:endParaRPr lang="uk-UA" sz="2800" b="1" i="1" kern="0" dirty="0">
              <a:solidFill>
                <a:srgbClr val="FFFFFF"/>
              </a:solidFill>
            </a:endParaRPr>
          </a:p>
        </p:txBody>
      </p:sp>
      <p:sp>
        <p:nvSpPr>
          <p:cNvPr id="10" name="Прямокутник 9">
            <a:extLst>
              <a:ext uri="{FF2B5EF4-FFF2-40B4-BE49-F238E27FC236}">
                <a16:creationId xmlns:a16="http://schemas.microsoft.com/office/drawing/2014/main" id="{9D0BCBD1-6046-44D2-8AE5-8ACE92DA3C72}"/>
              </a:ext>
            </a:extLst>
          </p:cNvPr>
          <p:cNvSpPr/>
          <p:nvPr/>
        </p:nvSpPr>
        <p:spPr>
          <a:xfrm>
            <a:off x="4110552" y="4071072"/>
            <a:ext cx="3973050"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біологічних</a:t>
            </a:r>
            <a:endParaRPr lang="uk-UA" sz="2800" b="1" i="1" kern="0" dirty="0">
              <a:solidFill>
                <a:srgbClr val="FFFFFF"/>
              </a:solidFill>
            </a:endParaRPr>
          </a:p>
        </p:txBody>
      </p:sp>
      <p:sp>
        <p:nvSpPr>
          <p:cNvPr id="11" name="Прямокутник 10">
            <a:extLst>
              <a:ext uri="{FF2B5EF4-FFF2-40B4-BE49-F238E27FC236}">
                <a16:creationId xmlns:a16="http://schemas.microsoft.com/office/drawing/2014/main" id="{CAA3CF33-3BCD-433A-B121-A45E5F14F16B}"/>
              </a:ext>
            </a:extLst>
          </p:cNvPr>
          <p:cNvSpPr/>
          <p:nvPr/>
        </p:nvSpPr>
        <p:spPr>
          <a:xfrm>
            <a:off x="8149100" y="4071072"/>
            <a:ext cx="3973050"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соціальних та інших явищ</a:t>
            </a:r>
            <a:endParaRPr lang="uk-UA" sz="2800" b="1" i="1" kern="0" dirty="0">
              <a:solidFill>
                <a:srgbClr val="FFFFFF"/>
              </a:solidFill>
            </a:endParaRPr>
          </a:p>
        </p:txBody>
      </p:sp>
      <p:pic>
        <p:nvPicPr>
          <p:cNvPr id="12" name="Picture 4" descr="http://lmagic.info/images/biology_cat.png">
            <a:extLst>
              <a:ext uri="{FF2B5EF4-FFF2-40B4-BE49-F238E27FC236}">
                <a16:creationId xmlns:a16="http://schemas.microsoft.com/office/drawing/2014/main" id="{5D590300-79FB-42A0-BA2B-6FC1D4942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402" y="5005651"/>
            <a:ext cx="1893093" cy="18930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forecast, sun, weather icon">
            <a:extLst>
              <a:ext uri="{FF2B5EF4-FFF2-40B4-BE49-F238E27FC236}">
                <a16:creationId xmlns:a16="http://schemas.microsoft.com/office/drawing/2014/main" id="{D01C0EB0-F8A6-410F-A49F-3B1796A8F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083" y="5097114"/>
            <a:ext cx="1545198" cy="15451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usiness, group, human, meeting, office, people, person, team icon">
            <a:extLst>
              <a:ext uri="{FF2B5EF4-FFF2-40B4-BE49-F238E27FC236}">
                <a16:creationId xmlns:a16="http://schemas.microsoft.com/office/drawing/2014/main" id="{2C4D51DC-37A9-470F-8FD9-D4815D040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5093" y="4710852"/>
            <a:ext cx="1040824" cy="208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0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Effect transition="in" filter="fade">
                                      <p:cBhvr>
                                        <p:cTn id="31" dur="1000"/>
                                        <p:tgtEl>
                                          <p:spTgt spid="12"/>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par>
                          <p:cTn id="36" fill="hold">
                            <p:stCondLst>
                              <p:cond delay="70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4" y="1809784"/>
            <a:ext cx="11782785" cy="169277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00"/>
                </a:solidFill>
              </a:rPr>
              <a:t>Імітаційні моделі </a:t>
            </a:r>
            <a:r>
              <a:rPr lang="uk-UA" sz="2600" b="1" i="1" kern="0" dirty="0">
                <a:solidFill>
                  <a:srgbClr val="FFFFFF"/>
                </a:solidFill>
              </a:rPr>
              <a:t>— комп'ютерні програми, що імітують поведінку складної технічної, економічної чи іншої системи з необхідною точністю. Комп'ютерні імітаційні моделі — симуляції — використовують для дослідження поведінки:</a:t>
            </a:r>
          </a:p>
        </p:txBody>
      </p:sp>
      <p:sp>
        <p:nvSpPr>
          <p:cNvPr id="15" name="TextBox 14">
            <a:extLst>
              <a:ext uri="{FF2B5EF4-FFF2-40B4-BE49-F238E27FC236}">
                <a16:creationId xmlns:a16="http://schemas.microsoft.com/office/drawing/2014/main" id="{2C41289B-1FD1-4F23-853D-212DF093DC9C}"/>
              </a:ext>
            </a:extLst>
          </p:cNvPr>
          <p:cNvSpPr txBox="1"/>
          <p:nvPr/>
        </p:nvSpPr>
        <p:spPr>
          <a:xfrm>
            <a:off x="339364" y="3614945"/>
            <a:ext cx="2621550"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algn="ctr"/>
            <a:r>
              <a:rPr lang="uk-UA" sz="3000" b="1" i="1" kern="0" dirty="0">
                <a:solidFill>
                  <a:schemeClr val="bg1"/>
                </a:solidFill>
              </a:rPr>
              <a:t>технічної</a:t>
            </a:r>
            <a:endParaRPr lang="uk-UA" sz="3000" b="1" i="1" kern="0" dirty="0">
              <a:solidFill>
                <a:srgbClr val="FFFFFF"/>
              </a:solidFill>
            </a:endParaRPr>
          </a:p>
        </p:txBody>
      </p:sp>
      <p:sp>
        <p:nvSpPr>
          <p:cNvPr id="16" name="TextBox 15">
            <a:extLst>
              <a:ext uri="{FF2B5EF4-FFF2-40B4-BE49-F238E27FC236}">
                <a16:creationId xmlns:a16="http://schemas.microsoft.com/office/drawing/2014/main" id="{7B1010CA-0C10-4394-B33B-1E19D638E2C6}"/>
              </a:ext>
            </a:extLst>
          </p:cNvPr>
          <p:cNvSpPr txBox="1"/>
          <p:nvPr/>
        </p:nvSpPr>
        <p:spPr>
          <a:xfrm>
            <a:off x="3125137"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економічної</a:t>
            </a:r>
            <a:endParaRPr lang="uk-UA" sz="3000" b="1" i="1" kern="0" dirty="0">
              <a:solidFill>
                <a:srgbClr val="FFFFFF"/>
              </a:solidFill>
            </a:endParaRPr>
          </a:p>
        </p:txBody>
      </p:sp>
      <p:sp>
        <p:nvSpPr>
          <p:cNvPr id="17" name="TextBox 16">
            <a:extLst>
              <a:ext uri="{FF2B5EF4-FFF2-40B4-BE49-F238E27FC236}">
                <a16:creationId xmlns:a16="http://schemas.microsoft.com/office/drawing/2014/main" id="{AF671C94-31EB-4469-9303-288752B65B2E}"/>
              </a:ext>
            </a:extLst>
          </p:cNvPr>
          <p:cNvSpPr txBox="1"/>
          <p:nvPr/>
        </p:nvSpPr>
        <p:spPr>
          <a:xfrm>
            <a:off x="6178267"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біологічної</a:t>
            </a:r>
            <a:endParaRPr lang="uk-UA" sz="3000" b="1" i="1" kern="0" dirty="0">
              <a:solidFill>
                <a:srgbClr val="FFFFFF"/>
              </a:solidFill>
            </a:endParaRPr>
          </a:p>
        </p:txBody>
      </p:sp>
      <p:sp>
        <p:nvSpPr>
          <p:cNvPr id="18" name="TextBox 17">
            <a:extLst>
              <a:ext uri="{FF2B5EF4-FFF2-40B4-BE49-F238E27FC236}">
                <a16:creationId xmlns:a16="http://schemas.microsoft.com/office/drawing/2014/main" id="{CFA48E98-3421-459D-86E2-2BE19A0A230D}"/>
              </a:ext>
            </a:extLst>
          </p:cNvPr>
          <p:cNvSpPr txBox="1"/>
          <p:nvPr/>
        </p:nvSpPr>
        <p:spPr>
          <a:xfrm>
            <a:off x="9233243"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соціальної</a:t>
            </a:r>
            <a:endParaRPr lang="uk-UA" sz="3000" b="1" i="1" kern="0" dirty="0">
              <a:solidFill>
                <a:srgbClr val="FFFFFF"/>
              </a:solidFill>
            </a:endParaRPr>
          </a:p>
        </p:txBody>
      </p:sp>
      <p:pic>
        <p:nvPicPr>
          <p:cNvPr id="19" name="Picture 4" descr="http://flightdesign.com/files/Image/rotax912iS-300x261.jpg">
            <a:extLst>
              <a:ext uri="{FF2B5EF4-FFF2-40B4-BE49-F238E27FC236}">
                <a16:creationId xmlns:a16="http://schemas.microsoft.com/office/drawing/2014/main" id="{C25B95B9-EAB8-44F5-8E2C-F8A5F9FBA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0" y="4221281"/>
            <a:ext cx="2857500" cy="24860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Пов’язане зображення">
            <a:extLst>
              <a:ext uri="{FF2B5EF4-FFF2-40B4-BE49-F238E27FC236}">
                <a16:creationId xmlns:a16="http://schemas.microsoft.com/office/drawing/2014/main" id="{A090FAD5-ADF7-43A3-A546-71BDC8B1E6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50" t="19750" r="7567" b="12535"/>
          <a:stretch/>
        </p:blipFill>
        <p:spPr bwMode="auto">
          <a:xfrm>
            <a:off x="3125137" y="4441366"/>
            <a:ext cx="2888907" cy="17710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dw-toys.com.ua/images/products/original/26051_889.png">
            <a:extLst>
              <a:ext uri="{FF2B5EF4-FFF2-40B4-BE49-F238E27FC236}">
                <a16:creationId xmlns:a16="http://schemas.microsoft.com/office/drawing/2014/main" id="{6F820803-1C18-4C8B-9CEA-C5C1C0372D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83" r="20156"/>
          <a:stretch/>
        </p:blipFill>
        <p:spPr bwMode="auto">
          <a:xfrm>
            <a:off x="6948905" y="4221281"/>
            <a:ext cx="1427141" cy="25547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Результат пошуку зображень за запитом &quot;social&quot;">
            <a:extLst>
              <a:ext uri="{FF2B5EF4-FFF2-40B4-BE49-F238E27FC236}">
                <a16:creationId xmlns:a16="http://schemas.microsoft.com/office/drawing/2014/main" id="{56D04A18-6301-4F09-B0BD-EC06C57FB1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3243" y="4421488"/>
            <a:ext cx="2888906" cy="185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567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Effect transition="in" filter="fade">
                                      <p:cBhvr>
                                        <p:cTn id="21" dur="1000"/>
                                        <p:tgtEl>
                                          <p:spTgt spid="1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00"/>
                                        <p:tgtEl>
                                          <p:spTgt spid="16"/>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Effect transition="in" filter="fade">
                                      <p:cBhvr>
                                        <p:cTn id="31" dur="1000"/>
                                        <p:tgtEl>
                                          <p:spTgt spid="20"/>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1000"/>
                                        <p:tgtEl>
                                          <p:spTgt spid="17"/>
                                        </p:tgtEl>
                                      </p:cBhvr>
                                    </p:animEffect>
                                  </p:childTnLst>
                                </p:cTn>
                              </p:par>
                            </p:childTnLst>
                          </p:cTn>
                        </p:par>
                        <p:par>
                          <p:cTn id="36" fill="hold">
                            <p:stCondLst>
                              <p:cond delay="7000"/>
                            </p:stCondLst>
                            <p:childTnLst>
                              <p:par>
                                <p:cTn id="37" presetID="53"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Effect transition="in" filter="fade">
                                      <p:cBhvr>
                                        <p:cTn id="41" dur="1000"/>
                                        <p:tgtEl>
                                          <p:spTgt spid="21"/>
                                        </p:tgtEl>
                                      </p:cBhvr>
                                    </p:animEffect>
                                  </p:childTnLst>
                                </p:cTn>
                              </p:par>
                            </p:childTnLst>
                          </p:cTn>
                        </p:par>
                        <p:par>
                          <p:cTn id="42" fill="hold">
                            <p:stCondLst>
                              <p:cond delay="8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000"/>
                                        <p:tgtEl>
                                          <p:spTgt spid="18"/>
                                        </p:tgtEl>
                                      </p:cBhvr>
                                    </p:animEffect>
                                  </p:childTnLst>
                                </p:cTn>
                              </p:par>
                            </p:childTnLst>
                          </p:cTn>
                        </p:par>
                        <p:par>
                          <p:cTn id="46" fill="hold">
                            <p:stCondLst>
                              <p:cond delay="90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Effect transition="in" filter="fade">
                                      <p:cBhvr>
                                        <p:cTn id="5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ПЛАН ЛЕКЦІЇ</a:t>
            </a:r>
            <a:endParaRPr lang="ru-RU" dirty="0"/>
          </a:p>
        </p:txBody>
      </p:sp>
      <p:sp>
        <p:nvSpPr>
          <p:cNvPr id="3" name="Прямоугольник 2"/>
          <p:cNvSpPr/>
          <p:nvPr/>
        </p:nvSpPr>
        <p:spPr>
          <a:xfrm>
            <a:off x="3048000" y="2886993"/>
            <a:ext cx="6096000" cy="2829621"/>
          </a:xfrm>
          <a:prstGeom prst="rect">
            <a:avLst/>
          </a:prstGeom>
        </p:spPr>
        <p:txBody>
          <a:bodyPr>
            <a:spAutoFit/>
          </a:bodyPr>
          <a:lstStyle/>
          <a:p>
            <a:pPr marL="342900" lvl="0" indent="-342900">
              <a:lnSpc>
                <a:spcPct val="107000"/>
              </a:lnSpc>
              <a:spcAft>
                <a:spcPts val="0"/>
              </a:spcAft>
              <a:buFont typeface="+mj-lt"/>
              <a:buAutoNum type="arabicPeriod"/>
            </a:pPr>
            <a:r>
              <a:rPr lang="uk-UA" sz="3200" dirty="0">
                <a:latin typeface="Times New Roman" panose="02020603050405020304" pitchFamily="18" charset="0"/>
                <a:ea typeface="Calibri" panose="020F0502020204030204" pitchFamily="34" charset="0"/>
                <a:cs typeface="Times New Roman" panose="02020603050405020304" pitchFamily="18" charset="0"/>
              </a:rPr>
              <a:t>Розуміння світу через віртуальність</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uk-UA" sz="3200" dirty="0">
                <a:latin typeface="Times New Roman" panose="02020603050405020304" pitchFamily="18" charset="0"/>
                <a:ea typeface="Calibri" panose="020F0502020204030204" pitchFamily="34" charset="0"/>
                <a:cs typeface="Times New Roman" panose="02020603050405020304" pitchFamily="18" charset="0"/>
              </a:rPr>
              <a:t>Інструменти комп'ютерного моделювання</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k-UA" sz="3200" b="1" dirty="0">
                <a:latin typeface="Times New Roman" panose="02020603050405020304" pitchFamily="18" charset="0"/>
                <a:ea typeface="Calibri" panose="020F0502020204030204" pitchFamily="34" charset="0"/>
                <a:cs typeface="Times New Roman" panose="02020603050405020304" pitchFamily="18" charset="0"/>
              </a:rPr>
              <a:t> </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7103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BEEA5ADB-9CAB-4F1C-963F-163D065F1148}"/>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Такі моделі використовують для дослідження поведінки об'єктів обраної системи дослідження, для створення комп'ютерних ігор, «віртуальних світів», навчальних програм та анімацій. </a:t>
            </a:r>
            <a:endParaRPr lang="uk-UA" sz="2800" b="1" i="1" kern="0" dirty="0">
              <a:solidFill>
                <a:srgbClr val="FFFFFF"/>
              </a:solidFill>
            </a:endParaRPr>
          </a:p>
        </p:txBody>
      </p:sp>
      <p:sp>
        <p:nvSpPr>
          <p:cNvPr id="8" name="TextBox 7">
            <a:extLst>
              <a:ext uri="{FF2B5EF4-FFF2-40B4-BE49-F238E27FC236}">
                <a16:creationId xmlns:a16="http://schemas.microsoft.com/office/drawing/2014/main" id="{BBE4539D-545A-444F-960C-F1C4C3D0F213}"/>
              </a:ext>
            </a:extLst>
          </p:cNvPr>
          <p:cNvSpPr txBox="1"/>
          <p:nvPr/>
        </p:nvSpPr>
        <p:spPr>
          <a:xfrm>
            <a:off x="72007" y="3115016"/>
            <a:ext cx="6656783"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Наприклад, гру </a:t>
            </a:r>
            <a:r>
              <a:rPr lang="en-US" sz="2800" b="1" i="1" kern="0" dirty="0">
                <a:solidFill>
                  <a:srgbClr val="FFFF00"/>
                </a:solidFill>
              </a:rPr>
              <a:t>Minecraft</a:t>
            </a:r>
            <a:r>
              <a:rPr lang="en-US" sz="2800" b="1" i="1" kern="0" dirty="0">
                <a:solidFill>
                  <a:schemeClr val="bg1"/>
                </a:solidFill>
              </a:rPr>
              <a:t> </a:t>
            </a:r>
            <a:r>
              <a:rPr lang="uk-UA" sz="2800" b="1" i="1" kern="0" dirty="0">
                <a:solidFill>
                  <a:schemeClr val="bg1"/>
                </a:solidFill>
              </a:rPr>
              <a:t>можна використати для імітації археологічних розкопок, зміни ландшафту залежно від кліматичних умов, будівництва власних будинків, застосовуючи стилі різних епох тощо.</a:t>
            </a:r>
            <a:endParaRPr lang="uk-UA" sz="2800" b="1" i="1" kern="0" dirty="0">
              <a:solidFill>
                <a:srgbClr val="FFFFFF"/>
              </a:solidFill>
            </a:endParaRPr>
          </a:p>
        </p:txBody>
      </p:sp>
      <p:pic>
        <p:nvPicPr>
          <p:cNvPr id="9" name="Picture 2" descr="Результат пошуку зображень за запитом &quot;Minecraft&quot;">
            <a:extLst>
              <a:ext uri="{FF2B5EF4-FFF2-40B4-BE49-F238E27FC236}">
                <a16:creationId xmlns:a16="http://schemas.microsoft.com/office/drawing/2014/main" id="{86D821BF-3F9E-45E1-9113-594574783E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50"/>
          <a:stretch/>
        </p:blipFill>
        <p:spPr bwMode="auto">
          <a:xfrm>
            <a:off x="6848060" y="3115016"/>
            <a:ext cx="5274089" cy="35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85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4" y="1809784"/>
            <a:ext cx="11782785"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Статистичні моделі </a:t>
            </a:r>
            <a:r>
              <a:rPr lang="uk-UA" sz="2800" b="1" i="1" kern="0" dirty="0">
                <a:solidFill>
                  <a:srgbClr val="FFFFFF"/>
                </a:solidFill>
              </a:rPr>
              <a:t>потрібні для багаторазового проведення випробувань з подальшою статистичною обробкою отриманих результатів. </a:t>
            </a:r>
          </a:p>
        </p:txBody>
      </p:sp>
      <p:pic>
        <p:nvPicPr>
          <p:cNvPr id="9" name="Picture 4" descr="Результат пошуку зображень за запитом &quot;Artificial Intelligence&quot;">
            <a:extLst>
              <a:ext uri="{FF2B5EF4-FFF2-40B4-BE49-F238E27FC236}">
                <a16:creationId xmlns:a16="http://schemas.microsoft.com/office/drawing/2014/main" id="{8ACE7AB3-1607-4F6B-9185-7C36E3D7C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691" y="3304738"/>
            <a:ext cx="6433458" cy="31085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06193B-D86B-4A9E-BD96-1016A56B6E3C}"/>
              </a:ext>
            </a:extLst>
          </p:cNvPr>
          <p:cNvSpPr txBox="1"/>
          <p:nvPr/>
        </p:nvSpPr>
        <p:spPr>
          <a:xfrm>
            <a:off x="339364" y="3304738"/>
            <a:ext cx="5109329" cy="3108543"/>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Статистичні моделі застосовують при вирішенні ймовірнісних задач, а також при обробці великих масивів даних.</a:t>
            </a:r>
          </a:p>
        </p:txBody>
      </p:sp>
    </p:spTree>
    <p:extLst>
      <p:ext uri="{BB962C8B-B14F-4D97-AF65-F5344CB8AC3E}">
        <p14:creationId xmlns:p14="http://schemas.microsoft.com/office/powerpoint/2010/main" val="2686667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4" y="1809784"/>
            <a:ext cx="11782785" cy="249299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00"/>
                </a:solidFill>
              </a:rPr>
              <a:t>Графічні моделі </a:t>
            </a:r>
            <a:r>
              <a:rPr lang="uk-UA" sz="2600" b="1" i="1" kern="0" dirty="0">
                <a:solidFill>
                  <a:srgbClr val="FFFFFF"/>
                </a:solidFill>
              </a:rPr>
              <a:t>використовують у створенні інфографіки, тобто сукупності спеціальним чином організованих графічних або символьних даних, що відображають найсуттєвіші сторони досліджуваного об'єкта. Розрізняють наочні, графічні, анімаційні, текстові, табличні графічні інформаційні моделі. </a:t>
            </a:r>
          </a:p>
        </p:txBody>
      </p:sp>
      <p:sp>
        <p:nvSpPr>
          <p:cNvPr id="11" name="TextBox 10">
            <a:extLst>
              <a:ext uri="{FF2B5EF4-FFF2-40B4-BE49-F238E27FC236}">
                <a16:creationId xmlns:a16="http://schemas.microsoft.com/office/drawing/2014/main" id="{3EBB59CD-04A6-4D19-8838-EAF20B47D158}"/>
              </a:ext>
            </a:extLst>
          </p:cNvPr>
          <p:cNvSpPr txBox="1"/>
          <p:nvPr/>
        </p:nvSpPr>
        <p:spPr>
          <a:xfrm>
            <a:off x="339364" y="4407557"/>
            <a:ext cx="9885278" cy="209288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FF"/>
                </a:solidFill>
              </a:rPr>
              <a:t>До них належать різноманітні схеми, графи, графіки, таблиці, діаграми, малюнки, анімації, З</a:t>
            </a:r>
            <a:r>
              <a:rPr lang="en-US" sz="2600" b="1" i="1" kern="0" dirty="0">
                <a:solidFill>
                  <a:srgbClr val="FFFFFF"/>
                </a:solidFill>
              </a:rPr>
              <a:t>D</a:t>
            </a:r>
            <a:r>
              <a:rPr lang="uk-UA" sz="2600" b="1" i="1" kern="0" dirty="0">
                <a:solidFill>
                  <a:srgbClr val="FFFFFF"/>
                </a:solidFill>
              </a:rPr>
              <a:t>-моделі, побудовані за допомогою комп'ютера, у тому числі цифрова карта зоряного неба, комп'ютерна модель земної поверхні.</a:t>
            </a:r>
          </a:p>
        </p:txBody>
      </p:sp>
      <p:pic>
        <p:nvPicPr>
          <p:cNvPr id="12" name="Picture 2" descr="Результат пошуку зображень за запитом &quot;Google maps&quot;">
            <a:extLst>
              <a:ext uri="{FF2B5EF4-FFF2-40B4-BE49-F238E27FC236}">
                <a16:creationId xmlns:a16="http://schemas.microsoft.com/office/drawing/2014/main" id="{BA00ABB4-582A-4071-9B5E-BE088CA97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6705" y="4519269"/>
            <a:ext cx="1907163" cy="190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16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4" y="1809784"/>
            <a:ext cx="11782785"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Моделі знань </a:t>
            </a:r>
            <a:r>
              <a:rPr lang="uk-UA" sz="2800" b="1" i="1" kern="0" dirty="0">
                <a:solidFill>
                  <a:srgbClr val="FFFFFF"/>
                </a:solidFill>
              </a:rPr>
              <a:t>передбачають побудову системи штучного інтелекту, в основі якої лежить база знань деякої предметної області (частини реального світу). Бази знань складаються з фактів (даних) і правил. </a:t>
            </a:r>
          </a:p>
        </p:txBody>
      </p:sp>
      <p:pic>
        <p:nvPicPr>
          <p:cNvPr id="3074" name="Picture 2" descr="Ð ÐµÐ·ÑÐ»ÑÑÐ°Ñ Ð¿Ð¾ÑÑÐºÑ Ð·Ð¾Ð±ÑÐ°Ð¶ÐµÐ½Ñ Ð·Ð° Ð·Ð°Ð¿Ð¸ÑÐ¾Ð¼ &quot;ÑÑÑÑÐ½Ð¸Ð¹ ÑÐ½ÑÐµÐ»ÐµÐºÑ&quot;">
            <a:extLst>
              <a:ext uri="{FF2B5EF4-FFF2-40B4-BE49-F238E27FC236}">
                <a16:creationId xmlns:a16="http://schemas.microsoft.com/office/drawing/2014/main" id="{F21A29E1-FCD3-4F08-BCAB-C15E4E5AD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67" r="49492"/>
          <a:stretch/>
        </p:blipFill>
        <p:spPr bwMode="auto">
          <a:xfrm>
            <a:off x="9125145" y="3715467"/>
            <a:ext cx="2997004" cy="31085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ED492E4-54F6-4A57-8E74-8513044CA813}"/>
              </a:ext>
            </a:extLst>
          </p:cNvPr>
          <p:cNvSpPr txBox="1"/>
          <p:nvPr/>
        </p:nvSpPr>
        <p:spPr>
          <a:xfrm>
            <a:off x="339364" y="3715467"/>
            <a:ext cx="8700941" cy="3108543"/>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комп'ютерна програма, яка вміє грати в шахи, повинна оперувати даними про «властивості» різних шахових фігур і «знати» правила гри. До даного виду моделей відносять семантичні мережі, логічні моделі знань, експертні системи, логічні ігри. </a:t>
            </a:r>
          </a:p>
        </p:txBody>
      </p:sp>
    </p:spTree>
    <p:extLst>
      <p:ext uri="{BB962C8B-B14F-4D97-AF65-F5344CB8AC3E}">
        <p14:creationId xmlns:p14="http://schemas.microsoft.com/office/powerpoint/2010/main" val="3028350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Effect transition="in" filter="fade">
                                      <p:cBhvr>
                                        <p:cTn id="2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Комп'ютерні моделі можуть бути:</a:t>
            </a:r>
          </a:p>
        </p:txBody>
      </p:sp>
      <p:sp>
        <p:nvSpPr>
          <p:cNvPr id="7" name="Прямокутник 6">
            <a:extLst>
              <a:ext uri="{FF2B5EF4-FFF2-40B4-BE49-F238E27FC236}">
                <a16:creationId xmlns:a16="http://schemas.microsoft.com/office/drawing/2014/main" id="{CF2C9B6A-9B09-4561-A5D1-6AF85B030112}"/>
              </a:ext>
            </a:extLst>
          </p:cNvPr>
          <p:cNvSpPr/>
          <p:nvPr/>
        </p:nvSpPr>
        <p:spPr>
          <a:xfrm>
            <a:off x="72006" y="1824914"/>
            <a:ext cx="5972332" cy="95599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Невеликими</a:t>
            </a:r>
          </a:p>
        </p:txBody>
      </p:sp>
      <p:sp>
        <p:nvSpPr>
          <p:cNvPr id="8" name="Прямокутник 7">
            <a:extLst>
              <a:ext uri="{FF2B5EF4-FFF2-40B4-BE49-F238E27FC236}">
                <a16:creationId xmlns:a16="http://schemas.microsoft.com/office/drawing/2014/main" id="{9FF6884A-7031-48C5-840C-F716C903F367}"/>
              </a:ext>
            </a:extLst>
          </p:cNvPr>
          <p:cNvSpPr/>
          <p:nvPr/>
        </p:nvSpPr>
        <p:spPr>
          <a:xfrm>
            <a:off x="6149818" y="1824914"/>
            <a:ext cx="5972332" cy="95599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Великомасштабними програмними засобами</a:t>
            </a:r>
          </a:p>
        </p:txBody>
      </p:sp>
      <p:sp>
        <p:nvSpPr>
          <p:cNvPr id="9" name="Прямокутник 8">
            <a:extLst>
              <a:ext uri="{FF2B5EF4-FFF2-40B4-BE49-F238E27FC236}">
                <a16:creationId xmlns:a16="http://schemas.microsoft.com/office/drawing/2014/main" id="{20CA8602-E768-4A2E-8262-070F2815A573}"/>
              </a:ext>
            </a:extLst>
          </p:cNvPr>
          <p:cNvSpPr/>
          <p:nvPr/>
        </p:nvSpPr>
        <p:spPr>
          <a:xfrm>
            <a:off x="72006" y="2885838"/>
            <a:ext cx="5972332" cy="1544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працювати практично миттєво на персональних комп'ютерах</a:t>
            </a:r>
            <a:endParaRPr lang="uk-UA" sz="2600" b="1" i="1" kern="0" dirty="0">
              <a:solidFill>
                <a:srgbClr val="FFFFFF"/>
              </a:solidFill>
            </a:endParaRPr>
          </a:p>
        </p:txBody>
      </p:sp>
      <p:sp>
        <p:nvSpPr>
          <p:cNvPr id="10" name="Прямокутник 9">
            <a:extLst>
              <a:ext uri="{FF2B5EF4-FFF2-40B4-BE49-F238E27FC236}">
                <a16:creationId xmlns:a16="http://schemas.microsoft.com/office/drawing/2014/main" id="{4A8E77A6-86A7-4A9F-B8AD-DBF826127B6D}"/>
              </a:ext>
            </a:extLst>
          </p:cNvPr>
          <p:cNvSpPr/>
          <p:nvPr/>
        </p:nvSpPr>
        <p:spPr>
          <a:xfrm>
            <a:off x="6149818" y="2885838"/>
            <a:ext cx="5972332" cy="1544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що працюють протягом декількох годин або діб на суперкомп'ютерах чи мережевих групах комп'ютерів</a:t>
            </a:r>
            <a:endParaRPr lang="uk-UA" sz="2600" b="1" i="1" kern="0" dirty="0">
              <a:solidFill>
                <a:srgbClr val="FFFFFF"/>
              </a:solidFill>
            </a:endParaRPr>
          </a:p>
        </p:txBody>
      </p:sp>
      <p:pic>
        <p:nvPicPr>
          <p:cNvPr id="4098" name="Picture 2" descr="ÐÐ¾Ð²âÑÐ·Ð°Ð½Ðµ Ð·Ð¾Ð±ÑÐ°Ð¶ÐµÐ½Ð½Ñ">
            <a:extLst>
              <a:ext uri="{FF2B5EF4-FFF2-40B4-BE49-F238E27FC236}">
                <a16:creationId xmlns:a16="http://schemas.microsoft.com/office/drawing/2014/main" id="{6612A511-EA58-4580-A589-D7976BB40A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44" b="22833"/>
          <a:stretch/>
        </p:blipFill>
        <p:spPr bwMode="auto">
          <a:xfrm>
            <a:off x="1308223" y="4535529"/>
            <a:ext cx="3499898" cy="1967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Ð ÐµÐ·ÑÐ»ÑÑÐ°Ñ Ð¿Ð¾ÑÑÐºÑ Ð·Ð¾Ð±ÑÐ°Ð¶ÐµÐ½Ñ Ð·Ð° Ð·Ð°Ð¿Ð¸ÑÐ¾Ð¼ &quot;ÑÑÐ¿ÐµÑÐºÐ¾Ð¼Ð¿'ÑÑÐµÑ&quot;">
            <a:extLst>
              <a:ext uri="{FF2B5EF4-FFF2-40B4-BE49-F238E27FC236}">
                <a16:creationId xmlns:a16="http://schemas.microsoft.com/office/drawing/2014/main" id="{8C4CA23D-74C6-44DA-9005-42FC7C9A3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819" y="4516675"/>
            <a:ext cx="5972332" cy="223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44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Effect transition="in" filter="fade">
                                      <p:cBhvr>
                                        <p:cTn id="21" dur="1000"/>
                                        <p:tgtEl>
                                          <p:spTgt spid="409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par>
                          <p:cTn id="30" fill="hold">
                            <p:stCondLst>
                              <p:cond delay="6000"/>
                            </p:stCondLst>
                            <p:childTnLst>
                              <p:par>
                                <p:cTn id="31" presetID="53" presetClass="entr" presetSubtype="16" fill="hold" nodeType="afterEffect">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cBhvr>
                                        <p:cTn id="33" dur="1000" fill="hold"/>
                                        <p:tgtEl>
                                          <p:spTgt spid="4100"/>
                                        </p:tgtEl>
                                        <p:attrNameLst>
                                          <p:attrName>ppt_w</p:attrName>
                                        </p:attrNameLst>
                                      </p:cBhvr>
                                      <p:tavLst>
                                        <p:tav tm="0">
                                          <p:val>
                                            <p:fltVal val="0"/>
                                          </p:val>
                                        </p:tav>
                                        <p:tav tm="100000">
                                          <p:val>
                                            <p:strVal val="#ppt_w"/>
                                          </p:val>
                                        </p:tav>
                                      </p:tavLst>
                                    </p:anim>
                                    <p:anim calcmode="lin" valueType="num">
                                      <p:cBhvr>
                                        <p:cTn id="34" dur="1000" fill="hold"/>
                                        <p:tgtEl>
                                          <p:spTgt spid="4100"/>
                                        </p:tgtEl>
                                        <p:attrNameLst>
                                          <p:attrName>ppt_h</p:attrName>
                                        </p:attrNameLst>
                                      </p:cBhvr>
                                      <p:tavLst>
                                        <p:tav tm="0">
                                          <p:val>
                                            <p:fltVal val="0"/>
                                          </p:val>
                                        </p:tav>
                                        <p:tav tm="100000">
                                          <p:val>
                                            <p:strVal val="#ppt_h"/>
                                          </p:val>
                                        </p:tav>
                                      </p:tavLst>
                                    </p:anim>
                                    <p:animEffect transition="in" filter="fade">
                                      <p:cBhvr>
                                        <p:cTn id="35"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Комп'ютерне моделювання дає можливість:</a:t>
            </a:r>
          </a:p>
        </p:txBody>
      </p:sp>
      <p:graphicFrame>
        <p:nvGraphicFramePr>
          <p:cNvPr id="7" name="Схема 6">
            <a:extLst>
              <a:ext uri="{FF2B5EF4-FFF2-40B4-BE49-F238E27FC236}">
                <a16:creationId xmlns:a16="http://schemas.microsoft.com/office/drawing/2014/main" id="{ECBE3B79-9475-4BFD-BF06-71033D61A5C3}"/>
              </a:ext>
            </a:extLst>
          </p:cNvPr>
          <p:cNvGraphicFramePr/>
          <p:nvPr>
            <p:extLst>
              <p:ext uri="{D42A27DB-BD31-4B8C-83A1-F6EECF244321}">
                <p14:modId xmlns:p14="http://schemas.microsoft.com/office/powerpoint/2010/main" val="2794295517"/>
              </p:ext>
            </p:extLst>
          </p:nvPr>
        </p:nvGraphicFramePr>
        <p:xfrm>
          <a:off x="126385" y="1611984"/>
          <a:ext cx="11901492" cy="514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433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a:t>
            </a:r>
          </a:p>
        </p:txBody>
      </p:sp>
      <p:graphicFrame>
        <p:nvGraphicFramePr>
          <p:cNvPr id="7" name="Схема 6">
            <a:extLst>
              <a:ext uri="{FF2B5EF4-FFF2-40B4-BE49-F238E27FC236}">
                <a16:creationId xmlns:a16="http://schemas.microsoft.com/office/drawing/2014/main" id="{ECBE3B79-9475-4BFD-BF06-71033D61A5C3}"/>
              </a:ext>
            </a:extLst>
          </p:cNvPr>
          <p:cNvGraphicFramePr/>
          <p:nvPr>
            <p:extLst>
              <p:ext uri="{D42A27DB-BD31-4B8C-83A1-F6EECF244321}">
                <p14:modId xmlns:p14="http://schemas.microsoft.com/office/powerpoint/2010/main" val="3164096379"/>
              </p:ext>
            </p:extLst>
          </p:nvPr>
        </p:nvGraphicFramePr>
        <p:xfrm>
          <a:off x="126385" y="1611984"/>
          <a:ext cx="11901492" cy="514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766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Побудова комп'ютерної моделі базується на абстрагуванні від конкретної природи явищ або досліджуваного об'єкта-оригіналу і складається з двох етапі:</a:t>
            </a:r>
          </a:p>
        </p:txBody>
      </p:sp>
      <p:sp>
        <p:nvSpPr>
          <p:cNvPr id="7" name="TextBox 6">
            <a:extLst>
              <a:ext uri="{FF2B5EF4-FFF2-40B4-BE49-F238E27FC236}">
                <a16:creationId xmlns:a16="http://schemas.microsoft.com/office/drawing/2014/main" id="{267009B2-3C8D-4330-9A81-E1261842A69D}"/>
              </a:ext>
            </a:extLst>
          </p:cNvPr>
          <p:cNvSpPr txBox="1"/>
          <p:nvPr/>
        </p:nvSpPr>
        <p:spPr>
          <a:xfrm>
            <a:off x="72009" y="3132179"/>
            <a:ext cx="4987672" cy="10772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спочатку створення якісної</a:t>
            </a:r>
            <a:endParaRPr lang="uk-UA" sz="3200" b="1" i="1" kern="0" dirty="0">
              <a:solidFill>
                <a:schemeClr val="bg1"/>
              </a:solidFill>
            </a:endParaRPr>
          </a:p>
        </p:txBody>
      </p:sp>
      <p:sp>
        <p:nvSpPr>
          <p:cNvPr id="8" name="TextBox 7">
            <a:extLst>
              <a:ext uri="{FF2B5EF4-FFF2-40B4-BE49-F238E27FC236}">
                <a16:creationId xmlns:a16="http://schemas.microsoft.com/office/drawing/2014/main" id="{9E3972EA-4E5C-408F-AED1-A1CFA407DF2C}"/>
              </a:ext>
            </a:extLst>
          </p:cNvPr>
          <p:cNvSpPr txBox="1"/>
          <p:nvPr/>
        </p:nvSpPr>
        <p:spPr>
          <a:xfrm>
            <a:off x="7134478" y="3132179"/>
            <a:ext cx="4987672" cy="10772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а потім і кількісної моделі</a:t>
            </a:r>
            <a:endParaRPr lang="uk-UA" sz="3200" b="1" i="1" kern="0" dirty="0">
              <a:solidFill>
                <a:schemeClr val="bg1"/>
              </a:solidFill>
            </a:endParaRPr>
          </a:p>
        </p:txBody>
      </p:sp>
      <p:sp>
        <p:nvSpPr>
          <p:cNvPr id="9" name="TextBox 8">
            <a:extLst>
              <a:ext uri="{FF2B5EF4-FFF2-40B4-BE49-F238E27FC236}">
                <a16:creationId xmlns:a16="http://schemas.microsoft.com/office/drawing/2014/main" id="{66CCE35C-FCCF-426F-B7F4-83291093D64A}"/>
              </a:ext>
            </a:extLst>
          </p:cNvPr>
          <p:cNvSpPr txBox="1"/>
          <p:nvPr/>
        </p:nvSpPr>
        <p:spPr>
          <a:xfrm>
            <a:off x="5171185" y="3116036"/>
            <a:ext cx="1849630" cy="1161633"/>
          </a:xfrm>
          <a:prstGeom prst="rightArrow">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endParaRPr lang="uk-UA" sz="3200" b="1" i="1" kern="0" dirty="0">
              <a:solidFill>
                <a:schemeClr val="bg1"/>
              </a:solidFill>
            </a:endParaRPr>
          </a:p>
        </p:txBody>
      </p:sp>
      <p:sp>
        <p:nvSpPr>
          <p:cNvPr id="10" name="TextBox 9">
            <a:extLst>
              <a:ext uri="{FF2B5EF4-FFF2-40B4-BE49-F238E27FC236}">
                <a16:creationId xmlns:a16="http://schemas.microsoft.com/office/drawing/2014/main" id="{B40D4405-7773-46AD-AB32-967220F5D6A9}"/>
              </a:ext>
            </a:extLst>
          </p:cNvPr>
          <p:cNvSpPr txBox="1"/>
          <p:nvPr/>
        </p:nvSpPr>
        <p:spPr>
          <a:xfrm>
            <a:off x="72008" y="4328931"/>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Що більше значущих властивостей буде виявлено й перенесено на комп'ютерну модель, то більш наближеною вона виявиться до реальної моделі й більшими можливостями зможе володіти система, яка використовує дану модель.</a:t>
            </a:r>
          </a:p>
        </p:txBody>
      </p:sp>
    </p:spTree>
    <p:extLst>
      <p:ext uri="{BB962C8B-B14F-4D97-AF65-F5344CB8AC3E}">
        <p14:creationId xmlns:p14="http://schemas.microsoft.com/office/powerpoint/2010/main" val="2613116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Комп'ютерне моделювання полягає в проведенні серії обчислювальних експериментів на комп'ютері, метою яких є:</a:t>
            </a:r>
          </a:p>
        </p:txBody>
      </p:sp>
      <p:graphicFrame>
        <p:nvGraphicFramePr>
          <p:cNvPr id="7" name="Схема 6">
            <a:extLst>
              <a:ext uri="{FF2B5EF4-FFF2-40B4-BE49-F238E27FC236}">
                <a16:creationId xmlns:a16="http://schemas.microsoft.com/office/drawing/2014/main" id="{2B805011-54B8-424A-A09E-CA4A8CB0A3F8}"/>
              </a:ext>
            </a:extLst>
          </p:cNvPr>
          <p:cNvGraphicFramePr/>
          <p:nvPr>
            <p:extLst>
              <p:ext uri="{D42A27DB-BD31-4B8C-83A1-F6EECF244321}">
                <p14:modId xmlns:p14="http://schemas.microsoft.com/office/powerpoint/2010/main" val="2029189424"/>
              </p:ext>
            </p:extLst>
          </p:nvPr>
        </p:nvGraphicFramePr>
        <p:xfrm>
          <a:off x="247202" y="2686638"/>
          <a:ext cx="11874948" cy="383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167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DE27BCB7-FBBD-41AB-92A8-25BB82837D05}"/>
                                            </p:graphicEl>
                                          </p:spTgt>
                                        </p:tgtEl>
                                        <p:attrNameLst>
                                          <p:attrName>style.visibility</p:attrName>
                                        </p:attrNameLst>
                                      </p:cBhvr>
                                      <p:to>
                                        <p:strVal val="visible"/>
                                      </p:to>
                                    </p:set>
                                    <p:animEffect transition="in" filter="wipe(left)">
                                      <p:cBhvr>
                                        <p:cTn id="11" dur="1000"/>
                                        <p:tgtEl>
                                          <p:spTgt spid="7">
                                            <p:graphicEl>
                                              <a:dgm id="{DE27BCB7-FBBD-41AB-92A8-25BB82837D05}"/>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DDE98724-F0BF-42B0-9DD4-2E7B480097DD}"/>
                                            </p:graphicEl>
                                          </p:spTgt>
                                        </p:tgtEl>
                                        <p:attrNameLst>
                                          <p:attrName>style.visibility</p:attrName>
                                        </p:attrNameLst>
                                      </p:cBhvr>
                                      <p:to>
                                        <p:strVal val="visible"/>
                                      </p:to>
                                    </p:set>
                                    <p:animEffect transition="in" filter="wipe(up)">
                                      <p:cBhvr>
                                        <p:cTn id="15" dur="500"/>
                                        <p:tgtEl>
                                          <p:spTgt spid="7">
                                            <p:graphicEl>
                                              <a:dgm id="{DDE98724-F0BF-42B0-9DD4-2E7B480097D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BD948475-3A72-4282-A7E2-E1FA6E7405A3}"/>
                                            </p:graphicEl>
                                          </p:spTgt>
                                        </p:tgtEl>
                                        <p:attrNameLst>
                                          <p:attrName>style.visibility</p:attrName>
                                        </p:attrNameLst>
                                      </p:cBhvr>
                                      <p:to>
                                        <p:strVal val="visible"/>
                                      </p:to>
                                    </p:set>
                                    <p:animEffect transition="in" filter="wipe(left)">
                                      <p:cBhvr>
                                        <p:cTn id="18" dur="1000"/>
                                        <p:tgtEl>
                                          <p:spTgt spid="7">
                                            <p:graphicEl>
                                              <a:dgm id="{BD948475-3A72-4282-A7E2-E1FA6E7405A3}"/>
                                            </p:graphic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7">
                                            <p:graphicEl>
                                              <a:dgm id="{35679B1A-FF17-4F85-9F41-FE26B7B9FE9C}"/>
                                            </p:graphicEl>
                                          </p:spTgt>
                                        </p:tgtEl>
                                        <p:attrNameLst>
                                          <p:attrName>style.visibility</p:attrName>
                                        </p:attrNameLst>
                                      </p:cBhvr>
                                      <p:to>
                                        <p:strVal val="visible"/>
                                      </p:to>
                                    </p:set>
                                    <p:animEffect transition="in" filter="wipe(up)">
                                      <p:cBhvr>
                                        <p:cTn id="22" dur="500"/>
                                        <p:tgtEl>
                                          <p:spTgt spid="7">
                                            <p:graphicEl>
                                              <a:dgm id="{35679B1A-FF17-4F85-9F41-FE26B7B9FE9C}"/>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1145D2C8-A92A-4865-87E9-A87784D21A56}"/>
                                            </p:graphicEl>
                                          </p:spTgt>
                                        </p:tgtEl>
                                        <p:attrNameLst>
                                          <p:attrName>style.visibility</p:attrName>
                                        </p:attrNameLst>
                                      </p:cBhvr>
                                      <p:to>
                                        <p:strVal val="visible"/>
                                      </p:to>
                                    </p:set>
                                    <p:animEffect transition="in" filter="wipe(left)">
                                      <p:cBhvr>
                                        <p:cTn id="25" dur="1000"/>
                                        <p:tgtEl>
                                          <p:spTgt spid="7">
                                            <p:graphicEl>
                                              <a:dgm id="{1145D2C8-A92A-4865-87E9-A87784D21A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Велика увага при моделюванні приділяється не тільки побудові моделі, а й проведенню </a:t>
            </a:r>
            <a:r>
              <a:rPr lang="uk-UA" sz="2800" b="1" i="1" kern="0" dirty="0">
                <a:solidFill>
                  <a:srgbClr val="FFFF00"/>
                </a:solidFill>
              </a:rPr>
              <a:t>комп'ютерного експерименту</a:t>
            </a:r>
            <a:r>
              <a:rPr lang="uk-UA" sz="2800" b="1" i="1" kern="0" dirty="0">
                <a:solidFill>
                  <a:srgbClr val="FFFFFF"/>
                </a:solidFill>
              </a:rPr>
              <a:t> та аналізу результатів. Експеримент — це дослід, який проводиться з об'єктом або моделлю, що виявляється у впливі на досліджуваний об'єкт за допомогою спеціальних інструментів і приладів.</a:t>
            </a:r>
          </a:p>
        </p:txBody>
      </p:sp>
      <p:sp>
        <p:nvSpPr>
          <p:cNvPr id="7" name="TextBox 6">
            <a:extLst>
              <a:ext uri="{FF2B5EF4-FFF2-40B4-BE49-F238E27FC236}">
                <a16:creationId xmlns:a16="http://schemas.microsoft.com/office/drawing/2014/main" id="{17FCCDE2-A0CD-44FF-AD24-EF9193D7BB66}"/>
              </a:ext>
            </a:extLst>
          </p:cNvPr>
          <p:cNvSpPr txBox="1"/>
          <p:nvPr/>
        </p:nvSpPr>
        <p:spPr>
          <a:xfrm>
            <a:off x="1403649" y="3958808"/>
            <a:ext cx="7250158" cy="2246769"/>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Експеримент</a:t>
            </a:r>
            <a:r>
              <a:rPr lang="uk-UA" sz="2800" b="1" i="1" kern="0" dirty="0">
                <a:solidFill>
                  <a:srgbClr val="FFFFFF"/>
                </a:solidFill>
              </a:rPr>
              <a:t> (від лат.  </a:t>
            </a:r>
            <a:r>
              <a:rPr lang="uk-UA" sz="2800" b="1" i="1" kern="0" dirty="0" err="1">
                <a:solidFill>
                  <a:srgbClr val="FFFFFF"/>
                </a:solidFill>
              </a:rPr>
              <a:t>experimentum</a:t>
            </a:r>
            <a:r>
              <a:rPr lang="uk-UA" sz="2800" b="1" i="1" kern="0" dirty="0">
                <a:solidFill>
                  <a:srgbClr val="FFFFFF"/>
                </a:solidFill>
              </a:rPr>
              <a:t>  —  проба, дослід)</a:t>
            </a:r>
            <a:r>
              <a:rPr lang="en-US" dirty="0"/>
              <a:t>  </a:t>
            </a:r>
            <a:r>
              <a:rPr lang="uk-UA" sz="2800" b="1" i="1" kern="0" dirty="0">
                <a:solidFill>
                  <a:srgbClr val="FFFFFF"/>
                </a:solidFill>
              </a:rPr>
              <a:t>—  метод дослідження деякого явища в керованих спостерігачем умовах.</a:t>
            </a:r>
          </a:p>
        </p:txBody>
      </p:sp>
      <p:pic>
        <p:nvPicPr>
          <p:cNvPr id="8" name="Picture 2" descr="alert, attention, danger, error, exclamation, hanger, message, problem, warning icon">
            <a:extLst>
              <a:ext uri="{FF2B5EF4-FFF2-40B4-BE49-F238E27FC236}">
                <a16:creationId xmlns:a16="http://schemas.microsoft.com/office/drawing/2014/main" id="{54D98728-21D8-4AF0-9B6E-61A69458F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399710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xperiment, lab, project, test icon">
            <a:extLst>
              <a:ext uri="{FF2B5EF4-FFF2-40B4-BE49-F238E27FC236}">
                <a16:creationId xmlns:a16="http://schemas.microsoft.com/office/drawing/2014/main" id="{493835CE-0656-49C3-91E5-F413FB9C5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865" y="3997100"/>
            <a:ext cx="2704773" cy="270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91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p:cTn id="21" dur="1000" fill="hold"/>
                                        <p:tgtEl>
                                          <p:spTgt spid="5122"/>
                                        </p:tgtEl>
                                        <p:attrNameLst>
                                          <p:attrName>ppt_w</p:attrName>
                                        </p:attrNameLst>
                                      </p:cBhvr>
                                      <p:tavLst>
                                        <p:tav tm="0">
                                          <p:val>
                                            <p:fltVal val="0"/>
                                          </p:val>
                                        </p:tav>
                                        <p:tav tm="100000">
                                          <p:val>
                                            <p:strVal val="#ppt_w"/>
                                          </p:val>
                                        </p:tav>
                                      </p:tavLst>
                                    </p:anim>
                                    <p:anim calcmode="lin" valueType="num">
                                      <p:cBhvr>
                                        <p:cTn id="22" dur="1000" fill="hold"/>
                                        <p:tgtEl>
                                          <p:spTgt spid="5122"/>
                                        </p:tgtEl>
                                        <p:attrNameLst>
                                          <p:attrName>ppt_h</p:attrName>
                                        </p:attrNameLst>
                                      </p:cBhvr>
                                      <p:tavLst>
                                        <p:tav tm="0">
                                          <p:val>
                                            <p:fltVal val="0"/>
                                          </p:val>
                                        </p:tav>
                                        <p:tav tm="100000">
                                          <p:val>
                                            <p:strVal val="#ppt_h"/>
                                          </p:val>
                                        </p:tav>
                                      </p:tavLst>
                                    </p:anim>
                                    <p:animEffect transition="in" filter="fade">
                                      <p:cBhvr>
                                        <p:cTn id="23"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2800" dirty="0"/>
              <a:t>Комп'ютерне моделювання об'єктів і процесів. Комп'ютерний експеримент</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grpSp>
        <p:nvGrpSpPr>
          <p:cNvPr id="15" name="Групувати 14"/>
          <p:cNvGrpSpPr/>
          <p:nvPr/>
        </p:nvGrpSpPr>
        <p:grpSpPr>
          <a:xfrm>
            <a:off x="70929" y="1305940"/>
            <a:ext cx="12050141" cy="887445"/>
            <a:chOff x="0" y="38884"/>
            <a:chExt cx="12050141" cy="887445"/>
          </a:xfrm>
        </p:grpSpPr>
        <p:sp>
          <p:nvSpPr>
            <p:cNvPr id="25" name="Округлений прямокутник 24"/>
            <p:cNvSpPr/>
            <p:nvPr/>
          </p:nvSpPr>
          <p:spPr>
            <a:xfrm>
              <a:off x="0" y="38884"/>
              <a:ext cx="12050141" cy="887445"/>
            </a:xfrm>
            <a:prstGeom prst="roundRect">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6" name="Округлений прямокутник 4"/>
            <p:cNvSpPr txBox="1"/>
            <p:nvPr/>
          </p:nvSpPr>
          <p:spPr>
            <a:xfrm>
              <a:off x="43321" y="82205"/>
              <a:ext cx="11963499" cy="800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uk-UA" sz="3700" b="1" i="1" kern="1200" dirty="0"/>
                <a:t>Пригадай</a:t>
              </a:r>
            </a:p>
          </p:txBody>
        </p:sp>
      </p:grpSp>
      <p:grpSp>
        <p:nvGrpSpPr>
          <p:cNvPr id="16" name="Групувати 15"/>
          <p:cNvGrpSpPr/>
          <p:nvPr/>
        </p:nvGrpSpPr>
        <p:grpSpPr>
          <a:xfrm>
            <a:off x="70929" y="2211706"/>
            <a:ext cx="12050141" cy="995670"/>
            <a:chOff x="0" y="944650"/>
            <a:chExt cx="12050141" cy="995670"/>
          </a:xfrm>
        </p:grpSpPr>
        <p:sp>
          <p:nvSpPr>
            <p:cNvPr id="23" name="Прямокутник 22"/>
            <p:cNvSpPr/>
            <p:nvPr/>
          </p:nvSpPr>
          <p:spPr>
            <a:xfrm>
              <a:off x="0" y="944650"/>
              <a:ext cx="12050141" cy="995670"/>
            </a:xfrm>
            <a:prstGeom prst="rect">
              <a:avLst/>
            </a:prstGeom>
            <a:solidFill>
              <a:srgbClr val="FFFF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p:cNvSpPr txBox="1"/>
            <p:nvPr/>
          </p:nvSpPr>
          <p:spPr>
            <a:xfrm>
              <a:off x="0" y="944650"/>
              <a:ext cx="12050141" cy="9956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2592" tIns="46990" rIns="263144" bIns="46990" numCol="1" spcCol="1270" anchor="t" anchorCtr="0">
              <a:noAutofit/>
            </a:bodyPr>
            <a:lstStyle/>
            <a:p>
              <a:pPr marL="285750" lvl="1" indent="-285750" algn="l" defTabSz="1289050">
                <a:lnSpc>
                  <a:spcPct val="90000"/>
                </a:lnSpc>
                <a:spcBef>
                  <a:spcPct val="0"/>
                </a:spcBef>
                <a:spcAft>
                  <a:spcPct val="20000"/>
                </a:spcAft>
                <a:buClr>
                  <a:srgbClr val="FF0000"/>
                </a:buClr>
                <a:buFont typeface="Wingdings" panose="05000000000000000000" pitchFamily="2" charset="2"/>
                <a:buChar char="••"/>
              </a:pPr>
              <a:r>
                <a:rPr lang="uk-UA" sz="2900" i="1" kern="1200" noProof="0" dirty="0"/>
                <a:t>що таке інформаційна модель;</a:t>
              </a:r>
            </a:p>
            <a:p>
              <a:pPr marL="285750" lvl="1" indent="-285750" algn="l" defTabSz="1289050">
                <a:lnSpc>
                  <a:spcPct val="90000"/>
                </a:lnSpc>
                <a:spcBef>
                  <a:spcPct val="0"/>
                </a:spcBef>
                <a:spcAft>
                  <a:spcPct val="20000"/>
                </a:spcAft>
                <a:buClr>
                  <a:srgbClr val="FF0000"/>
                </a:buClr>
                <a:buFont typeface="Wingdings" panose="05000000000000000000" pitchFamily="2" charset="2"/>
                <a:buChar char="••"/>
              </a:pPr>
              <a:r>
                <a:rPr lang="uk-UA" sz="2900" i="1" kern="1200" noProof="0" dirty="0"/>
                <a:t>етапи побудови інформаційної моделі.</a:t>
              </a:r>
            </a:p>
          </p:txBody>
        </p:sp>
      </p:grpSp>
      <p:grpSp>
        <p:nvGrpSpPr>
          <p:cNvPr id="17" name="Групувати 16"/>
          <p:cNvGrpSpPr/>
          <p:nvPr/>
        </p:nvGrpSpPr>
        <p:grpSpPr>
          <a:xfrm>
            <a:off x="70929" y="3207376"/>
            <a:ext cx="12050141" cy="887445"/>
            <a:chOff x="0" y="1940320"/>
            <a:chExt cx="12050141" cy="887445"/>
          </a:xfrm>
        </p:grpSpPr>
        <p:sp>
          <p:nvSpPr>
            <p:cNvPr id="21" name="Округлений прямокутник 20"/>
            <p:cNvSpPr/>
            <p:nvPr/>
          </p:nvSpPr>
          <p:spPr>
            <a:xfrm>
              <a:off x="0" y="1940320"/>
              <a:ext cx="12050141" cy="887445"/>
            </a:xfrm>
            <a:prstGeom prst="roundRect">
              <a:avLst/>
            </a:prstGeom>
            <a:solidFill>
              <a:srgbClr val="0080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2" name="Округлений прямокутник 8"/>
            <p:cNvSpPr txBox="1"/>
            <p:nvPr/>
          </p:nvSpPr>
          <p:spPr>
            <a:xfrm>
              <a:off x="43321" y="1983641"/>
              <a:ext cx="11963499" cy="800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uk-UA" sz="3700" b="1" i="1" kern="1200"/>
                <a:t>Ти дізнаєшся</a:t>
              </a:r>
              <a:endParaRPr lang="uk-UA" sz="3700" b="1" i="1" kern="1200" dirty="0"/>
            </a:p>
          </p:txBody>
        </p:sp>
      </p:grpSp>
      <p:grpSp>
        <p:nvGrpSpPr>
          <p:cNvPr id="18" name="Групувати 17"/>
          <p:cNvGrpSpPr/>
          <p:nvPr/>
        </p:nvGrpSpPr>
        <p:grpSpPr>
          <a:xfrm>
            <a:off x="70929" y="4094821"/>
            <a:ext cx="12050141" cy="2412585"/>
            <a:chOff x="0" y="2827765"/>
            <a:chExt cx="12050141" cy="2412585"/>
          </a:xfrm>
        </p:grpSpPr>
        <p:sp>
          <p:nvSpPr>
            <p:cNvPr id="19" name="Прямокутник 18"/>
            <p:cNvSpPr/>
            <p:nvPr/>
          </p:nvSpPr>
          <p:spPr>
            <a:xfrm>
              <a:off x="0" y="2827765"/>
              <a:ext cx="12050141" cy="2412585"/>
            </a:xfrm>
            <a:prstGeom prst="rect">
              <a:avLst/>
            </a:prstGeom>
            <a:solidFill>
              <a:srgbClr val="7030A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p:cNvSpPr txBox="1"/>
            <p:nvPr/>
          </p:nvSpPr>
          <p:spPr>
            <a:xfrm>
              <a:off x="0" y="2827765"/>
              <a:ext cx="12050141" cy="24125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2592" tIns="46990" rIns="263144" bIns="46990" numCol="1" spcCol="1270" anchor="t" anchorCtr="0">
              <a:noAutofit/>
            </a:bodyPr>
            <a:lstStyle/>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що таке модель та якими бувають моделі;</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що таке комп'ютерне моделювання;</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у чому полягають особливості комп'ютерного експерименту;</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які обмеження комп'ютерного моделювання.</a:t>
              </a:r>
            </a:p>
          </p:txBody>
        </p:sp>
      </p:grpSp>
    </p:spTree>
    <p:extLst>
      <p:ext uri="{BB962C8B-B14F-4D97-AF65-F5344CB8AC3E}">
        <p14:creationId xmlns:p14="http://schemas.microsoft.com/office/powerpoint/2010/main" val="260766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Експеримент</a:t>
            </a:r>
            <a:r>
              <a:rPr lang="uk-UA" sz="2800" b="1" i="1" kern="0" dirty="0">
                <a:solidFill>
                  <a:srgbClr val="FFFFFF"/>
                </a:solidFill>
              </a:rPr>
              <a:t> відрізняється від спостереження активною взаємодією з досліджуваним об'єктом і має такі особливості:</a:t>
            </a:r>
          </a:p>
        </p:txBody>
      </p:sp>
      <p:graphicFrame>
        <p:nvGraphicFramePr>
          <p:cNvPr id="7" name="Схема 6">
            <a:extLst>
              <a:ext uri="{FF2B5EF4-FFF2-40B4-BE49-F238E27FC236}">
                <a16:creationId xmlns:a16="http://schemas.microsoft.com/office/drawing/2014/main" id="{1691A0CC-F71C-46D6-B6BA-5BF913EAE09E}"/>
              </a:ext>
            </a:extLst>
          </p:cNvPr>
          <p:cNvGraphicFramePr/>
          <p:nvPr>
            <p:extLst>
              <p:ext uri="{D42A27DB-BD31-4B8C-83A1-F6EECF244321}">
                <p14:modId xmlns:p14="http://schemas.microsoft.com/office/powerpoint/2010/main" val="3615866794"/>
              </p:ext>
            </p:extLst>
          </p:nvPr>
        </p:nvGraphicFramePr>
        <p:xfrm>
          <a:off x="126385" y="2581758"/>
          <a:ext cx="11901492" cy="4177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112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процесі експерименту встановлюється реакція об'єкта на всі ці дії. На </a:t>
            </a:r>
            <a:r>
              <a:rPr lang="uk-UA" sz="2800" b="1" i="1" kern="0" dirty="0" err="1">
                <a:solidFill>
                  <a:srgbClr val="FFFFFF"/>
                </a:solidFill>
              </a:rPr>
              <a:t>уроках</a:t>
            </a:r>
            <a:r>
              <a:rPr lang="uk-UA" sz="2800" b="1" i="1" kern="0" dirty="0">
                <a:solidFill>
                  <a:srgbClr val="FFFFFF"/>
                </a:solidFill>
              </a:rPr>
              <a:t>:</a:t>
            </a:r>
          </a:p>
        </p:txBody>
      </p:sp>
      <p:sp>
        <p:nvSpPr>
          <p:cNvPr id="7" name="Прямокутник 6">
            <a:extLst>
              <a:ext uri="{FF2B5EF4-FFF2-40B4-BE49-F238E27FC236}">
                <a16:creationId xmlns:a16="http://schemas.microsoft.com/office/drawing/2014/main" id="{E6C984E6-2C61-4486-9E7B-6E65AE12928F}"/>
              </a:ext>
            </a:extLst>
          </p:cNvPr>
          <p:cNvSpPr/>
          <p:nvPr/>
        </p:nvSpPr>
        <p:spPr>
          <a:xfrm>
            <a:off x="72007"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біології</a:t>
            </a:r>
          </a:p>
        </p:txBody>
      </p:sp>
      <p:sp>
        <p:nvSpPr>
          <p:cNvPr id="8" name="Прямокутник 7">
            <a:extLst>
              <a:ext uri="{FF2B5EF4-FFF2-40B4-BE49-F238E27FC236}">
                <a16:creationId xmlns:a16="http://schemas.microsoft.com/office/drawing/2014/main" id="{542CA417-9CDC-4667-BA05-763A599F83BA}"/>
              </a:ext>
            </a:extLst>
          </p:cNvPr>
          <p:cNvSpPr/>
          <p:nvPr/>
        </p:nvSpPr>
        <p:spPr>
          <a:xfrm>
            <a:off x="4110552"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хімії</a:t>
            </a:r>
          </a:p>
        </p:txBody>
      </p:sp>
      <p:sp>
        <p:nvSpPr>
          <p:cNvPr id="9" name="Прямокутник 8">
            <a:extLst>
              <a:ext uri="{FF2B5EF4-FFF2-40B4-BE49-F238E27FC236}">
                <a16:creationId xmlns:a16="http://schemas.microsoft.com/office/drawing/2014/main" id="{EF44D207-CBE6-4206-B3A7-D7B6D525C982}"/>
              </a:ext>
            </a:extLst>
          </p:cNvPr>
          <p:cNvSpPr/>
          <p:nvPr/>
        </p:nvSpPr>
        <p:spPr>
          <a:xfrm>
            <a:off x="8149100"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фізики</a:t>
            </a:r>
          </a:p>
        </p:txBody>
      </p:sp>
      <p:sp>
        <p:nvSpPr>
          <p:cNvPr id="13" name="Прямокутник 12">
            <a:extLst>
              <a:ext uri="{FF2B5EF4-FFF2-40B4-BE49-F238E27FC236}">
                <a16:creationId xmlns:a16="http://schemas.microsoft.com/office/drawing/2014/main" id="{DF58C3E7-57B0-4B51-88DD-0993B92274E6}"/>
              </a:ext>
            </a:extLst>
          </p:cNvPr>
          <p:cNvSpPr/>
          <p:nvPr/>
        </p:nvSpPr>
        <p:spPr>
          <a:xfrm>
            <a:off x="72007" y="4786711"/>
            <a:ext cx="5255094"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часовий чинник, оскільки такий експеримент займає багато часу</a:t>
            </a:r>
          </a:p>
        </p:txBody>
      </p:sp>
      <p:sp>
        <p:nvSpPr>
          <p:cNvPr id="14" name="Прямокутник 13">
            <a:extLst>
              <a:ext uri="{FF2B5EF4-FFF2-40B4-BE49-F238E27FC236}">
                <a16:creationId xmlns:a16="http://schemas.microsoft.com/office/drawing/2014/main" id="{B6BBFB7F-5343-4D5A-AE82-2B6CF124C7F8}"/>
              </a:ext>
            </a:extLst>
          </p:cNvPr>
          <p:cNvSpPr/>
          <p:nvPr/>
        </p:nvSpPr>
        <p:spPr>
          <a:xfrm>
            <a:off x="5458120" y="4786711"/>
            <a:ext cx="3266505"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техніка безпеки</a:t>
            </a:r>
          </a:p>
        </p:txBody>
      </p:sp>
      <p:sp>
        <p:nvSpPr>
          <p:cNvPr id="15" name="Прямокутник 14">
            <a:extLst>
              <a:ext uri="{FF2B5EF4-FFF2-40B4-BE49-F238E27FC236}">
                <a16:creationId xmlns:a16="http://schemas.microsoft.com/office/drawing/2014/main" id="{75032859-899D-4E01-95A5-D06BC7D1448E}"/>
              </a:ext>
            </a:extLst>
          </p:cNvPr>
          <p:cNvSpPr/>
          <p:nvPr/>
        </p:nvSpPr>
        <p:spPr>
          <a:xfrm>
            <a:off x="8855644" y="4786711"/>
            <a:ext cx="3266505"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матеріальне оснащення</a:t>
            </a:r>
          </a:p>
        </p:txBody>
      </p:sp>
      <p:sp>
        <p:nvSpPr>
          <p:cNvPr id="16" name="TextBox 15">
            <a:extLst>
              <a:ext uri="{FF2B5EF4-FFF2-40B4-BE49-F238E27FC236}">
                <a16:creationId xmlns:a16="http://schemas.microsoft.com/office/drawing/2014/main" id="{C6920A5C-1DEE-495A-AA05-F45E25C87607}"/>
              </a:ext>
            </a:extLst>
          </p:cNvPr>
          <p:cNvSpPr txBox="1"/>
          <p:nvPr/>
        </p:nvSpPr>
        <p:spPr>
          <a:xfrm>
            <a:off x="72008" y="330280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 використовували метод натурного експерименту. Існує досить багато обмежень для проведення експерименту з достатньою повнотою:</a:t>
            </a:r>
          </a:p>
        </p:txBody>
      </p:sp>
    </p:spTree>
    <p:extLst>
      <p:ext uri="{BB962C8B-B14F-4D97-AF65-F5344CB8AC3E}">
        <p14:creationId xmlns:p14="http://schemas.microsoft.com/office/powerpoint/2010/main" val="1173135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Effect transition="in" filter="fade">
                                      <p:cBhvr>
                                        <p:cTn id="25" dur="1000"/>
                                        <p:tgtEl>
                                          <p:spTgt spid="9"/>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1000"/>
                                        <p:tgtEl>
                                          <p:spTgt spid="16"/>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Комп'ютерний експеримент </a:t>
            </a:r>
            <a:r>
              <a:rPr lang="uk-UA" sz="2800" b="1" i="1" kern="0" dirty="0">
                <a:solidFill>
                  <a:srgbClr val="FFFFFF"/>
                </a:solidFill>
              </a:rPr>
              <a:t>— вплив на комп'ютерну модель інструментами програмного середовища з метою визначення, як змінюються параметри моделі.</a:t>
            </a:r>
          </a:p>
        </p:txBody>
      </p:sp>
      <p:pic>
        <p:nvPicPr>
          <p:cNvPr id="7" name="Picture 2" descr="Результат пошуку зображень за запитом &quot;computer experiment&quot;">
            <a:extLst>
              <a:ext uri="{FF2B5EF4-FFF2-40B4-BE49-F238E27FC236}">
                <a16:creationId xmlns:a16="http://schemas.microsoft.com/office/drawing/2014/main" id="{309D7A10-F597-450F-A540-E8C2E0A6F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52" y="2655493"/>
            <a:ext cx="5672134" cy="37785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rt, document, monitor, screen, seo, time, website icon">
            <a:extLst>
              <a:ext uri="{FF2B5EF4-FFF2-40B4-BE49-F238E27FC236}">
                <a16:creationId xmlns:a16="http://schemas.microsoft.com/office/drawing/2014/main" id="{9A7762CE-439B-415E-B851-E29359C252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766" b="12296"/>
          <a:stretch/>
        </p:blipFill>
        <p:spPr bwMode="auto">
          <a:xfrm>
            <a:off x="6818245" y="2668690"/>
            <a:ext cx="4995793" cy="384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564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Підготовка та проведення комп'ютерного експерименту включає в себе ряд послідовних операцій, пов'язаних з:</a:t>
            </a:r>
          </a:p>
        </p:txBody>
      </p:sp>
      <p:graphicFrame>
        <p:nvGraphicFramePr>
          <p:cNvPr id="7" name="Схема 6">
            <a:extLst>
              <a:ext uri="{FF2B5EF4-FFF2-40B4-BE49-F238E27FC236}">
                <a16:creationId xmlns:a16="http://schemas.microsoft.com/office/drawing/2014/main" id="{6F3FFC7F-FBCF-4DF3-BDA9-726424EEC4BE}"/>
              </a:ext>
            </a:extLst>
          </p:cNvPr>
          <p:cNvGraphicFramePr/>
          <p:nvPr>
            <p:extLst>
              <p:ext uri="{D42A27DB-BD31-4B8C-83A1-F6EECF244321}">
                <p14:modId xmlns:p14="http://schemas.microsoft.com/office/powerpoint/2010/main" val="1293276478"/>
              </p:ext>
            </p:extLst>
          </p:nvPr>
        </p:nvGraphicFramePr>
        <p:xfrm>
          <a:off x="247202" y="2686639"/>
          <a:ext cx="11874948" cy="383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574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DE27BCB7-FBBD-41AB-92A8-25BB82837D05}"/>
                                            </p:graphicEl>
                                          </p:spTgt>
                                        </p:tgtEl>
                                        <p:attrNameLst>
                                          <p:attrName>style.visibility</p:attrName>
                                        </p:attrNameLst>
                                      </p:cBhvr>
                                      <p:to>
                                        <p:strVal val="visible"/>
                                      </p:to>
                                    </p:set>
                                    <p:animEffect transition="in" filter="wipe(left)">
                                      <p:cBhvr>
                                        <p:cTn id="11" dur="1000"/>
                                        <p:tgtEl>
                                          <p:spTgt spid="7">
                                            <p:graphicEl>
                                              <a:dgm id="{DE27BCB7-FBBD-41AB-92A8-25BB82837D05}"/>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DDE98724-F0BF-42B0-9DD4-2E7B480097DD}"/>
                                            </p:graphicEl>
                                          </p:spTgt>
                                        </p:tgtEl>
                                        <p:attrNameLst>
                                          <p:attrName>style.visibility</p:attrName>
                                        </p:attrNameLst>
                                      </p:cBhvr>
                                      <p:to>
                                        <p:strVal val="visible"/>
                                      </p:to>
                                    </p:set>
                                    <p:animEffect transition="in" filter="wipe(up)">
                                      <p:cBhvr>
                                        <p:cTn id="15" dur="500"/>
                                        <p:tgtEl>
                                          <p:spTgt spid="7">
                                            <p:graphicEl>
                                              <a:dgm id="{DDE98724-F0BF-42B0-9DD4-2E7B480097D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BD948475-3A72-4282-A7E2-E1FA6E7405A3}"/>
                                            </p:graphicEl>
                                          </p:spTgt>
                                        </p:tgtEl>
                                        <p:attrNameLst>
                                          <p:attrName>style.visibility</p:attrName>
                                        </p:attrNameLst>
                                      </p:cBhvr>
                                      <p:to>
                                        <p:strVal val="visible"/>
                                      </p:to>
                                    </p:set>
                                    <p:animEffect transition="in" filter="wipe(left)">
                                      <p:cBhvr>
                                        <p:cTn id="18" dur="1000"/>
                                        <p:tgtEl>
                                          <p:spTgt spid="7">
                                            <p:graphicEl>
                                              <a:dgm id="{BD948475-3A72-4282-A7E2-E1FA6E7405A3}"/>
                                            </p:graphic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7">
                                            <p:graphicEl>
                                              <a:dgm id="{35679B1A-FF17-4F85-9F41-FE26B7B9FE9C}"/>
                                            </p:graphicEl>
                                          </p:spTgt>
                                        </p:tgtEl>
                                        <p:attrNameLst>
                                          <p:attrName>style.visibility</p:attrName>
                                        </p:attrNameLst>
                                      </p:cBhvr>
                                      <p:to>
                                        <p:strVal val="visible"/>
                                      </p:to>
                                    </p:set>
                                    <p:animEffect transition="in" filter="wipe(up)">
                                      <p:cBhvr>
                                        <p:cTn id="22" dur="500"/>
                                        <p:tgtEl>
                                          <p:spTgt spid="7">
                                            <p:graphicEl>
                                              <a:dgm id="{35679B1A-FF17-4F85-9F41-FE26B7B9FE9C}"/>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1145D2C8-A92A-4865-87E9-A87784D21A56}"/>
                                            </p:graphicEl>
                                          </p:spTgt>
                                        </p:tgtEl>
                                        <p:attrNameLst>
                                          <p:attrName>style.visibility</p:attrName>
                                        </p:attrNameLst>
                                      </p:cBhvr>
                                      <p:to>
                                        <p:strVal val="visible"/>
                                      </p:to>
                                    </p:set>
                                    <p:animEffect transition="in" filter="wipe(left)">
                                      <p:cBhvr>
                                        <p:cTn id="25" dur="1000"/>
                                        <p:tgtEl>
                                          <p:spTgt spid="7">
                                            <p:graphicEl>
                                              <a:dgm id="{1145D2C8-A92A-4865-87E9-A87784D21A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План експерименту має чітко відображати послідовність роботи з моделлю. </a:t>
            </a:r>
          </a:p>
        </p:txBody>
      </p:sp>
      <p:sp>
        <p:nvSpPr>
          <p:cNvPr id="7" name="TextBox 6">
            <a:extLst>
              <a:ext uri="{FF2B5EF4-FFF2-40B4-BE49-F238E27FC236}">
                <a16:creationId xmlns:a16="http://schemas.microsoft.com/office/drawing/2014/main" id="{EB17F801-A069-43E2-9553-8CF9881607C0}"/>
              </a:ext>
            </a:extLst>
          </p:cNvPr>
          <p:cNvSpPr txBox="1"/>
          <p:nvPr/>
        </p:nvSpPr>
        <p:spPr>
          <a:xfrm>
            <a:off x="72008" y="2268637"/>
            <a:ext cx="8959309"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Першим пунктом такого плану завжди є </a:t>
            </a:r>
            <a:r>
              <a:rPr lang="uk-UA" sz="2800" b="1" i="1" kern="0" dirty="0">
                <a:solidFill>
                  <a:srgbClr val="FFFF00"/>
                </a:solidFill>
              </a:rPr>
              <a:t>тестування моделі</a:t>
            </a:r>
            <a:r>
              <a:rPr lang="uk-UA" sz="2800" b="1" i="1" kern="0" dirty="0">
                <a:solidFill>
                  <a:srgbClr val="FFFFFF"/>
                </a:solidFill>
              </a:rPr>
              <a:t>. </a:t>
            </a:r>
          </a:p>
        </p:txBody>
      </p:sp>
      <p:sp>
        <p:nvSpPr>
          <p:cNvPr id="8" name="TextBox 7">
            <a:extLst>
              <a:ext uri="{FF2B5EF4-FFF2-40B4-BE49-F238E27FC236}">
                <a16:creationId xmlns:a16="http://schemas.microsoft.com/office/drawing/2014/main" id="{19C22C14-F131-4897-A4AC-4D5C5BC6FE7B}"/>
              </a:ext>
            </a:extLst>
          </p:cNvPr>
          <p:cNvSpPr txBox="1"/>
          <p:nvPr/>
        </p:nvSpPr>
        <p:spPr>
          <a:xfrm>
            <a:off x="70929" y="3344399"/>
            <a:ext cx="8959309"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Тест</a:t>
            </a:r>
            <a:r>
              <a:rPr lang="uk-UA" sz="2800" b="1" i="1" kern="0" dirty="0">
                <a:solidFill>
                  <a:srgbClr val="FFFFFF"/>
                </a:solidFill>
              </a:rPr>
              <a:t> — набір вихідних даних, що дає змогу визначити правильність побудови моделі. </a:t>
            </a:r>
          </a:p>
        </p:txBody>
      </p:sp>
      <p:sp>
        <p:nvSpPr>
          <p:cNvPr id="9" name="TextBox 8">
            <a:extLst>
              <a:ext uri="{FF2B5EF4-FFF2-40B4-BE49-F238E27FC236}">
                <a16:creationId xmlns:a16="http://schemas.microsoft.com/office/drawing/2014/main" id="{E0B263F1-661F-40A7-B3C4-B9CDF5FED66B}"/>
              </a:ext>
            </a:extLst>
          </p:cNvPr>
          <p:cNvSpPr txBox="1"/>
          <p:nvPr/>
        </p:nvSpPr>
        <p:spPr>
          <a:xfrm>
            <a:off x="70929" y="4870728"/>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Кінцева мета моделювання — ухвалення рішення, яке повинно бути вироблено на основі всебічного аналізу результатів моделювання.</a:t>
            </a:r>
          </a:p>
        </p:txBody>
      </p:sp>
      <p:pic>
        <p:nvPicPr>
          <p:cNvPr id="7170" name="Picture 2" descr="Ð ÐµÐ·ÑÐ»ÑÑÐ°Ñ Ð¿Ð¾ÑÑÐºÑ Ð·Ð¾Ð±ÑÐ°Ð¶ÐµÐ½Ñ Ð·Ð° Ð·Ð°Ð¿Ð¸ÑÐ¾Ð¼ &quot;test icon&quot;">
            <a:extLst>
              <a:ext uri="{FF2B5EF4-FFF2-40B4-BE49-F238E27FC236}">
                <a16:creationId xmlns:a16="http://schemas.microsoft.com/office/drawing/2014/main" id="{A76665BA-1583-4230-BAE4-753C1E8E7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317" y="1910939"/>
            <a:ext cx="3170109" cy="317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838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1000" fill="hold"/>
                                        <p:tgtEl>
                                          <p:spTgt spid="7170"/>
                                        </p:tgtEl>
                                        <p:attrNameLst>
                                          <p:attrName>ppt_w</p:attrName>
                                        </p:attrNameLst>
                                      </p:cBhvr>
                                      <p:tavLst>
                                        <p:tav tm="0">
                                          <p:val>
                                            <p:fltVal val="0"/>
                                          </p:val>
                                        </p:tav>
                                        <p:tav tm="100000">
                                          <p:val>
                                            <p:strVal val="#ppt_w"/>
                                          </p:val>
                                        </p:tav>
                                      </p:tavLst>
                                    </p:anim>
                                    <p:anim calcmode="lin" valueType="num">
                                      <p:cBhvr>
                                        <p:cTn id="20" dur="1000" fill="hold"/>
                                        <p:tgtEl>
                                          <p:spTgt spid="7170"/>
                                        </p:tgtEl>
                                        <p:attrNameLst>
                                          <p:attrName>ppt_h</p:attrName>
                                        </p:attrNameLst>
                                      </p:cBhvr>
                                      <p:tavLst>
                                        <p:tav tm="0">
                                          <p:val>
                                            <p:fltVal val="0"/>
                                          </p:val>
                                        </p:tav>
                                        <p:tav tm="100000">
                                          <p:val>
                                            <p:strVal val="#ppt_h"/>
                                          </p:val>
                                        </p:tav>
                                      </p:tavLst>
                                    </p:anim>
                                    <p:animEffect transition="in" filter="fade">
                                      <p:cBhvr>
                                        <p:cTn id="21" dur="1000"/>
                                        <p:tgtEl>
                                          <p:spTgt spid="7170"/>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Основою вироблення рішення є результати тестування й експериментів. Якщо результати не відповідають цілям поставленого завдання, це значить, що допущено помилки на попередніх етапах. </a:t>
            </a:r>
          </a:p>
        </p:txBody>
      </p:sp>
      <p:sp>
        <p:nvSpPr>
          <p:cNvPr id="7" name="TextBox 6">
            <a:extLst>
              <a:ext uri="{FF2B5EF4-FFF2-40B4-BE49-F238E27FC236}">
                <a16:creationId xmlns:a16="http://schemas.microsoft.com/office/drawing/2014/main" id="{5B99A31F-33D3-4754-B102-91CCE5BF6B16}"/>
              </a:ext>
            </a:extLst>
          </p:cNvPr>
          <p:cNvSpPr txBox="1"/>
          <p:nvPr/>
        </p:nvSpPr>
        <p:spPr>
          <a:xfrm>
            <a:off x="72008" y="3129258"/>
            <a:ext cx="7893641"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такі помилки виявлено, то потрібне коригування моделі, тобто повернення до одного з попередніх етапів. Процес повторюється доти, поки результати експерименту не відповідатимуть цілям моделювання.</a:t>
            </a:r>
          </a:p>
        </p:txBody>
      </p:sp>
      <p:pic>
        <p:nvPicPr>
          <p:cNvPr id="8194" name="Picture 2" descr="electricity experiment, experiment, science icon">
            <a:extLst>
              <a:ext uri="{FF2B5EF4-FFF2-40B4-BE49-F238E27FC236}">
                <a16:creationId xmlns:a16="http://schemas.microsoft.com/office/drawing/2014/main" id="{D8E9F7A9-5803-498F-A939-A894C1E47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889" y="3127136"/>
            <a:ext cx="3303309" cy="330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06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ppt_w</p:attrName>
                                        </p:attrNameLst>
                                      </p:cBhvr>
                                      <p:tavLst>
                                        <p:tav tm="0">
                                          <p:val>
                                            <p:fltVal val="0"/>
                                          </p:val>
                                        </p:tav>
                                        <p:tav tm="100000">
                                          <p:val>
                                            <p:strVal val="#ppt_w"/>
                                          </p:val>
                                        </p:tav>
                                      </p:tavLst>
                                    </p:anim>
                                    <p:anim calcmode="lin" valueType="num">
                                      <p:cBhvr>
                                        <p:cTn id="16" dur="1000" fill="hold"/>
                                        <p:tgtEl>
                                          <p:spTgt spid="8194"/>
                                        </p:tgtEl>
                                        <p:attrNameLst>
                                          <p:attrName>ppt_h</p:attrName>
                                        </p:attrNameLst>
                                      </p:cBhvr>
                                      <p:tavLst>
                                        <p:tav tm="0">
                                          <p:val>
                                            <p:fltVal val="0"/>
                                          </p:val>
                                        </p:tav>
                                        <p:tav tm="100000">
                                          <p:val>
                                            <p:strVal val="#ppt_h"/>
                                          </p:val>
                                        </p:tav>
                                      </p:tavLst>
                                    </p:anim>
                                    <p:animEffect transition="in" filter="fade">
                                      <p:cBhvr>
                                        <p:cTn id="1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Слід пам'ятати, що метод </a:t>
            </a:r>
            <a:r>
              <a:rPr lang="uk-UA" sz="2800" b="1" i="1" kern="0" dirty="0">
                <a:solidFill>
                  <a:srgbClr val="FFFF00"/>
                </a:solidFill>
              </a:rPr>
              <a:t>комп'ютерного імітаційного моделювання</a:t>
            </a:r>
            <a:r>
              <a:rPr lang="uk-UA" sz="2800" b="1" i="1" kern="0" dirty="0">
                <a:solidFill>
                  <a:srgbClr val="FFFFFF"/>
                </a:solidFill>
              </a:rPr>
              <a:t> є чисельним методом, тому, як будь-який чисельний метод, він має істотний недолік — його рішення завжди носить частковий характер. </a:t>
            </a:r>
          </a:p>
        </p:txBody>
      </p:sp>
      <p:sp>
        <p:nvSpPr>
          <p:cNvPr id="7" name="TextBox 6">
            <a:extLst>
              <a:ext uri="{FF2B5EF4-FFF2-40B4-BE49-F238E27FC236}">
                <a16:creationId xmlns:a16="http://schemas.microsoft.com/office/drawing/2014/main" id="{1B747F8D-E5B7-49ED-B411-42B6657D54BB}"/>
              </a:ext>
            </a:extLst>
          </p:cNvPr>
          <p:cNvSpPr txBox="1"/>
          <p:nvPr/>
        </p:nvSpPr>
        <p:spPr>
          <a:xfrm>
            <a:off x="4242062" y="3110404"/>
            <a:ext cx="7879009"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Отримані результати відповідають певним значенням параметрів системи й початкових умов. Для аналізу системи доводиться багаторазово моделювати процес її функціонування, варіюючи вхідні дані моделі.</a:t>
            </a:r>
          </a:p>
        </p:txBody>
      </p:sp>
      <p:pic>
        <p:nvPicPr>
          <p:cNvPr id="10242" name="Picture 2" descr="demo, play, process, screen, searching, software, success icon">
            <a:extLst>
              <a:ext uri="{FF2B5EF4-FFF2-40B4-BE49-F238E27FC236}">
                <a16:creationId xmlns:a16="http://schemas.microsoft.com/office/drawing/2014/main" id="{A6ED8F69-53CD-455D-AE5C-694889671B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1" b="10325"/>
          <a:stretch/>
        </p:blipFill>
        <p:spPr bwMode="auto">
          <a:xfrm>
            <a:off x="69850" y="3110404"/>
            <a:ext cx="4010877" cy="310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24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1000" fill="hold"/>
                                        <p:tgtEl>
                                          <p:spTgt spid="10242"/>
                                        </p:tgtEl>
                                        <p:attrNameLst>
                                          <p:attrName>ppt_w</p:attrName>
                                        </p:attrNameLst>
                                      </p:cBhvr>
                                      <p:tavLst>
                                        <p:tav tm="0">
                                          <p:val>
                                            <p:fltVal val="0"/>
                                          </p:val>
                                        </p:tav>
                                        <p:tav tm="100000">
                                          <p:val>
                                            <p:strVal val="#ppt_w"/>
                                          </p:val>
                                        </p:tav>
                                      </p:tavLst>
                                    </p:anim>
                                    <p:anim calcmode="lin" valueType="num">
                                      <p:cBhvr>
                                        <p:cTn id="12" dur="1000" fill="hold"/>
                                        <p:tgtEl>
                                          <p:spTgt spid="10242"/>
                                        </p:tgtEl>
                                        <p:attrNameLst>
                                          <p:attrName>ppt_h</p:attrName>
                                        </p:attrNameLst>
                                      </p:cBhvr>
                                      <p:tavLst>
                                        <p:tav tm="0">
                                          <p:val>
                                            <p:fltVal val="0"/>
                                          </p:val>
                                        </p:tav>
                                        <p:tav tm="100000">
                                          <p:val>
                                            <p:strVal val="#ppt_h"/>
                                          </p:val>
                                        </p:tav>
                                      </p:tavLst>
                                    </p:anim>
                                    <p:animEffect transition="in" filter="fade">
                                      <p:cBhvr>
                                        <p:cTn id="13" dur="1000"/>
                                        <p:tgtEl>
                                          <p:spTgt spid="1024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Комп'ютерна модель складної системи повинна, за можливості, відображати всі основні фактори й взаємозв'язки, що характеризують реальні ситуації, критерії та обмеження. </a:t>
            </a:r>
          </a:p>
        </p:txBody>
      </p:sp>
      <p:sp>
        <p:nvSpPr>
          <p:cNvPr id="7" name="TextBox 6">
            <a:extLst>
              <a:ext uri="{FF2B5EF4-FFF2-40B4-BE49-F238E27FC236}">
                <a16:creationId xmlns:a16="http://schemas.microsoft.com/office/drawing/2014/main" id="{BFF67091-A03B-4F76-8E61-366C09689EDB}"/>
              </a:ext>
            </a:extLst>
          </p:cNvPr>
          <p:cNvSpPr txBox="1"/>
          <p:nvPr/>
        </p:nvSpPr>
        <p:spPr>
          <a:xfrm>
            <a:off x="70930" y="3138684"/>
            <a:ext cx="7847586"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Модель має бути достатньо універсальною, щоб описувати близькі за призначенням об'єкти, і в той же час досить простою, щоб дати змогу виконати необхідні дослідження з розумними витратами.</a:t>
            </a:r>
          </a:p>
        </p:txBody>
      </p:sp>
      <p:pic>
        <p:nvPicPr>
          <p:cNvPr id="9218" name="Picture 2" descr="idea, money, monitor, premium, process, services, success icon">
            <a:extLst>
              <a:ext uri="{FF2B5EF4-FFF2-40B4-BE49-F238E27FC236}">
                <a16:creationId xmlns:a16="http://schemas.microsoft.com/office/drawing/2014/main" id="{7773069E-5CCF-421E-AD7E-4B27791E09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01" b="12838"/>
          <a:stretch/>
        </p:blipFill>
        <p:spPr bwMode="auto">
          <a:xfrm>
            <a:off x="8097625" y="3138684"/>
            <a:ext cx="4023445" cy="310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255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1000" fill="hold"/>
                                        <p:tgtEl>
                                          <p:spTgt spid="9218"/>
                                        </p:tgtEl>
                                        <p:attrNameLst>
                                          <p:attrName>ppt_w</p:attrName>
                                        </p:attrNameLst>
                                      </p:cBhvr>
                                      <p:tavLst>
                                        <p:tav tm="0">
                                          <p:val>
                                            <p:fltVal val="0"/>
                                          </p:val>
                                        </p:tav>
                                        <p:tav tm="100000">
                                          <p:val>
                                            <p:strVal val="#ppt_w"/>
                                          </p:val>
                                        </p:tav>
                                      </p:tavLst>
                                    </p:anim>
                                    <p:anim calcmode="lin" valueType="num">
                                      <p:cBhvr>
                                        <p:cTn id="16" dur="1000" fill="hold"/>
                                        <p:tgtEl>
                                          <p:spTgt spid="9218"/>
                                        </p:tgtEl>
                                        <p:attrNameLst>
                                          <p:attrName>ppt_h</p:attrName>
                                        </p:attrNameLst>
                                      </p:cBhvr>
                                      <p:tavLst>
                                        <p:tav tm="0">
                                          <p:val>
                                            <p:fltVal val="0"/>
                                          </p:val>
                                        </p:tav>
                                        <p:tav tm="100000">
                                          <p:val>
                                            <p:strVal val="#ppt_h"/>
                                          </p:val>
                                        </p:tav>
                                      </p:tavLst>
                                    </p:anim>
                                    <p:animEffect transition="in" filter="fade">
                                      <p:cBhvr>
                                        <p:cTn id="1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Робота моделі залежить від:</a:t>
            </a:r>
          </a:p>
        </p:txBody>
      </p:sp>
      <p:sp>
        <p:nvSpPr>
          <p:cNvPr id="7" name="Прямокутник 6">
            <a:extLst>
              <a:ext uri="{FF2B5EF4-FFF2-40B4-BE49-F238E27FC236}">
                <a16:creationId xmlns:a16="http://schemas.microsoft.com/office/drawing/2014/main" id="{C52C2840-804A-4765-8D7E-338CDED17BE2}"/>
              </a:ext>
            </a:extLst>
          </p:cNvPr>
          <p:cNvSpPr/>
          <p:nvPr/>
        </p:nvSpPr>
        <p:spPr>
          <a:xfrm>
            <a:off x="72008" y="1801824"/>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її правильності</a:t>
            </a:r>
          </a:p>
        </p:txBody>
      </p:sp>
      <p:sp>
        <p:nvSpPr>
          <p:cNvPr id="8" name="Прямокутник 7">
            <a:extLst>
              <a:ext uri="{FF2B5EF4-FFF2-40B4-BE49-F238E27FC236}">
                <a16:creationId xmlns:a16="http://schemas.microsoft.com/office/drawing/2014/main" id="{ED89EEE3-1B5F-424E-9D0F-7FD28749A862}"/>
              </a:ext>
            </a:extLst>
          </p:cNvPr>
          <p:cNvSpPr/>
          <p:nvPr/>
        </p:nvSpPr>
        <p:spPr>
          <a:xfrm>
            <a:off x="6149820" y="1801824"/>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коректності вхідних даних</a:t>
            </a:r>
          </a:p>
        </p:txBody>
      </p:sp>
      <p:sp>
        <p:nvSpPr>
          <p:cNvPr id="9" name="TextBox 8">
            <a:extLst>
              <a:ext uri="{FF2B5EF4-FFF2-40B4-BE49-F238E27FC236}">
                <a16:creationId xmlns:a16="http://schemas.microsoft.com/office/drawing/2014/main" id="{2A8B91CC-EA34-4E33-BE75-CF2EE901E864}"/>
              </a:ext>
            </a:extLst>
          </p:cNvPr>
          <p:cNvSpPr txBox="1"/>
          <p:nvPr/>
        </p:nvSpPr>
        <p:spPr>
          <a:xfrm>
            <a:off x="50173" y="3176326"/>
            <a:ext cx="8528219"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Результат роботи моделі не може бути точнішим, ніж точність введених даних. Якщо, один із ключових параметрів відомий тільки однією значною цифрою, то результат моделювання не може бути точнішим, ніж одна значуща цифра, хоча у видачі може бути й чотири значущих цифри.</a:t>
            </a:r>
          </a:p>
        </p:txBody>
      </p:sp>
      <p:pic>
        <p:nvPicPr>
          <p:cNvPr id="11266" name="Picture 2" descr="computer, concept, encyclopedia, search, wiki, work, workplace icon">
            <a:extLst>
              <a:ext uri="{FF2B5EF4-FFF2-40B4-BE49-F238E27FC236}">
                <a16:creationId xmlns:a16="http://schemas.microsoft.com/office/drawing/2014/main" id="{6303B48C-3C5A-4E00-9B6D-0E53E901CC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31" r="8044" b="14405"/>
          <a:stretch/>
        </p:blipFill>
        <p:spPr bwMode="auto">
          <a:xfrm>
            <a:off x="8729221" y="3176326"/>
            <a:ext cx="3392929" cy="351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10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266"/>
                                        </p:tgtEl>
                                        <p:attrNameLst>
                                          <p:attrName>style.visibility</p:attrName>
                                        </p:attrNameLst>
                                      </p:cBhvr>
                                      <p:to>
                                        <p:strVal val="visible"/>
                                      </p:to>
                                    </p:set>
                                    <p:anim calcmode="lin" valueType="num">
                                      <p:cBhvr>
                                        <p:cTn id="23" dur="1000" fill="hold"/>
                                        <p:tgtEl>
                                          <p:spTgt spid="11266"/>
                                        </p:tgtEl>
                                        <p:attrNameLst>
                                          <p:attrName>ppt_w</p:attrName>
                                        </p:attrNameLst>
                                      </p:cBhvr>
                                      <p:tavLst>
                                        <p:tav tm="0">
                                          <p:val>
                                            <p:fltVal val="0"/>
                                          </p:val>
                                        </p:tav>
                                        <p:tav tm="100000">
                                          <p:val>
                                            <p:strVal val="#ppt_w"/>
                                          </p:val>
                                        </p:tav>
                                      </p:tavLst>
                                    </p:anim>
                                    <p:anim calcmode="lin" valueType="num">
                                      <p:cBhvr>
                                        <p:cTn id="24" dur="1000" fill="hold"/>
                                        <p:tgtEl>
                                          <p:spTgt spid="11266"/>
                                        </p:tgtEl>
                                        <p:attrNameLst>
                                          <p:attrName>ppt_h</p:attrName>
                                        </p:attrNameLst>
                                      </p:cBhvr>
                                      <p:tavLst>
                                        <p:tav tm="0">
                                          <p:val>
                                            <p:fltVal val="0"/>
                                          </p:val>
                                        </p:tav>
                                        <p:tav tm="100000">
                                          <p:val>
                                            <p:strVal val="#ppt_h"/>
                                          </p:val>
                                        </p:tav>
                                      </p:tavLst>
                                    </p:anim>
                                    <p:animEffect transition="in" filter="fade">
                                      <p:cBhvr>
                                        <p:cTn id="25"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Слід розуміти, що комп'ютер є лише інструментом для створення й дослідження моделей, але він їх не створює</a:t>
            </a:r>
            <a:r>
              <a:rPr lang="en-US" dirty="0"/>
              <a:t> </a:t>
            </a:r>
            <a:r>
              <a:rPr lang="uk-UA" sz="2800" b="1" i="1" kern="0" dirty="0">
                <a:solidFill>
                  <a:srgbClr val="FFFFFF"/>
                </a:solidFill>
              </a:rPr>
              <a:t>— аналіз об'єктів навколишнього світу з метою відтворення його в моделі виконує людина.</a:t>
            </a:r>
          </a:p>
        </p:txBody>
      </p:sp>
      <p:pic>
        <p:nvPicPr>
          <p:cNvPr id="7" name="Picture 2" descr="Результат пошуку зображень за запитом &quot;Computer model&quot;">
            <a:extLst>
              <a:ext uri="{FF2B5EF4-FFF2-40B4-BE49-F238E27FC236}">
                <a16:creationId xmlns:a16="http://schemas.microsoft.com/office/drawing/2014/main" id="{06A6593C-1953-43F5-AAAF-A272D6884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662" y="3127777"/>
            <a:ext cx="6168611" cy="3539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omputer, pc, work corner, work station, workplace, workstation icon">
            <a:extLst>
              <a:ext uri="{FF2B5EF4-FFF2-40B4-BE49-F238E27FC236}">
                <a16:creationId xmlns:a16="http://schemas.microsoft.com/office/drawing/2014/main" id="{4E0B63C5-AAD3-4500-83BB-68DF59144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61" y="3008003"/>
            <a:ext cx="3539431" cy="353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284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 вже знаєте, що моделювання є одним зі способів пізнання навколишнього світу й може бути: </a:t>
            </a:r>
          </a:p>
        </p:txBody>
      </p:sp>
      <p:sp>
        <p:nvSpPr>
          <p:cNvPr id="9" name="Прямокутник 8">
            <a:extLst>
              <a:ext uri="{FF2B5EF4-FFF2-40B4-BE49-F238E27FC236}">
                <a16:creationId xmlns:a16="http://schemas.microsoft.com/office/drawing/2014/main" id="{9173FED0-F0DF-40BD-91C4-23A4A5ECA0B6}"/>
              </a:ext>
            </a:extLst>
          </p:cNvPr>
          <p:cNvSpPr/>
          <p:nvPr/>
        </p:nvSpPr>
        <p:spPr>
          <a:xfrm>
            <a:off x="72006" y="2249783"/>
            <a:ext cx="2833162" cy="27181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як створенням зменшених або збільшених копій реальних об'єктів</a:t>
            </a:r>
            <a:endParaRPr lang="uk-UA" sz="2600" b="1" i="1" kern="0" dirty="0">
              <a:solidFill>
                <a:srgbClr val="FFFFFF"/>
              </a:solidFill>
            </a:endParaRPr>
          </a:p>
        </p:txBody>
      </p:sp>
      <p:sp>
        <p:nvSpPr>
          <p:cNvPr id="11" name="Прямокутник 10">
            <a:extLst>
              <a:ext uri="{FF2B5EF4-FFF2-40B4-BE49-F238E27FC236}">
                <a16:creationId xmlns:a16="http://schemas.microsoft.com/office/drawing/2014/main" id="{28072FB1-75E9-43DA-98E2-3F440B08474C}"/>
              </a:ext>
            </a:extLst>
          </p:cNvPr>
          <p:cNvSpPr/>
          <p:nvPr/>
        </p:nvSpPr>
        <p:spPr>
          <a:xfrm>
            <a:off x="6149818" y="2249783"/>
            <a:ext cx="3121928" cy="27181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так й описом явищ за допомогою математичних формул чи алгоритмів</a:t>
            </a:r>
            <a:endParaRPr lang="uk-UA" sz="2600" b="1" i="1" kern="0" dirty="0">
              <a:solidFill>
                <a:srgbClr val="FFFFFF"/>
              </a:solidFill>
            </a:endParaRPr>
          </a:p>
        </p:txBody>
      </p:sp>
      <p:sp>
        <p:nvSpPr>
          <p:cNvPr id="12" name="TextBox 11">
            <a:extLst>
              <a:ext uri="{FF2B5EF4-FFF2-40B4-BE49-F238E27FC236}">
                <a16:creationId xmlns:a16="http://schemas.microsoft.com/office/drawing/2014/main" id="{51139C4C-4C9D-48FA-926C-37718A27D2BD}"/>
              </a:ext>
            </a:extLst>
          </p:cNvPr>
          <p:cNvSpPr txBox="1"/>
          <p:nvPr/>
        </p:nvSpPr>
        <p:spPr>
          <a:xfrm>
            <a:off x="72008" y="5099461"/>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різних явищ і процесів бувають доречними різні способи моделювання, які залежать від цілей побудови моделей.</a:t>
            </a:r>
          </a:p>
        </p:txBody>
      </p:sp>
      <p:pic>
        <p:nvPicPr>
          <p:cNvPr id="13" name="Picture 2" descr="http://igrushkadostavka.ru/components/com_jshopping/files/img_products/4bc32ad3c756413f0bc8ff3f4b6daac0.jpeg">
            <a:extLst>
              <a:ext uri="{FF2B5EF4-FFF2-40B4-BE49-F238E27FC236}">
                <a16:creationId xmlns:a16="http://schemas.microsoft.com/office/drawing/2014/main" id="{C75C9274-4D68-4EBB-A363-22B0FBB33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12" b="14869"/>
          <a:stretch/>
        </p:blipFill>
        <p:spPr bwMode="auto">
          <a:xfrm>
            <a:off x="2920254" y="2508969"/>
            <a:ext cx="3121930" cy="22421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add, algebra, learning, mathematics, science, signs, subtract icon">
            <a:extLst>
              <a:ext uri="{FF2B5EF4-FFF2-40B4-BE49-F238E27FC236}">
                <a16:creationId xmlns:a16="http://schemas.microsoft.com/office/drawing/2014/main" id="{350829C2-F300-48F0-9013-6FEDF139B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892" y="1860783"/>
            <a:ext cx="3486714" cy="348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8399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000"/>
                                        <p:tgtEl>
                                          <p:spTgt spid="11"/>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З якою метою люди використовують моделі? Якими можуть бути ці моделі?</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0929" y="2246693"/>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Які ознаки комп'ютерної моделі? Якими бувають комп'ютерні моделі? Наведіть приклади.</a:t>
            </a:r>
          </a:p>
        </p:txBody>
      </p:sp>
      <p:sp>
        <p:nvSpPr>
          <p:cNvPr id="32" name="TextBox 31"/>
          <p:cNvSpPr txBox="1"/>
          <p:nvPr/>
        </p:nvSpPr>
        <p:spPr>
          <a:xfrm>
            <a:off x="70929" y="3330024"/>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Які особливості комп'ютерного моделювання?</a:t>
            </a:r>
          </a:p>
        </p:txBody>
      </p:sp>
      <p:sp>
        <p:nvSpPr>
          <p:cNvPr id="10" name="TextBox 9"/>
          <p:cNvSpPr txBox="1"/>
          <p:nvPr/>
        </p:nvSpPr>
        <p:spPr>
          <a:xfrm>
            <a:off x="70929" y="3982468"/>
            <a:ext cx="12050142"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У чому суть комп'ютерного експерименту?</a:t>
            </a:r>
          </a:p>
        </p:txBody>
      </p:sp>
      <p:sp>
        <p:nvSpPr>
          <p:cNvPr id="11" name="TextBox 10">
            <a:extLst>
              <a:ext uri="{FF2B5EF4-FFF2-40B4-BE49-F238E27FC236}">
                <a16:creationId xmlns:a16="http://schemas.microsoft.com/office/drawing/2014/main" id="{CF65A179-6517-4CB6-899F-9381EED57FC4}"/>
              </a:ext>
            </a:extLst>
          </p:cNvPr>
          <p:cNvSpPr txBox="1"/>
          <p:nvPr/>
        </p:nvSpPr>
        <p:spPr>
          <a:xfrm>
            <a:off x="70929" y="4645059"/>
            <a:ext cx="10454845"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dirty="0">
                <a:solidFill>
                  <a:srgbClr val="FFFFFF"/>
                </a:solidFill>
              </a:rPr>
              <a:t>Які є обмеження у здійсненні комп'ютерного моделювання? Наведіть приклади.</a:t>
            </a:r>
          </a:p>
        </p:txBody>
      </p:sp>
    </p:spTree>
    <p:extLst>
      <p:ext uri="{BB962C8B-B14F-4D97-AF65-F5344CB8AC3E}">
        <p14:creationId xmlns:p14="http://schemas.microsoft.com/office/powerpoint/2010/main" val="106514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2018 року</a:t>
            </a:r>
          </a:p>
        </p:txBody>
      </p:sp>
      <p:sp>
        <p:nvSpPr>
          <p:cNvPr id="7" name="Округлена прямокутна виноска 5">
            <a:extLst>
              <a:ext uri="{FF2B5EF4-FFF2-40B4-BE49-F238E27FC236}">
                <a16:creationId xmlns:a16="http://schemas.microsoft.com/office/drawing/2014/main" id="{7F0C83C5-F8F0-4157-AC83-57C6D0E283FF}"/>
              </a:ext>
            </a:extLst>
          </p:cNvPr>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9" name="Picture 4" descr="cube, modeling, object, prototype, shape, visualization icon">
            <a:extLst>
              <a:ext uri="{FF2B5EF4-FFF2-40B4-BE49-F238E27FC236}">
                <a16:creationId xmlns:a16="http://schemas.microsoft.com/office/drawing/2014/main" id="{30109C78-F22E-40AB-8923-44B093C0B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468" y="3667540"/>
            <a:ext cx="2388704" cy="2388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be, modeling, object, prototype, shape, visualization icon">
            <a:extLst>
              <a:ext uri="{FF2B5EF4-FFF2-40B4-BE49-F238E27FC236}">
                <a16:creationId xmlns:a16="http://schemas.microsoft.com/office/drawing/2014/main" id="{5C32D60B-472F-4836-B97A-690E14467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704" y="3667540"/>
            <a:ext cx="2388704" cy="238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Цілі моделювання:</a:t>
            </a:r>
          </a:p>
        </p:txBody>
      </p:sp>
      <p:sp>
        <p:nvSpPr>
          <p:cNvPr id="8" name="TextBox 7">
            <a:extLst>
              <a:ext uri="{FF2B5EF4-FFF2-40B4-BE49-F238E27FC236}">
                <a16:creationId xmlns:a16="http://schemas.microsoft.com/office/drawing/2014/main" id="{A1E61832-B6F0-4021-8CF7-872DC3154A60}"/>
              </a:ext>
            </a:extLst>
          </p:cNvPr>
          <p:cNvSpPr txBox="1"/>
          <p:nvPr/>
        </p:nvSpPr>
        <p:spPr>
          <a:xfrm>
            <a:off x="72008" y="5533336"/>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Об'єкт, який отримують у результаті моделювання, називається </a:t>
            </a:r>
            <a:r>
              <a:rPr lang="uk-UA" sz="2800" b="1" i="1" kern="0" dirty="0">
                <a:solidFill>
                  <a:srgbClr val="FFFF00"/>
                </a:solidFill>
              </a:rPr>
              <a:t>моделлю</a:t>
            </a:r>
            <a:r>
              <a:rPr lang="uk-UA" sz="2800" b="1" i="1" kern="0" dirty="0">
                <a:solidFill>
                  <a:srgbClr val="FFFFFF"/>
                </a:solidFill>
              </a:rPr>
              <a:t>.</a:t>
            </a:r>
          </a:p>
        </p:txBody>
      </p:sp>
      <p:graphicFrame>
        <p:nvGraphicFramePr>
          <p:cNvPr id="7" name="Схема 6">
            <a:extLst>
              <a:ext uri="{FF2B5EF4-FFF2-40B4-BE49-F238E27FC236}">
                <a16:creationId xmlns:a16="http://schemas.microsoft.com/office/drawing/2014/main" id="{2BFDBBC2-DB79-4D4F-B0ED-02335ED68A83}"/>
              </a:ext>
            </a:extLst>
          </p:cNvPr>
          <p:cNvGraphicFramePr/>
          <p:nvPr>
            <p:extLst>
              <p:ext uri="{D42A27DB-BD31-4B8C-83A1-F6EECF244321}">
                <p14:modId xmlns:p14="http://schemas.microsoft.com/office/powerpoint/2010/main" val="2936728692"/>
              </p:ext>
            </p:extLst>
          </p:nvPr>
        </p:nvGraphicFramePr>
        <p:xfrm>
          <a:off x="126385" y="1719983"/>
          <a:ext cx="11901492" cy="373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027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Graphic spid="7"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550FF6CE-C603-48B1-8586-B8493CA28EC7}"/>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Модель</a:t>
            </a:r>
            <a:r>
              <a:rPr lang="uk-UA" sz="2800" b="1" i="1" kern="0" dirty="0">
                <a:solidFill>
                  <a:srgbClr val="FFFFFF"/>
                </a:solidFill>
              </a:rPr>
              <a:t> — об'єкт, який замінює досліджувану систему, зберігаючи суттєві властивості оригіналу.</a:t>
            </a:r>
          </a:p>
        </p:txBody>
      </p:sp>
      <p:pic>
        <p:nvPicPr>
          <p:cNvPr id="8" name="Picture 2" descr="alert, attention, danger, error, exclamation, hanger, message, problem, warning icon">
            <a:extLst>
              <a:ext uri="{FF2B5EF4-FFF2-40B4-BE49-F238E27FC236}">
                <a16:creationId xmlns:a16="http://schemas.microsoft.com/office/drawing/2014/main" id="{6FEBC28D-8BD2-416F-B1B0-A60E1011F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odellmix.su/_images/photos/products/224/1.jpg">
            <a:extLst>
              <a:ext uri="{FF2B5EF4-FFF2-40B4-BE49-F238E27FC236}">
                <a16:creationId xmlns:a16="http://schemas.microsoft.com/office/drawing/2014/main" id="{2BA7A3B2-927B-414D-8B10-D128E22BF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721" y="2864104"/>
            <a:ext cx="4793298" cy="3393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i.ytimg.com/vi/yZuktDgwlgk/maxresdefault.jpg">
            <a:extLst>
              <a:ext uri="{FF2B5EF4-FFF2-40B4-BE49-F238E27FC236}">
                <a16:creationId xmlns:a16="http://schemas.microsoft.com/office/drawing/2014/main" id="{6332E97E-39A0-4AAB-BEC0-7C0A2C457BF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84" t="3782" r="7140" b="4717"/>
          <a:stretch/>
        </p:blipFill>
        <p:spPr bwMode="auto">
          <a:xfrm>
            <a:off x="1147315" y="2864104"/>
            <a:ext cx="4147802" cy="339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0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Хоча модель і може бути точною копією оригіналу, але найчастіше в моделях відтворюють якісь важливі для даного дослідження елементи, а іншими нехтують. </a:t>
            </a:r>
          </a:p>
        </p:txBody>
      </p:sp>
      <p:sp>
        <p:nvSpPr>
          <p:cNvPr id="7" name="Прямокутник 6">
            <a:extLst>
              <a:ext uri="{FF2B5EF4-FFF2-40B4-BE49-F238E27FC236}">
                <a16:creationId xmlns:a16="http://schemas.microsoft.com/office/drawing/2014/main" id="{CA9300D0-C850-43F4-A2DB-13F19B2AAB7C}"/>
              </a:ext>
            </a:extLst>
          </p:cNvPr>
          <p:cNvSpPr/>
          <p:nvPr/>
        </p:nvSpPr>
        <p:spPr>
          <a:xfrm>
            <a:off x="72007"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Графічна модель многокутника</a:t>
            </a:r>
          </a:p>
        </p:txBody>
      </p:sp>
      <p:sp>
        <p:nvSpPr>
          <p:cNvPr id="8" name="Прямокутник 7">
            <a:extLst>
              <a:ext uri="{FF2B5EF4-FFF2-40B4-BE49-F238E27FC236}">
                <a16:creationId xmlns:a16="http://schemas.microsoft.com/office/drawing/2014/main" id="{ADFA9289-626F-4FD7-BBB3-0B6912034239}"/>
              </a:ext>
            </a:extLst>
          </p:cNvPr>
          <p:cNvSpPr/>
          <p:nvPr/>
        </p:nvSpPr>
        <p:spPr>
          <a:xfrm>
            <a:off x="4110552"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Комп'ютерна модель динозавра</a:t>
            </a:r>
          </a:p>
        </p:txBody>
      </p:sp>
      <p:sp>
        <p:nvSpPr>
          <p:cNvPr id="9" name="Прямокутник 8">
            <a:extLst>
              <a:ext uri="{FF2B5EF4-FFF2-40B4-BE49-F238E27FC236}">
                <a16:creationId xmlns:a16="http://schemas.microsoft.com/office/drawing/2014/main" id="{931178F9-FD16-4BE1-AAEA-AE3A0D5374A6}"/>
              </a:ext>
            </a:extLst>
          </p:cNvPr>
          <p:cNvSpPr/>
          <p:nvPr/>
        </p:nvSpPr>
        <p:spPr>
          <a:xfrm>
            <a:off x="8149100"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Комп'ютерна модель Сонячної системи</a:t>
            </a:r>
          </a:p>
        </p:txBody>
      </p:sp>
      <p:pic>
        <p:nvPicPr>
          <p:cNvPr id="10" name="Picture 2" descr="box, cubic, polygon, shape icon">
            <a:extLst>
              <a:ext uri="{FF2B5EF4-FFF2-40B4-BE49-F238E27FC236}">
                <a16:creationId xmlns:a16="http://schemas.microsoft.com/office/drawing/2014/main" id="{893603D6-0A68-49C0-A701-0F94B5913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84" y="4096124"/>
            <a:ext cx="2415209" cy="24152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Результат пошуку зображень за запитом &quot;динозавр&quot;">
            <a:extLst>
              <a:ext uri="{FF2B5EF4-FFF2-40B4-BE49-F238E27FC236}">
                <a16:creationId xmlns:a16="http://schemas.microsoft.com/office/drawing/2014/main" id="{64BD66E8-D3D7-4FF9-8C5A-07CFB52EAC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76"/>
          <a:stretch/>
        </p:blipFill>
        <p:spPr bwMode="auto">
          <a:xfrm>
            <a:off x="4110555" y="4096124"/>
            <a:ext cx="3973047" cy="2320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Пов’язане зображення">
            <a:extLst>
              <a:ext uri="{FF2B5EF4-FFF2-40B4-BE49-F238E27FC236}">
                <a16:creationId xmlns:a16="http://schemas.microsoft.com/office/drawing/2014/main" id="{9563ABE6-9779-42C2-BBD8-A04E6F685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9100" y="4096124"/>
            <a:ext cx="3973050" cy="232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964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Прямокутник 6">
            <a:extLst>
              <a:ext uri="{FF2B5EF4-FFF2-40B4-BE49-F238E27FC236}">
                <a16:creationId xmlns:a16="http://schemas.microsoft.com/office/drawing/2014/main" id="{C116438A-244A-4B9A-A1DB-E7674A5E42F2}"/>
              </a:ext>
            </a:extLst>
          </p:cNvPr>
          <p:cNvSpPr/>
          <p:nvPr/>
        </p:nvSpPr>
        <p:spPr>
          <a:xfrm>
            <a:off x="72008" y="1196763"/>
            <a:ext cx="5972332" cy="222229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Якщо модель подано за допомогою спрощеного матеріального об'єкта, то отримують </a:t>
            </a:r>
            <a:endParaRPr lang="uk-UA" sz="2800" b="1" i="1" kern="0" dirty="0">
              <a:solidFill>
                <a:srgbClr val="FFFFFF"/>
              </a:solidFill>
            </a:endParaRPr>
          </a:p>
        </p:txBody>
      </p:sp>
      <p:sp>
        <p:nvSpPr>
          <p:cNvPr id="8" name="Прямокутник 7">
            <a:extLst>
              <a:ext uri="{FF2B5EF4-FFF2-40B4-BE49-F238E27FC236}">
                <a16:creationId xmlns:a16="http://schemas.microsoft.com/office/drawing/2014/main" id="{E4B8385A-7E43-4D7B-9607-EF165126A863}"/>
              </a:ext>
            </a:extLst>
          </p:cNvPr>
          <p:cNvSpPr/>
          <p:nvPr/>
        </p:nvSpPr>
        <p:spPr>
          <a:xfrm>
            <a:off x="6149820" y="1196763"/>
            <a:ext cx="5972332" cy="222229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Якщо модель подано за допомогою описів, формул, зображень, схем, таблиць, креслень, графіків </a:t>
            </a:r>
            <a:r>
              <a:rPr lang="uk-UA" sz="2800" b="1" i="1" kern="0" dirty="0">
                <a:solidFill>
                  <a:srgbClr val="FFFFFF"/>
                </a:solidFill>
              </a:rPr>
              <a:t>то це </a:t>
            </a:r>
          </a:p>
        </p:txBody>
      </p:sp>
      <p:sp>
        <p:nvSpPr>
          <p:cNvPr id="9" name="Прямокутник 8">
            <a:extLst>
              <a:ext uri="{FF2B5EF4-FFF2-40B4-BE49-F238E27FC236}">
                <a16:creationId xmlns:a16="http://schemas.microsoft.com/office/drawing/2014/main" id="{D399BA06-704A-4D4C-A193-412C6892A387}"/>
              </a:ext>
            </a:extLst>
          </p:cNvPr>
          <p:cNvSpPr/>
          <p:nvPr/>
        </p:nvSpPr>
        <p:spPr>
          <a:xfrm>
            <a:off x="72008" y="3482764"/>
            <a:ext cx="5972332" cy="10693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chemeClr val="bg1"/>
                </a:solidFill>
              </a:rPr>
              <a:t>матеріальну модель</a:t>
            </a:r>
            <a:endParaRPr lang="uk-UA" sz="3200" b="1" i="1" kern="0" dirty="0">
              <a:solidFill>
                <a:srgbClr val="FFFFFF"/>
              </a:solidFill>
            </a:endParaRPr>
          </a:p>
        </p:txBody>
      </p:sp>
      <p:sp>
        <p:nvSpPr>
          <p:cNvPr id="10" name="Прямокутник 9">
            <a:extLst>
              <a:ext uri="{FF2B5EF4-FFF2-40B4-BE49-F238E27FC236}">
                <a16:creationId xmlns:a16="http://schemas.microsoft.com/office/drawing/2014/main" id="{F50E4420-70A1-4D4D-9367-9F910CD9934B}"/>
              </a:ext>
            </a:extLst>
          </p:cNvPr>
          <p:cNvSpPr/>
          <p:nvPr/>
        </p:nvSpPr>
        <p:spPr>
          <a:xfrm>
            <a:off x="6149820" y="3482764"/>
            <a:ext cx="5972332" cy="10693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chemeClr val="bg1"/>
                </a:solidFill>
              </a:rPr>
              <a:t>інформаційною моделлю </a:t>
            </a:r>
            <a:endParaRPr lang="uk-UA" sz="3200" b="1" i="1" kern="0" dirty="0">
              <a:solidFill>
                <a:srgbClr val="FFFFFF"/>
              </a:solidFill>
            </a:endParaRPr>
          </a:p>
        </p:txBody>
      </p:sp>
      <p:pic>
        <p:nvPicPr>
          <p:cNvPr id="11" name="Picture 6" descr="http://cdn.gollos.com/3772/Prod/1265759/Logo/314550.jpg">
            <a:extLst>
              <a:ext uri="{FF2B5EF4-FFF2-40B4-BE49-F238E27FC236}">
                <a16:creationId xmlns:a16="http://schemas.microsoft.com/office/drawing/2014/main" id="{A338201C-8019-46E0-BC83-FAB31399DF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077" y="4615813"/>
            <a:ext cx="1486610" cy="18973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ma.at.ua/_si/0/10864734.jpg">
            <a:extLst>
              <a:ext uri="{FF2B5EF4-FFF2-40B4-BE49-F238E27FC236}">
                <a16:creationId xmlns:a16="http://schemas.microsoft.com/office/drawing/2014/main" id="{6F6F195D-9039-446E-8BE9-A767ACD90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0188" y="4615813"/>
            <a:ext cx="3431595" cy="215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438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18A47F14-FF43-4D65-AC50-CF556E8DB5BD}"/>
              </a:ext>
            </a:extLst>
          </p:cNvPr>
          <p:cNvSpPr txBox="1"/>
          <p:nvPr/>
        </p:nvSpPr>
        <p:spPr>
          <a:xfrm>
            <a:off x="66468" y="1194586"/>
            <a:ext cx="12050142" cy="58477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chemeClr val="bg1"/>
                </a:solidFill>
              </a:rPr>
              <a:t>Моделі</a:t>
            </a:r>
          </a:p>
        </p:txBody>
      </p:sp>
      <p:cxnSp>
        <p:nvCxnSpPr>
          <p:cNvPr id="14" name="Пряма сполучна лінія 13">
            <a:extLst>
              <a:ext uri="{FF2B5EF4-FFF2-40B4-BE49-F238E27FC236}">
                <a16:creationId xmlns:a16="http://schemas.microsoft.com/office/drawing/2014/main" id="{C64B4C8E-B2F1-4EB5-B803-B441F29C5442}"/>
              </a:ext>
            </a:extLst>
          </p:cNvPr>
          <p:cNvCxnSpPr>
            <a:cxnSpLocks/>
            <a:stCxn id="21" idx="0"/>
          </p:cNvCxnSpPr>
          <p:nvPr/>
        </p:nvCxnSpPr>
        <p:spPr>
          <a:xfrm flipV="1">
            <a:off x="3056319" y="1779361"/>
            <a:ext cx="0" cy="331508"/>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pic>
        <p:nvPicPr>
          <p:cNvPr id="15" name="Picture 4" descr="http://ipc-global.com/wp-content/uploads/2012/08/SOLUTION-SALES-ROI.jpg">
            <a:extLst>
              <a:ext uri="{FF2B5EF4-FFF2-40B4-BE49-F238E27FC236}">
                <a16:creationId xmlns:a16="http://schemas.microsoft.com/office/drawing/2014/main" id="{BA78DDBF-CAE0-4425-AE10-F707B7FD1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59" y="4318401"/>
            <a:ext cx="6079666" cy="22798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echnologyrain.com/wp-content/uploads/2015/03/30633600.jpg">
            <a:extLst>
              <a:ext uri="{FF2B5EF4-FFF2-40B4-BE49-F238E27FC236}">
                <a16:creationId xmlns:a16="http://schemas.microsoft.com/office/drawing/2014/main" id="{4E296F89-BC61-44AD-B554-75E50561C7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2183" y="4318401"/>
            <a:ext cx="4053112" cy="227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Прямокутник 20">
            <a:extLst>
              <a:ext uri="{FF2B5EF4-FFF2-40B4-BE49-F238E27FC236}">
                <a16:creationId xmlns:a16="http://schemas.microsoft.com/office/drawing/2014/main" id="{E81F2DE7-05FD-433B-B0C8-12B0CD8C66EA}"/>
              </a:ext>
            </a:extLst>
          </p:cNvPr>
          <p:cNvSpPr/>
          <p:nvPr/>
        </p:nvSpPr>
        <p:spPr>
          <a:xfrm>
            <a:off x="70153" y="2110869"/>
            <a:ext cx="5972332" cy="72385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Фізичні</a:t>
            </a:r>
          </a:p>
        </p:txBody>
      </p:sp>
      <p:sp>
        <p:nvSpPr>
          <p:cNvPr id="22" name="Прямокутник 21">
            <a:extLst>
              <a:ext uri="{FF2B5EF4-FFF2-40B4-BE49-F238E27FC236}">
                <a16:creationId xmlns:a16="http://schemas.microsoft.com/office/drawing/2014/main" id="{9D115C38-0A55-4D0F-ABEA-595A16243CA9}"/>
              </a:ext>
            </a:extLst>
          </p:cNvPr>
          <p:cNvSpPr/>
          <p:nvPr/>
        </p:nvSpPr>
        <p:spPr>
          <a:xfrm>
            <a:off x="6147965" y="2110869"/>
            <a:ext cx="5972332" cy="72385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Інформаційні</a:t>
            </a:r>
          </a:p>
        </p:txBody>
      </p:sp>
      <p:sp>
        <p:nvSpPr>
          <p:cNvPr id="23" name="Прямокутник 22">
            <a:extLst>
              <a:ext uri="{FF2B5EF4-FFF2-40B4-BE49-F238E27FC236}">
                <a16:creationId xmlns:a16="http://schemas.microsoft.com/office/drawing/2014/main" id="{A698EA7B-3BF3-46BE-BCBD-8D785A41564C}"/>
              </a:ext>
            </a:extLst>
          </p:cNvPr>
          <p:cNvSpPr/>
          <p:nvPr/>
        </p:nvSpPr>
        <p:spPr>
          <a:xfrm>
            <a:off x="72007"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300" b="1" i="1" kern="0" dirty="0">
                <a:solidFill>
                  <a:srgbClr val="FFFFFF"/>
                </a:solidFill>
              </a:rPr>
              <a:t>Математичні</a:t>
            </a:r>
          </a:p>
        </p:txBody>
      </p:sp>
      <p:sp>
        <p:nvSpPr>
          <p:cNvPr id="24" name="Прямокутник 23">
            <a:extLst>
              <a:ext uri="{FF2B5EF4-FFF2-40B4-BE49-F238E27FC236}">
                <a16:creationId xmlns:a16="http://schemas.microsoft.com/office/drawing/2014/main" id="{AC36596B-6B7D-485F-BE44-87DEBB44637E}"/>
              </a:ext>
            </a:extLst>
          </p:cNvPr>
          <p:cNvSpPr/>
          <p:nvPr/>
        </p:nvSpPr>
        <p:spPr>
          <a:xfrm>
            <a:off x="3125137"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Графічні</a:t>
            </a:r>
          </a:p>
        </p:txBody>
      </p:sp>
      <p:sp>
        <p:nvSpPr>
          <p:cNvPr id="25" name="Прямокутник 24">
            <a:extLst>
              <a:ext uri="{FF2B5EF4-FFF2-40B4-BE49-F238E27FC236}">
                <a16:creationId xmlns:a16="http://schemas.microsoft.com/office/drawing/2014/main" id="{B56F4F66-AA51-4A70-9F84-403E00A8A58E}"/>
              </a:ext>
            </a:extLst>
          </p:cNvPr>
          <p:cNvSpPr/>
          <p:nvPr/>
        </p:nvSpPr>
        <p:spPr>
          <a:xfrm>
            <a:off x="6178266"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Імітаційні</a:t>
            </a:r>
          </a:p>
        </p:txBody>
      </p:sp>
      <p:sp>
        <p:nvSpPr>
          <p:cNvPr id="26" name="Прямокутник 25">
            <a:extLst>
              <a:ext uri="{FF2B5EF4-FFF2-40B4-BE49-F238E27FC236}">
                <a16:creationId xmlns:a16="http://schemas.microsoft.com/office/drawing/2014/main" id="{4452F5A3-C16A-4173-88C3-C6013856DC17}"/>
              </a:ext>
            </a:extLst>
          </p:cNvPr>
          <p:cNvSpPr/>
          <p:nvPr/>
        </p:nvSpPr>
        <p:spPr>
          <a:xfrm>
            <a:off x="9229549" y="3346161"/>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Комп’ютерні</a:t>
            </a:r>
          </a:p>
        </p:txBody>
      </p:sp>
      <p:cxnSp>
        <p:nvCxnSpPr>
          <p:cNvPr id="34" name="Пряма сполучна лінія 33">
            <a:extLst>
              <a:ext uri="{FF2B5EF4-FFF2-40B4-BE49-F238E27FC236}">
                <a16:creationId xmlns:a16="http://schemas.microsoft.com/office/drawing/2014/main" id="{2E7778BA-D719-4730-92D7-C8BC98EA93AD}"/>
              </a:ext>
            </a:extLst>
          </p:cNvPr>
          <p:cNvCxnSpPr>
            <a:cxnSpLocks/>
          </p:cNvCxnSpPr>
          <p:nvPr/>
        </p:nvCxnSpPr>
        <p:spPr>
          <a:xfrm flipV="1">
            <a:off x="7621920" y="1779361"/>
            <a:ext cx="0" cy="336547"/>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grpSp>
        <p:nvGrpSpPr>
          <p:cNvPr id="54" name="Групувати 53">
            <a:extLst>
              <a:ext uri="{FF2B5EF4-FFF2-40B4-BE49-F238E27FC236}">
                <a16:creationId xmlns:a16="http://schemas.microsoft.com/office/drawing/2014/main" id="{19C864DF-4A18-43B3-9391-DB4B723341CB}"/>
              </a:ext>
            </a:extLst>
          </p:cNvPr>
          <p:cNvGrpSpPr/>
          <p:nvPr/>
        </p:nvGrpSpPr>
        <p:grpSpPr>
          <a:xfrm>
            <a:off x="1488868" y="2834727"/>
            <a:ext cx="9209612" cy="511434"/>
            <a:chOff x="1488868" y="2834727"/>
            <a:chExt cx="9209612" cy="511434"/>
          </a:xfrm>
        </p:grpSpPr>
        <p:cxnSp>
          <p:nvCxnSpPr>
            <p:cNvPr id="30" name="Пряма сполучна лінія 29">
              <a:extLst>
                <a:ext uri="{FF2B5EF4-FFF2-40B4-BE49-F238E27FC236}">
                  <a16:creationId xmlns:a16="http://schemas.microsoft.com/office/drawing/2014/main" id="{BE661C54-50E6-4D68-B6CD-4AD2A3FB5840}"/>
                </a:ext>
              </a:extLst>
            </p:cNvPr>
            <p:cNvCxnSpPr>
              <a:cxnSpLocks/>
              <a:stCxn id="25" idx="0"/>
            </p:cNvCxnSpPr>
            <p:nvPr/>
          </p:nvCxnSpPr>
          <p:spPr>
            <a:xfrm flipV="1">
              <a:off x="7621797" y="2834727"/>
              <a:ext cx="0" cy="509516"/>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37" name="Пряма сполучна лінія 36">
              <a:extLst>
                <a:ext uri="{FF2B5EF4-FFF2-40B4-BE49-F238E27FC236}">
                  <a16:creationId xmlns:a16="http://schemas.microsoft.com/office/drawing/2014/main" id="{28DDD95A-431F-4C7B-8D98-09CF5E3DAC95}"/>
                </a:ext>
              </a:extLst>
            </p:cNvPr>
            <p:cNvCxnSpPr>
              <a:cxnSpLocks/>
            </p:cNvCxnSpPr>
            <p:nvPr/>
          </p:nvCxnSpPr>
          <p:spPr>
            <a:xfrm flipH="1">
              <a:off x="1488868" y="3092384"/>
              <a:ext cx="9209612" cy="0"/>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39" name="Пряма сполучна лінія 38">
              <a:extLst>
                <a:ext uri="{FF2B5EF4-FFF2-40B4-BE49-F238E27FC236}">
                  <a16:creationId xmlns:a16="http://schemas.microsoft.com/office/drawing/2014/main" id="{DA979500-36E6-4A14-817B-B4C6E02C8894}"/>
                </a:ext>
              </a:extLst>
            </p:cNvPr>
            <p:cNvCxnSpPr>
              <a:cxnSpLocks/>
              <a:stCxn id="23" idx="0"/>
            </p:cNvCxnSpPr>
            <p:nvPr/>
          </p:nvCxnSpPr>
          <p:spPr>
            <a:xfrm flipV="1">
              <a:off x="1515538" y="3063240"/>
              <a:ext cx="0" cy="281003"/>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43" name="Пряма сполучна лінія 42">
              <a:extLst>
                <a:ext uri="{FF2B5EF4-FFF2-40B4-BE49-F238E27FC236}">
                  <a16:creationId xmlns:a16="http://schemas.microsoft.com/office/drawing/2014/main" id="{5B6110FC-3F13-4666-B48B-79FE26F7A055}"/>
                </a:ext>
              </a:extLst>
            </p:cNvPr>
            <p:cNvCxnSpPr>
              <a:cxnSpLocks/>
              <a:stCxn id="26" idx="0"/>
            </p:cNvCxnSpPr>
            <p:nvPr/>
          </p:nvCxnSpPr>
          <p:spPr>
            <a:xfrm flipV="1">
              <a:off x="10673080" y="3063240"/>
              <a:ext cx="0" cy="282921"/>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51" name="Пряма сполучна лінія 50">
              <a:extLst>
                <a:ext uri="{FF2B5EF4-FFF2-40B4-BE49-F238E27FC236}">
                  <a16:creationId xmlns:a16="http://schemas.microsoft.com/office/drawing/2014/main" id="{ABEB36E7-74B2-4A85-B230-EB307C19AC59}"/>
                </a:ext>
              </a:extLst>
            </p:cNvPr>
            <p:cNvCxnSpPr>
              <a:cxnSpLocks/>
              <a:stCxn id="24" idx="0"/>
            </p:cNvCxnSpPr>
            <p:nvPr/>
          </p:nvCxnSpPr>
          <p:spPr>
            <a:xfrm flipV="1">
              <a:off x="4568668" y="3063240"/>
              <a:ext cx="0" cy="281003"/>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9177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125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750"/>
                                        <p:tgtEl>
                                          <p:spTgt spid="14"/>
                                        </p:tgtEl>
                                      </p:cBhvr>
                                    </p:animEffect>
                                  </p:childTnLst>
                                </p:cTn>
                              </p:par>
                            </p:childTnLst>
                          </p:cTn>
                        </p:par>
                        <p:par>
                          <p:cTn id="12" fill="hold">
                            <p:stCondLst>
                              <p:cond delay="12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childTnLst>
                          </p:cTn>
                        </p:par>
                        <p:par>
                          <p:cTn id="16" fill="hold">
                            <p:stCondLst>
                              <p:cond delay="130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750"/>
                                        <p:tgtEl>
                                          <p:spTgt spid="34"/>
                                        </p:tgtEl>
                                      </p:cBhvr>
                                    </p:animEffect>
                                  </p:childTnLst>
                                </p:cTn>
                              </p:par>
                            </p:childTnLst>
                          </p:cTn>
                        </p:par>
                        <p:par>
                          <p:cTn id="20" fill="hold">
                            <p:stCondLst>
                              <p:cond delay="1375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cTn>
                              </p:par>
                            </p:childTnLst>
                          </p:cTn>
                        </p:par>
                        <p:par>
                          <p:cTn id="24" fill="hold">
                            <p:stCondLst>
                              <p:cond delay="14750"/>
                            </p:stCondLst>
                            <p:childTnLst>
                              <p:par>
                                <p:cTn id="25" presetID="22" presetClass="entr" presetSubtype="1"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750"/>
                                        <p:tgtEl>
                                          <p:spTgt spid="54"/>
                                        </p:tgtEl>
                                      </p:cBhvr>
                                    </p:animEffect>
                                  </p:childTnLst>
                                </p:cTn>
                              </p:par>
                            </p:childTnLst>
                          </p:cTn>
                        </p:par>
                        <p:par>
                          <p:cTn id="28" fill="hold">
                            <p:stCondLst>
                              <p:cond delay="155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par>
                          <p:cTn id="32" fill="hold">
                            <p:stCondLst>
                              <p:cond delay="16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000"/>
                                        <p:tgtEl>
                                          <p:spTgt spid="24"/>
                                        </p:tgtEl>
                                      </p:cBhvr>
                                    </p:animEffect>
                                  </p:childTnLst>
                                </p:cTn>
                              </p:par>
                            </p:childTnLst>
                          </p:cTn>
                        </p:par>
                        <p:par>
                          <p:cTn id="36" fill="hold">
                            <p:stCondLst>
                              <p:cond delay="17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18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1000"/>
                                        <p:tgtEl>
                                          <p:spTgt spid="26"/>
                                        </p:tgtEl>
                                      </p:cBhvr>
                                    </p:animEffect>
                                  </p:childTnLst>
                                </p:cTn>
                              </p:par>
                            </p:childTnLst>
                          </p:cTn>
                        </p:par>
                        <p:par>
                          <p:cTn id="44" fill="hold">
                            <p:stCondLst>
                              <p:cond delay="19500"/>
                            </p:stCondLst>
                            <p:childTnLst>
                              <p:par>
                                <p:cTn id="45" presetID="53" presetClass="entr" presetSubtype="16"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Effect transition="in" filter="fade">
                                      <p:cBhvr>
                                        <p:cTn id="49" dur="1000"/>
                                        <p:tgtEl>
                                          <p:spTgt spid="15"/>
                                        </p:tgtEl>
                                      </p:cBhvr>
                                    </p:animEffect>
                                  </p:childTnLst>
                                </p:cTn>
                              </p:par>
                            </p:childTnLst>
                          </p:cTn>
                        </p:par>
                        <p:par>
                          <p:cTn id="50" fill="hold">
                            <p:stCondLst>
                              <p:cond delay="205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Effect transition="in" filter="fade">
                                      <p:cBhvr>
                                        <p:cTn id="5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159279</TotalTime>
  <Words>2133</Words>
  <Application>Microsoft Office PowerPoint</Application>
  <PresentationFormat>Широкоэкранный</PresentationFormat>
  <Paragraphs>239</Paragraphs>
  <Slides>41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41</vt:i4>
      </vt:variant>
    </vt:vector>
  </HeadingPairs>
  <TitlesOfParts>
    <vt:vector size="47" baseType="lpstr">
      <vt:lpstr>Arial</vt:lpstr>
      <vt:lpstr>Calibri</vt:lpstr>
      <vt:lpstr>Times New Roman</vt:lpstr>
      <vt:lpstr>Verdana</vt:lpstr>
      <vt:lpstr>Wingdings</vt:lpstr>
      <vt:lpstr>Тема Office</vt:lpstr>
      <vt:lpstr>ЛЕКЦІЯ 2 Комп'ютерне «моделювання об'єктів і процесів. Комп'ютерний експеримент</vt:lpstr>
      <vt:lpstr>ПЛАН ЛЕКЦІЇ</vt:lpstr>
      <vt:lpstr>Комп'ютерне моделювання об'єктів і процесів. Комп'ютерний експеримент</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Які обмеження комп'ютерного моделювання?</vt:lpstr>
      <vt:lpstr>Які обмеження комп'ютерного моделювання?</vt:lpstr>
      <vt:lpstr>Які обмеження комп'ютерного моделювання?</vt:lpstr>
      <vt:lpstr>Які обмеження комп'ютерного моделювання?</vt:lpstr>
      <vt:lpstr>Дайте відповіді на запитання</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RePack by Diakov</cp:lastModifiedBy>
  <cp:revision>793</cp:revision>
  <dcterms:created xsi:type="dcterms:W3CDTF">2016-06-06T19:48:43Z</dcterms:created>
  <dcterms:modified xsi:type="dcterms:W3CDTF">2025-12-10T04:33:17Z</dcterms:modified>
</cp:coreProperties>
</file>