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76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aiyon.com/" TargetMode="External"/><Relationship Id="rId2" Type="http://schemas.openxmlformats.org/officeDocument/2006/relationships/hyperlink" Target="https://madeinua.org/catalog/#google_vignet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xica.art/aperture" TargetMode="External"/><Relationship Id="rId5" Type="http://schemas.openxmlformats.org/officeDocument/2006/relationships/hyperlink" Target="https://creator.nightcafe.studio/studio" TargetMode="External"/><Relationship Id="rId4" Type="http://schemas.openxmlformats.org/officeDocument/2006/relationships/hyperlink" Target="https://dream.ai/creat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ЯКІСТЬ ТОВАРІВ. ОЦІНЮВАННЯ ЯКОСТІ ТОВАРІВ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35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–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номенклатури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,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дійсного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і </a:t>
            </a:r>
            <a:r>
              <a:rPr lang="ru-RU" dirty="0" err="1"/>
              <a:t>порівнянні</a:t>
            </a:r>
            <a:r>
              <a:rPr lang="ru-RU" dirty="0"/>
              <a:t> з </a:t>
            </a:r>
            <a:r>
              <a:rPr lang="ru-RU" dirty="0" err="1"/>
              <a:t>базовими</a:t>
            </a:r>
            <a:r>
              <a:rPr lang="ru-RU" dirty="0"/>
              <a:t> </a:t>
            </a:r>
            <a:r>
              <a:rPr lang="ru-RU" dirty="0" err="1"/>
              <a:t>показниками</a:t>
            </a:r>
            <a:r>
              <a:rPr lang="ru-RU" dirty="0"/>
              <a:t> [26].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номенклатури</a:t>
            </a:r>
            <a:r>
              <a:rPr lang="ru-RU" dirty="0"/>
              <a:t> </a:t>
            </a:r>
            <a:r>
              <a:rPr lang="ru-RU" dirty="0" err="1"/>
              <a:t>споживчих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і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визначальних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дійсних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/>
              <a:t>Зіставлення</a:t>
            </a:r>
            <a:r>
              <a:rPr lang="ru-RU" dirty="0"/>
              <a:t> </a:t>
            </a:r>
            <a:r>
              <a:rPr lang="ru-RU" dirty="0" err="1"/>
              <a:t>дійсних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вимірюваного</a:t>
            </a:r>
            <a:r>
              <a:rPr lang="ru-RU" dirty="0"/>
              <a:t> </a:t>
            </a:r>
            <a:r>
              <a:rPr lang="ru-RU" dirty="0" err="1"/>
              <a:t>показника</a:t>
            </a:r>
            <a:r>
              <a:rPr lang="ru-RU" dirty="0"/>
              <a:t> з </a:t>
            </a:r>
            <a:r>
              <a:rPr lang="ru-RU" dirty="0" err="1"/>
              <a:t>базовим</a:t>
            </a:r>
            <a:r>
              <a:rPr lang="ru-RU" dirty="0"/>
              <a:t>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Градація</a:t>
            </a:r>
            <a:r>
              <a:rPr lang="ru-RU" dirty="0"/>
              <a:t>, </a:t>
            </a:r>
            <a:r>
              <a:rPr lang="ru-RU" dirty="0" err="1"/>
              <a:t>клас</a:t>
            </a:r>
            <a:r>
              <a:rPr lang="ru-RU" dirty="0"/>
              <a:t>, сорт – </a:t>
            </a:r>
            <a:r>
              <a:rPr lang="ru-RU" dirty="0" err="1"/>
              <a:t>категорія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розряд</a:t>
            </a:r>
            <a:r>
              <a:rPr lang="ru-RU" dirty="0"/>
              <a:t>, </a:t>
            </a:r>
            <a:r>
              <a:rPr lang="ru-RU" dirty="0" err="1"/>
              <a:t>присвоєні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вимогами</a:t>
            </a:r>
            <a:r>
              <a:rPr lang="ru-RU" dirty="0"/>
              <a:t> до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систем,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те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функціональне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[30].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Градації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Брак – товар з </a:t>
            </a:r>
            <a:r>
              <a:rPr lang="ru-RU" dirty="0" err="1"/>
              <a:t>виявленими</a:t>
            </a:r>
            <a:r>
              <a:rPr lang="ru-RU" dirty="0"/>
              <a:t> </a:t>
            </a:r>
            <a:r>
              <a:rPr lang="ru-RU" dirty="0" err="1"/>
              <a:t>усуненими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неусуненими</a:t>
            </a:r>
            <a:r>
              <a:rPr lang="ru-RU" dirty="0"/>
              <a:t> </a:t>
            </a:r>
            <a:r>
              <a:rPr lang="ru-RU" dirty="0" err="1"/>
              <a:t>невідповідностями</a:t>
            </a:r>
            <a:r>
              <a:rPr lang="ru-RU" dirty="0"/>
              <a:t> за одним </a:t>
            </a:r>
            <a:r>
              <a:rPr lang="ru-RU" dirty="0" err="1"/>
              <a:t>чи</a:t>
            </a:r>
            <a:r>
              <a:rPr lang="ru-RU" dirty="0"/>
              <a:t> комплексом </a:t>
            </a:r>
            <a:r>
              <a:rPr lang="ru-RU" dirty="0" err="1"/>
              <a:t>показників</a:t>
            </a:r>
            <a:r>
              <a:rPr lang="ru-RU" dirty="0" smtClean="0"/>
              <a:t>.</a:t>
            </a:r>
          </a:p>
          <a:p>
            <a:r>
              <a:rPr lang="ru-RU" dirty="0" err="1"/>
              <a:t>Різновидом</a:t>
            </a:r>
            <a:r>
              <a:rPr lang="ru-RU" dirty="0"/>
              <a:t> браку з </a:t>
            </a:r>
            <a:r>
              <a:rPr lang="ru-RU" dirty="0" err="1"/>
              <a:t>неусуненими</a:t>
            </a:r>
            <a:r>
              <a:rPr lang="ru-RU" dirty="0"/>
              <a:t> </a:t>
            </a:r>
            <a:r>
              <a:rPr lang="ru-RU" dirty="0" err="1"/>
              <a:t>значними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критичними</a:t>
            </a:r>
            <a:r>
              <a:rPr lang="ru-RU" dirty="0"/>
              <a:t> дефектами є </a:t>
            </a:r>
            <a:r>
              <a:rPr lang="ru-RU" dirty="0" err="1"/>
              <a:t>відходи</a:t>
            </a:r>
            <a:r>
              <a:rPr lang="ru-RU" dirty="0"/>
              <a:t>. </a:t>
            </a:r>
            <a:r>
              <a:rPr lang="ru-RU" dirty="0" err="1"/>
              <a:t>Відходи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відповідають</a:t>
            </a:r>
            <a:r>
              <a:rPr lang="ru-RU" dirty="0"/>
              <a:t> </a:t>
            </a:r>
            <a:r>
              <a:rPr lang="ru-RU" dirty="0" err="1"/>
              <a:t>свідомо</a:t>
            </a:r>
            <a:r>
              <a:rPr lang="ru-RU" dirty="0"/>
              <a:t> </a:t>
            </a:r>
            <a:r>
              <a:rPr lang="ru-RU" dirty="0" err="1"/>
              <a:t>встановленим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 належать до </a:t>
            </a:r>
            <a:r>
              <a:rPr lang="ru-RU" dirty="0" err="1"/>
              <a:t>ліквідних</a:t>
            </a:r>
            <a:r>
              <a:rPr lang="ru-RU" dirty="0"/>
              <a:t>, а з </a:t>
            </a:r>
            <a:r>
              <a:rPr lang="ru-RU" dirty="0" err="1"/>
              <a:t>критичними</a:t>
            </a:r>
            <a:r>
              <a:rPr lang="ru-RU" dirty="0"/>
              <a:t> – до </a:t>
            </a:r>
            <a:r>
              <a:rPr lang="ru-RU" dirty="0" err="1"/>
              <a:t>неліквідних</a:t>
            </a:r>
            <a:r>
              <a:rPr lang="ru-RU" dirty="0"/>
              <a:t>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Приклад 5.3. </a:t>
            </a:r>
            <a:r>
              <a:rPr lang="ru-RU" dirty="0" err="1"/>
              <a:t>Ліквідні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: - </a:t>
            </a:r>
            <a:r>
              <a:rPr lang="ru-RU" dirty="0" err="1"/>
              <a:t>м'ясо</a:t>
            </a:r>
            <a:r>
              <a:rPr lang="ru-RU" dirty="0"/>
              <a:t> </a:t>
            </a:r>
            <a:r>
              <a:rPr lang="ru-RU" dirty="0" err="1"/>
              <a:t>худоби</a:t>
            </a:r>
            <a:r>
              <a:rPr lang="ru-RU" dirty="0"/>
              <a:t>: </a:t>
            </a:r>
            <a:r>
              <a:rPr lang="ru-RU" dirty="0" err="1"/>
              <a:t>кістки</a:t>
            </a:r>
            <a:r>
              <a:rPr lang="ru-RU" dirty="0"/>
              <a:t> і </a:t>
            </a:r>
            <a:r>
              <a:rPr lang="ru-RU" dirty="0" err="1"/>
              <a:t>шкіра</a:t>
            </a:r>
            <a:r>
              <a:rPr lang="ru-RU" dirty="0"/>
              <a:t>; - </a:t>
            </a:r>
            <a:r>
              <a:rPr lang="ru-RU" dirty="0" err="1"/>
              <a:t>вершкове</a:t>
            </a:r>
            <a:r>
              <a:rPr lang="ru-RU" dirty="0"/>
              <a:t> масло: </a:t>
            </a:r>
            <a:r>
              <a:rPr lang="ru-RU" dirty="0" err="1"/>
              <a:t>поверхневий</a:t>
            </a:r>
            <a:r>
              <a:rPr lang="ru-RU" dirty="0"/>
              <a:t> шар жиру (штраф). </a:t>
            </a:r>
            <a:r>
              <a:rPr lang="ru-RU" dirty="0" err="1"/>
              <a:t>Наведені</a:t>
            </a:r>
            <a:r>
              <a:rPr lang="ru-RU" dirty="0"/>
              <a:t> </a:t>
            </a:r>
            <a:r>
              <a:rPr lang="ru-RU" dirty="0" err="1"/>
              <a:t>ліквідні</a:t>
            </a:r>
            <a:r>
              <a:rPr lang="ru-RU" dirty="0"/>
              <a:t> </a:t>
            </a:r>
            <a:r>
              <a:rPr lang="ru-RU" dirty="0" err="1"/>
              <a:t>відходи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використані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за </a:t>
            </a:r>
            <a:r>
              <a:rPr lang="ru-RU" dirty="0" err="1"/>
              <a:t>зниженими</a:t>
            </a:r>
            <a:r>
              <a:rPr lang="ru-RU" dirty="0"/>
              <a:t> </a:t>
            </a:r>
            <a:r>
              <a:rPr lang="ru-RU" dirty="0" err="1"/>
              <a:t>цінами</a:t>
            </a:r>
            <a:r>
              <a:rPr lang="ru-RU" dirty="0"/>
              <a:t> (</a:t>
            </a:r>
            <a:r>
              <a:rPr lang="ru-RU" dirty="0" err="1"/>
              <a:t>кістки</a:t>
            </a:r>
            <a:r>
              <a:rPr lang="ru-RU" dirty="0"/>
              <a:t>, </a:t>
            </a:r>
            <a:r>
              <a:rPr lang="ru-RU" dirty="0" err="1"/>
              <a:t>шкіра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термічної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(</a:t>
            </a:r>
            <a:r>
              <a:rPr lang="ru-RU" dirty="0" err="1"/>
              <a:t>вершкове</a:t>
            </a:r>
            <a:r>
              <a:rPr lang="ru-RU" dirty="0"/>
              <a:t> масло).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До </a:t>
            </a:r>
            <a:r>
              <a:rPr lang="ru-RU" b="1" dirty="0" err="1"/>
              <a:t>першої</a:t>
            </a:r>
            <a:r>
              <a:rPr lang="ru-RU" b="1" dirty="0"/>
              <a:t> </a:t>
            </a:r>
            <a:r>
              <a:rPr lang="ru-RU" b="1" dirty="0" err="1"/>
              <a:t>градації</a:t>
            </a:r>
            <a:r>
              <a:rPr lang="ru-RU" dirty="0"/>
              <a:t> належать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придатні</a:t>
            </a:r>
            <a:r>
              <a:rPr lang="ru-RU" dirty="0"/>
              <a:t> до </a:t>
            </a:r>
            <a:r>
              <a:rPr lang="ru-RU" dirty="0" err="1"/>
              <a:t>використання</a:t>
            </a:r>
            <a:r>
              <a:rPr lang="ru-RU" dirty="0"/>
              <a:t> за </a:t>
            </a:r>
            <a:r>
              <a:rPr lang="ru-RU" dirty="0" err="1"/>
              <a:t>призначенням</a:t>
            </a:r>
            <a:r>
              <a:rPr lang="ru-RU" dirty="0"/>
              <a:t>. Дана </a:t>
            </a:r>
            <a:r>
              <a:rPr lang="ru-RU" dirty="0" err="1"/>
              <a:t>градація</a:t>
            </a:r>
            <a:r>
              <a:rPr lang="ru-RU" dirty="0"/>
              <a:t> представлена </a:t>
            </a:r>
            <a:r>
              <a:rPr lang="ru-RU" dirty="0" err="1"/>
              <a:t>стандартними</a:t>
            </a:r>
            <a:r>
              <a:rPr lang="ru-RU" dirty="0"/>
              <a:t> товарами,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без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заборон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i="1" dirty="0" smtClean="0"/>
              <a:t>Друга </a:t>
            </a:r>
            <a:r>
              <a:rPr lang="ru-RU" b="1" i="1" dirty="0" err="1"/>
              <a:t>градація</a:t>
            </a:r>
            <a:r>
              <a:rPr lang="ru-RU" dirty="0"/>
              <a:t> –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умовно</a:t>
            </a:r>
            <a:r>
              <a:rPr lang="ru-RU" dirty="0"/>
              <a:t> </a:t>
            </a:r>
            <a:r>
              <a:rPr lang="ru-RU" dirty="0" err="1"/>
              <a:t>придатні</a:t>
            </a:r>
            <a:r>
              <a:rPr lang="ru-RU" dirty="0"/>
              <a:t> для </a:t>
            </a:r>
            <a:r>
              <a:rPr lang="ru-RU" dirty="0" err="1"/>
              <a:t>використання</a:t>
            </a:r>
            <a:r>
              <a:rPr lang="ru-RU" dirty="0"/>
              <a:t> за </a:t>
            </a:r>
            <a:r>
              <a:rPr lang="ru-RU" dirty="0" err="1"/>
              <a:t>призначенням</a:t>
            </a:r>
            <a:r>
              <a:rPr lang="ru-RU" dirty="0"/>
              <a:t>. </a:t>
            </a:r>
            <a:r>
              <a:rPr lang="ru-RU" dirty="0" err="1"/>
              <a:t>Належність</a:t>
            </a:r>
            <a:r>
              <a:rPr lang="ru-RU" dirty="0"/>
              <a:t> до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градації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градаціями</a:t>
            </a:r>
            <a:r>
              <a:rPr lang="ru-RU" dirty="0"/>
              <a:t> </a:t>
            </a:r>
            <a:r>
              <a:rPr lang="ru-RU" dirty="0" err="1"/>
              <a:t>нестандартних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браку з </a:t>
            </a:r>
            <a:r>
              <a:rPr lang="ru-RU" dirty="0" err="1"/>
              <a:t>усуненими</a:t>
            </a:r>
            <a:r>
              <a:rPr lang="ru-RU" dirty="0"/>
              <a:t> дефектами. </a:t>
            </a:r>
            <a:endParaRPr lang="ru-RU" dirty="0" smtClean="0"/>
          </a:p>
          <a:p>
            <a:r>
              <a:rPr lang="ru-RU" b="1" i="1" dirty="0" err="1"/>
              <a:t>Третя</a:t>
            </a:r>
            <a:r>
              <a:rPr lang="ru-RU" b="1" i="1" dirty="0"/>
              <a:t> </a:t>
            </a:r>
            <a:r>
              <a:rPr lang="ru-RU" b="1" i="1" dirty="0" err="1"/>
              <a:t>градація</a:t>
            </a:r>
            <a:r>
              <a:rPr lang="ru-RU" b="1" i="1" dirty="0"/>
              <a:t> </a:t>
            </a:r>
            <a:r>
              <a:rPr lang="ru-RU" dirty="0"/>
              <a:t>– </a:t>
            </a:r>
            <a:r>
              <a:rPr lang="ru-RU" dirty="0" err="1"/>
              <a:t>небезпечні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непридатні</a:t>
            </a:r>
            <a:r>
              <a:rPr lang="ru-RU" dirty="0"/>
              <a:t> для </a:t>
            </a:r>
            <a:r>
              <a:rPr lang="ru-RU" dirty="0" err="1"/>
              <a:t>використання</a:t>
            </a:r>
            <a:r>
              <a:rPr lang="ru-RU" dirty="0"/>
              <a:t> за </a:t>
            </a:r>
            <a:r>
              <a:rPr lang="ru-RU" dirty="0" err="1"/>
              <a:t>призначенням</a:t>
            </a:r>
            <a:r>
              <a:rPr lang="ru-RU" dirty="0"/>
              <a:t>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/>
              <a:t>сировинний</a:t>
            </a:r>
            <a:r>
              <a:rPr lang="ru-RU" dirty="0"/>
              <a:t>, </a:t>
            </a:r>
            <a:r>
              <a:rPr lang="ru-RU" dirty="0" err="1"/>
              <a:t>технологічний</a:t>
            </a:r>
            <a:r>
              <a:rPr lang="ru-RU" dirty="0"/>
              <a:t> і </a:t>
            </a:r>
            <a:r>
              <a:rPr lang="ru-RU" dirty="0" err="1"/>
              <a:t>комплексний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поділу</a:t>
            </a:r>
            <a:r>
              <a:rPr lang="ru-RU" dirty="0"/>
              <a:t> сортаменту</a:t>
            </a:r>
            <a:r>
              <a:rPr lang="ru-RU" dirty="0" smtClean="0"/>
              <a:t>.</a:t>
            </a:r>
          </a:p>
          <a:p>
            <a:r>
              <a:rPr lang="ru-RU" b="1" i="1" dirty="0" err="1"/>
              <a:t>Сировинний</a:t>
            </a:r>
            <a:r>
              <a:rPr lang="ru-RU" dirty="0"/>
              <a:t> принцип </a:t>
            </a:r>
            <a:r>
              <a:rPr lang="ru-RU" dirty="0" err="1"/>
              <a:t>заснований</a:t>
            </a:r>
            <a:r>
              <a:rPr lang="ru-RU" dirty="0"/>
              <a:t> на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відмінності</a:t>
            </a:r>
            <a:r>
              <a:rPr lang="ru-RU" dirty="0"/>
              <a:t> в </a:t>
            </a:r>
            <a:r>
              <a:rPr lang="ru-RU" dirty="0" err="1"/>
              <a:t>значеннях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сортів</a:t>
            </a:r>
            <a:r>
              <a:rPr lang="ru-RU" dirty="0"/>
              <a:t> </a:t>
            </a:r>
            <a:r>
              <a:rPr lang="ru-RU" dirty="0" err="1"/>
              <a:t>обумовлені</a:t>
            </a:r>
            <a:r>
              <a:rPr lang="ru-RU" dirty="0"/>
              <a:t> </a:t>
            </a:r>
            <a:r>
              <a:rPr lang="ru-RU" dirty="0" err="1"/>
              <a:t>особливостями</a:t>
            </a:r>
            <a:r>
              <a:rPr lang="ru-RU" dirty="0"/>
              <a:t> </a:t>
            </a:r>
            <a:r>
              <a:rPr lang="ru-RU" b="1" i="1" dirty="0" err="1"/>
              <a:t>сировини</a:t>
            </a:r>
            <a:r>
              <a:rPr lang="ru-RU" dirty="0"/>
              <a:t>. Так, </a:t>
            </a:r>
            <a:r>
              <a:rPr lang="ru-RU" dirty="0" err="1"/>
              <a:t>м'ясо</a:t>
            </a:r>
            <a:r>
              <a:rPr lang="ru-RU" dirty="0"/>
              <a:t> </a:t>
            </a:r>
            <a:r>
              <a:rPr lang="ru-RU" dirty="0" err="1"/>
              <a:t>вищого</a:t>
            </a:r>
            <a:r>
              <a:rPr lang="ru-RU" dirty="0"/>
              <a:t> сорту </a:t>
            </a:r>
            <a:r>
              <a:rPr lang="ru-RU" dirty="0" err="1"/>
              <a:t>можливо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лопатки і </a:t>
            </a:r>
            <a:r>
              <a:rPr lang="ru-RU" dirty="0" err="1"/>
              <a:t>задньої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 </a:t>
            </a:r>
            <a:r>
              <a:rPr lang="ru-RU" dirty="0" err="1"/>
              <a:t>туші</a:t>
            </a:r>
            <a:r>
              <a:rPr lang="ru-RU" dirty="0"/>
              <a:t> і </a:t>
            </a:r>
            <a:r>
              <a:rPr lang="ru-RU" dirty="0" err="1"/>
              <a:t>неможливо</a:t>
            </a:r>
            <a:r>
              <a:rPr lang="ru-RU" dirty="0"/>
              <a:t> –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гомілки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, </a:t>
            </a:r>
            <a:r>
              <a:rPr lang="ru-RU" dirty="0" err="1"/>
              <a:t>м'ясо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до </a:t>
            </a:r>
            <a:r>
              <a:rPr lang="ru-RU" dirty="0" err="1"/>
              <a:t>нижчих</a:t>
            </a:r>
            <a:r>
              <a:rPr lang="ru-RU" dirty="0"/>
              <a:t> </a:t>
            </a:r>
            <a:r>
              <a:rPr lang="ru-RU" dirty="0" err="1"/>
              <a:t>сортів</a:t>
            </a:r>
            <a:r>
              <a:rPr lang="ru-RU" dirty="0"/>
              <a:t>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Сорт </a:t>
            </a:r>
            <a:r>
              <a:rPr lang="ru-RU" dirty="0" err="1"/>
              <a:t>крупи</a:t>
            </a:r>
            <a:r>
              <a:rPr lang="ru-RU" dirty="0"/>
              <a:t> і </a:t>
            </a:r>
            <a:r>
              <a:rPr lang="ru-RU" dirty="0" err="1"/>
              <a:t>крохмалю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ретельності</a:t>
            </a:r>
            <a:r>
              <a:rPr lang="ru-RU" dirty="0"/>
              <a:t> </a:t>
            </a:r>
            <a:r>
              <a:rPr lang="ru-RU" dirty="0" err="1"/>
              <a:t>відділення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/>
              <a:t>Наприклад</a:t>
            </a:r>
            <a:r>
              <a:rPr lang="ru-RU" dirty="0"/>
              <a:t>, сорт чаю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чайної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. Чим </a:t>
            </a:r>
            <a:r>
              <a:rPr lang="ru-RU" dirty="0" err="1"/>
              <a:t>молодше</a:t>
            </a:r>
            <a:r>
              <a:rPr lang="ru-RU" dirty="0"/>
              <a:t> </a:t>
            </a:r>
            <a:r>
              <a:rPr lang="ru-RU" dirty="0" err="1"/>
              <a:t>зібраний</a:t>
            </a:r>
            <a:r>
              <a:rPr lang="ru-RU" dirty="0"/>
              <a:t> </a:t>
            </a:r>
            <a:r>
              <a:rPr lang="ru-RU" dirty="0" err="1"/>
              <a:t>чайний</a:t>
            </a:r>
            <a:r>
              <a:rPr lang="ru-RU" dirty="0"/>
              <a:t> </a:t>
            </a:r>
            <a:r>
              <a:rPr lang="ru-RU" dirty="0" err="1"/>
              <a:t>паросток</a:t>
            </a:r>
            <a:r>
              <a:rPr lang="ru-RU" dirty="0"/>
              <a:t> (</a:t>
            </a:r>
            <a:r>
              <a:rPr lang="ru-RU" dirty="0" err="1"/>
              <a:t>флеш</a:t>
            </a:r>
            <a:r>
              <a:rPr lang="ru-RU" dirty="0"/>
              <a:t>) і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довжина</a:t>
            </a:r>
            <a:r>
              <a:rPr lang="ru-RU" dirty="0"/>
              <a:t> (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верхівкової</a:t>
            </a:r>
            <a:r>
              <a:rPr lang="ru-RU" dirty="0"/>
              <a:t> </a:t>
            </a:r>
            <a:r>
              <a:rPr lang="ru-RU" dirty="0" err="1"/>
              <a:t>бруньки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розкрилася</a:t>
            </a:r>
            <a:r>
              <a:rPr lang="ru-RU" dirty="0"/>
              <a:t>),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Пересортиця</a:t>
            </a:r>
            <a:r>
              <a:rPr lang="ru-RU" dirty="0"/>
              <a:t> – один з </a:t>
            </a:r>
            <a:r>
              <a:rPr lang="ru-RU" dirty="0" err="1"/>
              <a:t>найпоширеніших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 </a:t>
            </a:r>
            <a:r>
              <a:rPr lang="ru-RU" dirty="0" err="1"/>
              <a:t>якісної</a:t>
            </a:r>
            <a:r>
              <a:rPr lang="ru-RU" dirty="0"/>
              <a:t> </a:t>
            </a:r>
            <a:r>
              <a:rPr lang="ru-RU" dirty="0" err="1"/>
              <a:t>фальсифікації</a:t>
            </a:r>
            <a:r>
              <a:rPr lang="ru-RU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err="1"/>
              <a:t>Невідповідність</a:t>
            </a:r>
            <a:r>
              <a:rPr lang="ru-RU" dirty="0"/>
              <a:t> –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(ДСТУ </a:t>
            </a:r>
            <a:r>
              <a:rPr lang="en-US" dirty="0"/>
              <a:t>ISO 9000-2001). </a:t>
            </a:r>
            <a:r>
              <a:rPr lang="ru-RU" dirty="0"/>
              <a:t>Одним з </a:t>
            </a:r>
            <a:r>
              <a:rPr lang="ru-RU" dirty="0" err="1"/>
              <a:t>різновидів</a:t>
            </a:r>
            <a:r>
              <a:rPr lang="ru-RU" dirty="0"/>
              <a:t> </a:t>
            </a:r>
            <a:r>
              <a:rPr lang="ru-RU" dirty="0" err="1"/>
              <a:t>невідповідностей</a:t>
            </a:r>
            <a:r>
              <a:rPr lang="ru-RU" dirty="0"/>
              <a:t> є </a:t>
            </a:r>
            <a:r>
              <a:rPr lang="ru-RU" dirty="0" err="1"/>
              <a:t>дефекти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i="1" dirty="0" smtClean="0"/>
              <a:t>Дефект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, </a:t>
            </a:r>
            <a:r>
              <a:rPr lang="ru-RU" dirty="0" err="1"/>
              <a:t>пов'язаної</a:t>
            </a:r>
            <a:r>
              <a:rPr lang="ru-RU" dirty="0"/>
              <a:t> з </a:t>
            </a:r>
            <a:r>
              <a:rPr lang="ru-RU" dirty="0" err="1"/>
              <a:t>передбаченим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встановленим</a:t>
            </a:r>
            <a:r>
              <a:rPr lang="ru-RU" dirty="0"/>
              <a:t> </a:t>
            </a:r>
            <a:r>
              <a:rPr lang="ru-RU" dirty="0" err="1"/>
              <a:t>використанням</a:t>
            </a:r>
            <a:r>
              <a:rPr lang="ru-RU" dirty="0"/>
              <a:t> (ДСТУ </a:t>
            </a:r>
            <a:r>
              <a:rPr lang="en-US" dirty="0"/>
              <a:t>ISO 9000-2001).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«</a:t>
            </a:r>
            <a:r>
              <a:rPr lang="ru-RU" dirty="0" err="1"/>
              <a:t>Якість</a:t>
            </a:r>
            <a:r>
              <a:rPr lang="ru-RU" dirty="0"/>
              <a:t> –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властивих</a:t>
            </a:r>
            <a:r>
              <a:rPr lang="ru-RU" dirty="0"/>
              <a:t> характеристик </a:t>
            </a:r>
            <a:r>
              <a:rPr lang="ru-RU" dirty="0" err="1"/>
              <a:t>вимогам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 smtClean="0"/>
              <a:t>». </a:t>
            </a:r>
          </a:p>
          <a:p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«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/>
              <a:t>споживчих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».</a:t>
            </a:r>
            <a:endParaRPr lang="ru-RU" dirty="0" smtClean="0"/>
          </a:p>
          <a:p>
            <a:r>
              <a:rPr lang="ru-RU" dirty="0"/>
              <a:t>«</a:t>
            </a:r>
            <a:r>
              <a:rPr lang="ru-RU" dirty="0" err="1"/>
              <a:t>Вимоги</a:t>
            </a:r>
            <a:r>
              <a:rPr lang="ru-RU" dirty="0"/>
              <a:t> – потреба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очікування</a:t>
            </a:r>
            <a:r>
              <a:rPr lang="ru-RU" dirty="0"/>
              <a:t>, яке установлено,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передбачається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є </a:t>
            </a:r>
            <a:r>
              <a:rPr lang="ru-RU" dirty="0" err="1"/>
              <a:t>обов'язковим</a:t>
            </a:r>
            <a:r>
              <a:rPr lang="ru-RU" dirty="0"/>
              <a:t>» (ГОСТ Р ІСО 9000-2001, п. 3.1.2).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59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916832"/>
            <a:ext cx="9144000" cy="4941168"/>
          </a:xfrm>
        </p:spPr>
        <p:txBody>
          <a:bodyPr>
            <a:normAutofit/>
          </a:bodyPr>
          <a:lstStyle/>
          <a:p>
            <a:r>
              <a:rPr lang="ru-RU" dirty="0" err="1"/>
              <a:t>Ідентифікація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-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конкретної</a:t>
            </a:r>
            <a:r>
              <a:rPr lang="ru-RU" dirty="0"/>
              <a:t> </a:t>
            </a:r>
          </a:p>
          <a:p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зразку</a:t>
            </a:r>
            <a:r>
              <a:rPr lang="ru-RU" dirty="0"/>
              <a:t> і/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опису</a:t>
            </a:r>
            <a:r>
              <a:rPr lang="ru-RU" dirty="0"/>
              <a:t> [23].</a:t>
            </a:r>
          </a:p>
          <a:p>
            <a:r>
              <a:rPr lang="ru-RU" dirty="0" err="1"/>
              <a:t>Ідентифікація</a:t>
            </a:r>
            <a:r>
              <a:rPr lang="ru-RU" dirty="0"/>
              <a:t> -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тотожності</a:t>
            </a:r>
            <a:r>
              <a:rPr lang="ru-RU" dirty="0"/>
              <a:t> характеристик </a:t>
            </a:r>
            <a:r>
              <a:rPr lang="ru-RU" dirty="0" err="1"/>
              <a:t>продукції</a:t>
            </a:r>
            <a:r>
              <a:rPr lang="ru-RU" dirty="0"/>
              <a:t> і 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/>
              <a:t>істотним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 [15</a:t>
            </a:r>
            <a:r>
              <a:rPr lang="ru-RU" dirty="0" smtClean="0"/>
              <a:t>]. </a:t>
            </a:r>
            <a:endParaRPr lang="ru-RU" dirty="0"/>
          </a:p>
          <a:p>
            <a:r>
              <a:rPr lang="ru-RU" dirty="0" err="1" smtClean="0"/>
              <a:t>Ідентифікація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 smtClean="0"/>
              <a:t>харчових</a:t>
            </a:r>
            <a:r>
              <a:rPr lang="ru-RU" dirty="0" smtClean="0"/>
              <a:t> </a:t>
            </a:r>
            <a:r>
              <a:rPr lang="ru-RU" dirty="0" err="1"/>
              <a:t>продуктів</a:t>
            </a:r>
            <a:r>
              <a:rPr lang="ru-RU" dirty="0"/>
              <a:t> і </a:t>
            </a:r>
            <a:r>
              <a:rPr lang="ru-RU" dirty="0" err="1"/>
              <a:t>продовольчої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</a:t>
            </a:r>
            <a:r>
              <a:rPr lang="ru-RU" dirty="0" err="1"/>
              <a:t>показникам</a:t>
            </a:r>
            <a:r>
              <a:rPr lang="ru-RU" dirty="0"/>
              <a:t>, </a:t>
            </a:r>
            <a:r>
              <a:rPr lang="ru-RU" dirty="0" err="1"/>
              <a:t>встановленим</a:t>
            </a:r>
            <a:r>
              <a:rPr lang="ru-RU" dirty="0"/>
              <a:t> у </a:t>
            </a:r>
            <a:r>
              <a:rPr lang="ru-RU" dirty="0" err="1" smtClean="0"/>
              <a:t>нормативній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технічній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 </a:t>
            </a:r>
            <a:r>
              <a:rPr lang="ru-RU" dirty="0" err="1"/>
              <a:t>виробника</a:t>
            </a:r>
            <a:r>
              <a:rPr lang="ru-RU" dirty="0"/>
              <a:t> </a:t>
            </a:r>
            <a:r>
              <a:rPr lang="ru-RU" dirty="0" err="1"/>
              <a:t>харчових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наведеними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відповідності</a:t>
            </a:r>
            <a:r>
              <a:rPr lang="ru-RU" dirty="0" smtClean="0"/>
              <a:t> </a:t>
            </a:r>
            <a:r>
              <a:rPr lang="ru-RU" dirty="0" err="1"/>
              <a:t>харчових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і </a:t>
            </a:r>
            <a:r>
              <a:rPr lang="ru-RU" dirty="0" err="1"/>
              <a:t>продовольчої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у </a:t>
            </a:r>
            <a:r>
              <a:rPr lang="ru-RU" dirty="0" err="1"/>
              <a:t>звичайній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загальній</a:t>
            </a:r>
            <a:r>
              <a:rPr lang="ru-RU" dirty="0" smtClean="0"/>
              <a:t> </a:t>
            </a:r>
            <a:r>
              <a:rPr lang="ru-RU" dirty="0" err="1"/>
              <a:t>назві</a:t>
            </a:r>
            <a:r>
              <a:rPr lang="ru-RU" dirty="0"/>
              <a:t> з метою </a:t>
            </a:r>
            <a:r>
              <a:rPr lang="ru-RU" dirty="0" err="1"/>
              <a:t>сертифікаці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482580"/>
          </a:xfrm>
        </p:spPr>
        <p:txBody>
          <a:bodyPr/>
          <a:lstStyle/>
          <a:p>
            <a:r>
              <a:rPr lang="ru-RU" dirty="0" err="1" smtClean="0"/>
              <a:t>Ідентифікація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0"/>
            <a:ext cx="7756263" cy="1054250"/>
          </a:xfrm>
        </p:spPr>
        <p:txBody>
          <a:bodyPr/>
          <a:lstStyle/>
          <a:p>
            <a:r>
              <a:rPr lang="ru-RU" sz="2400" dirty="0" err="1"/>
              <a:t>Місце</a:t>
            </a:r>
            <a:r>
              <a:rPr lang="ru-RU" sz="2400" dirty="0"/>
              <a:t> </a:t>
            </a:r>
            <a:r>
              <a:rPr lang="ru-RU" sz="2400" dirty="0" err="1"/>
              <a:t>ідентифікаційної</a:t>
            </a:r>
            <a:r>
              <a:rPr lang="ru-RU" sz="2400" dirty="0"/>
              <a:t> </a:t>
            </a:r>
            <a:r>
              <a:rPr lang="ru-RU" sz="2400" dirty="0" err="1"/>
              <a:t>експертизи</a:t>
            </a:r>
            <a:r>
              <a:rPr lang="ru-RU" sz="2400" dirty="0"/>
              <a:t> при </a:t>
            </a:r>
            <a:r>
              <a:rPr lang="ru-RU" sz="2400" dirty="0" err="1"/>
              <a:t>визначенні</a:t>
            </a:r>
            <a:r>
              <a:rPr lang="ru-RU" sz="2400" dirty="0"/>
              <a:t> </a:t>
            </a:r>
            <a:r>
              <a:rPr lang="ru-RU" sz="2400" dirty="0" err="1"/>
              <a:t>ступеню</a:t>
            </a:r>
            <a:r>
              <a:rPr lang="ru-RU" sz="2400" dirty="0"/>
              <a:t> </a:t>
            </a:r>
            <a:r>
              <a:rPr lang="ru-RU" sz="2400" dirty="0" err="1"/>
              <a:t>відповідності</a:t>
            </a:r>
            <a:r>
              <a:rPr lang="ru-RU" sz="2400" dirty="0"/>
              <a:t> товару</a:t>
            </a:r>
            <a:endParaRPr lang="en-US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362333"/>
            <a:ext cx="8784976" cy="51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5738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756263" cy="338564"/>
          </a:xfrm>
        </p:spPr>
        <p:txBody>
          <a:bodyPr/>
          <a:lstStyle/>
          <a:p>
            <a:r>
              <a:rPr lang="ru-RU" sz="2800" dirty="0" err="1"/>
              <a:t>Партійна</a:t>
            </a:r>
            <a:r>
              <a:rPr lang="ru-RU" sz="2800" dirty="0"/>
              <a:t> </a:t>
            </a:r>
            <a:r>
              <a:rPr lang="ru-RU" sz="2800" dirty="0" err="1"/>
              <a:t>ідентифікація</a:t>
            </a:r>
            <a:r>
              <a:rPr lang="ru-RU" sz="2800" dirty="0"/>
              <a:t> </a:t>
            </a:r>
            <a:endParaRPr lang="en-US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9024" y="1268760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/>
              <a:t>діяльність</a:t>
            </a:r>
            <a:r>
              <a:rPr lang="ru-RU" sz="2400" dirty="0"/>
              <a:t> по </a:t>
            </a:r>
            <a:r>
              <a:rPr lang="ru-RU" sz="2400" dirty="0" err="1"/>
              <a:t>інформаційному</a:t>
            </a:r>
            <a:r>
              <a:rPr lang="ru-RU" sz="2400" dirty="0"/>
              <a:t> </a:t>
            </a:r>
            <a:r>
              <a:rPr lang="ru-RU" sz="2400" dirty="0" err="1"/>
              <a:t>забезпеченні</a:t>
            </a:r>
            <a:r>
              <a:rPr lang="ru-RU" sz="2400" dirty="0"/>
              <a:t> </a:t>
            </a:r>
            <a:r>
              <a:rPr lang="ru-RU" sz="2400" dirty="0" err="1"/>
              <a:t>встановлення</a:t>
            </a:r>
            <a:r>
              <a:rPr lang="ru-RU" sz="2400" dirty="0"/>
              <a:t> </a:t>
            </a:r>
            <a:r>
              <a:rPr lang="ru-RU" sz="2400" dirty="0" err="1"/>
              <a:t>приналежності</a:t>
            </a:r>
            <a:r>
              <a:rPr lang="ru-RU" sz="2400" dirty="0"/>
              <a:t> </a:t>
            </a:r>
            <a:r>
              <a:rPr lang="ru-RU" sz="2400" dirty="0" err="1"/>
              <a:t>одиничних</a:t>
            </a:r>
            <a:r>
              <a:rPr lang="ru-RU" sz="2400" dirty="0"/>
              <a:t> </a:t>
            </a:r>
            <a:r>
              <a:rPr lang="ru-RU" sz="2400" dirty="0" err="1"/>
              <a:t>примірників</a:t>
            </a:r>
            <a:r>
              <a:rPr lang="ru-RU" sz="2400" dirty="0"/>
              <a:t> </a:t>
            </a:r>
            <a:r>
              <a:rPr lang="ru-RU" sz="2400" dirty="0" err="1"/>
              <a:t>товарів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сукупних</a:t>
            </a:r>
            <a:r>
              <a:rPr lang="ru-RU" sz="2400" dirty="0"/>
              <a:t> </a:t>
            </a:r>
            <a:r>
              <a:rPr lang="ru-RU" sz="2400" dirty="0" err="1"/>
              <a:t>пакувальних</a:t>
            </a:r>
            <a:r>
              <a:rPr lang="ru-RU" sz="2400" dirty="0"/>
              <a:t> </a:t>
            </a:r>
            <a:r>
              <a:rPr lang="ru-RU" sz="2400" dirty="0" err="1"/>
              <a:t>одиниць</a:t>
            </a:r>
            <a:r>
              <a:rPr lang="ru-RU" sz="2400" dirty="0"/>
              <a:t> до </a:t>
            </a:r>
            <a:r>
              <a:rPr lang="ru-RU" sz="2400" dirty="0" err="1"/>
              <a:t>певної</a:t>
            </a:r>
            <a:r>
              <a:rPr lang="ru-RU" sz="2400" dirty="0"/>
              <a:t> </a:t>
            </a:r>
            <a:r>
              <a:rPr lang="ru-RU" sz="2400" dirty="0" err="1"/>
              <a:t>товарної</a:t>
            </a:r>
            <a:r>
              <a:rPr lang="ru-RU" sz="2400" dirty="0"/>
              <a:t> </a:t>
            </a:r>
            <a:r>
              <a:rPr lang="ru-RU" sz="2400" dirty="0" err="1"/>
              <a:t>партії</a:t>
            </a:r>
            <a:r>
              <a:rPr lang="ru-RU" sz="2400" dirty="0"/>
              <a:t> [32].</a:t>
            </a:r>
          </a:p>
          <a:p>
            <a:r>
              <a:rPr lang="ru-RU" sz="2400" dirty="0"/>
              <a:t>Метою </a:t>
            </a:r>
            <a:r>
              <a:rPr lang="ru-RU" sz="2400" dirty="0" err="1"/>
              <a:t>ідентифікації</a:t>
            </a:r>
            <a:r>
              <a:rPr lang="ru-RU" sz="2400" dirty="0"/>
              <a:t> є </a:t>
            </a:r>
            <a:r>
              <a:rPr lang="ru-RU" sz="2400" dirty="0" err="1"/>
              <a:t>забезпечення</a:t>
            </a:r>
            <a:r>
              <a:rPr lang="ru-RU" sz="2400" dirty="0"/>
              <a:t> </a:t>
            </a:r>
            <a:r>
              <a:rPr lang="ru-RU" sz="2400" dirty="0" err="1"/>
              <a:t>прослеживаемости</a:t>
            </a:r>
            <a:r>
              <a:rPr lang="ru-RU" sz="2400" dirty="0"/>
              <a:t> </a:t>
            </a:r>
            <a:r>
              <a:rPr lang="ru-RU" sz="2400" dirty="0" err="1"/>
              <a:t>місцезнаходження</a:t>
            </a:r>
            <a:r>
              <a:rPr lang="ru-RU" sz="2400" dirty="0"/>
              <a:t> </a:t>
            </a:r>
            <a:r>
              <a:rPr lang="ru-RU" sz="2400" dirty="0" err="1"/>
              <a:t>товарної</a:t>
            </a:r>
            <a:r>
              <a:rPr lang="ru-RU" sz="2400" dirty="0"/>
              <a:t> </a:t>
            </a:r>
            <a:r>
              <a:rPr lang="ru-RU" sz="2400" dirty="0" err="1"/>
              <a:t>партії</a:t>
            </a:r>
            <a:r>
              <a:rPr lang="ru-RU" sz="2400" dirty="0"/>
              <a:t> і/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одиничних</a:t>
            </a:r>
            <a:r>
              <a:rPr lang="ru-RU" sz="2400" dirty="0"/>
              <a:t> </a:t>
            </a:r>
            <a:r>
              <a:rPr lang="ru-RU" sz="2400" dirty="0" err="1"/>
              <a:t>примірників</a:t>
            </a:r>
            <a:r>
              <a:rPr lang="ru-RU" sz="2400" dirty="0"/>
              <a:t> </a:t>
            </a:r>
            <a:r>
              <a:rPr lang="ru-RU" sz="2400" dirty="0" err="1"/>
              <a:t>товарів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сукупних</a:t>
            </a:r>
            <a:r>
              <a:rPr lang="ru-RU" sz="2400" dirty="0"/>
              <a:t> упаковок,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входять</a:t>
            </a:r>
            <a:r>
              <a:rPr lang="ru-RU" sz="2400" dirty="0"/>
              <a:t> до </a:t>
            </a:r>
            <a:r>
              <a:rPr lang="ru-RU" sz="2400" dirty="0" err="1"/>
              <a:t>її</a:t>
            </a:r>
            <a:r>
              <a:rPr lang="ru-RU" sz="2400" dirty="0"/>
              <a:t> складу.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полегшує</a:t>
            </a:r>
            <a:r>
              <a:rPr lang="ru-RU" sz="2400" dirty="0"/>
              <a:t> </a:t>
            </a:r>
            <a:r>
              <a:rPr lang="ru-RU" sz="2400" dirty="0" err="1"/>
              <a:t>виявлення</a:t>
            </a:r>
            <a:r>
              <a:rPr lang="ru-RU" sz="2400" dirty="0"/>
              <a:t> </a:t>
            </a:r>
            <a:r>
              <a:rPr lang="ru-RU" sz="2400" dirty="0" err="1"/>
              <a:t>можливих</a:t>
            </a:r>
            <a:r>
              <a:rPr lang="ru-RU" sz="2400" dirty="0"/>
              <a:t> причин </a:t>
            </a:r>
            <a:r>
              <a:rPr lang="ru-RU" sz="2400" dirty="0" err="1"/>
              <a:t>технологічних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предреалізаційних</a:t>
            </a:r>
            <a:r>
              <a:rPr lang="ru-RU" sz="2400" dirty="0"/>
              <a:t> </a:t>
            </a:r>
            <a:r>
              <a:rPr lang="ru-RU" sz="2400" dirty="0" err="1"/>
              <a:t>дефектів</a:t>
            </a:r>
            <a:r>
              <a:rPr lang="ru-RU" sz="2400" dirty="0"/>
              <a:t>.</a:t>
            </a:r>
          </a:p>
          <a:p>
            <a:r>
              <a:rPr lang="ru-RU" sz="2400" dirty="0"/>
              <a:t>Потреба в </a:t>
            </a:r>
            <a:r>
              <a:rPr lang="ru-RU" sz="2400" dirty="0" err="1"/>
              <a:t>партійній</a:t>
            </a:r>
            <a:r>
              <a:rPr lang="ru-RU" sz="2400" dirty="0"/>
              <a:t> </a:t>
            </a:r>
            <a:r>
              <a:rPr lang="ru-RU" sz="2400" dirty="0" err="1"/>
              <a:t>ідентифікації</a:t>
            </a:r>
            <a:r>
              <a:rPr lang="ru-RU" sz="2400" dirty="0"/>
              <a:t> </a:t>
            </a:r>
            <a:r>
              <a:rPr lang="ru-RU" sz="2400" dirty="0" err="1"/>
              <a:t>виникає</a:t>
            </a:r>
            <a:r>
              <a:rPr lang="ru-RU" sz="2400" dirty="0"/>
              <a:t> на </a:t>
            </a:r>
            <a:r>
              <a:rPr lang="ru-RU" sz="2400" dirty="0" err="1"/>
              <a:t>етапі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товарних</a:t>
            </a:r>
            <a:r>
              <a:rPr lang="ru-RU" sz="2400" dirty="0"/>
              <a:t> </a:t>
            </a:r>
            <a:r>
              <a:rPr lang="ru-RU" sz="2400" dirty="0" err="1"/>
              <a:t>партій</a:t>
            </a:r>
            <a:r>
              <a:rPr lang="ru-RU" sz="2400" dirty="0"/>
              <a:t> і </a:t>
            </a:r>
            <a:r>
              <a:rPr lang="ru-RU" sz="2400" dirty="0" err="1"/>
              <a:t>зникає</a:t>
            </a:r>
            <a:r>
              <a:rPr lang="ru-RU" sz="2400" dirty="0"/>
              <a:t> </a:t>
            </a:r>
            <a:r>
              <a:rPr lang="ru-RU" sz="2400" dirty="0" err="1"/>
              <a:t>після</a:t>
            </a:r>
            <a:r>
              <a:rPr lang="ru-RU" sz="2400" dirty="0"/>
              <a:t> </a:t>
            </a:r>
            <a:r>
              <a:rPr lang="ru-RU" sz="2400" dirty="0" err="1"/>
              <a:t>повного</a:t>
            </a:r>
            <a:r>
              <a:rPr lang="ru-RU" sz="2400" dirty="0"/>
              <a:t> </a:t>
            </a:r>
            <a:r>
              <a:rPr lang="ru-RU" sz="2400" dirty="0" err="1"/>
              <a:t>використання</a:t>
            </a:r>
            <a:r>
              <a:rPr lang="ru-RU" sz="2400" dirty="0"/>
              <a:t> </a:t>
            </a:r>
            <a:r>
              <a:rPr lang="ru-RU" sz="2400" dirty="0" err="1"/>
              <a:t>товарів</a:t>
            </a:r>
            <a:r>
              <a:rPr lang="ru-RU" sz="2400" dirty="0"/>
              <a:t> на </a:t>
            </a:r>
            <a:r>
              <a:rPr lang="ru-RU" sz="2400" dirty="0" err="1"/>
              <a:t>стадії</a:t>
            </a:r>
            <a:r>
              <a:rPr lang="ru-RU" sz="2400" dirty="0"/>
              <a:t> </a:t>
            </a:r>
            <a:r>
              <a:rPr lang="ru-RU" sz="2400" dirty="0" err="1"/>
              <a:t>утилізації</a:t>
            </a:r>
            <a:r>
              <a:rPr lang="ru-RU" sz="2400" dirty="0"/>
              <a:t>. </a:t>
            </a:r>
            <a:r>
              <a:rPr lang="ru-RU" sz="2400" dirty="0" err="1"/>
              <a:t>Навіть</a:t>
            </a:r>
            <a:r>
              <a:rPr lang="ru-RU" sz="2400" dirty="0"/>
              <a:t> </a:t>
            </a:r>
            <a:r>
              <a:rPr lang="ru-RU" sz="2400" dirty="0" err="1"/>
              <a:t>після</a:t>
            </a:r>
            <a:r>
              <a:rPr lang="ru-RU" sz="2400" dirty="0"/>
              <a:t> </a:t>
            </a:r>
            <a:r>
              <a:rPr lang="ru-RU" sz="2400" dirty="0" err="1"/>
              <a:t>реалізації</a:t>
            </a:r>
            <a:r>
              <a:rPr lang="ru-RU" sz="2400" dirty="0"/>
              <a:t> на </a:t>
            </a:r>
            <a:r>
              <a:rPr lang="ru-RU" sz="2400" dirty="0" err="1"/>
              <a:t>етапі</a:t>
            </a:r>
            <a:r>
              <a:rPr lang="ru-RU" sz="2400" dirty="0"/>
              <a:t> </a:t>
            </a:r>
            <a:r>
              <a:rPr lang="ru-RU" sz="2400" dirty="0" err="1"/>
              <a:t>споживання</a:t>
            </a:r>
            <a:r>
              <a:rPr lang="ru-RU" sz="2400" dirty="0"/>
              <a:t> (</a:t>
            </a:r>
            <a:r>
              <a:rPr lang="ru-RU" sz="2400" dirty="0" err="1"/>
              <a:t>експлуатації</a:t>
            </a:r>
            <a:r>
              <a:rPr lang="ru-RU" sz="2400" dirty="0"/>
              <a:t>) </a:t>
            </a:r>
            <a:r>
              <a:rPr lang="ru-RU" sz="2400" dirty="0" err="1"/>
              <a:t>можуть</a:t>
            </a:r>
            <a:r>
              <a:rPr lang="ru-RU" sz="2400" dirty="0"/>
              <a:t> бути </a:t>
            </a:r>
            <a:r>
              <a:rPr lang="ru-RU" sz="2400" dirty="0" err="1"/>
              <a:t>виявлені</a:t>
            </a:r>
            <a:r>
              <a:rPr lang="ru-RU" sz="2400" dirty="0"/>
              <a:t> </a:t>
            </a:r>
            <a:r>
              <a:rPr lang="ru-RU" sz="2400" dirty="0" err="1"/>
              <a:t>критичні</a:t>
            </a:r>
            <a:r>
              <a:rPr lang="ru-RU" sz="2400" dirty="0"/>
              <a:t> </a:t>
            </a:r>
            <a:r>
              <a:rPr lang="ru-RU" sz="2400" dirty="0" err="1"/>
              <a:t>дефекти</a:t>
            </a:r>
            <a:r>
              <a:rPr lang="ru-RU" sz="2400" dirty="0"/>
              <a:t> і </a:t>
            </a:r>
            <a:r>
              <a:rPr lang="ru-RU" sz="2400" dirty="0" err="1"/>
              <a:t>може</a:t>
            </a:r>
            <a:r>
              <a:rPr lang="ru-RU" sz="2400" dirty="0"/>
              <a:t> </a:t>
            </a:r>
            <a:r>
              <a:rPr lang="ru-RU" sz="2400" dirty="0" err="1"/>
              <a:t>виникнути</a:t>
            </a:r>
            <a:r>
              <a:rPr lang="ru-RU" sz="2400" dirty="0"/>
              <a:t> </a:t>
            </a:r>
            <a:r>
              <a:rPr lang="ru-RU" sz="2400" dirty="0" err="1"/>
              <a:t>необхідність</a:t>
            </a:r>
            <a:r>
              <a:rPr lang="ru-RU" sz="2400" dirty="0"/>
              <a:t> </a:t>
            </a:r>
            <a:r>
              <a:rPr lang="ru-RU" sz="2400" dirty="0" err="1"/>
              <a:t>вилучення</a:t>
            </a:r>
            <a:r>
              <a:rPr lang="ru-RU" sz="2400" dirty="0"/>
              <a:t> </a:t>
            </a:r>
            <a:r>
              <a:rPr lang="ru-RU" sz="2400" dirty="0" err="1"/>
              <a:t>всієї</a:t>
            </a:r>
            <a:r>
              <a:rPr lang="ru-RU" sz="2400" dirty="0"/>
              <a:t> </a:t>
            </a:r>
            <a:r>
              <a:rPr lang="ru-RU" sz="2400" dirty="0" err="1"/>
              <a:t>товарної</a:t>
            </a:r>
            <a:r>
              <a:rPr lang="ru-RU" sz="2400" dirty="0"/>
              <a:t> </a:t>
            </a:r>
            <a:r>
              <a:rPr lang="ru-RU" sz="2400" dirty="0" err="1"/>
              <a:t>партії</a:t>
            </a:r>
            <a:r>
              <a:rPr lang="ru-RU" sz="2400" dirty="0"/>
              <a:t>, </a:t>
            </a:r>
            <a:r>
              <a:rPr lang="ru-RU" sz="2400" dirty="0" err="1"/>
              <a:t>небезпечної</a:t>
            </a:r>
            <a:r>
              <a:rPr lang="ru-RU" sz="2400" dirty="0"/>
              <a:t> для </a:t>
            </a:r>
            <a:r>
              <a:rPr lang="ru-RU" sz="2400" dirty="0" err="1"/>
              <a:t>споживача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03981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8128" y="1566568"/>
            <a:ext cx="88569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 </a:t>
            </a:r>
            <a:r>
              <a:rPr lang="ru-RU" sz="2400" dirty="0" err="1"/>
              <a:t>здатність</a:t>
            </a:r>
            <a:r>
              <a:rPr lang="ru-RU" sz="2400" dirty="0"/>
              <a:t> </a:t>
            </a:r>
            <a:r>
              <a:rPr lang="ru-RU" sz="2400" dirty="0" err="1"/>
              <a:t>простежити</a:t>
            </a:r>
            <a:r>
              <a:rPr lang="ru-RU" sz="2400" dirty="0"/>
              <a:t> </a:t>
            </a:r>
            <a:r>
              <a:rPr lang="ru-RU" sz="2400" dirty="0" err="1"/>
              <a:t>передісторію</a:t>
            </a:r>
            <a:r>
              <a:rPr lang="ru-RU" sz="2400" dirty="0"/>
              <a:t>, </a:t>
            </a:r>
            <a:r>
              <a:rPr lang="ru-RU" sz="2400" dirty="0" err="1"/>
              <a:t>використання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місцезнаходження</a:t>
            </a:r>
            <a:r>
              <a:rPr lang="ru-RU" sz="2400" dirty="0"/>
              <a:t> </a:t>
            </a:r>
            <a:r>
              <a:rPr lang="ru-RU" sz="2400" dirty="0" err="1"/>
              <a:t>об'єкта</a:t>
            </a:r>
            <a:r>
              <a:rPr lang="ru-RU" sz="2400" dirty="0"/>
              <a:t> з </a:t>
            </a:r>
            <a:r>
              <a:rPr lang="ru-RU" sz="2400" dirty="0" err="1"/>
              <a:t>допомогою</a:t>
            </a:r>
            <a:r>
              <a:rPr lang="ru-RU" sz="2400" dirty="0"/>
              <a:t> </a:t>
            </a:r>
            <a:r>
              <a:rPr lang="ru-RU" sz="2400" dirty="0" err="1"/>
              <a:t>ідентифікації</a:t>
            </a:r>
            <a:r>
              <a:rPr lang="ru-RU" sz="2400" dirty="0"/>
              <a:t>, яка </a:t>
            </a:r>
            <a:r>
              <a:rPr lang="ru-RU" sz="2400" dirty="0" err="1"/>
              <a:t>реєструється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Прослеживаемость</a:t>
            </a:r>
            <a:r>
              <a:rPr lang="ru-RU" sz="2400" dirty="0"/>
              <a:t> </a:t>
            </a:r>
            <a:r>
              <a:rPr lang="ru-RU" sz="2400" dirty="0" err="1"/>
              <a:t>товарних</a:t>
            </a:r>
            <a:r>
              <a:rPr lang="ru-RU" sz="2400" dirty="0"/>
              <a:t> </a:t>
            </a:r>
            <a:r>
              <a:rPr lang="ru-RU" sz="2400" dirty="0" err="1"/>
              <a:t>партій</a:t>
            </a:r>
            <a:r>
              <a:rPr lang="ru-RU" sz="2400" dirty="0"/>
              <a:t> повинна бути </a:t>
            </a:r>
            <a:r>
              <a:rPr lang="ru-RU" sz="2400" dirty="0" err="1"/>
              <a:t>встановлена</a:t>
            </a:r>
            <a:r>
              <a:rPr lang="ru-RU" sz="2400" dirty="0"/>
              <a:t> на </a:t>
            </a:r>
            <a:r>
              <a:rPr lang="ru-RU" sz="2400" dirty="0" err="1"/>
              <a:t>етапі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є початком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застосування</a:t>
            </a:r>
            <a:r>
              <a:rPr lang="ru-RU" sz="2400" dirty="0"/>
              <a:t>, а </a:t>
            </a:r>
            <a:r>
              <a:rPr lang="ru-RU" sz="2400" dirty="0" err="1"/>
              <a:t>також</a:t>
            </a:r>
            <a:r>
              <a:rPr lang="ru-RU" sz="2400" dirty="0"/>
              <a:t> на </a:t>
            </a:r>
            <a:r>
              <a:rPr lang="ru-RU" sz="2400" dirty="0" err="1"/>
              <a:t>всіх</a:t>
            </a:r>
            <a:r>
              <a:rPr lang="ru-RU" sz="2400" dirty="0"/>
              <a:t> </a:t>
            </a:r>
            <a:r>
              <a:rPr lang="ru-RU" sz="2400" dirty="0" err="1"/>
              <a:t>наступних</a:t>
            </a:r>
            <a:r>
              <a:rPr lang="ru-RU" sz="2400" dirty="0"/>
              <a:t> </a:t>
            </a:r>
            <a:r>
              <a:rPr lang="ru-RU" sz="2400" dirty="0" err="1"/>
              <a:t>етапах</a:t>
            </a:r>
            <a:r>
              <a:rPr lang="ru-RU" sz="2400" dirty="0"/>
              <a:t> </a:t>
            </a:r>
            <a:r>
              <a:rPr lang="ru-RU" sz="2400" dirty="0" err="1"/>
              <a:t>товарної</a:t>
            </a:r>
            <a:r>
              <a:rPr lang="ru-RU" sz="2400" dirty="0"/>
              <a:t> </a:t>
            </a:r>
            <a:r>
              <a:rPr lang="ru-RU" sz="2400" dirty="0" err="1"/>
              <a:t>стадії</a:t>
            </a:r>
            <a:r>
              <a:rPr lang="ru-RU" sz="2400" dirty="0"/>
              <a:t>. У </a:t>
            </a:r>
            <a:r>
              <a:rPr lang="ru-RU" sz="2400" dirty="0" err="1"/>
              <a:t>міжнародному</a:t>
            </a:r>
            <a:r>
              <a:rPr lang="ru-RU" sz="2400" dirty="0"/>
              <a:t> </a:t>
            </a:r>
            <a:r>
              <a:rPr lang="ru-RU" sz="2400" dirty="0" err="1"/>
              <a:t>стандарті</a:t>
            </a:r>
            <a:r>
              <a:rPr lang="ru-RU" sz="2400" dirty="0"/>
              <a:t> ІСО 9001-2001 </a:t>
            </a:r>
            <a:r>
              <a:rPr lang="ru-RU" sz="2400" dirty="0" err="1"/>
              <a:t>вказується</a:t>
            </a:r>
            <a:r>
              <a:rPr lang="ru-RU" sz="2400" dirty="0"/>
              <a:t>, </a:t>
            </a: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відстеження</a:t>
            </a:r>
            <a:r>
              <a:rPr lang="ru-RU" sz="2400" dirty="0"/>
              <a:t> </a:t>
            </a:r>
            <a:r>
              <a:rPr lang="ru-RU" sz="2400" dirty="0" err="1"/>
              <a:t>продукції</a:t>
            </a:r>
            <a:r>
              <a:rPr lang="ru-RU" sz="2400" dirty="0"/>
              <a:t> є </a:t>
            </a:r>
            <a:r>
              <a:rPr lang="ru-RU" sz="2400" dirty="0" err="1"/>
              <a:t>чітко</a:t>
            </a:r>
            <a:r>
              <a:rPr lang="ru-RU" sz="2400" dirty="0"/>
              <a:t> </a:t>
            </a:r>
            <a:r>
              <a:rPr lang="ru-RU" sz="2400" dirty="0" err="1"/>
              <a:t>визначеним</a:t>
            </a:r>
            <a:r>
              <a:rPr lang="ru-RU" sz="2400" dirty="0"/>
              <a:t> </a:t>
            </a:r>
            <a:r>
              <a:rPr lang="ru-RU" sz="2400" dirty="0" err="1"/>
              <a:t>вимогою</a:t>
            </a:r>
            <a:r>
              <a:rPr lang="ru-RU" sz="2400" dirty="0"/>
              <a:t>, то в межах </a:t>
            </a:r>
            <a:r>
              <a:rPr lang="ru-RU" sz="2400" dirty="0" err="1"/>
              <a:t>цих</a:t>
            </a:r>
            <a:r>
              <a:rPr lang="ru-RU" sz="2400" dirty="0"/>
              <a:t> </a:t>
            </a:r>
            <a:r>
              <a:rPr lang="ru-RU" sz="2400" dirty="0" err="1"/>
              <a:t>вимог</a:t>
            </a:r>
            <a:r>
              <a:rPr lang="ru-RU" sz="2400" dirty="0"/>
              <a:t> </a:t>
            </a:r>
            <a:r>
              <a:rPr lang="ru-RU" sz="2400" dirty="0" err="1"/>
              <a:t>окремі</a:t>
            </a:r>
            <a:r>
              <a:rPr lang="ru-RU" sz="2400" dirty="0"/>
              <a:t> </a:t>
            </a:r>
            <a:r>
              <a:rPr lang="ru-RU" sz="2400" dirty="0" err="1"/>
              <a:t>одиниці</a:t>
            </a:r>
            <a:r>
              <a:rPr lang="ru-RU" sz="2400" dirty="0"/>
              <a:t> </a:t>
            </a:r>
            <a:r>
              <a:rPr lang="ru-RU" sz="2400" dirty="0" err="1"/>
              <a:t>продукції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партії</a:t>
            </a:r>
            <a:r>
              <a:rPr lang="ru-RU" sz="2400" dirty="0"/>
              <a:t> </a:t>
            </a:r>
            <a:r>
              <a:rPr lang="ru-RU" sz="2400" dirty="0" err="1"/>
              <a:t>повинні</a:t>
            </a:r>
            <a:r>
              <a:rPr lang="ru-RU" sz="2400" dirty="0"/>
              <a:t> </a:t>
            </a:r>
            <a:r>
              <a:rPr lang="ru-RU" sz="2400" dirty="0" err="1"/>
              <a:t>мати</a:t>
            </a:r>
            <a:r>
              <a:rPr lang="ru-RU" sz="2400" dirty="0"/>
              <a:t> </a:t>
            </a:r>
            <a:r>
              <a:rPr lang="ru-RU" sz="2400" dirty="0" err="1"/>
              <a:t>єдиний</a:t>
            </a:r>
            <a:r>
              <a:rPr lang="ru-RU" sz="2400" dirty="0"/>
              <a:t> характер </a:t>
            </a:r>
            <a:r>
              <a:rPr lang="ru-RU" sz="2400" dirty="0" err="1"/>
              <a:t>ідентифікації</a:t>
            </a:r>
            <a:r>
              <a:rPr lang="ru-RU" sz="2400" dirty="0"/>
              <a:t>. </a:t>
            </a:r>
            <a:r>
              <a:rPr lang="ru-RU" sz="2400" dirty="0" err="1"/>
              <a:t>Така</a:t>
            </a:r>
            <a:r>
              <a:rPr lang="ru-RU" sz="2400" dirty="0"/>
              <a:t> </a:t>
            </a:r>
            <a:r>
              <a:rPr lang="ru-RU" sz="2400" dirty="0" err="1"/>
              <a:t>ідентифікація</a:t>
            </a:r>
            <a:r>
              <a:rPr lang="ru-RU" sz="2400" dirty="0"/>
              <a:t> </a:t>
            </a:r>
            <a:r>
              <a:rPr lang="ru-RU" sz="2400" dirty="0" err="1"/>
              <a:t>відповідним</a:t>
            </a:r>
            <a:r>
              <a:rPr lang="ru-RU" sz="2400" dirty="0"/>
              <a:t> чином </a:t>
            </a:r>
            <a:r>
              <a:rPr lang="ru-RU" sz="2400" dirty="0" err="1"/>
              <a:t>реєструється</a:t>
            </a:r>
            <a:r>
              <a:rPr lang="ru-RU" sz="2400" dirty="0"/>
              <a:t>.</a:t>
            </a:r>
          </a:p>
          <a:p>
            <a:r>
              <a:rPr lang="ru-RU" sz="2400" dirty="0"/>
              <a:t>Комплекс </a:t>
            </a:r>
            <a:r>
              <a:rPr lang="ru-RU" sz="2400" dirty="0" err="1"/>
              <a:t>робіт</a:t>
            </a:r>
            <a:r>
              <a:rPr lang="ru-RU" sz="2400" dirty="0"/>
              <a:t> з </a:t>
            </a:r>
            <a:r>
              <a:rPr lang="ru-RU" sz="2400" dirty="0" err="1"/>
              <a:t>ідентифікації</a:t>
            </a:r>
            <a:r>
              <a:rPr lang="ru-RU" sz="2400" dirty="0"/>
              <a:t> і </a:t>
            </a:r>
            <a:r>
              <a:rPr lang="ru-RU" sz="2400" dirty="0" err="1"/>
              <a:t>прослеживаемости</a:t>
            </a:r>
            <a:r>
              <a:rPr lang="ru-RU" sz="2400" dirty="0"/>
              <a:t> </a:t>
            </a:r>
            <a:r>
              <a:rPr lang="ru-RU" sz="2400" dirty="0" err="1"/>
              <a:t>включає</a:t>
            </a:r>
            <a:r>
              <a:rPr lang="ru-RU" sz="2400" dirty="0"/>
              <a:t> </a:t>
            </a:r>
            <a:r>
              <a:rPr lang="ru-RU" sz="2400" dirty="0" err="1"/>
              <a:t>наступні</a:t>
            </a:r>
            <a:r>
              <a:rPr lang="ru-RU" sz="2400" dirty="0"/>
              <a:t> </a:t>
            </a:r>
            <a:r>
              <a:rPr lang="ru-RU" sz="2400" dirty="0" err="1"/>
              <a:t>взаємопов'язані</a:t>
            </a:r>
            <a:r>
              <a:rPr lang="ru-RU" sz="2400" dirty="0"/>
              <a:t> напрямки: </a:t>
            </a:r>
            <a:r>
              <a:rPr lang="ru-RU" sz="2400" dirty="0" err="1"/>
              <a:t>технічне</a:t>
            </a:r>
            <a:r>
              <a:rPr lang="ru-RU" sz="2400" dirty="0"/>
              <a:t> (</a:t>
            </a:r>
            <a:r>
              <a:rPr lang="ru-RU" sz="2400" dirty="0" err="1"/>
              <a:t>технологічне</a:t>
            </a:r>
            <a:r>
              <a:rPr lang="ru-RU" sz="2400" dirty="0"/>
              <a:t>) </a:t>
            </a:r>
            <a:r>
              <a:rPr lang="ru-RU" sz="2400" dirty="0" err="1"/>
              <a:t>забезпечення</a:t>
            </a:r>
            <a:r>
              <a:rPr lang="ru-RU" sz="2400" dirty="0"/>
              <a:t>; </a:t>
            </a:r>
            <a:r>
              <a:rPr lang="ru-RU" sz="2400" dirty="0" err="1"/>
              <a:t>інформаційне</a:t>
            </a:r>
            <a:r>
              <a:rPr lang="ru-RU" sz="2400" dirty="0"/>
              <a:t> </a:t>
            </a:r>
            <a:r>
              <a:rPr lang="ru-RU" sz="2400" dirty="0" err="1"/>
              <a:t>забезпечення</a:t>
            </a:r>
            <a:r>
              <a:rPr lang="ru-RU" sz="2400" dirty="0"/>
              <a:t>; </a:t>
            </a:r>
            <a:r>
              <a:rPr lang="ru-RU" sz="2400" dirty="0" err="1"/>
              <a:t>організаційне</a:t>
            </a:r>
            <a:r>
              <a:rPr lang="ru-RU" sz="2400" dirty="0"/>
              <a:t> </a:t>
            </a:r>
            <a:r>
              <a:rPr lang="ru-RU" sz="2400" dirty="0" err="1"/>
              <a:t>забезпечення</a:t>
            </a:r>
            <a:r>
              <a:rPr lang="ru-RU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8489" y="11088"/>
            <a:ext cx="7756263" cy="842620"/>
          </a:xfrm>
        </p:spPr>
        <p:txBody>
          <a:bodyPr/>
          <a:lstStyle/>
          <a:p>
            <a:r>
              <a:rPr lang="ru-RU" sz="2400" dirty="0" err="1"/>
              <a:t>Відстежуваність</a:t>
            </a:r>
            <a:r>
              <a:rPr lang="ru-RU" sz="2400" dirty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41100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908721"/>
            <a:ext cx="9145015" cy="5217442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нанесення</a:t>
            </a:r>
            <a:r>
              <a:rPr lang="ru-RU" dirty="0"/>
              <a:t> на </a:t>
            </a:r>
            <a:r>
              <a:rPr lang="ru-RU" dirty="0" err="1"/>
              <a:t>об'єкт</a:t>
            </a:r>
            <a:r>
              <a:rPr lang="ru-RU" dirty="0"/>
              <a:t> </a:t>
            </a:r>
            <a:r>
              <a:rPr lang="ru-RU" dirty="0" err="1"/>
              <a:t>ідентифікації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тексту, рисунка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умовних</a:t>
            </a:r>
            <a:r>
              <a:rPr lang="ru-RU" dirty="0"/>
              <a:t> </a:t>
            </a:r>
            <a:r>
              <a:rPr lang="ru-RU" dirty="0" err="1"/>
              <a:t>позначень</a:t>
            </a:r>
            <a:r>
              <a:rPr lang="ru-RU" dirty="0"/>
              <a:t> (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знаків</a:t>
            </a:r>
            <a:r>
              <a:rPr lang="ru-RU" dirty="0"/>
              <a:t>, </a:t>
            </a:r>
            <a:r>
              <a:rPr lang="ru-RU" dirty="0" err="1"/>
              <a:t>шифрів</a:t>
            </a:r>
            <a:r>
              <a:rPr lang="ru-RU" dirty="0"/>
              <a:t>, </a:t>
            </a:r>
            <a:r>
              <a:rPr lang="ru-RU" dirty="0" err="1"/>
              <a:t>кодів</a:t>
            </a:r>
            <a:r>
              <a:rPr lang="ru-RU" dirty="0"/>
              <a:t> і т.п.),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відображають</a:t>
            </a:r>
            <a:r>
              <a:rPr lang="ru-RU" dirty="0"/>
              <a:t> </a:t>
            </a:r>
            <a:r>
              <a:rPr lang="ru-RU" dirty="0" err="1"/>
              <a:t>характерні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найменування</a:t>
            </a:r>
            <a:r>
              <a:rPr lang="ru-RU" dirty="0"/>
              <a:t>, сорт, </a:t>
            </a:r>
            <a:r>
              <a:rPr lang="ru-RU" dirty="0" err="1"/>
              <a:t>розмір</a:t>
            </a:r>
            <a:r>
              <a:rPr lang="ru-RU" dirty="0"/>
              <a:t> і т.п.) [37].</a:t>
            </a:r>
          </a:p>
          <a:p>
            <a:r>
              <a:rPr lang="ru-RU" dirty="0" err="1"/>
              <a:t>Поряд</a:t>
            </a:r>
            <a:r>
              <a:rPr lang="ru-RU" dirty="0"/>
              <a:t> з </a:t>
            </a:r>
            <a:r>
              <a:rPr lang="ru-RU" dirty="0" err="1"/>
              <a:t>індивідуальними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 на товар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упаковку при </a:t>
            </a:r>
            <a:r>
              <a:rPr lang="ru-RU" dirty="0" err="1"/>
              <a:t>маркуванні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нанесені</a:t>
            </a:r>
            <a:r>
              <a:rPr lang="ru-RU" dirty="0"/>
              <a:t> </a:t>
            </a:r>
            <a:r>
              <a:rPr lang="ru-RU" dirty="0" err="1"/>
              <a:t>умовні</a:t>
            </a:r>
            <a:r>
              <a:rPr lang="ru-RU" dirty="0"/>
              <a:t> </a:t>
            </a:r>
            <a:r>
              <a:rPr lang="ru-RU" dirty="0" err="1"/>
              <a:t>позначення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здійснити</a:t>
            </a:r>
            <a:r>
              <a:rPr lang="ru-RU" dirty="0"/>
              <a:t> </a:t>
            </a:r>
            <a:r>
              <a:rPr lang="ru-RU" dirty="0" err="1"/>
              <a:t>партійну</a:t>
            </a:r>
            <a:r>
              <a:rPr lang="ru-RU" dirty="0"/>
              <a:t> </a:t>
            </a:r>
            <a:r>
              <a:rPr lang="ru-RU" dirty="0" err="1"/>
              <a:t>ідентифікацію</a:t>
            </a:r>
            <a:r>
              <a:rPr lang="ru-RU" dirty="0"/>
              <a:t> та </a:t>
            </a:r>
            <a:r>
              <a:rPr lang="ru-RU" dirty="0" err="1"/>
              <a:t>прослеживаемость</a:t>
            </a:r>
            <a:r>
              <a:rPr lang="ru-RU" dirty="0"/>
              <a:t> товару. В </a:t>
            </a:r>
            <a:r>
              <a:rPr lang="ru-RU" dirty="0" err="1"/>
              <a:t>якості</a:t>
            </a:r>
            <a:r>
              <a:rPr lang="ru-RU" dirty="0"/>
              <a:t> таких </a:t>
            </a:r>
            <a:r>
              <a:rPr lang="ru-RU" dirty="0" err="1"/>
              <a:t>умовних</a:t>
            </a:r>
            <a:r>
              <a:rPr lang="ru-RU" dirty="0"/>
              <a:t> </a:t>
            </a:r>
            <a:r>
              <a:rPr lang="ru-RU" dirty="0" err="1"/>
              <a:t>позначень</a:t>
            </a:r>
            <a:r>
              <a:rPr lang="ru-RU" dirty="0"/>
              <a:t> </a:t>
            </a:r>
            <a:r>
              <a:rPr lang="ru-RU" dirty="0" err="1"/>
              <a:t>найчастіше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дату </a:t>
            </a:r>
            <a:r>
              <a:rPr lang="ru-RU" dirty="0" err="1"/>
              <a:t>випуску</a:t>
            </a:r>
            <a:r>
              <a:rPr lang="ru-RU" dirty="0"/>
              <a:t> і номер </a:t>
            </a:r>
            <a:r>
              <a:rPr lang="ru-RU" dirty="0" err="1"/>
              <a:t>зміни</a:t>
            </a:r>
            <a:r>
              <a:rPr lang="ru-RU" dirty="0"/>
              <a:t>,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вказують</a:t>
            </a:r>
            <a:r>
              <a:rPr lang="ru-RU" dirty="0"/>
              <a:t> на </a:t>
            </a:r>
            <a:r>
              <a:rPr lang="ru-RU" dirty="0" err="1"/>
              <a:t>приналежність</a:t>
            </a:r>
            <a:r>
              <a:rPr lang="ru-RU" dirty="0"/>
              <a:t> товару до </a:t>
            </a:r>
            <a:r>
              <a:rPr lang="ru-RU" dirty="0" err="1"/>
              <a:t>конкретної</a:t>
            </a:r>
            <a:r>
              <a:rPr lang="ru-RU" dirty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партії</a:t>
            </a:r>
            <a:r>
              <a:rPr lang="ru-RU" dirty="0"/>
              <a:t> </a:t>
            </a:r>
            <a:r>
              <a:rPr lang="ru-RU" dirty="0" err="1"/>
              <a:t>поряд</a:t>
            </a:r>
            <a:r>
              <a:rPr lang="ru-RU" dirty="0"/>
              <a:t> з </a:t>
            </a:r>
            <a:r>
              <a:rPr lang="ru-RU" dirty="0" err="1"/>
              <a:t>позначеннями</a:t>
            </a:r>
            <a:r>
              <a:rPr lang="ru-RU" dirty="0"/>
              <a:t> </a:t>
            </a:r>
            <a:r>
              <a:rPr lang="ru-RU" dirty="0" err="1"/>
              <a:t>індивідуальної</a:t>
            </a:r>
            <a:r>
              <a:rPr lang="ru-RU" dirty="0"/>
              <a:t> </a:t>
            </a:r>
            <a:r>
              <a:rPr lang="ru-RU" dirty="0" err="1"/>
              <a:t>ідентифікації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Маркування</a:t>
            </a:r>
            <a:r>
              <a:rPr lang="ru-RU" dirty="0" smtClean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не повинно </a:t>
            </a:r>
            <a:r>
              <a:rPr lang="ru-RU" dirty="0" err="1"/>
              <a:t>погіршувати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готової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маркування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об'єктами</a:t>
            </a:r>
            <a:r>
              <a:rPr lang="ru-RU" dirty="0"/>
              <a:t> </a:t>
            </a:r>
            <a:r>
              <a:rPr lang="ru-RU" dirty="0" err="1"/>
              <a:t>операційного</a:t>
            </a:r>
            <a:r>
              <a:rPr lang="ru-RU" dirty="0"/>
              <a:t> та </a:t>
            </a:r>
            <a:r>
              <a:rPr lang="ru-RU" dirty="0" err="1"/>
              <a:t>інспекційного</a:t>
            </a:r>
            <a:r>
              <a:rPr lang="ru-RU" dirty="0"/>
              <a:t> контролю. </a:t>
            </a:r>
            <a:r>
              <a:rPr lang="ru-RU" dirty="0" err="1"/>
              <a:t>Технічні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для </a:t>
            </a:r>
            <a:r>
              <a:rPr lang="ru-RU" dirty="0" err="1"/>
              <a:t>маркування</a:t>
            </a:r>
            <a:r>
              <a:rPr lang="ru-RU" dirty="0"/>
              <a:t> (</a:t>
            </a:r>
            <a:r>
              <a:rPr lang="ru-RU" dirty="0" err="1"/>
              <a:t>штампи</a:t>
            </a:r>
            <a:r>
              <a:rPr lang="ru-RU" dirty="0"/>
              <a:t>, клейма і т.п.)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підтримуватися</a:t>
            </a:r>
            <a:r>
              <a:rPr lang="ru-RU" dirty="0"/>
              <a:t> в </a:t>
            </a:r>
            <a:r>
              <a:rPr lang="ru-RU" dirty="0" err="1"/>
              <a:t>працездатному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 і </a:t>
            </a:r>
            <a:r>
              <a:rPr lang="ru-RU" dirty="0" err="1"/>
              <a:t>зберігатися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виключають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безконтрольного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персоналом.</a:t>
            </a:r>
          </a:p>
          <a:p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99247" y="116632"/>
            <a:ext cx="7756263" cy="576064"/>
          </a:xfrm>
        </p:spPr>
        <p:txBody>
          <a:bodyPr/>
          <a:lstStyle/>
          <a:p>
            <a:r>
              <a:rPr lang="ru-RU" dirty="0" err="1"/>
              <a:t>Маркування</a:t>
            </a:r>
            <a:r>
              <a:rPr lang="ru-RU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9892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-252536" y="908720"/>
            <a:ext cx="9396535" cy="5832647"/>
          </a:xfrm>
        </p:spPr>
        <p:txBody>
          <a:bodyPr>
            <a:normAutofit/>
          </a:bodyPr>
          <a:lstStyle/>
          <a:p>
            <a:r>
              <a:rPr lang="ru-RU" dirty="0" err="1"/>
              <a:t>Виробниче</a:t>
            </a:r>
            <a:r>
              <a:rPr lang="ru-RU" dirty="0"/>
              <a:t> </a:t>
            </a:r>
            <a:r>
              <a:rPr lang="ru-RU" dirty="0" err="1"/>
              <a:t>маркування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наноситься при </a:t>
            </a:r>
            <a:r>
              <a:rPr lang="ru-RU" dirty="0" err="1"/>
              <a:t>маркуванні</a:t>
            </a:r>
            <a:r>
              <a:rPr lang="ru-RU" dirty="0"/>
              <a:t>, є 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інформаційного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ідентифікації</a:t>
            </a:r>
            <a:r>
              <a:rPr lang="ru-RU" dirty="0"/>
              <a:t> та </a:t>
            </a:r>
            <a:r>
              <a:rPr lang="ru-RU" dirty="0" err="1"/>
              <a:t>прослеживаемости</a:t>
            </a:r>
            <a:r>
              <a:rPr lang="ru-RU" dirty="0"/>
              <a:t> </a:t>
            </a:r>
            <a:r>
              <a:rPr lang="ru-RU" dirty="0" err="1"/>
              <a:t>одиничних</a:t>
            </a:r>
            <a:r>
              <a:rPr lang="ru-RU" dirty="0"/>
              <a:t> </a:t>
            </a:r>
            <a:r>
              <a:rPr lang="ru-RU" dirty="0" err="1"/>
              <a:t>екземплярів</a:t>
            </a:r>
            <a:r>
              <a:rPr lang="ru-RU" dirty="0"/>
              <a:t>, а за </a:t>
            </a:r>
            <a:r>
              <a:rPr lang="ru-RU" dirty="0" err="1"/>
              <a:t>певних</a:t>
            </a:r>
            <a:r>
              <a:rPr lang="ru-RU" dirty="0"/>
              <a:t> умов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партій</a:t>
            </a:r>
            <a:r>
              <a:rPr lang="ru-RU" dirty="0"/>
              <a:t> за </a:t>
            </a:r>
            <a:r>
              <a:rPr lang="ru-RU" dirty="0" err="1"/>
              <a:t>ознаками</a:t>
            </a:r>
            <a:r>
              <a:rPr lang="ru-RU" dirty="0"/>
              <a:t>, </a:t>
            </a:r>
            <a:r>
              <a:rPr lang="ru-RU" dirty="0" err="1"/>
              <a:t>зазначеним</a:t>
            </a:r>
            <a:r>
              <a:rPr lang="ru-RU" dirty="0"/>
              <a:t> на </a:t>
            </a:r>
            <a:r>
              <a:rPr lang="ru-RU" dirty="0" err="1"/>
              <a:t>маркуванні</a:t>
            </a:r>
            <a:r>
              <a:rPr lang="ru-RU" dirty="0"/>
              <a:t>, і </a:t>
            </a:r>
            <a:r>
              <a:rPr lang="ru-RU" dirty="0" err="1"/>
              <a:t>засобом</a:t>
            </a:r>
            <a:r>
              <a:rPr lang="ru-RU" dirty="0"/>
              <a:t> </a:t>
            </a:r>
            <a:r>
              <a:rPr lang="ru-RU" dirty="0" err="1"/>
              <a:t>партійної</a:t>
            </a:r>
            <a:r>
              <a:rPr lang="ru-RU" dirty="0"/>
              <a:t> </a:t>
            </a:r>
            <a:r>
              <a:rPr lang="ru-RU" dirty="0" err="1"/>
              <a:t>ідентифікації</a:t>
            </a:r>
            <a:r>
              <a:rPr lang="ru-RU" dirty="0"/>
              <a:t>.</a:t>
            </a:r>
          </a:p>
          <a:p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партійної</a:t>
            </a:r>
            <a:r>
              <a:rPr lang="ru-RU" dirty="0"/>
              <a:t> </a:t>
            </a:r>
            <a:r>
              <a:rPr lang="ru-RU" dirty="0" err="1"/>
              <a:t>ідентифікації</a:t>
            </a:r>
            <a:r>
              <a:rPr lang="ru-RU" dirty="0"/>
              <a:t> на </a:t>
            </a:r>
            <a:r>
              <a:rPr lang="ru-RU" dirty="0" err="1"/>
              <a:t>товарній</a:t>
            </a:r>
            <a:r>
              <a:rPr lang="ru-RU" dirty="0"/>
              <a:t>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служать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товарно-</a:t>
            </a:r>
            <a:r>
              <a:rPr lang="ru-RU" dirty="0" err="1"/>
              <a:t>супровідні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носії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електронні</a:t>
            </a:r>
            <a:r>
              <a:rPr lang="ru-RU" dirty="0"/>
              <a:t> </a:t>
            </a:r>
            <a:r>
              <a:rPr lang="ru-RU" dirty="0" err="1"/>
              <a:t>носії</a:t>
            </a:r>
            <a:r>
              <a:rPr lang="ru-RU" dirty="0"/>
              <a:t> 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штрих-</a:t>
            </a:r>
            <a:r>
              <a:rPr lang="ru-RU" dirty="0" err="1"/>
              <a:t>кодуванням</a:t>
            </a:r>
            <a:r>
              <a:rPr lang="ru-RU" dirty="0"/>
              <a:t>, </a:t>
            </a:r>
            <a:r>
              <a:rPr lang="ru-RU" dirty="0" err="1"/>
              <a:t>перфокарти</a:t>
            </a:r>
            <a:r>
              <a:rPr lang="ru-RU" dirty="0"/>
              <a:t>).</a:t>
            </a:r>
          </a:p>
          <a:p>
            <a:r>
              <a:rPr lang="ru-RU" dirty="0" err="1"/>
              <a:t>Супровідна</a:t>
            </a:r>
            <a:r>
              <a:rPr lang="ru-RU" dirty="0"/>
              <a:t> </a:t>
            </a:r>
            <a:r>
              <a:rPr lang="ru-RU" dirty="0" err="1"/>
              <a:t>документація</a:t>
            </a:r>
            <a:r>
              <a:rPr lang="ru-RU" dirty="0"/>
              <a:t>, яка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ідентифікації</a:t>
            </a:r>
            <a:r>
              <a:rPr lang="ru-RU" dirty="0"/>
              <a:t>, повинна бути адресною, </a:t>
            </a:r>
            <a:r>
              <a:rPr lang="ru-RU" dirty="0" err="1"/>
              <a:t>задовольняти</a:t>
            </a:r>
            <a:r>
              <a:rPr lang="ru-RU" dirty="0"/>
              <a:t> принципу </a:t>
            </a:r>
            <a:r>
              <a:rPr lang="ru-RU" dirty="0" err="1"/>
              <a:t>інформаційної</a:t>
            </a:r>
            <a:r>
              <a:rPr lang="ru-RU" dirty="0"/>
              <a:t> </a:t>
            </a:r>
            <a:r>
              <a:rPr lang="ru-RU" dirty="0" err="1"/>
              <a:t>достатності</a:t>
            </a:r>
            <a:r>
              <a:rPr lang="ru-RU" dirty="0"/>
              <a:t>,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спадкоємність</a:t>
            </a:r>
            <a:r>
              <a:rPr lang="ru-RU" dirty="0"/>
              <a:t>, </a:t>
            </a:r>
            <a:r>
              <a:rPr lang="ru-RU" dirty="0" err="1"/>
              <a:t>доступність</a:t>
            </a:r>
            <a:r>
              <a:rPr lang="ru-RU" dirty="0"/>
              <a:t> і </a:t>
            </a:r>
            <a:r>
              <a:rPr lang="ru-RU" dirty="0" err="1"/>
              <a:t>збереженість</a:t>
            </a:r>
            <a:r>
              <a:rPr lang="ru-RU" dirty="0"/>
              <a:t> по </a:t>
            </a:r>
            <a:r>
              <a:rPr lang="ru-RU" dirty="0" err="1"/>
              <a:t>всьому</a:t>
            </a:r>
            <a:r>
              <a:rPr lang="ru-RU" dirty="0"/>
              <a:t> </a:t>
            </a:r>
            <a:r>
              <a:rPr lang="ru-RU" dirty="0" err="1"/>
              <a:t>технологічному</a:t>
            </a:r>
            <a:r>
              <a:rPr lang="ru-RU" dirty="0"/>
              <a:t> </a:t>
            </a:r>
            <a:r>
              <a:rPr lang="ru-RU" dirty="0" err="1"/>
              <a:t>ланцюжку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затвердження</a:t>
            </a:r>
            <a:r>
              <a:rPr lang="ru-RU" dirty="0"/>
              <a:t> на </a:t>
            </a:r>
            <a:r>
              <a:rPr lang="ru-RU" dirty="0" err="1"/>
              <a:t>підприємстві</a:t>
            </a:r>
            <a:r>
              <a:rPr lang="ru-RU" dirty="0"/>
              <a:t>.</a:t>
            </a:r>
          </a:p>
          <a:p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99247" y="0"/>
            <a:ext cx="7756263" cy="482580"/>
          </a:xfrm>
        </p:spPr>
        <p:txBody>
          <a:bodyPr/>
          <a:lstStyle/>
          <a:p>
            <a:r>
              <a:rPr lang="ru-RU" sz="2400" dirty="0" err="1"/>
              <a:t>Інформаційне</a:t>
            </a:r>
            <a:r>
              <a:rPr lang="ru-RU" sz="2400" dirty="0"/>
              <a:t> </a:t>
            </a:r>
            <a:r>
              <a:rPr lang="ru-RU" sz="2400" dirty="0" err="1"/>
              <a:t>забезпечення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484847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08520" y="-99392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Адресність</a:t>
            </a:r>
            <a:r>
              <a:rPr lang="ru-RU" b="1" dirty="0"/>
              <a:t> </a:t>
            </a:r>
            <a:r>
              <a:rPr lang="ru-RU" b="1" dirty="0" err="1"/>
              <a:t>п</a:t>
            </a:r>
            <a:r>
              <a:rPr lang="ru-RU" dirty="0" err="1"/>
              <a:t>олягає</a:t>
            </a:r>
            <a:r>
              <a:rPr lang="ru-RU" dirty="0"/>
              <a:t> в </a:t>
            </a:r>
            <a:r>
              <a:rPr lang="ru-RU" dirty="0" err="1"/>
              <a:t>чіткому</a:t>
            </a:r>
            <a:r>
              <a:rPr lang="ru-RU" dirty="0"/>
              <a:t> і однозначному </a:t>
            </a:r>
            <a:r>
              <a:rPr lang="ru-RU" dirty="0" err="1"/>
              <a:t>регламентуванні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і </a:t>
            </a:r>
            <a:r>
              <a:rPr lang="ru-RU" dirty="0" err="1"/>
              <a:t>споживачів</a:t>
            </a:r>
            <a:r>
              <a:rPr lang="ru-RU" dirty="0"/>
              <a:t> </a:t>
            </a:r>
            <a:r>
              <a:rPr lang="ru-RU" dirty="0" err="1"/>
              <a:t>супровідних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(</a:t>
            </a:r>
            <a:r>
              <a:rPr lang="ru-RU" dirty="0" err="1"/>
              <a:t>фірм-одержувачів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структурних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).</a:t>
            </a:r>
          </a:p>
          <a:p>
            <a:r>
              <a:rPr lang="ru-RU" b="1" dirty="0" err="1"/>
              <a:t>Інформаційна</a:t>
            </a:r>
            <a:r>
              <a:rPr lang="ru-RU" b="1" dirty="0"/>
              <a:t> </a:t>
            </a:r>
            <a:r>
              <a:rPr lang="ru-RU" b="1" dirty="0" err="1"/>
              <a:t>достатність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характерних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ідентифікації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прослеживаемость</a:t>
            </a:r>
            <a:r>
              <a:rPr lang="ru-RU" dirty="0"/>
              <a:t> на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етапах</a:t>
            </a:r>
            <a:r>
              <a:rPr lang="ru-RU" dirty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стадії</a:t>
            </a:r>
            <a:r>
              <a:rPr lang="ru-RU" dirty="0"/>
              <a:t>. До таких </a:t>
            </a:r>
            <a:r>
              <a:rPr lang="ru-RU" dirty="0" err="1"/>
              <a:t>найважливіших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належать </a:t>
            </a:r>
            <a:r>
              <a:rPr lang="ru-RU" dirty="0" err="1"/>
              <a:t>найменування</a:t>
            </a:r>
            <a:r>
              <a:rPr lang="ru-RU" dirty="0"/>
              <a:t> товару і </a:t>
            </a:r>
            <a:r>
              <a:rPr lang="ru-RU" dirty="0" err="1"/>
              <a:t>підприємства-виробника</a:t>
            </a:r>
            <a:r>
              <a:rPr lang="ru-RU" dirty="0"/>
              <a:t>, дата </a:t>
            </a:r>
            <a:r>
              <a:rPr lang="ru-RU" dirty="0" err="1"/>
              <a:t>випуску</a:t>
            </a:r>
            <a:r>
              <a:rPr lang="ru-RU" dirty="0"/>
              <a:t> і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r>
              <a:rPr lang="ru-RU" b="1" dirty="0" err="1"/>
              <a:t>Спадкоємність</a:t>
            </a:r>
            <a:r>
              <a:rPr lang="ru-RU" b="1" dirty="0"/>
              <a:t> </a:t>
            </a:r>
            <a:r>
              <a:rPr lang="ru-RU" b="1" dirty="0" err="1"/>
              <a:t>н</a:t>
            </a:r>
            <a:r>
              <a:rPr lang="ru-RU" dirty="0" err="1"/>
              <a:t>аступних</a:t>
            </a:r>
            <a:r>
              <a:rPr lang="ru-RU" dirty="0"/>
              <a:t> і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супровідних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забезпечується</a:t>
            </a:r>
            <a:r>
              <a:rPr lang="ru-RU" dirty="0"/>
              <a:t> </a:t>
            </a:r>
            <a:r>
              <a:rPr lang="ru-RU" dirty="0" err="1"/>
              <a:t>перенесенням</a:t>
            </a:r>
            <a:r>
              <a:rPr lang="ru-RU" dirty="0"/>
              <a:t> з одного документа в </a:t>
            </a:r>
            <a:r>
              <a:rPr lang="ru-RU" dirty="0" err="1"/>
              <a:t>інший</a:t>
            </a:r>
            <a:r>
              <a:rPr lang="ru-RU" dirty="0"/>
              <a:t> </a:t>
            </a:r>
            <a:r>
              <a:rPr lang="ru-RU" dirty="0" err="1"/>
              <a:t>характерних</a:t>
            </a:r>
            <a:r>
              <a:rPr lang="ru-RU" dirty="0"/>
              <a:t> </a:t>
            </a:r>
            <a:r>
              <a:rPr lang="ru-RU" dirty="0" err="1"/>
              <a:t>ідентифікуючих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,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чому</a:t>
            </a:r>
            <a:r>
              <a:rPr lang="ru-RU" dirty="0"/>
              <a:t> і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прослеживаемость</a:t>
            </a:r>
            <a:r>
              <a:rPr lang="ru-RU" dirty="0"/>
              <a:t>. Так, в </a:t>
            </a:r>
            <a:r>
              <a:rPr lang="ru-RU" dirty="0" err="1"/>
              <a:t>нову</a:t>
            </a:r>
            <a:r>
              <a:rPr lang="ru-RU" dirty="0"/>
              <a:t> товарно-</a:t>
            </a:r>
            <a:r>
              <a:rPr lang="ru-RU" dirty="0" err="1"/>
              <a:t>транспортну</a:t>
            </a:r>
            <a:r>
              <a:rPr lang="ru-RU" dirty="0"/>
              <a:t> </a:t>
            </a:r>
            <a:r>
              <a:rPr lang="ru-RU" dirty="0" err="1"/>
              <a:t>накладну</a:t>
            </a:r>
            <a:r>
              <a:rPr lang="ru-RU" dirty="0"/>
              <a:t>, яку </a:t>
            </a:r>
            <a:r>
              <a:rPr lang="ru-RU" dirty="0" err="1"/>
              <a:t>заповнюють</a:t>
            </a:r>
            <a:r>
              <a:rPr lang="ru-RU" dirty="0"/>
              <a:t> при </a:t>
            </a:r>
            <a:r>
              <a:rPr lang="ru-RU" dirty="0" err="1"/>
              <a:t>переадресуванні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партії</a:t>
            </a:r>
            <a:r>
              <a:rPr lang="ru-RU" dirty="0"/>
              <a:t>,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перенесені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характеристики,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партію</a:t>
            </a:r>
            <a:r>
              <a:rPr lang="ru-RU" dirty="0"/>
              <a:t> (</a:t>
            </a:r>
            <a:r>
              <a:rPr lang="ru-RU" dirty="0" err="1"/>
              <a:t>найменування</a:t>
            </a:r>
            <a:r>
              <a:rPr lang="ru-RU" dirty="0"/>
              <a:t> товару, </a:t>
            </a:r>
            <a:r>
              <a:rPr lang="ru-RU" dirty="0" err="1"/>
              <a:t>виробника</a:t>
            </a:r>
            <a:r>
              <a:rPr lang="ru-RU" dirty="0"/>
              <a:t>,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.).</a:t>
            </a:r>
          </a:p>
          <a:p>
            <a:r>
              <a:rPr lang="ru-RU" b="1" dirty="0" err="1"/>
              <a:t>Доступність</a:t>
            </a:r>
            <a:r>
              <a:rPr lang="ru-RU" dirty="0"/>
              <a:t> </a:t>
            </a:r>
            <a:r>
              <a:rPr lang="ru-RU" dirty="0" err="1"/>
              <a:t>супровідних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досягається</a:t>
            </a:r>
            <a:r>
              <a:rPr lang="ru-RU" dirty="0"/>
              <a:t> </a:t>
            </a:r>
            <a:r>
              <a:rPr lang="ru-RU" dirty="0" err="1"/>
              <a:t>забезпеченням</a:t>
            </a:r>
            <a:r>
              <a:rPr lang="ru-RU" dirty="0"/>
              <a:t> </a:t>
            </a:r>
            <a:r>
              <a:rPr lang="ru-RU" dirty="0" err="1"/>
              <a:t>вільного</a:t>
            </a:r>
            <a:r>
              <a:rPr lang="ru-RU" dirty="0"/>
              <a:t> доступу </a:t>
            </a:r>
            <a:r>
              <a:rPr lang="ru-RU" dirty="0" err="1"/>
              <a:t>відповідальних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і персоналу до них,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володінням</a:t>
            </a:r>
            <a:r>
              <a:rPr lang="ru-RU" dirty="0"/>
              <a:t> способами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, </a:t>
            </a:r>
            <a:r>
              <a:rPr lang="ru-RU" dirty="0" err="1"/>
              <a:t>вчених</a:t>
            </a:r>
            <a:r>
              <a:rPr lang="ru-RU" dirty="0"/>
              <a:t> та й </a:t>
            </a:r>
            <a:r>
              <a:rPr lang="ru-RU" dirty="0" err="1"/>
              <a:t>зберігання</a:t>
            </a:r>
            <a:r>
              <a:rPr lang="ru-RU" dirty="0"/>
              <a:t> на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етапах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</a:t>
            </a:r>
          </a:p>
          <a:p>
            <a:r>
              <a:rPr lang="ru-RU" b="1" dirty="0" err="1"/>
              <a:t>Збереженість</a:t>
            </a:r>
            <a:r>
              <a:rPr lang="ru-RU" b="1" dirty="0"/>
              <a:t> </a:t>
            </a:r>
            <a:r>
              <a:rPr lang="ru-RU" b="1" dirty="0" err="1"/>
              <a:t>с</a:t>
            </a:r>
            <a:r>
              <a:rPr lang="ru-RU" dirty="0" err="1"/>
              <a:t>упровідних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забезпеченні</a:t>
            </a:r>
            <a:r>
              <a:rPr lang="ru-RU" dirty="0"/>
              <a:t> умов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по </a:t>
            </a:r>
            <a:r>
              <a:rPr lang="ru-RU" dirty="0" err="1"/>
              <a:t>всьому</a:t>
            </a:r>
            <a:r>
              <a:rPr lang="ru-RU" dirty="0"/>
              <a:t> </a:t>
            </a:r>
            <a:r>
              <a:rPr lang="ru-RU" dirty="0" err="1"/>
              <a:t>технологічному</a:t>
            </a:r>
            <a:r>
              <a:rPr lang="ru-RU" dirty="0"/>
              <a:t> </a:t>
            </a:r>
            <a:r>
              <a:rPr lang="ru-RU" dirty="0" err="1"/>
              <a:t>ланцюжку</a:t>
            </a:r>
            <a:r>
              <a:rPr lang="ru-RU" dirty="0"/>
              <a:t> і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визначеного</a:t>
            </a:r>
            <a:r>
              <a:rPr lang="ru-RU" dirty="0"/>
              <a:t> часу в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відведеному</a:t>
            </a:r>
            <a:r>
              <a:rPr lang="ru-RU" dirty="0"/>
              <a:t>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.</a:t>
            </a:r>
          </a:p>
          <a:p>
            <a:r>
              <a:rPr lang="ru-RU" b="1" dirty="0" err="1"/>
              <a:t>Організаційне</a:t>
            </a:r>
            <a:r>
              <a:rPr lang="ru-RU" b="1" dirty="0"/>
              <a:t> </a:t>
            </a:r>
            <a:r>
              <a:rPr lang="ru-RU" b="1" dirty="0" err="1"/>
              <a:t>забезпечення</a:t>
            </a:r>
            <a:r>
              <a:rPr lang="ru-RU" b="1" dirty="0"/>
              <a:t> </a:t>
            </a:r>
            <a:r>
              <a:rPr lang="ru-RU" b="1" dirty="0" err="1"/>
              <a:t>ідентифікації</a:t>
            </a:r>
            <a:r>
              <a:rPr lang="ru-RU" b="1" dirty="0"/>
              <a:t> </a:t>
            </a:r>
            <a:r>
              <a:rPr lang="ru-RU" dirty="0"/>
              <a:t>та </a:t>
            </a:r>
            <a:r>
              <a:rPr lang="ru-RU" dirty="0" err="1"/>
              <a:t>прослеживаемости</a:t>
            </a:r>
            <a:r>
              <a:rPr lang="ru-RU" dirty="0"/>
              <a:t>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партій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функціональних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і </a:t>
            </a:r>
            <a:r>
              <a:rPr lang="ru-RU" dirty="0" err="1"/>
              <a:t>відповідальності</a:t>
            </a:r>
            <a:r>
              <a:rPr lang="ru-RU" dirty="0"/>
              <a:t> </a:t>
            </a:r>
            <a:r>
              <a:rPr lang="ru-RU" dirty="0" err="1"/>
              <a:t>структурних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</a:t>
            </a:r>
            <a:r>
              <a:rPr lang="ru-RU" dirty="0" err="1"/>
              <a:t>підприємств-виробників</a:t>
            </a:r>
            <a:r>
              <a:rPr lang="ru-RU" dirty="0"/>
              <a:t> і </a:t>
            </a:r>
            <a:r>
              <a:rPr lang="ru-RU" dirty="0" err="1"/>
              <a:t>продавців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4467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60648"/>
            <a:ext cx="8964488" cy="6408712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Роботи</a:t>
            </a:r>
            <a:r>
              <a:rPr lang="ru-RU" dirty="0"/>
              <a:t> по </a:t>
            </a:r>
            <a:r>
              <a:rPr lang="ru-RU" dirty="0" err="1"/>
              <a:t>партійній</a:t>
            </a:r>
            <a:r>
              <a:rPr lang="ru-RU" dirty="0"/>
              <a:t> </a:t>
            </a:r>
            <a:r>
              <a:rPr lang="ru-RU" dirty="0" err="1"/>
              <a:t>ідентифікації</a:t>
            </a:r>
            <a:r>
              <a:rPr lang="ru-RU" dirty="0"/>
              <a:t> та </a:t>
            </a:r>
            <a:r>
              <a:rPr lang="ru-RU" dirty="0" err="1"/>
              <a:t>прослеживаемости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проводитися</a:t>
            </a:r>
            <a:r>
              <a:rPr lang="ru-RU" dirty="0"/>
              <a:t> на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етапах</a:t>
            </a:r>
            <a:r>
              <a:rPr lang="ru-RU" dirty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стадії</a:t>
            </a:r>
            <a:r>
              <a:rPr lang="ru-RU" dirty="0"/>
              <a:t>. При </a:t>
            </a:r>
            <a:r>
              <a:rPr lang="ru-RU" dirty="0" err="1"/>
              <a:t>здаванні-прийманні</a:t>
            </a:r>
            <a:r>
              <a:rPr lang="ru-RU" dirty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партії</a:t>
            </a:r>
            <a:r>
              <a:rPr lang="ru-RU" dirty="0"/>
              <a:t> контроль за </a:t>
            </a:r>
            <a:r>
              <a:rPr lang="ru-RU" dirty="0" err="1"/>
              <a:t>якістю</a:t>
            </a:r>
            <a:r>
              <a:rPr lang="ru-RU" dirty="0"/>
              <a:t> і </a:t>
            </a:r>
            <a:r>
              <a:rPr lang="ru-RU" dirty="0" err="1"/>
              <a:t>кількістю</a:t>
            </a:r>
            <a:r>
              <a:rPr lang="ru-RU" dirty="0"/>
              <a:t> проводиться </a:t>
            </a:r>
            <a:r>
              <a:rPr lang="ru-RU" dirty="0" err="1"/>
              <a:t>спільно</a:t>
            </a:r>
            <a:r>
              <a:rPr lang="ru-RU" dirty="0"/>
              <a:t> з контролем за </a:t>
            </a:r>
            <a:r>
              <a:rPr lang="ru-RU" dirty="0" err="1"/>
              <a:t>інформацією</a:t>
            </a:r>
            <a:r>
              <a:rPr lang="ru-RU" dirty="0"/>
              <a:t> в товарно-</a:t>
            </a:r>
            <a:r>
              <a:rPr lang="ru-RU" dirty="0" err="1"/>
              <a:t>супровідних</a:t>
            </a:r>
            <a:r>
              <a:rPr lang="ru-RU" dirty="0"/>
              <a:t> документах,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дійсні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кількісних</a:t>
            </a:r>
            <a:r>
              <a:rPr lang="ru-RU" dirty="0"/>
              <a:t> і </a:t>
            </a:r>
            <a:r>
              <a:rPr lang="ru-RU" dirty="0" err="1"/>
              <a:t>якісних</a:t>
            </a:r>
            <a:r>
              <a:rPr lang="ru-RU" dirty="0"/>
              <a:t> характеристик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партій</a:t>
            </a:r>
            <a:r>
              <a:rPr lang="ru-RU" dirty="0"/>
              <a:t> </a:t>
            </a:r>
            <a:r>
              <a:rPr lang="ru-RU" dirty="0" err="1"/>
              <a:t>порівнюються</a:t>
            </a:r>
            <a:r>
              <a:rPr lang="ru-RU" dirty="0"/>
              <a:t> з </a:t>
            </a:r>
            <a:r>
              <a:rPr lang="ru-RU" dirty="0" err="1"/>
              <a:t>документальними</a:t>
            </a:r>
            <a:r>
              <a:rPr lang="ru-RU" dirty="0"/>
              <a:t> </a:t>
            </a:r>
            <a:r>
              <a:rPr lang="ru-RU" dirty="0" err="1"/>
              <a:t>даними</a:t>
            </a:r>
            <a:r>
              <a:rPr lang="ru-RU" dirty="0"/>
              <a:t>, а так само характеристиками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маркуванні</a:t>
            </a:r>
            <a:r>
              <a:rPr lang="ru-RU" dirty="0"/>
              <a:t>. Будь-яка </a:t>
            </a:r>
            <a:r>
              <a:rPr lang="ru-RU" dirty="0" err="1"/>
              <a:t>невідповідність</a:t>
            </a:r>
            <a:r>
              <a:rPr lang="ru-RU" dirty="0"/>
              <a:t> за </a:t>
            </a:r>
            <a:r>
              <a:rPr lang="ru-RU" dirty="0" err="1"/>
              <a:t>кількістю</a:t>
            </a:r>
            <a:r>
              <a:rPr lang="ru-RU" dirty="0"/>
              <a:t>,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основоположною </a:t>
            </a:r>
            <a:r>
              <a:rPr lang="ru-RU" dirty="0" err="1"/>
              <a:t>інформації</a:t>
            </a:r>
            <a:r>
              <a:rPr lang="ru-RU" dirty="0"/>
              <a:t> є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зупинення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приймання</a:t>
            </a:r>
            <a:r>
              <a:rPr lang="ru-RU" dirty="0"/>
              <a:t> </a:t>
            </a:r>
            <a:r>
              <a:rPr lang="ru-RU" dirty="0" err="1" smtClean="0"/>
              <a:t>товарів</a:t>
            </a:r>
            <a:r>
              <a:rPr lang="ru-RU" dirty="0"/>
              <a:t>. Для </a:t>
            </a:r>
            <a:r>
              <a:rPr lang="ru-RU" dirty="0" err="1"/>
              <a:t>ідентифікації</a:t>
            </a:r>
            <a:r>
              <a:rPr lang="ru-RU" dirty="0"/>
              <a:t>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партій</a:t>
            </a:r>
            <a:r>
              <a:rPr lang="ru-RU" dirty="0"/>
              <a:t> на складах </a:t>
            </a:r>
            <a:r>
              <a:rPr lang="ru-RU" dirty="0" err="1"/>
              <a:t>тривалого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на штабелях </a:t>
            </a:r>
            <a:r>
              <a:rPr lang="ru-RU" dirty="0" err="1"/>
              <a:t>вивішують</a:t>
            </a:r>
            <a:r>
              <a:rPr lang="ru-RU" dirty="0"/>
              <a:t> паспорта,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зазначається</a:t>
            </a:r>
            <a:r>
              <a:rPr lang="ru-RU" dirty="0"/>
              <a:t> </a:t>
            </a:r>
            <a:r>
              <a:rPr lang="ru-RU" dirty="0" err="1"/>
              <a:t>ідентифікаційні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партії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обов'язково</a:t>
            </a:r>
            <a:r>
              <a:rPr lang="ru-RU" dirty="0"/>
              <a:t> повинен </a:t>
            </a:r>
            <a:r>
              <a:rPr lang="ru-RU" dirty="0" err="1"/>
              <a:t>дотримуватися</a:t>
            </a:r>
            <a:r>
              <a:rPr lang="ru-RU" dirty="0"/>
              <a:t> принцип </a:t>
            </a:r>
            <a:r>
              <a:rPr lang="ru-RU" dirty="0" err="1"/>
              <a:t>спадкоємності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в </a:t>
            </a:r>
            <a:r>
              <a:rPr lang="ru-RU" dirty="0" err="1"/>
              <a:t>паспорті</a:t>
            </a:r>
            <a:r>
              <a:rPr lang="ru-RU" dirty="0"/>
              <a:t>, на </a:t>
            </a:r>
            <a:r>
              <a:rPr lang="ru-RU" dirty="0" err="1"/>
              <a:t>маркуванні</a:t>
            </a:r>
            <a:r>
              <a:rPr lang="ru-RU" dirty="0"/>
              <a:t> і в товарно-</a:t>
            </a:r>
            <a:r>
              <a:rPr lang="ru-RU" dirty="0" err="1"/>
              <a:t>супровідних</a:t>
            </a:r>
            <a:r>
              <a:rPr lang="ru-RU" dirty="0"/>
              <a:t> документах.</a:t>
            </a:r>
          </a:p>
          <a:p>
            <a:r>
              <a:rPr lang="ru-RU" dirty="0"/>
              <a:t>При </a:t>
            </a:r>
            <a:r>
              <a:rPr lang="ru-RU" dirty="0" err="1"/>
              <a:t>реалізації</a:t>
            </a:r>
            <a:r>
              <a:rPr lang="ru-RU" dirty="0"/>
              <a:t> повинна </a:t>
            </a:r>
            <a:r>
              <a:rPr lang="ru-RU" dirty="0" err="1"/>
              <a:t>забезпечуватися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виробничого</a:t>
            </a:r>
            <a:r>
              <a:rPr lang="ru-RU" dirty="0"/>
              <a:t> і торгового </a:t>
            </a:r>
            <a:r>
              <a:rPr lang="ru-RU" dirty="0" err="1"/>
              <a:t>маркування</a:t>
            </a:r>
            <a:r>
              <a:rPr lang="ru-RU" dirty="0"/>
              <a:t> </a:t>
            </a:r>
            <a:r>
              <a:rPr lang="ru-RU" dirty="0" err="1"/>
              <a:t>індивідуальна</a:t>
            </a:r>
            <a:r>
              <a:rPr lang="ru-RU" dirty="0"/>
              <a:t> і </a:t>
            </a:r>
            <a:r>
              <a:rPr lang="ru-RU" dirty="0" err="1"/>
              <a:t>партійна</a:t>
            </a:r>
            <a:r>
              <a:rPr lang="ru-RU" dirty="0"/>
              <a:t> </a:t>
            </a:r>
            <a:r>
              <a:rPr lang="ru-RU" dirty="0" err="1"/>
              <a:t>ідентифікація</a:t>
            </a:r>
            <a:r>
              <a:rPr lang="ru-RU" dirty="0"/>
              <a:t> та </a:t>
            </a:r>
            <a:r>
              <a:rPr lang="ru-RU" dirty="0" err="1"/>
              <a:t>прослеживаемость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виявити</a:t>
            </a:r>
            <a:r>
              <a:rPr lang="ru-RU" dirty="0"/>
              <a:t> </a:t>
            </a:r>
            <a:r>
              <a:rPr lang="ru-RU" dirty="0" err="1"/>
              <a:t>приналежність</a:t>
            </a:r>
            <a:r>
              <a:rPr lang="ru-RU" dirty="0"/>
              <a:t> </a:t>
            </a:r>
            <a:r>
              <a:rPr lang="ru-RU" dirty="0" err="1"/>
              <a:t>дефектної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до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партії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приховані</a:t>
            </a:r>
            <a:r>
              <a:rPr lang="ru-RU" dirty="0"/>
              <a:t> </a:t>
            </a:r>
            <a:r>
              <a:rPr lang="ru-RU" dirty="0" err="1"/>
              <a:t>дефекти</a:t>
            </a:r>
            <a:r>
              <a:rPr lang="ru-RU" dirty="0"/>
              <a:t> </a:t>
            </a:r>
            <a:r>
              <a:rPr lang="ru-RU" dirty="0" err="1"/>
              <a:t>проявилися</a:t>
            </a:r>
            <a:r>
              <a:rPr lang="ru-RU" dirty="0"/>
              <a:t> при </a:t>
            </a:r>
            <a:r>
              <a:rPr lang="ru-RU" dirty="0" err="1"/>
              <a:t>споживанні</a:t>
            </a:r>
            <a:r>
              <a:rPr lang="ru-RU" dirty="0"/>
              <a:t> (</a:t>
            </a:r>
            <a:r>
              <a:rPr lang="ru-RU" dirty="0" err="1"/>
              <a:t>експлуатації</a:t>
            </a:r>
            <a:r>
              <a:rPr lang="ru-RU" dirty="0"/>
              <a:t>) у </a:t>
            </a:r>
            <a:r>
              <a:rPr lang="ru-RU" dirty="0" err="1"/>
              <a:t>споживача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індивідуальна</a:t>
            </a:r>
            <a:r>
              <a:rPr lang="ru-RU" dirty="0"/>
              <a:t> </a:t>
            </a:r>
            <a:r>
              <a:rPr lang="ru-RU" dirty="0" err="1"/>
              <a:t>ідентифікація</a:t>
            </a:r>
            <a:r>
              <a:rPr lang="ru-RU" dirty="0"/>
              <a:t> товару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служити</a:t>
            </a:r>
            <a:r>
              <a:rPr lang="ru-RU" dirty="0"/>
              <a:t> </a:t>
            </a:r>
            <a:r>
              <a:rPr lang="ru-RU" dirty="0" err="1"/>
              <a:t>підтвердженням</a:t>
            </a:r>
            <a:r>
              <a:rPr lang="ru-RU" dirty="0"/>
              <a:t>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 конкретного </a:t>
            </a:r>
            <a:r>
              <a:rPr lang="ru-RU" dirty="0" err="1"/>
              <a:t>продавця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, </a:t>
            </a:r>
            <a:r>
              <a:rPr lang="ru-RU" dirty="0" err="1"/>
              <a:t>навпаки</a:t>
            </a:r>
            <a:r>
              <a:rPr lang="ru-RU" dirty="0"/>
              <a:t>, </a:t>
            </a:r>
            <a:r>
              <a:rPr lang="ru-RU" dirty="0" err="1"/>
              <a:t>доказом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дефектний</a:t>
            </a:r>
            <a:r>
              <a:rPr lang="ru-RU" dirty="0"/>
              <a:t> товар не </a:t>
            </a:r>
            <a:r>
              <a:rPr lang="ru-RU" dirty="0" err="1"/>
              <a:t>міг</a:t>
            </a:r>
            <a:r>
              <a:rPr lang="ru-RU" dirty="0"/>
              <a:t> бути </a:t>
            </a:r>
            <a:r>
              <a:rPr lang="ru-RU" dirty="0" err="1"/>
              <a:t>придбаний</a:t>
            </a:r>
            <a:r>
              <a:rPr lang="ru-RU" dirty="0"/>
              <a:t> у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продавця</a:t>
            </a:r>
            <a:r>
              <a:rPr lang="ru-RU" dirty="0"/>
              <a:t>. </a:t>
            </a:r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32427" y="0"/>
            <a:ext cx="7756263" cy="50532"/>
          </a:xfrm>
        </p:spPr>
        <p:txBody>
          <a:bodyPr/>
          <a:lstStyle/>
          <a:p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8416593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1" y="122540"/>
            <a:ext cx="7550540" cy="6402804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93868" y="0"/>
            <a:ext cx="7756263" cy="122540"/>
          </a:xfrm>
        </p:spPr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609337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uk-UA" dirty="0" smtClean="0"/>
              <a:t>Знайти інформацію про товар зроблений в Україні. (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://madeinua.org/catalog/#</a:t>
            </a:r>
            <a:r>
              <a:rPr lang="en-US" dirty="0" smtClean="0">
                <a:hlinkClick r:id="rId2"/>
              </a:rPr>
              <a:t>google_vignette</a:t>
            </a:r>
            <a:r>
              <a:rPr lang="uk-UA" dirty="0" smtClean="0"/>
              <a:t>).</a:t>
            </a:r>
          </a:p>
          <a:p>
            <a:pPr marL="514350" indent="-514350">
              <a:buAutoNum type="arabicPeriod"/>
            </a:pPr>
            <a:r>
              <a:rPr lang="uk-UA" dirty="0" smtClean="0"/>
              <a:t>Зробити коротку історію про товар (150-200 слів).</a:t>
            </a:r>
          </a:p>
          <a:p>
            <a:pPr marL="514350" indent="-514350">
              <a:buAutoNum type="arabicPeriod"/>
            </a:pPr>
            <a:r>
              <a:rPr lang="uk-UA" dirty="0" smtClean="0"/>
              <a:t>Підготувати графічний матеріал для інформаційного посту за зробленою історією в соціальній мережі «</a:t>
            </a:r>
            <a:r>
              <a:rPr lang="uk-UA" dirty="0" err="1" smtClean="0"/>
              <a:t>Інстаграм</a:t>
            </a:r>
            <a:r>
              <a:rPr lang="uk-UA" dirty="0" smtClean="0"/>
              <a:t>». (</a:t>
            </a:r>
            <a:r>
              <a:rPr lang="uk-UA" dirty="0"/>
              <a:t>нейронні мережі створення графічного </a:t>
            </a:r>
            <a:r>
              <a:rPr lang="uk-UA" dirty="0" smtClean="0"/>
              <a:t>матеріалу:</a:t>
            </a:r>
            <a:endParaRPr lang="uk-UA" dirty="0"/>
          </a:p>
          <a:p>
            <a:r>
              <a:rPr lang="uk-UA" dirty="0"/>
              <a:t>1. </a:t>
            </a:r>
            <a:r>
              <a:rPr lang="en-US" dirty="0"/>
              <a:t>Crayon AI  </a:t>
            </a:r>
            <a:r>
              <a:rPr lang="en-US" dirty="0">
                <a:hlinkClick r:id="rId3"/>
              </a:rPr>
              <a:t>https://www.craiyon.com</a:t>
            </a:r>
            <a:endParaRPr lang="en-US" dirty="0"/>
          </a:p>
          <a:p>
            <a:r>
              <a:rPr lang="uk-UA" dirty="0"/>
              <a:t>2. </a:t>
            </a:r>
            <a:r>
              <a:rPr lang="en-US" dirty="0"/>
              <a:t>WOMBO  AI  </a:t>
            </a:r>
            <a:r>
              <a:rPr lang="en-US" dirty="0">
                <a:hlinkClick r:id="rId4"/>
              </a:rPr>
              <a:t>https://dream.ai/create</a:t>
            </a:r>
            <a:endParaRPr lang="en-US" dirty="0"/>
          </a:p>
          <a:p>
            <a:r>
              <a:rPr lang="uk-UA" dirty="0"/>
              <a:t>3. </a:t>
            </a:r>
            <a:r>
              <a:rPr lang="en-US" dirty="0" err="1"/>
              <a:t>NightCafe</a:t>
            </a:r>
            <a:r>
              <a:rPr lang="en-US" dirty="0"/>
              <a:t> AI </a:t>
            </a:r>
            <a:r>
              <a:rPr lang="en-US" dirty="0">
                <a:hlinkClick r:id="rId5"/>
              </a:rPr>
              <a:t>https://creator.nightcafe.studio/studio</a:t>
            </a:r>
            <a:endParaRPr lang="en-US" dirty="0"/>
          </a:p>
          <a:p>
            <a:r>
              <a:rPr lang="uk-UA" dirty="0"/>
              <a:t>4. </a:t>
            </a:r>
            <a:r>
              <a:rPr lang="en-US" dirty="0"/>
              <a:t>https://deepai.org/machine-learning-model/comics-portrait-generator</a:t>
            </a:r>
            <a:endParaRPr lang="uk-UA" dirty="0"/>
          </a:p>
          <a:p>
            <a:r>
              <a:rPr lang="uk-UA" dirty="0"/>
              <a:t>5. </a:t>
            </a:r>
            <a:r>
              <a:rPr lang="en-US" dirty="0" err="1"/>
              <a:t>lexica.art</a:t>
            </a:r>
            <a:r>
              <a:rPr lang="en-US" dirty="0"/>
              <a:t> AI </a:t>
            </a:r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lexica.art/aperture</a:t>
            </a:r>
            <a:r>
              <a:rPr lang="uk-UA" dirty="0" smtClean="0"/>
              <a:t>)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700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Властивість</a:t>
            </a:r>
            <a:r>
              <a:rPr lang="ru-RU" dirty="0"/>
              <a:t> – </a:t>
            </a:r>
            <a:r>
              <a:rPr lang="ru-RU" dirty="0" err="1"/>
              <a:t>об'єктивна</a:t>
            </a:r>
            <a:r>
              <a:rPr lang="ru-RU" dirty="0"/>
              <a:t> </a:t>
            </a:r>
            <a:r>
              <a:rPr lang="ru-RU" dirty="0" err="1"/>
              <a:t>особливість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товару),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при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створенні</a:t>
            </a:r>
            <a:r>
              <a:rPr lang="ru-RU" dirty="0"/>
              <a:t>, </a:t>
            </a:r>
            <a:r>
              <a:rPr lang="ru-RU" dirty="0" err="1"/>
              <a:t>оцінюванні</a:t>
            </a:r>
            <a:r>
              <a:rPr lang="ru-RU" dirty="0"/>
              <a:t>, </a:t>
            </a:r>
            <a:r>
              <a:rPr lang="ru-RU" dirty="0" err="1"/>
              <a:t>зберіганні</a:t>
            </a:r>
            <a:r>
              <a:rPr lang="ru-RU" dirty="0"/>
              <a:t> і </a:t>
            </a:r>
            <a:r>
              <a:rPr lang="ru-RU" dirty="0" err="1"/>
              <a:t>споживанні</a:t>
            </a:r>
            <a:r>
              <a:rPr lang="ru-RU" dirty="0"/>
              <a:t> (</a:t>
            </a:r>
            <a:r>
              <a:rPr lang="ru-RU" dirty="0" err="1"/>
              <a:t>експлуатації</a:t>
            </a:r>
            <a:r>
              <a:rPr lang="ru-RU" dirty="0"/>
              <a:t>). </a:t>
            </a:r>
            <a:endParaRPr lang="ru-RU" dirty="0" smtClean="0"/>
          </a:p>
          <a:p>
            <a:r>
              <a:rPr lang="ru-RU" dirty="0" err="1" smtClean="0"/>
              <a:t>Властивості</a:t>
            </a:r>
            <a:r>
              <a:rPr lang="ru-RU" dirty="0" smtClean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b="1" dirty="0" err="1"/>
              <a:t>простими</a:t>
            </a:r>
            <a:r>
              <a:rPr lang="ru-RU" b="1" dirty="0"/>
              <a:t> і </a:t>
            </a:r>
            <a:r>
              <a:rPr lang="ru-RU" b="1" dirty="0" err="1" smtClean="0"/>
              <a:t>складними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Приклад 5.1. </a:t>
            </a:r>
            <a:r>
              <a:rPr lang="ru-RU" dirty="0" err="1"/>
              <a:t>Прості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dirty="0" err="1"/>
              <a:t>цукор</a:t>
            </a:r>
            <a:r>
              <a:rPr lang="ru-RU" dirty="0"/>
              <a:t>: </a:t>
            </a:r>
            <a:r>
              <a:rPr lang="ru-RU" dirty="0" err="1"/>
              <a:t>масова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сахарози</a:t>
            </a:r>
            <a:r>
              <a:rPr lang="ru-RU" dirty="0"/>
              <a:t>; </a:t>
            </a:r>
            <a:r>
              <a:rPr lang="ru-RU" dirty="0" err="1"/>
              <a:t>вологість</a:t>
            </a:r>
            <a:r>
              <a:rPr lang="ru-RU" dirty="0"/>
              <a:t>; </a:t>
            </a:r>
            <a:r>
              <a:rPr lang="ru-RU" dirty="0" err="1"/>
              <a:t>кольоровість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) сосиски: </a:t>
            </a:r>
            <a:r>
              <a:rPr lang="ru-RU" dirty="0" err="1"/>
              <a:t>калорійність</a:t>
            </a:r>
            <a:r>
              <a:rPr lang="ru-RU" dirty="0"/>
              <a:t>; </a:t>
            </a:r>
            <a:r>
              <a:rPr lang="ru-RU" dirty="0" err="1"/>
              <a:t>енергетичне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 (б/ж/в);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) сир: </a:t>
            </a:r>
            <a:r>
              <a:rPr lang="ru-RU" dirty="0" err="1"/>
              <a:t>жирність</a:t>
            </a:r>
            <a:r>
              <a:rPr lang="ru-RU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Складна </a:t>
            </a:r>
            <a:r>
              <a:rPr lang="ru-RU" dirty="0" err="1"/>
              <a:t>властивість</a:t>
            </a:r>
            <a:r>
              <a:rPr lang="ru-RU" dirty="0"/>
              <a:t> – комплекс </a:t>
            </a:r>
            <a:r>
              <a:rPr lang="ru-RU" dirty="0" err="1"/>
              <a:t>особливостей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проявляються</a:t>
            </a:r>
            <a:r>
              <a:rPr lang="ru-RU" dirty="0"/>
              <a:t> в </a:t>
            </a:r>
            <a:r>
              <a:rPr lang="ru-RU" dirty="0" err="1"/>
              <a:t>сукупності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Прикладом </a:t>
            </a:r>
            <a:r>
              <a:rPr lang="ru-RU" dirty="0" err="1"/>
              <a:t>складної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служити</a:t>
            </a:r>
            <a:r>
              <a:rPr lang="ru-RU" dirty="0"/>
              <a:t> </a:t>
            </a:r>
            <a:r>
              <a:rPr lang="ru-RU" dirty="0" err="1"/>
              <a:t>харчова</a:t>
            </a:r>
            <a:r>
              <a:rPr lang="ru-RU" dirty="0"/>
              <a:t> </a:t>
            </a:r>
            <a:r>
              <a:rPr lang="ru-RU" dirty="0" err="1"/>
              <a:t>цінність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</a:t>
            </a:r>
            <a:r>
              <a:rPr lang="ru-RU" dirty="0" err="1"/>
              <a:t>харчування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цілий</a:t>
            </a:r>
            <a:r>
              <a:rPr lang="ru-RU" dirty="0"/>
              <a:t> комплекс </a:t>
            </a:r>
            <a:r>
              <a:rPr lang="ru-RU" dirty="0" err="1"/>
              <a:t>властивостей</a:t>
            </a:r>
            <a:r>
              <a:rPr lang="ru-RU" dirty="0"/>
              <a:t> – </a:t>
            </a:r>
            <a:r>
              <a:rPr lang="ru-RU" dirty="0" err="1"/>
              <a:t>енергетичну</a:t>
            </a:r>
            <a:r>
              <a:rPr lang="ru-RU" dirty="0"/>
              <a:t>, </a:t>
            </a:r>
            <a:r>
              <a:rPr lang="ru-RU" dirty="0" err="1"/>
              <a:t>біологічну</a:t>
            </a:r>
            <a:r>
              <a:rPr lang="ru-RU" dirty="0"/>
              <a:t> та </a:t>
            </a:r>
            <a:r>
              <a:rPr lang="ru-RU" dirty="0" err="1"/>
              <a:t>фізіологічну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засвоюваність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– </a:t>
            </a:r>
            <a:r>
              <a:rPr lang="ru-RU" dirty="0" err="1"/>
              <a:t>кількісне</a:t>
            </a:r>
            <a:r>
              <a:rPr lang="ru-RU" dirty="0"/>
              <a:t> і </a:t>
            </a:r>
            <a:r>
              <a:rPr lang="ru-RU" dirty="0" err="1"/>
              <a:t>якісне</a:t>
            </a:r>
            <a:r>
              <a:rPr lang="ru-RU" dirty="0"/>
              <a:t> </a:t>
            </a:r>
            <a:r>
              <a:rPr lang="ru-RU" dirty="0" err="1"/>
              <a:t>вираження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товару). </a:t>
            </a:r>
            <a:endParaRPr lang="ru-RU" dirty="0" smtClean="0"/>
          </a:p>
          <a:p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ru-RU" dirty="0" err="1"/>
              <a:t>якості</a:t>
            </a:r>
            <a:r>
              <a:rPr lang="ru-RU" dirty="0"/>
              <a:t> є </a:t>
            </a:r>
            <a:r>
              <a:rPr lang="ru-RU" dirty="0" err="1"/>
              <a:t>фізичними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нефізичними</a:t>
            </a:r>
            <a:r>
              <a:rPr lang="ru-RU" dirty="0"/>
              <a:t> величинами. </a:t>
            </a:r>
            <a:endParaRPr lang="ru-RU" dirty="0" smtClean="0"/>
          </a:p>
          <a:p>
            <a:r>
              <a:rPr lang="ru-RU" dirty="0" err="1" smtClean="0"/>
              <a:t>Фізичні</a:t>
            </a:r>
            <a:r>
              <a:rPr lang="ru-RU" dirty="0" smtClean="0"/>
              <a:t> </a:t>
            </a:r>
            <a:r>
              <a:rPr lang="ru-RU" dirty="0" err="1"/>
              <a:t>величини</a:t>
            </a:r>
            <a:r>
              <a:rPr lang="ru-RU" dirty="0"/>
              <a:t> (</a:t>
            </a:r>
            <a:r>
              <a:rPr lang="ru-RU" dirty="0" err="1"/>
              <a:t>довжина</a:t>
            </a:r>
            <a:r>
              <a:rPr lang="ru-RU" dirty="0"/>
              <a:t>, </a:t>
            </a:r>
            <a:r>
              <a:rPr lang="ru-RU" dirty="0" err="1"/>
              <a:t>маса</a:t>
            </a:r>
            <a:r>
              <a:rPr lang="ru-RU" dirty="0"/>
              <a:t> і </a:t>
            </a:r>
            <a:r>
              <a:rPr lang="ru-RU" dirty="0" err="1"/>
              <a:t>щільність</a:t>
            </a:r>
            <a:r>
              <a:rPr lang="ru-RU" dirty="0"/>
              <a:t> і т. п.)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вимірюватись</a:t>
            </a:r>
            <a:r>
              <a:rPr lang="ru-RU" dirty="0"/>
              <a:t> </a:t>
            </a:r>
            <a:r>
              <a:rPr lang="ru-RU" dirty="0" err="1"/>
              <a:t>кількісно</a:t>
            </a:r>
            <a:r>
              <a:rPr lang="ru-RU" dirty="0"/>
              <a:t> і </a:t>
            </a:r>
            <a:r>
              <a:rPr lang="ru-RU" dirty="0" err="1"/>
              <a:t>якісно</a:t>
            </a:r>
            <a:r>
              <a:rPr lang="ru-RU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33731" y="-924482"/>
            <a:ext cx="6657975" cy="8906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Номенклатура </a:t>
            </a:r>
            <a:r>
              <a:rPr lang="ru-RU" dirty="0" err="1"/>
              <a:t>споживчих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і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–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і </a:t>
            </a:r>
            <a:r>
              <a:rPr lang="ru-RU" dirty="0" err="1"/>
              <a:t>показників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обумовлюють</a:t>
            </a:r>
            <a:r>
              <a:rPr lang="ru-RU" dirty="0"/>
              <a:t> 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реальних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передбачуваних</a:t>
            </a:r>
            <a:r>
              <a:rPr lang="ru-RU" dirty="0"/>
              <a:t> потреб.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27700" y="1412776"/>
            <a:ext cx="2455484" cy="4525963"/>
          </a:xfrm>
        </p:spPr>
        <p:txBody>
          <a:bodyPr>
            <a:normAutofit/>
          </a:bodyPr>
          <a:lstStyle/>
          <a:p>
            <a:r>
              <a:rPr lang="ru-RU" dirty="0" err="1"/>
              <a:t>Душевний</a:t>
            </a:r>
            <a:r>
              <a:rPr lang="ru-RU" dirty="0"/>
              <a:t> комфорт – стан 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err="1"/>
              <a:t>спокою</a:t>
            </a:r>
            <a:r>
              <a:rPr lang="ru-RU" dirty="0"/>
              <a:t>,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розладу</a:t>
            </a:r>
            <a:r>
              <a:rPr lang="ru-RU" dirty="0"/>
              <a:t> з собою і </a:t>
            </a:r>
            <a:r>
              <a:rPr lang="ru-RU" dirty="0" err="1"/>
              <a:t>навколишнім</a:t>
            </a:r>
            <a:r>
              <a:rPr lang="ru-RU" dirty="0"/>
              <a:t> </a:t>
            </a:r>
            <a:r>
              <a:rPr lang="ru-RU" dirty="0" err="1"/>
              <a:t>світом</a:t>
            </a:r>
            <a:r>
              <a:rPr lang="ru-RU" dirty="0"/>
              <a:t>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784" y="1086226"/>
            <a:ext cx="6716216" cy="5736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240</TotalTime>
  <Words>1621</Words>
  <Application>Microsoft Office PowerPoint</Application>
  <PresentationFormat>Экран (4:3)</PresentationFormat>
  <Paragraphs>75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3" baseType="lpstr">
      <vt:lpstr>Book Antiqua</vt:lpstr>
      <vt:lpstr>Times New Roman</vt:lpstr>
      <vt:lpstr>Wingdings</vt:lpstr>
      <vt:lpstr>Твердый переплет</vt:lpstr>
      <vt:lpstr>ЯКІСТЬ ТОВАРІВ. ОЦІНЮВАННЯ ЯКОСТІ ТОВАРІВ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Градації якості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Ідентифікація продукції</vt:lpstr>
      <vt:lpstr>Місце ідентифікаційної експертизи при визначенні ступеню відповідності товару</vt:lpstr>
      <vt:lpstr>Партійна ідентифікація </vt:lpstr>
      <vt:lpstr>Відстежуваність </vt:lpstr>
      <vt:lpstr>Маркування </vt:lpstr>
      <vt:lpstr>Інформаційне забезпечення</vt:lpstr>
      <vt:lpstr>Презентация PowerPoint</vt:lpstr>
      <vt:lpstr>Презентация PowerPoint</vt:lpstr>
      <vt:lpstr>Презентация PowerPoint</vt:lpstr>
      <vt:lpstr>Завдання: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Sky</dc:creator>
  <cp:lastModifiedBy>Valeria Tymoshyk</cp:lastModifiedBy>
  <cp:revision>8</cp:revision>
  <dcterms:created xsi:type="dcterms:W3CDTF">2023-05-05T06:02:54Z</dcterms:created>
  <dcterms:modified xsi:type="dcterms:W3CDTF">2024-03-11T18:14:19Z</dcterms:modified>
</cp:coreProperties>
</file>