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9" r:id="rId4"/>
    <p:sldId id="306" r:id="rId5"/>
    <p:sldId id="312" r:id="rId6"/>
    <p:sldId id="300" r:id="rId7"/>
    <p:sldId id="265" r:id="rId8"/>
    <p:sldId id="271" r:id="rId9"/>
    <p:sldId id="273" r:id="rId10"/>
    <p:sldId id="274" r:id="rId11"/>
    <p:sldId id="266" r:id="rId12"/>
    <p:sldId id="267" r:id="rId13"/>
    <p:sldId id="268" r:id="rId14"/>
    <p:sldId id="304" r:id="rId15"/>
    <p:sldId id="307" r:id="rId16"/>
    <p:sldId id="269" r:id="rId17"/>
    <p:sldId id="303" r:id="rId18"/>
    <p:sldId id="297" r:id="rId19"/>
    <p:sldId id="260" r:id="rId20"/>
    <p:sldId id="261" r:id="rId21"/>
    <p:sldId id="262" r:id="rId22"/>
    <p:sldId id="301" r:id="rId23"/>
    <p:sldId id="263" r:id="rId24"/>
    <p:sldId id="275" r:id="rId25"/>
    <p:sldId id="305" r:id="rId26"/>
    <p:sldId id="308" r:id="rId27"/>
    <p:sldId id="309" r:id="rId28"/>
    <p:sldId id="276" r:id="rId29"/>
    <p:sldId id="293" r:id="rId30"/>
    <p:sldId id="311" r:id="rId31"/>
    <p:sldId id="294" r:id="rId32"/>
    <p:sldId id="277" r:id="rId33"/>
    <p:sldId id="295" r:id="rId34"/>
    <p:sldId id="302" r:id="rId35"/>
    <p:sldId id="278" r:id="rId36"/>
    <p:sldId id="296" r:id="rId37"/>
    <p:sldId id="319" r:id="rId38"/>
    <p:sldId id="284" r:id="rId39"/>
    <p:sldId id="285" r:id="rId40"/>
    <p:sldId id="287" r:id="rId41"/>
    <p:sldId id="289" r:id="rId42"/>
    <p:sldId id="318" r:id="rId43"/>
    <p:sldId id="288" r:id="rId44"/>
    <p:sldId id="279" r:id="rId45"/>
    <p:sldId id="313" r:id="rId46"/>
    <p:sldId id="314" r:id="rId47"/>
    <p:sldId id="315" r:id="rId48"/>
    <p:sldId id="316" r:id="rId49"/>
    <p:sldId id="280" r:id="rId50"/>
    <p:sldId id="281" r:id="rId51"/>
    <p:sldId id="282" r:id="rId52"/>
    <p:sldId id="283" r:id="rId53"/>
    <p:sldId id="286" r:id="rId54"/>
    <p:sldId id="31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50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52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00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6C441-0714-485A-85D0-D0F2B2E8C92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CB3967-CF07-489A-B2A7-2672AC9BE0A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60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16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53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77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6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2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0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75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D3EE-7DD7-4B7C-BF38-2068285532B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F8C8-4AE6-4401-BD56-7C55228A4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3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ktorium.tv/sites/lektorium.tv/files/additional_files/1365859510_14381_lekciya_1.pdf" TargetMode="External"/><Relationship Id="rId2" Type="http://schemas.openxmlformats.org/officeDocument/2006/relationships/hyperlink" Target="https://www.youtube.com/watch?v=YwuxF0TX9n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250" y="2130425"/>
            <a:ext cx="6957950" cy="1470025"/>
          </a:xfrm>
        </p:spPr>
        <p:txBody>
          <a:bodyPr/>
          <a:lstStyle/>
          <a:p>
            <a:r>
              <a:rPr lang="ru-RU" dirty="0"/>
              <a:t>      </a:t>
            </a:r>
            <a:r>
              <a:rPr lang="ru-RU" b="1" dirty="0"/>
              <a:t>Геном </a:t>
            </a:r>
            <a:r>
              <a:rPr lang="ru-RU" b="1" dirty="0" err="1"/>
              <a:t>еукаріотів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73049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494" y="267121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198" y="2596937"/>
            <a:ext cx="2306095" cy="39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411463" cy="227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67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Каріотип людини</a:t>
            </a:r>
            <a:endParaRPr lang="ru-RU" dirty="0"/>
          </a:p>
        </p:txBody>
      </p:sp>
      <p:pic>
        <p:nvPicPr>
          <p:cNvPr id="32770" name="Picture 2" descr="Аналіз каріотипу, Метод гібридизації соматичних клітин - Генетика людини -  Підручники для вузів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62390" cy="550954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генетика к 2 кр - Стр 3"/>
          <p:cNvPicPr>
            <a:picLocks noChangeAspect="1" noChangeArrowheads="1"/>
          </p:cNvPicPr>
          <p:nvPr/>
        </p:nvPicPr>
        <p:blipFill>
          <a:blip r:embed="rId3"/>
          <a:srcRect l="17939" t="3171" r="13565" b="1690"/>
          <a:stretch>
            <a:fillRect/>
          </a:stretch>
        </p:blipFill>
        <p:spPr bwMode="auto">
          <a:xfrm>
            <a:off x="5572132" y="1500174"/>
            <a:ext cx="3000396" cy="2143140"/>
          </a:xfrm>
          <a:prstGeom prst="rect">
            <a:avLst/>
          </a:prstGeom>
          <a:noFill/>
        </p:spPr>
      </p:pic>
      <p:pic>
        <p:nvPicPr>
          <p:cNvPr id="32774" name="Picture 6" descr="Флуоресцентная гибридизация in situ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2143125" cy="16954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62150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Бендінг</a:t>
            </a:r>
            <a:r>
              <a:rPr lang="uk-UA" dirty="0" smtClean="0"/>
              <a:t> хромосом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FISH</a:t>
            </a:r>
            <a:r>
              <a:rPr lang="ru-RU" dirty="0" smtClean="0"/>
              <a:t>-</a:t>
            </a:r>
            <a:r>
              <a:rPr lang="ru-RU" dirty="0" err="1" smtClean="0"/>
              <a:t>гібридизація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46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Розмір і склад </a:t>
            </a:r>
            <a:r>
              <a:rPr lang="uk-UA" dirty="0" err="1"/>
              <a:t>мітохондріального</a:t>
            </a:r>
            <a:r>
              <a:rPr lang="uk-UA" dirty="0"/>
              <a:t> геному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908720"/>
            <a:ext cx="2893123" cy="215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AutoShape 2" descr="Мітохондріальна ДНК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Мітохондріальна ДНК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Мітохондріальна ДНК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Мітохондріальна ДНК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5106"/>
            <a:ext cx="7472368" cy="340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1480"/>
            <a:ext cx="24511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76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uk-UA" dirty="0"/>
              <a:t>Розмір і склад </a:t>
            </a:r>
            <a:r>
              <a:rPr lang="uk-UA" dirty="0" err="1"/>
              <a:t>хлоропластного</a:t>
            </a:r>
            <a:r>
              <a:rPr lang="uk-UA" dirty="0"/>
              <a:t> геному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97"/>
          <a:stretch>
            <a:fillRect/>
          </a:stretch>
        </p:blipFill>
        <p:spPr bwMode="auto">
          <a:xfrm>
            <a:off x="428596" y="1000108"/>
            <a:ext cx="4252440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203" y="980728"/>
            <a:ext cx="1770720" cy="12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51310" y="3000372"/>
            <a:ext cx="4416319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814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11" y="3494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/>
              <a:t>Склад ядерного геному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65303"/>
            <a:ext cx="8229600" cy="3987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• </a:t>
            </a:r>
            <a:r>
              <a:rPr lang="uk-UA" sz="2400" dirty="0" err="1"/>
              <a:t>кодуючі</a:t>
            </a:r>
            <a:r>
              <a:rPr lang="uk-UA" sz="2400" dirty="0"/>
              <a:t> послідовності,</a:t>
            </a:r>
          </a:p>
          <a:p>
            <a:pPr marL="0" indent="0">
              <a:buNone/>
            </a:pPr>
            <a:r>
              <a:rPr lang="uk-UA" sz="2400" dirty="0"/>
              <a:t>• значна фракція регуляторних послідовностей, </a:t>
            </a:r>
          </a:p>
          <a:p>
            <a:pPr marL="0" indent="0">
              <a:buNone/>
            </a:pPr>
            <a:r>
              <a:rPr lang="uk-UA" sz="2400" dirty="0"/>
              <a:t>• повторені послідовності, </a:t>
            </a:r>
          </a:p>
          <a:p>
            <a:pPr marL="0" indent="0">
              <a:buNone/>
            </a:pPr>
            <a:r>
              <a:rPr lang="uk-UA" sz="2400" dirty="0"/>
              <a:t>• послідовності, які, як вважають, відповідають за структурну цілісність хромосом.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6579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123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500594" cy="65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567" y="367665"/>
            <a:ext cx="5142865" cy="61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54032"/>
          </a:xfrm>
        </p:spPr>
        <p:txBody>
          <a:bodyPr>
            <a:normAutofit/>
          </a:bodyPr>
          <a:lstStyle/>
          <a:p>
            <a:r>
              <a:rPr lang="uk-UA" sz="2800" b="1" dirty="0" err="1"/>
              <a:t>Кодуючі</a:t>
            </a:r>
            <a:r>
              <a:rPr lang="uk-UA" sz="2800" b="1" dirty="0"/>
              <a:t> послідовності мають </a:t>
            </a:r>
            <a:r>
              <a:rPr lang="uk-UA" sz="2800" b="1" dirty="0" err="1"/>
              <a:t>інтрон-екзонну</a:t>
            </a:r>
            <a:r>
              <a:rPr lang="uk-UA" sz="2800" b="1" dirty="0"/>
              <a:t> будову</a:t>
            </a:r>
            <a:endParaRPr lang="ru-RU" sz="28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629077"/>
            <a:ext cx="5214974" cy="243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72866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460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357514" cy="649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78"/>
            <a:ext cx="8229600" cy="683418"/>
          </a:xfrm>
        </p:spPr>
        <p:txBody>
          <a:bodyPr>
            <a:normAutofit fontScale="90000"/>
          </a:bodyPr>
          <a:lstStyle/>
          <a:p>
            <a:r>
              <a:rPr lang="uk-UA" dirty="0"/>
              <a:t>Класифікація генів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92697"/>
            <a:ext cx="8915400" cy="2232247"/>
          </a:xfrm>
        </p:spPr>
        <p:txBody>
          <a:bodyPr>
            <a:normAutofit/>
          </a:bodyPr>
          <a:lstStyle/>
          <a:p>
            <a:r>
              <a:rPr lang="uk-UA" sz="2400" dirty="0"/>
              <a:t>гени "домашнього господарства» (кодують те, що завжди потрібно будь-якій клітині незалежно від типу тканини: </a:t>
            </a:r>
            <a:r>
              <a:rPr lang="uk-UA" sz="2400" dirty="0" err="1"/>
              <a:t>гістонові</a:t>
            </a:r>
            <a:r>
              <a:rPr lang="uk-UA" sz="2400" dirty="0"/>
              <a:t> гени, </a:t>
            </a:r>
            <a:r>
              <a:rPr lang="uk-UA" sz="2400" dirty="0" err="1"/>
              <a:t>гени</a:t>
            </a:r>
            <a:r>
              <a:rPr lang="uk-UA" sz="2400" dirty="0"/>
              <a:t> </a:t>
            </a:r>
            <a:r>
              <a:rPr lang="uk-UA" sz="2400" dirty="0" err="1"/>
              <a:t>tРНК</a:t>
            </a:r>
            <a:r>
              <a:rPr lang="uk-UA" sz="2400" dirty="0"/>
              <a:t>, </a:t>
            </a:r>
            <a:r>
              <a:rPr lang="uk-UA" sz="2400" dirty="0" err="1"/>
              <a:t>rРНК</a:t>
            </a:r>
            <a:r>
              <a:rPr lang="uk-UA" sz="2400" dirty="0"/>
              <a:t> і т.п.) </a:t>
            </a:r>
          </a:p>
          <a:p>
            <a:r>
              <a:rPr lang="uk-UA" sz="2400" dirty="0"/>
              <a:t>гени «розкоші» (це гени, які </a:t>
            </a:r>
            <a:r>
              <a:rPr lang="uk-UA" sz="2400" dirty="0" err="1"/>
              <a:t>експресуються</a:t>
            </a:r>
            <a:r>
              <a:rPr lang="uk-UA" sz="2400" dirty="0"/>
              <a:t> в клітинах певних тканин і в певний час).</a:t>
            </a:r>
          </a:p>
          <a:p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86233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711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/>
              <a:t>Регуляторні ділянки генома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3" y="3481096"/>
            <a:ext cx="6681067" cy="31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9512" y="572679"/>
            <a:ext cx="8964488" cy="2908417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Промотор</a:t>
            </a:r>
            <a:r>
              <a:rPr lang="uk-UA" dirty="0"/>
              <a:t> - </a:t>
            </a:r>
            <a:r>
              <a:rPr lang="uk-UA" sz="2400" dirty="0"/>
              <a:t>послідовність </a:t>
            </a:r>
            <a:r>
              <a:rPr lang="uk-UA" sz="2400" dirty="0" err="1"/>
              <a:t>нуклеотидів</a:t>
            </a:r>
            <a:r>
              <a:rPr lang="uk-UA" sz="2400" dirty="0"/>
              <a:t> ДНК, </a:t>
            </a:r>
            <a:r>
              <a:rPr lang="uk-UA" sz="2400" dirty="0" err="1"/>
              <a:t>впізнавана</a:t>
            </a:r>
            <a:r>
              <a:rPr lang="uk-UA" sz="2400" dirty="0"/>
              <a:t> </a:t>
            </a:r>
            <a:r>
              <a:rPr lang="uk-UA" sz="2400" dirty="0" err="1"/>
              <a:t>РНК-полімеразою</a:t>
            </a:r>
            <a:r>
              <a:rPr lang="uk-UA" sz="2400" dirty="0"/>
              <a:t> для здійснення транскрипції </a:t>
            </a:r>
            <a:r>
              <a:rPr lang="uk-UA" sz="2400" dirty="0" err="1"/>
              <a:t>мРНК</a:t>
            </a:r>
            <a:r>
              <a:rPr lang="uk-UA" sz="2400" dirty="0"/>
              <a:t> гена А </a:t>
            </a:r>
          </a:p>
          <a:p>
            <a:pPr algn="just"/>
            <a:r>
              <a:rPr lang="uk-UA" b="1" dirty="0"/>
              <a:t>ТАТА-бокс</a:t>
            </a:r>
            <a:r>
              <a:rPr lang="uk-UA" sz="2400" dirty="0"/>
              <a:t> - консервативна, багата аденіном і тиміном послідовність ДНК, яку було виявлено приблизно у чверті генів людини на відстані 25-30 п. О. зліва («вгору за течією») від точки ініціації транскрипції генів.</a:t>
            </a:r>
            <a:endParaRPr lang="ru-RU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76293" y="3142710"/>
            <a:ext cx="3779912" cy="18466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ТАТА-бокс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забезпечує орієнтацію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РНК-полімерази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 щодо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промотора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cs typeface="Arial" pitchFamily="34" charset="0"/>
              </a:rPr>
              <a:t>, бере участь в ініціації транскрипції генів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1839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200" b="1" u="sng" dirty="0"/>
              <a:t>Геном </a:t>
            </a:r>
            <a:r>
              <a:rPr lang="ru-RU" sz="3200" b="1" u="sng" dirty="0" err="1"/>
              <a:t>еукаріотів</a:t>
            </a:r>
            <a:r>
              <a:rPr lang="ru-RU" sz="3200" b="1" u="sng" dirty="0"/>
              <a:t> = </a:t>
            </a:r>
            <a:r>
              <a:rPr lang="ru-RU" sz="3200" b="1" u="sng" dirty="0" err="1"/>
              <a:t>ядерна</a:t>
            </a:r>
            <a:r>
              <a:rPr lang="ru-RU" sz="3200" b="1" u="sng" dirty="0"/>
              <a:t> ДНК + </a:t>
            </a:r>
            <a:r>
              <a:rPr lang="ru-RU" sz="3200" b="1" u="sng" dirty="0" err="1" smtClean="0"/>
              <a:t>мітохондріальна</a:t>
            </a:r>
            <a:r>
              <a:rPr lang="ru-RU" sz="3200" b="1" u="sng" dirty="0" smtClean="0"/>
              <a:t> </a:t>
            </a:r>
            <a:r>
              <a:rPr lang="ru-RU" sz="3200" b="1" u="sng" dirty="0"/>
              <a:t>ДНК + ДНК </a:t>
            </a:r>
            <a:r>
              <a:rPr lang="ru-RU" sz="3200" b="1" u="sng" dirty="0" err="1"/>
              <a:t>хлоропластів</a:t>
            </a:r>
            <a:r>
              <a:rPr lang="ru-RU" sz="3200" b="1" u="sng" dirty="0"/>
              <a:t> + ДНК </a:t>
            </a:r>
            <a:r>
              <a:rPr lang="ru-RU" sz="3200" b="1" u="sng" dirty="0" err="1"/>
              <a:t>інших</a:t>
            </a:r>
            <a:r>
              <a:rPr lang="ru-RU" sz="3200" b="1" u="sng" dirty="0"/>
              <a:t> пластид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448" y="5235812"/>
            <a:ext cx="6822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 err="1"/>
              <a:t>Внутрішньоклітинні</a:t>
            </a:r>
            <a:r>
              <a:rPr lang="ru-RU" sz="2400" dirty="0"/>
              <a:t> </a:t>
            </a:r>
            <a:r>
              <a:rPr lang="ru-RU" sz="2400" dirty="0" err="1"/>
              <a:t>паразити</a:t>
            </a:r>
            <a:r>
              <a:rPr lang="ru-RU" sz="2400" dirty="0"/>
              <a:t> </a:t>
            </a:r>
            <a:r>
              <a:rPr lang="ru-RU" sz="2400" dirty="0" err="1"/>
              <a:t>еукаріот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є </a:t>
            </a:r>
            <a:r>
              <a:rPr lang="ru-RU" sz="2400" dirty="0" err="1"/>
              <a:t>носіями</a:t>
            </a:r>
            <a:r>
              <a:rPr lang="ru-RU" sz="2400" dirty="0"/>
              <a:t> </a:t>
            </a:r>
            <a:r>
              <a:rPr lang="ru-RU" sz="2400" dirty="0" err="1"/>
              <a:t>позахромосомної</a:t>
            </a:r>
            <a:r>
              <a:rPr lang="ru-RU" sz="2400" dirty="0"/>
              <a:t> </a:t>
            </a:r>
            <a:r>
              <a:rPr lang="ru-RU" sz="2400" dirty="0" err="1"/>
              <a:t>генетичної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020142" cy="248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812" y="1412776"/>
            <a:ext cx="2271111" cy="16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7991"/>
            <a:ext cx="2800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86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220124" cy="318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Енхансер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en-US" sz="2400" dirty="0"/>
              <a:t>enhancer) - </a:t>
            </a:r>
            <a:r>
              <a:rPr lang="ru-RU" sz="2400" dirty="0" err="1"/>
              <a:t>послідовність</a:t>
            </a:r>
            <a:r>
              <a:rPr lang="ru-RU" sz="2400" dirty="0"/>
              <a:t> ДНК, </a:t>
            </a:r>
            <a:r>
              <a:rPr lang="ru-RU" sz="2400" dirty="0" err="1"/>
              <a:t>здатна</a:t>
            </a:r>
            <a:r>
              <a:rPr lang="ru-RU" sz="2400" dirty="0"/>
              <a:t> </a:t>
            </a:r>
            <a:r>
              <a:rPr lang="ru-RU" sz="2400" dirty="0" err="1"/>
              <a:t>зв'язуватися</a:t>
            </a:r>
            <a:r>
              <a:rPr lang="ru-RU" sz="2400" dirty="0"/>
              <a:t> з факторами </a:t>
            </a:r>
            <a:r>
              <a:rPr lang="ru-RU" sz="2400" dirty="0" err="1"/>
              <a:t>транскрипції</a:t>
            </a:r>
            <a:r>
              <a:rPr lang="ru-RU" sz="2400" dirty="0"/>
              <a:t>,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збільшуючи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транскрипції</a:t>
            </a:r>
            <a:r>
              <a:rPr lang="ru-RU" sz="2400" dirty="0"/>
              <a:t> гена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генів</a:t>
            </a:r>
            <a:r>
              <a:rPr lang="ru-RU" sz="2400" dirty="0"/>
              <a:t>.</a:t>
            </a:r>
          </a:p>
          <a:p>
            <a:r>
              <a:rPr lang="ru-RU" sz="2400" b="1" dirty="0" err="1"/>
              <a:t>Сайленсери</a:t>
            </a:r>
            <a:r>
              <a:rPr lang="ru-RU" sz="2400" dirty="0"/>
              <a:t> (</a:t>
            </a:r>
            <a:r>
              <a:rPr lang="en-US" sz="2400" dirty="0"/>
              <a:t>silencer) - </a:t>
            </a:r>
            <a:r>
              <a:rPr lang="ru-RU" sz="2400" dirty="0" err="1"/>
              <a:t>послідовність</a:t>
            </a:r>
            <a:r>
              <a:rPr lang="ru-RU" sz="2400" dirty="0"/>
              <a:t> ДНК, з 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зв'язуються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 </a:t>
            </a:r>
            <a:r>
              <a:rPr lang="ru-RU" sz="2400" dirty="0" err="1"/>
              <a:t>транскрипції</a:t>
            </a:r>
            <a:r>
              <a:rPr lang="ru-RU" sz="2400" dirty="0"/>
              <a:t> (</a:t>
            </a:r>
            <a:r>
              <a:rPr lang="ru-RU" sz="2400" dirty="0" err="1"/>
              <a:t>білки-репресори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до </a:t>
            </a:r>
            <a:r>
              <a:rPr lang="ru-RU" sz="2400" dirty="0" err="1"/>
              <a:t>повного</a:t>
            </a:r>
            <a:r>
              <a:rPr lang="ru-RU" sz="2400" dirty="0"/>
              <a:t> </a:t>
            </a:r>
            <a:r>
              <a:rPr lang="ru-RU" sz="2400" dirty="0" err="1"/>
              <a:t>придушення</a:t>
            </a:r>
            <a:r>
              <a:rPr lang="ru-RU" sz="2400" dirty="0"/>
              <a:t> </a:t>
            </a:r>
            <a:r>
              <a:rPr lang="ru-RU" sz="2400" dirty="0" err="1"/>
              <a:t>транскрипції</a:t>
            </a:r>
            <a:r>
              <a:rPr lang="ru-RU" sz="2400" dirty="0"/>
              <a:t> гена.</a:t>
            </a:r>
          </a:p>
          <a:p>
            <a:r>
              <a:rPr lang="ru-RU" sz="2400" b="1" dirty="0" err="1"/>
              <a:t>Інсулятор</a:t>
            </a:r>
            <a:r>
              <a:rPr lang="ru-RU" sz="2400" dirty="0"/>
              <a:t> (</a:t>
            </a:r>
            <a:r>
              <a:rPr lang="en-US" sz="2400" dirty="0"/>
              <a:t>insulator) - </a:t>
            </a:r>
            <a:r>
              <a:rPr lang="ru-RU" sz="2400" dirty="0" err="1"/>
              <a:t>послідовність</a:t>
            </a:r>
            <a:r>
              <a:rPr lang="ru-RU" sz="2400" dirty="0"/>
              <a:t> ДНК, </a:t>
            </a:r>
            <a:r>
              <a:rPr lang="ru-RU" sz="2400" dirty="0" err="1"/>
              <a:t>здатна</a:t>
            </a:r>
            <a:r>
              <a:rPr lang="ru-RU" sz="2400" dirty="0"/>
              <a:t> </a:t>
            </a:r>
            <a:r>
              <a:rPr lang="ru-RU" sz="2400" dirty="0" err="1"/>
              <a:t>блокувати</a:t>
            </a:r>
            <a:r>
              <a:rPr lang="ru-RU" sz="2400" dirty="0"/>
              <a:t> </a:t>
            </a:r>
            <a:r>
              <a:rPr lang="ru-RU" sz="2400" dirty="0" err="1"/>
              <a:t>взаємодію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енхансером</a:t>
            </a:r>
            <a:r>
              <a:rPr lang="ru-RU" sz="2400" dirty="0"/>
              <a:t> і промотором,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80189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1559" y="1340768"/>
            <a:ext cx="6580882" cy="512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експресії</a:t>
            </a:r>
            <a:r>
              <a:rPr lang="ru-RU" sz="2400" dirty="0"/>
              <a:t> гена є результатом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взаємодій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166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8305080" cy="5823623"/>
          </a:xfrm>
          <a:prstGeom prst="rect">
            <a:avLst/>
          </a:prstGeom>
          <a:noFill/>
          <a:ln w="476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716574" y="273051"/>
            <a:ext cx="8140211" cy="1317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транскрипційного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комплекса у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людини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857232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Репресори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1142984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Сайленсер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1285860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Енхансер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785794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Активатор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2571744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Енхансер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2071678"/>
            <a:ext cx="11430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Енхансер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2500306"/>
            <a:ext cx="19288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Базальні фактори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6143644"/>
            <a:ext cx="19288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err="1" smtClean="0"/>
              <a:t>Коактиватори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29124" y="6215082"/>
            <a:ext cx="10715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Коровий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704315815"/>
      </p:ext>
    </p:extLst>
  </p:cSld>
  <p:clrMapOvr>
    <a:masterClrMapping/>
  </p:clrMapOvr>
  <p:transition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Проаналізовано 19 тканин і типів клітин миші, де було ідентифіковано 295,676 </a:t>
            </a:r>
            <a:r>
              <a:rPr lang="uk-UA" dirty="0" err="1"/>
              <a:t>цис-регуляторних</a:t>
            </a:r>
            <a:r>
              <a:rPr lang="uk-UA" dirty="0"/>
              <a:t> послідовностей, що включають в себе:</a:t>
            </a:r>
          </a:p>
          <a:p>
            <a:r>
              <a:rPr lang="uk-UA" dirty="0"/>
              <a:t>53,834 можливих промоторів </a:t>
            </a:r>
          </a:p>
          <a:p>
            <a:r>
              <a:rPr lang="uk-UA" dirty="0"/>
              <a:t>234,764 потенційних </a:t>
            </a:r>
            <a:r>
              <a:rPr lang="uk-UA" dirty="0" err="1"/>
              <a:t>енхансерів</a:t>
            </a:r>
            <a:endParaRPr lang="uk-UA" dirty="0"/>
          </a:p>
          <a:p>
            <a:r>
              <a:rPr lang="uk-UA" dirty="0"/>
              <a:t>111,062 </a:t>
            </a:r>
            <a:r>
              <a:rPr lang="uk-UA" dirty="0" err="1"/>
              <a:t>інсуляторов</a:t>
            </a:r>
            <a:r>
              <a:rPr lang="uk-UA" dirty="0"/>
              <a:t>. Разом  складають до 11% генома.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8213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/>
              <a:t>Повторені послідовності  геному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Значну фракцію </a:t>
            </a:r>
            <a:r>
              <a:rPr lang="uk-UA" dirty="0" err="1"/>
              <a:t>еукаріотичних</a:t>
            </a:r>
            <a:r>
              <a:rPr lang="uk-UA" dirty="0"/>
              <a:t> </a:t>
            </a:r>
            <a:r>
              <a:rPr lang="uk-UA" dirty="0" smtClean="0"/>
              <a:t>геном</a:t>
            </a:r>
            <a:r>
              <a:rPr lang="ru-RU" dirty="0" err="1" smtClean="0"/>
              <a:t>і</a:t>
            </a:r>
            <a:r>
              <a:rPr lang="uk-UA" dirty="0" smtClean="0"/>
              <a:t>в </a:t>
            </a:r>
            <a:r>
              <a:rPr lang="uk-UA" dirty="0"/>
              <a:t>займають повторені послідовності:</a:t>
            </a:r>
          </a:p>
          <a:p>
            <a:pPr marL="0" indent="0">
              <a:buNone/>
            </a:pPr>
            <a:r>
              <a:rPr lang="uk-UA" sz="2400" dirty="0"/>
              <a:t>1.Тандемні повтори, включаючи  сателіти та кластери генів.</a:t>
            </a:r>
          </a:p>
          <a:p>
            <a:pPr marL="0" indent="0">
              <a:buNone/>
            </a:pPr>
            <a:r>
              <a:rPr lang="uk-UA" sz="2400" dirty="0" smtClean="0"/>
              <a:t>3</a:t>
            </a:r>
            <a:r>
              <a:rPr lang="uk-UA" sz="2400" dirty="0"/>
              <a:t>. Мобільні елементи або </a:t>
            </a:r>
            <a:r>
              <a:rPr lang="uk-UA" sz="2400" dirty="0" err="1"/>
              <a:t>дисперговані</a:t>
            </a:r>
            <a:r>
              <a:rPr lang="uk-UA" sz="2400" dirty="0"/>
              <a:t> повтори.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573016"/>
            <a:ext cx="70770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00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/>
              <a:t>Повторені послідовності  геному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215370" cy="48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7929617" cy="461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0007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25664"/>
            <a:ext cx="4644008" cy="189967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err="1"/>
              <a:t>Cателіти</a:t>
            </a:r>
            <a:r>
              <a:rPr lang="ru-RU" sz="2800" dirty="0"/>
              <a:t> - </a:t>
            </a:r>
            <a:r>
              <a:rPr lang="ru-RU" sz="2800" dirty="0" err="1"/>
              <a:t>багаторазово</a:t>
            </a:r>
            <a:r>
              <a:rPr lang="ru-RU" sz="2800" dirty="0"/>
              <a:t> </a:t>
            </a:r>
            <a:r>
              <a:rPr lang="ru-RU" sz="2800" dirty="0" err="1"/>
              <a:t>повторені</a:t>
            </a:r>
            <a:r>
              <a:rPr lang="ru-RU" sz="2800" dirty="0"/>
              <a:t> </a:t>
            </a:r>
            <a:r>
              <a:rPr lang="ru-RU" sz="2800" dirty="0" err="1"/>
              <a:t>короткі</a:t>
            </a:r>
            <a:r>
              <a:rPr lang="ru-RU" sz="2800" dirty="0"/>
              <a:t> </a:t>
            </a:r>
            <a:r>
              <a:rPr lang="ru-RU" sz="2800" dirty="0" err="1"/>
              <a:t>послідовності</a:t>
            </a:r>
            <a:r>
              <a:rPr lang="ru-RU" sz="2800" dirty="0"/>
              <a:t> ДНК.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52"/>
            <a:ext cx="7970204" cy="42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064" y="4725144"/>
            <a:ext cx="4227936" cy="167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335758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err="1" smtClean="0"/>
              <a:t>Тандемні</a:t>
            </a:r>
            <a:r>
              <a:rPr lang="uk-UA" sz="2800" b="1" dirty="0" smtClean="0"/>
              <a:t> повтори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500174"/>
            <a:ext cx="23574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Сателіти</a:t>
            </a:r>
          </a:p>
          <a:p>
            <a:r>
              <a:rPr lang="uk-UA" sz="1600" b="1" dirty="0" smtClean="0"/>
              <a:t>більше 100 </a:t>
            </a:r>
            <a:r>
              <a:rPr lang="uk-UA" sz="1600" b="1" dirty="0" err="1" smtClean="0"/>
              <a:t>нуклеотидів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1428736"/>
            <a:ext cx="235745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Мінісателіти</a:t>
            </a:r>
            <a:endParaRPr lang="uk-UA" sz="2400" b="1" dirty="0" smtClean="0"/>
          </a:p>
          <a:p>
            <a:r>
              <a:rPr lang="uk-UA" sz="1400" b="1" dirty="0" smtClean="0"/>
              <a:t>Від 7 до 100 </a:t>
            </a:r>
            <a:r>
              <a:rPr lang="uk-UA" sz="1400" b="1" dirty="0" err="1" smtClean="0"/>
              <a:t>нуклеотидів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1428736"/>
            <a:ext cx="235745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Мікросателіти</a:t>
            </a:r>
            <a:endParaRPr lang="uk-UA" sz="2400" b="1" dirty="0" smtClean="0"/>
          </a:p>
          <a:p>
            <a:r>
              <a:rPr lang="uk-UA" sz="1400" b="1" dirty="0" smtClean="0"/>
              <a:t>Від 1 до 5 </a:t>
            </a:r>
            <a:r>
              <a:rPr lang="uk-UA" sz="1400" b="1" dirty="0" err="1" smtClean="0"/>
              <a:t>нуклеотидів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89070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Сателітна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ДНК- </a:t>
            </a:r>
            <a:r>
              <a:rPr lang="ru-RU" sz="3200" b="1" dirty="0"/>
              <a:t>ДНК з </a:t>
            </a:r>
            <a:r>
              <a:rPr lang="ru-RU" sz="3200" b="1" dirty="0" err="1"/>
              <a:t>тандемно</a:t>
            </a:r>
            <a:r>
              <a:rPr lang="ru-RU" sz="3200" b="1" dirty="0"/>
              <a:t> </a:t>
            </a:r>
            <a:r>
              <a:rPr lang="ru-RU" sz="3200" b="1" dirty="0" err="1"/>
              <a:t>організованими</a:t>
            </a:r>
            <a:r>
              <a:rPr lang="ru-RU" sz="3200" b="1" dirty="0"/>
              <a:t> </a:t>
            </a:r>
            <a:r>
              <a:rPr lang="ru-RU" sz="3200" b="1" dirty="0" err="1"/>
              <a:t>високоповтореними</a:t>
            </a:r>
            <a:r>
              <a:rPr lang="ru-RU" sz="3200" b="1" dirty="0"/>
              <a:t> </a:t>
            </a:r>
            <a:r>
              <a:rPr lang="ru-RU" sz="3200" b="1" dirty="0" err="1"/>
              <a:t>послідовностями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640960" cy="259228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Ця ДНК ніколи не транслюється і  зустрічається в конститутивному  (не факультативному) </a:t>
            </a:r>
            <a:r>
              <a:rPr lang="uk-UA" dirty="0" err="1"/>
              <a:t>гетерохроматині</a:t>
            </a:r>
            <a:r>
              <a:rPr lang="uk-UA" dirty="0"/>
              <a:t>. </a:t>
            </a:r>
          </a:p>
          <a:p>
            <a:pPr algn="just"/>
            <a:r>
              <a:rPr lang="uk-UA" dirty="0"/>
              <a:t>Сателітна ДНК обов'язково розташовується в </a:t>
            </a:r>
            <a:r>
              <a:rPr lang="uk-UA" dirty="0" err="1"/>
              <a:t>центромерному</a:t>
            </a:r>
            <a:r>
              <a:rPr lang="uk-UA" dirty="0"/>
              <a:t> </a:t>
            </a:r>
            <a:r>
              <a:rPr lang="uk-UA" dirty="0" smtClean="0"/>
              <a:t>районі</a:t>
            </a:r>
            <a:r>
              <a:rPr lang="uk-UA" dirty="0"/>
              <a:t>. У місцях розташування сателітної ДНК максимально </a:t>
            </a:r>
            <a:r>
              <a:rPr lang="uk-UA" dirty="0" err="1"/>
              <a:t>компактизована</a:t>
            </a:r>
            <a:r>
              <a:rPr lang="uk-UA" dirty="0"/>
              <a:t>. У конститутивного </a:t>
            </a:r>
            <a:r>
              <a:rPr lang="uk-UA" dirty="0" err="1"/>
              <a:t>гетерохроматину</a:t>
            </a:r>
            <a:r>
              <a:rPr lang="uk-UA" dirty="0"/>
              <a:t> всі чотири рівня упаковки ДНК представлено навіть в інтерфазі.</a:t>
            </a:r>
          </a:p>
          <a:p>
            <a:endParaRPr lang="ru-RU" dirty="0"/>
          </a:p>
        </p:txBody>
      </p:sp>
      <p:pic>
        <p:nvPicPr>
          <p:cNvPr id="18434" name="Picture 2" descr="Satellite 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71942"/>
            <a:ext cx="2976550" cy="2381240"/>
          </a:xfrm>
          <a:prstGeom prst="rect">
            <a:avLst/>
          </a:prstGeom>
          <a:noFill/>
        </p:spPr>
      </p:pic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28596" y="4071942"/>
            <a:ext cx="4830788" cy="2152650"/>
            <a:chOff x="431" y="2840"/>
            <a:chExt cx="3628" cy="1356"/>
          </a:xfrm>
        </p:grpSpPr>
        <p:sp>
          <p:nvSpPr>
            <p:cNvPr id="8" name="Line 53"/>
            <p:cNvSpPr>
              <a:spLocks noChangeShapeType="1"/>
            </p:cNvSpPr>
            <p:nvPr/>
          </p:nvSpPr>
          <p:spPr bwMode="auto">
            <a:xfrm>
              <a:off x="476" y="3113"/>
              <a:ext cx="34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54"/>
            <p:cNvSpPr txBox="1">
              <a:spLocks noChangeArrowheads="1"/>
            </p:cNvSpPr>
            <p:nvPr/>
          </p:nvSpPr>
          <p:spPr bwMode="auto">
            <a:xfrm>
              <a:off x="839" y="3113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 b="1"/>
                <a:t>Вид</a:t>
              </a:r>
            </a:p>
          </p:txBody>
        </p:sp>
        <p:sp>
          <p:nvSpPr>
            <p:cNvPr id="10" name="Text Box 55"/>
            <p:cNvSpPr txBox="1">
              <a:spLocks noChangeArrowheads="1"/>
            </p:cNvSpPr>
            <p:nvPr/>
          </p:nvSpPr>
          <p:spPr bwMode="auto">
            <a:xfrm>
              <a:off x="2925" y="3113"/>
              <a:ext cx="3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 b="1"/>
                <a:t>%</a:t>
              </a:r>
            </a:p>
          </p:txBody>
        </p:sp>
        <p:sp>
          <p:nvSpPr>
            <p:cNvPr id="11" name="Line 56"/>
            <p:cNvSpPr>
              <a:spLocks noChangeShapeType="1"/>
            </p:cNvSpPr>
            <p:nvPr/>
          </p:nvSpPr>
          <p:spPr bwMode="auto">
            <a:xfrm>
              <a:off x="476" y="3339"/>
              <a:ext cx="34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431" y="3475"/>
              <a:ext cx="3628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 dirty="0">
                  <a:solidFill>
                    <a:srgbClr val="0000FF"/>
                  </a:solidFill>
                </a:rPr>
                <a:t>Drosophila </a:t>
              </a:r>
              <a:r>
                <a:rPr lang="en-US" sz="1600" b="1" i="1" dirty="0" err="1">
                  <a:solidFill>
                    <a:srgbClr val="0000FF"/>
                  </a:solidFill>
                </a:rPr>
                <a:t>melanogaster</a:t>
              </a:r>
              <a:r>
                <a:rPr lang="en-US" sz="1600" b="1" i="1" dirty="0">
                  <a:solidFill>
                    <a:srgbClr val="0000FF"/>
                  </a:solidFill>
                </a:rPr>
                <a:t>                         </a:t>
              </a:r>
              <a:r>
                <a:rPr lang="en-US" sz="1600" b="1" dirty="0"/>
                <a:t>16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 dirty="0" err="1">
                  <a:solidFill>
                    <a:srgbClr val="0000FF"/>
                  </a:solidFill>
                </a:rPr>
                <a:t>Mus</a:t>
              </a:r>
              <a:r>
                <a:rPr lang="en-US" sz="1600" b="1" i="1" dirty="0">
                  <a:solidFill>
                    <a:srgbClr val="0000FF"/>
                  </a:solidFill>
                </a:rPr>
                <a:t>  </a:t>
              </a:r>
              <a:r>
                <a:rPr lang="en-US" sz="1600" b="1" i="1" dirty="0" err="1">
                  <a:solidFill>
                    <a:srgbClr val="0000FF"/>
                  </a:solidFill>
                </a:rPr>
                <a:t>musculus</a:t>
              </a:r>
              <a:r>
                <a:rPr lang="en-US" sz="1600" b="1" i="1" dirty="0">
                  <a:solidFill>
                    <a:srgbClr val="0000FF"/>
                  </a:solidFill>
                </a:rPr>
                <a:t>                                            </a:t>
              </a:r>
              <a:r>
                <a:rPr lang="en-US" sz="1600" b="1" dirty="0"/>
                <a:t>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600" b="1" i="1" dirty="0">
                  <a:solidFill>
                    <a:srgbClr val="0000FF"/>
                  </a:solidFill>
                </a:rPr>
                <a:t>Homo sapiens</a:t>
              </a:r>
              <a:r>
                <a:rPr lang="en-US" sz="1600" b="1" dirty="0"/>
                <a:t>                                              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endParaRPr lang="uk-UA" sz="1600" b="1" dirty="0"/>
            </a:p>
          </p:txBody>
        </p:sp>
        <p:sp>
          <p:nvSpPr>
            <p:cNvPr id="13" name="Text Box 58"/>
            <p:cNvSpPr txBox="1">
              <a:spLocks noChangeArrowheads="1"/>
            </p:cNvSpPr>
            <p:nvPr/>
          </p:nvSpPr>
          <p:spPr bwMode="auto">
            <a:xfrm>
              <a:off x="793" y="2840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800" dirty="0">
                  <a:solidFill>
                    <a:srgbClr val="0000FF"/>
                  </a:solidFill>
                </a:rPr>
                <a:t>Частка </a:t>
              </a:r>
              <a:r>
                <a:rPr lang="uk-UA" sz="1800" dirty="0" err="1">
                  <a:solidFill>
                    <a:srgbClr val="0000FF"/>
                  </a:solidFill>
                </a:rPr>
                <a:t>центромерної</a:t>
              </a:r>
              <a:r>
                <a:rPr lang="uk-UA" sz="1800" dirty="0">
                  <a:solidFill>
                    <a:srgbClr val="0000FF"/>
                  </a:solidFill>
                </a:rPr>
                <a:t> сателітної ДНК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1564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2770584"/>
              </p:ext>
            </p:extLst>
          </p:nvPr>
        </p:nvGraphicFramePr>
        <p:xfrm>
          <a:off x="899592" y="260648"/>
          <a:ext cx="7236296" cy="6337940"/>
        </p:xfrm>
        <a:graphic>
          <a:graphicData uri="http://schemas.openxmlformats.org/drawingml/2006/table">
            <a:tbl>
              <a:tblPr/>
              <a:tblGrid>
                <a:gridCol w="343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9479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Об'єкт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Розмір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гаплоїдного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генома 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парах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нуклеотидів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Мікоплазми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E.coli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(2-5)х10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Водорості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(5-7)х10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Черві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Молюски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Комахи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-5х10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211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Ракоподібні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Амфібії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Рептилії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(2-3)х10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Птахи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Ссавці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3х10</a:t>
                      </a: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622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Квіткові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рослини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2х10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734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64500" cy="777875"/>
          </a:xfrm>
          <a:solidFill>
            <a:srgbClr val="FFFF99"/>
          </a:solidFill>
        </p:spPr>
        <p:txBody>
          <a:bodyPr/>
          <a:lstStyle/>
          <a:p>
            <a:r>
              <a:rPr lang="uk-UA" sz="2000" b="1"/>
              <a:t>Сателітні ДНК виявляються як додаткові фракції під час ультрацентрифування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412875"/>
            <a:ext cx="3455988" cy="2928938"/>
            <a:chOff x="385" y="890"/>
            <a:chExt cx="2177" cy="184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57" y="1117"/>
              <a:ext cx="1814" cy="1330"/>
              <a:chOff x="113" y="1888"/>
              <a:chExt cx="1814" cy="1330"/>
            </a:xfrm>
          </p:grpSpPr>
          <p:sp>
            <p:nvSpPr>
              <p:cNvPr id="50181" name="Freeform 5"/>
              <p:cNvSpPr>
                <a:spLocks/>
              </p:cNvSpPr>
              <p:nvPr/>
            </p:nvSpPr>
            <p:spPr bwMode="auto">
              <a:xfrm>
                <a:off x="567" y="2032"/>
                <a:ext cx="680" cy="1186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45" y="1081"/>
                  </a:cxn>
                  <a:cxn ang="0">
                    <a:pos x="90" y="1035"/>
                  </a:cxn>
                  <a:cxn ang="0">
                    <a:pos x="136" y="1035"/>
                  </a:cxn>
                  <a:cxn ang="0">
                    <a:pos x="272" y="128"/>
                  </a:cxn>
                  <a:cxn ang="0">
                    <a:pos x="317" y="264"/>
                  </a:cxn>
                  <a:cxn ang="0">
                    <a:pos x="363" y="1035"/>
                  </a:cxn>
                  <a:cxn ang="0">
                    <a:pos x="453" y="990"/>
                  </a:cxn>
                  <a:cxn ang="0">
                    <a:pos x="499" y="1081"/>
                  </a:cxn>
                  <a:cxn ang="0">
                    <a:pos x="589" y="1035"/>
                  </a:cxn>
                  <a:cxn ang="0">
                    <a:pos x="635" y="1081"/>
                  </a:cxn>
                  <a:cxn ang="0">
                    <a:pos x="680" y="1081"/>
                  </a:cxn>
                </a:cxnLst>
                <a:rect l="0" t="0" r="r" b="b"/>
                <a:pathLst>
                  <a:path w="680" h="1186">
                    <a:moveTo>
                      <a:pt x="0" y="1081"/>
                    </a:moveTo>
                    <a:cubicBezTo>
                      <a:pt x="15" y="1085"/>
                      <a:pt x="30" y="1089"/>
                      <a:pt x="45" y="1081"/>
                    </a:cubicBezTo>
                    <a:cubicBezTo>
                      <a:pt x="60" y="1073"/>
                      <a:pt x="75" y="1043"/>
                      <a:pt x="90" y="1035"/>
                    </a:cubicBezTo>
                    <a:cubicBezTo>
                      <a:pt x="105" y="1027"/>
                      <a:pt x="106" y="1186"/>
                      <a:pt x="136" y="1035"/>
                    </a:cubicBezTo>
                    <a:cubicBezTo>
                      <a:pt x="166" y="884"/>
                      <a:pt x="242" y="256"/>
                      <a:pt x="272" y="128"/>
                    </a:cubicBezTo>
                    <a:cubicBezTo>
                      <a:pt x="302" y="0"/>
                      <a:pt x="302" y="113"/>
                      <a:pt x="317" y="264"/>
                    </a:cubicBezTo>
                    <a:cubicBezTo>
                      <a:pt x="332" y="415"/>
                      <a:pt x="340" y="914"/>
                      <a:pt x="363" y="1035"/>
                    </a:cubicBezTo>
                    <a:cubicBezTo>
                      <a:pt x="386" y="1156"/>
                      <a:pt x="430" y="982"/>
                      <a:pt x="453" y="990"/>
                    </a:cubicBezTo>
                    <a:cubicBezTo>
                      <a:pt x="476" y="998"/>
                      <a:pt x="476" y="1074"/>
                      <a:pt x="499" y="1081"/>
                    </a:cubicBezTo>
                    <a:cubicBezTo>
                      <a:pt x="522" y="1088"/>
                      <a:pt x="566" y="1035"/>
                      <a:pt x="589" y="1035"/>
                    </a:cubicBezTo>
                    <a:cubicBezTo>
                      <a:pt x="612" y="1035"/>
                      <a:pt x="620" y="1073"/>
                      <a:pt x="635" y="1081"/>
                    </a:cubicBezTo>
                    <a:cubicBezTo>
                      <a:pt x="650" y="1089"/>
                      <a:pt x="665" y="1085"/>
                      <a:pt x="680" y="1081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2" name="Text Box 6"/>
              <p:cNvSpPr txBox="1">
                <a:spLocks noChangeArrowheads="1"/>
              </p:cNvSpPr>
              <p:nvPr/>
            </p:nvSpPr>
            <p:spPr bwMode="auto">
              <a:xfrm>
                <a:off x="703" y="1888"/>
                <a:ext cx="54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uk-UA" sz="1600" b="1"/>
                  <a:t>1,701</a:t>
                </a:r>
              </a:p>
            </p:txBody>
          </p:sp>
          <p:sp>
            <p:nvSpPr>
              <p:cNvPr id="50183" name="Text Box 7"/>
              <p:cNvSpPr txBox="1">
                <a:spLocks noChangeArrowheads="1"/>
              </p:cNvSpPr>
              <p:nvPr/>
            </p:nvSpPr>
            <p:spPr bwMode="auto">
              <a:xfrm>
                <a:off x="930" y="2750"/>
                <a:ext cx="9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uk-UA" sz="1600" b="1"/>
                  <a:t>1,687 (</a:t>
                </a:r>
                <a:r>
                  <a:rPr lang="uk-UA" sz="1600" b="1">
                    <a:solidFill>
                      <a:srgbClr val="0000FF"/>
                    </a:solidFill>
                  </a:rPr>
                  <a:t>ІІ+ІІІ</a:t>
                </a:r>
                <a:r>
                  <a:rPr lang="uk-UA" sz="1600" b="1"/>
                  <a:t>)</a:t>
                </a:r>
              </a:p>
            </p:txBody>
          </p:sp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156" y="2886"/>
                <a:ext cx="7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uk-UA" sz="1600" b="1"/>
                  <a:t>1,672(</a:t>
                </a:r>
                <a:r>
                  <a:rPr lang="uk-UA" sz="1600" b="1">
                    <a:solidFill>
                      <a:srgbClr val="0000FF"/>
                    </a:solidFill>
                  </a:rPr>
                  <a:t>І</a:t>
                </a:r>
                <a:r>
                  <a:rPr lang="uk-UA" sz="1600" b="1"/>
                  <a:t>)</a:t>
                </a:r>
              </a:p>
            </p:txBody>
          </p:sp>
          <p:sp>
            <p:nvSpPr>
              <p:cNvPr id="50185" name="Text Box 9"/>
              <p:cNvSpPr txBox="1">
                <a:spLocks noChangeArrowheads="1"/>
              </p:cNvSpPr>
              <p:nvPr/>
            </p:nvSpPr>
            <p:spPr bwMode="auto">
              <a:xfrm>
                <a:off x="113" y="2795"/>
                <a:ext cx="64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uk-UA" sz="1600" b="1"/>
                  <a:t>1,705(</a:t>
                </a:r>
                <a:r>
                  <a:rPr lang="en-US" sz="1600" b="1">
                    <a:solidFill>
                      <a:srgbClr val="0000FF"/>
                    </a:solidFill>
                  </a:rPr>
                  <a:t>IV</a:t>
                </a:r>
                <a:r>
                  <a:rPr lang="en-US" sz="1600" b="1"/>
                  <a:t>)</a:t>
                </a:r>
                <a:endParaRPr lang="uk-UA" sz="1600" b="1"/>
              </a:p>
            </p:txBody>
          </p:sp>
        </p:grp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567" y="1071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567" y="2523"/>
              <a:ext cx="19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882" y="2523"/>
              <a:ext cx="4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/>
                <a:t>г/см</a:t>
              </a:r>
              <a:r>
                <a:rPr lang="uk-UA" sz="1600" baseline="30000"/>
                <a:t>3</a:t>
              </a: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839" y="2523"/>
              <a:ext cx="14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/>
                <a:t>плавуча густина,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 rot="16200000">
              <a:off x="-280" y="1555"/>
              <a:ext cx="15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/>
                <a:t>Кількість ДНК</a:t>
              </a:r>
            </a:p>
          </p:txBody>
        </p:sp>
      </p:grp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835150" y="1125538"/>
            <a:ext cx="5329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>
                <a:solidFill>
                  <a:srgbClr val="0000FF"/>
                </a:solidFill>
              </a:rPr>
              <a:t>Центромерна сателітна ДНК </a:t>
            </a:r>
            <a:r>
              <a:rPr lang="en-US" sz="1800" i="1">
                <a:solidFill>
                  <a:srgbClr val="0000FF"/>
                </a:solidFill>
              </a:rPr>
              <a:t>D. melanogaster</a:t>
            </a:r>
            <a:endParaRPr lang="uk-UA" sz="1800" i="1">
              <a:solidFill>
                <a:srgbClr val="0000FF"/>
              </a:solidFill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211638" y="184467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/>
          </a:p>
        </p:txBody>
      </p:sp>
      <p:graphicFrame>
        <p:nvGraphicFramePr>
          <p:cNvPr id="50193" name="Group 17"/>
          <p:cNvGraphicFramePr>
            <a:graphicFrameLocks noGrp="1"/>
          </p:cNvGraphicFramePr>
          <p:nvPr>
            <p:ph idx="1"/>
          </p:nvPr>
        </p:nvGraphicFramePr>
        <p:xfrm>
          <a:off x="3857620" y="1500174"/>
          <a:ext cx="4762500" cy="2516823"/>
        </p:xfrm>
        <a:graphic>
          <a:graphicData uri="http://schemas.openxmlformats.org/drawingml/2006/table">
            <a:tbl>
              <a:tblPr/>
              <a:tblGrid>
                <a:gridCol w="935038"/>
                <a:gridCol w="1441450"/>
                <a:gridCol w="2386012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сателіт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геномної 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Повторення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5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’-[AATAT]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……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5’-[AATATAT]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……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ІІ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5’-[AATAACATAG]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……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ІІІ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254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та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359 </a:t>
                      </a: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п.н.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5’-[AAGAG]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… …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5’-[AAGAGAG]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</a:rPr>
                        <a:t>… …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7" name="Text Box 51"/>
          <p:cNvSpPr txBox="1">
            <a:spLocks noChangeArrowheads="1"/>
          </p:cNvSpPr>
          <p:nvPr/>
        </p:nvSpPr>
        <p:spPr bwMode="auto">
          <a:xfrm>
            <a:off x="827088" y="50133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2592287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Хромосом-специфічні послідовності сателітної </a:t>
            </a:r>
            <a:r>
              <a:rPr lang="uk-UA" dirty="0" err="1"/>
              <a:t>альфоідної</a:t>
            </a:r>
            <a:r>
              <a:rPr lang="uk-UA" dirty="0"/>
              <a:t> ДНК знайшли широке застосування в молекулярній цитогенетиці як </a:t>
            </a:r>
            <a:r>
              <a:rPr lang="uk-UA" dirty="0" err="1"/>
              <a:t>ДНК-зонди</a:t>
            </a:r>
            <a:r>
              <a:rPr lang="uk-UA" dirty="0"/>
              <a:t>, зручні для маркування індивідуальних хромосом в </a:t>
            </a:r>
            <a:r>
              <a:rPr lang="uk-UA" dirty="0" err="1"/>
              <a:t>метафазних</a:t>
            </a:r>
            <a:r>
              <a:rPr lang="uk-UA" dirty="0"/>
              <a:t> і </a:t>
            </a:r>
            <a:r>
              <a:rPr lang="uk-UA" dirty="0" err="1"/>
              <a:t>інтерфазних</a:t>
            </a:r>
            <a:r>
              <a:rPr lang="uk-UA" dirty="0"/>
              <a:t> клітинах</a:t>
            </a:r>
          </a:p>
          <a:p>
            <a:pPr marL="0" indent="0">
              <a:buNone/>
            </a:pPr>
            <a:r>
              <a:rPr lang="uk-UA" dirty="0"/>
              <a:t> (багатокольоровий </a:t>
            </a:r>
            <a:r>
              <a:rPr lang="uk-UA" dirty="0" err="1"/>
              <a:t>бендінг</a:t>
            </a:r>
            <a:r>
              <a:rPr lang="uk-UA" dirty="0"/>
              <a:t> хромосом).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27146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3918049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2565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08162" cy="283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619528" cy="34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3609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мікросателітів</a:t>
            </a:r>
            <a:r>
              <a:rPr lang="ru-RU" sz="2400" dirty="0"/>
              <a:t> </a:t>
            </a:r>
            <a:r>
              <a:rPr lang="ru-RU" sz="2400" dirty="0" err="1"/>
              <a:t>різної</a:t>
            </a:r>
            <a:r>
              <a:rPr lang="ru-RU" sz="2400" dirty="0"/>
              <a:t> </a:t>
            </a:r>
            <a:r>
              <a:rPr lang="ru-RU" sz="2400" dirty="0" err="1"/>
              <a:t>довжини</a:t>
            </a:r>
            <a:r>
              <a:rPr lang="ru-RU" sz="2400" dirty="0"/>
              <a:t> </a:t>
            </a:r>
            <a:r>
              <a:rPr lang="ru-RU" sz="2400" dirty="0" err="1"/>
              <a:t>варіює</a:t>
            </a:r>
            <a:r>
              <a:rPr lang="ru-RU" sz="2400" dirty="0"/>
              <a:t> для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6234" y="3284984"/>
            <a:ext cx="3635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Розподіл</a:t>
            </a:r>
            <a:r>
              <a:rPr lang="ru-RU" sz="2400" dirty="0"/>
              <a:t> </a:t>
            </a:r>
            <a:r>
              <a:rPr lang="ru-RU" sz="2400" dirty="0" err="1"/>
              <a:t>мікросателітів</a:t>
            </a:r>
            <a:r>
              <a:rPr lang="ru-RU" sz="2400" dirty="0"/>
              <a:t> (</a:t>
            </a:r>
            <a:r>
              <a:rPr lang="ru-RU" sz="2400" dirty="0" err="1"/>
              <a:t>червоний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), </a:t>
            </a:r>
            <a:r>
              <a:rPr lang="ru-RU" sz="2400" dirty="0" err="1"/>
              <a:t>передбачених</a:t>
            </a:r>
            <a:r>
              <a:rPr lang="ru-RU" sz="2400" dirty="0"/>
              <a:t> </a:t>
            </a:r>
            <a:r>
              <a:rPr lang="ru-RU" sz="2400" dirty="0" err="1"/>
              <a:t>генів</a:t>
            </a:r>
            <a:r>
              <a:rPr lang="ru-RU" sz="2400" dirty="0"/>
              <a:t> (</a:t>
            </a:r>
            <a:r>
              <a:rPr lang="ru-RU" sz="2400" dirty="0" err="1"/>
              <a:t>зелений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) і </a:t>
            </a:r>
            <a:r>
              <a:rPr lang="ru-RU" sz="2400" dirty="0" err="1"/>
              <a:t>повторених</a:t>
            </a:r>
            <a:r>
              <a:rPr lang="ru-RU" sz="2400" dirty="0"/>
              <a:t> </a:t>
            </a:r>
            <a:r>
              <a:rPr lang="ru-RU" sz="2400" dirty="0" err="1"/>
              <a:t>послідовностей</a:t>
            </a:r>
            <a:r>
              <a:rPr lang="ru-RU" sz="2400" dirty="0"/>
              <a:t> (</a:t>
            </a:r>
            <a:r>
              <a:rPr lang="ru-RU" sz="2400" dirty="0" err="1"/>
              <a:t>мобільних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і </a:t>
            </a:r>
            <a:r>
              <a:rPr lang="ru-RU" sz="2400" dirty="0" err="1"/>
              <a:t>песевдогенов-чорний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14521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5937523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 </a:t>
            </a:r>
            <a:r>
              <a:rPr lang="uk-UA" dirty="0" err="1"/>
              <a:t>мікросателітних</a:t>
            </a:r>
            <a:r>
              <a:rPr lang="uk-UA" dirty="0"/>
              <a:t> повторів найбільш часто в геномі людини зустрічається </a:t>
            </a:r>
            <a:r>
              <a:rPr lang="uk-UA" dirty="0" err="1"/>
              <a:t>СА-повтор</a:t>
            </a:r>
            <a:r>
              <a:rPr lang="uk-UA" dirty="0"/>
              <a:t>, кількість копій якого в геномі – 140 000 і </a:t>
            </a:r>
            <a:r>
              <a:rPr lang="uk-UA" dirty="0" err="1"/>
              <a:t>мононуклеотідний</a:t>
            </a:r>
            <a:r>
              <a:rPr lang="uk-UA" dirty="0"/>
              <a:t> повтор А – 120 000 копій. Блоки з цих повторів можна виявити, приблизно через кожні 30 тис. пар основ.</a:t>
            </a:r>
          </a:p>
          <a:p>
            <a:r>
              <a:rPr lang="uk-UA" b="1" dirty="0"/>
              <a:t> </a:t>
            </a:r>
            <a:r>
              <a:rPr lang="uk-UA" b="1" dirty="0" err="1"/>
              <a:t>Мікросателіти</a:t>
            </a:r>
            <a:r>
              <a:rPr lang="uk-UA" b="1" dirty="0"/>
              <a:t> є мінливими (поліморфними) за кількістю число повторних одиниць в масиві. </a:t>
            </a:r>
            <a:r>
              <a:rPr lang="uk-UA" dirty="0"/>
              <a:t>Ніякі дві особини (крім близнюків) не мають в точності однаковою комбінації варіантів довжини всіх </a:t>
            </a:r>
            <a:r>
              <a:rPr lang="uk-UA" dirty="0" err="1"/>
              <a:t>мікросателітів</a:t>
            </a:r>
            <a:r>
              <a:rPr lang="uk-UA" dirty="0"/>
              <a:t>. </a:t>
            </a:r>
          </a:p>
          <a:p>
            <a:r>
              <a:rPr lang="uk-UA" dirty="0"/>
              <a:t>Якщо досліджувати достатню кількість </a:t>
            </a:r>
            <a:r>
              <a:rPr lang="uk-UA" dirty="0" err="1"/>
              <a:t>мікросателітів</a:t>
            </a:r>
            <a:r>
              <a:rPr lang="uk-UA" dirty="0"/>
              <a:t>, то для кожної людини може бути побудований </a:t>
            </a:r>
            <a:r>
              <a:rPr lang="uk-UA" b="1" dirty="0"/>
              <a:t>унікальний генетичний профіл</a:t>
            </a:r>
            <a:r>
              <a:rPr lang="uk-UA" dirty="0"/>
              <a:t>ь. </a:t>
            </a:r>
          </a:p>
          <a:p>
            <a:r>
              <a:rPr lang="uk-UA" dirty="0" err="1"/>
              <a:t>Мікросателіти</a:t>
            </a:r>
            <a:r>
              <a:rPr lang="uk-UA" dirty="0"/>
              <a:t> успішно використовують для встановлення еволюційних і родинних зв'язків в генетичному аналізі.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6201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уникальный генетический профиль">
            <a:extLst>
              <a:ext uri="{FF2B5EF4-FFF2-40B4-BE49-F238E27FC236}">
                <a16:creationId xmlns:a16="http://schemas.microsoft.com/office/drawing/2014/main" xmlns="" id="{E3CD3329-D61E-4486-8C84-6F381514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25" y="764704"/>
            <a:ext cx="880277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6017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392693" cy="500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6279"/>
            <a:ext cx="8640960" cy="1338505"/>
          </a:xfrm>
        </p:spPr>
        <p:txBody>
          <a:bodyPr>
            <a:normAutofit fontScale="85000" lnSpcReduction="10000"/>
          </a:bodyPr>
          <a:lstStyle/>
          <a:p>
            <a:r>
              <a:rPr lang="uk-UA" dirty="0" err="1"/>
              <a:t>Мікросателіти</a:t>
            </a:r>
            <a:r>
              <a:rPr lang="uk-UA" dirty="0"/>
              <a:t> використовуються в якості маркерів для популяційного аналізу, а також в криміналістиці і встановлення батьківства (генетична генеалогія).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61484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гаплотипів</a:t>
            </a:r>
            <a:r>
              <a:rPr lang="ru-RU" dirty="0"/>
              <a:t> </a:t>
            </a:r>
            <a:r>
              <a:rPr lang="en-US" dirty="0"/>
              <a:t>Y </a:t>
            </a:r>
            <a:r>
              <a:rPr lang="ru-RU" dirty="0" err="1"/>
              <a:t>хромосоми</a:t>
            </a:r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en-US" dirty="0"/>
              <a:t>STR (short tandem repeat) </a:t>
            </a:r>
            <a:r>
              <a:rPr lang="ru-RU" dirty="0" err="1"/>
              <a:t>аналізу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573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818" y="0"/>
            <a:ext cx="3328982" cy="68579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800" dirty="0"/>
              <a:t>До </a:t>
            </a:r>
            <a:r>
              <a:rPr lang="uk-UA" sz="2800" dirty="0" err="1"/>
              <a:t>мінісателітних</a:t>
            </a:r>
            <a:r>
              <a:rPr lang="uk-UA" sz="2800" dirty="0"/>
              <a:t> повторів можна віднести  </a:t>
            </a:r>
            <a:r>
              <a:rPr lang="uk-UA" sz="2800" b="1" dirty="0" err="1"/>
              <a:t>теломерні</a:t>
            </a:r>
            <a:r>
              <a:rPr lang="uk-UA" sz="2800" b="1" dirty="0"/>
              <a:t> повтори (</a:t>
            </a:r>
            <a:r>
              <a:rPr lang="uk-UA" sz="2800" dirty="0"/>
              <a:t>розташовані кластером). Зазвичай кількість </a:t>
            </a:r>
            <a:r>
              <a:rPr lang="uk-UA" sz="2800" dirty="0" err="1"/>
              <a:t>теломерних</a:t>
            </a:r>
            <a:r>
              <a:rPr lang="uk-UA" sz="2800" dirty="0"/>
              <a:t> повторів становить від 250 до 1500 - загальною довжиною приблизно 9 </a:t>
            </a:r>
            <a:r>
              <a:rPr lang="uk-UA" sz="2800" dirty="0" err="1"/>
              <a:t>т.п.н</a:t>
            </a:r>
            <a:r>
              <a:rPr lang="uk-UA" sz="2800" dirty="0"/>
              <a:t>. </a:t>
            </a:r>
          </a:p>
          <a:p>
            <a:pPr marL="0" indent="0" algn="just">
              <a:buNone/>
            </a:pPr>
            <a:r>
              <a:rPr lang="uk-UA" sz="2800" dirty="0"/>
              <a:t>Так, у людини основний елемент </a:t>
            </a:r>
            <a:r>
              <a:rPr lang="uk-UA" sz="2800" dirty="0" err="1"/>
              <a:t>теломерний</a:t>
            </a:r>
            <a:r>
              <a:rPr lang="uk-UA" sz="2800" dirty="0"/>
              <a:t> повтор представлений </a:t>
            </a:r>
            <a:r>
              <a:rPr lang="uk-UA" sz="2800" dirty="0" err="1"/>
              <a:t>гексамером</a:t>
            </a:r>
            <a:r>
              <a:rPr lang="uk-UA" sz="2800" dirty="0"/>
              <a:t> 5-TTAGGG-3.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2237" r="12213"/>
          <a:stretch>
            <a:fillRect/>
          </a:stretch>
        </p:blipFill>
        <p:spPr bwMode="auto">
          <a:xfrm>
            <a:off x="0" y="357166"/>
            <a:ext cx="5214942" cy="62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3100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188913"/>
            <a:ext cx="8229600" cy="863600"/>
          </a:xfrm>
          <a:solidFill>
            <a:srgbClr val="FFFF99"/>
          </a:solidFill>
        </p:spPr>
        <p:txBody>
          <a:bodyPr/>
          <a:lstStyle/>
          <a:p>
            <a:r>
              <a:rPr lang="uk-UA" sz="2400" b="1"/>
              <a:t>Відновлення теломерних ділянок хромосом теломеразою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981075"/>
            <a:ext cx="4787900" cy="3297238"/>
          </a:xfrm>
          <a:noFill/>
          <a:ln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39750" y="4292600"/>
            <a:ext cx="3527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400" b="1">
                <a:solidFill>
                  <a:srgbClr val="0000FF"/>
                </a:solidFill>
              </a:rPr>
              <a:t>Теломераза містить внутрішню РНК-матрицю та  може здійснювати зворотну транскрипцію – синтезувати ДНК на матриці РНК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1835150" y="2636838"/>
            <a:ext cx="6477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23850" y="5516563"/>
            <a:ext cx="8497888" cy="106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600" b="1">
                <a:solidFill>
                  <a:srgbClr val="FF3300"/>
                </a:solidFill>
              </a:rPr>
              <a:t>Теломераза неактивна в нормальних соматичних клітинах дорослого організму, але активна в ембріональних клітинах,  в клітинах чоловічих статевих залоз, та в ракових клітинах, визначаючи, очевидно, їхню “безсмертність”. Вона постійно експресується в клітинах примітивних еукаріотів (</a:t>
            </a:r>
            <a:r>
              <a:rPr lang="en-US" sz="1600" b="1" i="1">
                <a:solidFill>
                  <a:srgbClr val="FF3300"/>
                </a:solidFill>
              </a:rPr>
              <a:t>Tetrahymen</a:t>
            </a:r>
            <a:r>
              <a:rPr lang="en-US" sz="1600" b="1">
                <a:solidFill>
                  <a:srgbClr val="FF3300"/>
                </a:solidFill>
              </a:rPr>
              <a:t>a)</a:t>
            </a:r>
            <a:endParaRPr lang="uk-UA" sz="1600" b="1">
              <a:solidFill>
                <a:srgbClr val="FF33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27538" y="1268413"/>
            <a:ext cx="4391025" cy="3795712"/>
            <a:chOff x="2699" y="1026"/>
            <a:chExt cx="2766" cy="239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699" y="1026"/>
              <a:ext cx="2766" cy="2391"/>
              <a:chOff x="2562" y="1026"/>
              <a:chExt cx="2766" cy="2391"/>
            </a:xfrm>
          </p:grpSpPr>
          <p:pic>
            <p:nvPicPr>
              <p:cNvPr id="57353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62" y="1344"/>
                <a:ext cx="2766" cy="5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7354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63" y="2024"/>
                <a:ext cx="2631" cy="5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7355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63" y="2795"/>
                <a:ext cx="2725" cy="6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835" y="1026"/>
                <a:ext cx="2449" cy="1815"/>
                <a:chOff x="2835" y="1026"/>
                <a:chExt cx="2449" cy="1815"/>
              </a:xfrm>
            </p:grpSpPr>
            <p:sp>
              <p:nvSpPr>
                <p:cNvPr id="57357" name="Line 13"/>
                <p:cNvSpPr>
                  <a:spLocks noChangeShapeType="1"/>
                </p:cNvSpPr>
                <p:nvPr/>
              </p:nvSpPr>
              <p:spPr bwMode="auto">
                <a:xfrm>
                  <a:off x="3561" y="1797"/>
                  <a:ext cx="0" cy="363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58" name="Line 14"/>
                <p:cNvSpPr>
                  <a:spLocks noChangeShapeType="1"/>
                </p:cNvSpPr>
                <p:nvPr/>
              </p:nvSpPr>
              <p:spPr bwMode="auto">
                <a:xfrm>
                  <a:off x="3561" y="2569"/>
                  <a:ext cx="0" cy="27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5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35" y="1026"/>
                  <a:ext cx="2449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uk-UA" sz="1400" b="1">
                      <a:solidFill>
                        <a:srgbClr val="0000FF"/>
                      </a:solidFill>
                    </a:rPr>
                    <a:t>Теломераза видовжує 3</a:t>
                  </a:r>
                  <a:r>
                    <a:rPr lang="en-US" sz="1400" b="1">
                      <a:solidFill>
                        <a:srgbClr val="0000FF"/>
                      </a:solidFill>
                    </a:rPr>
                    <a:t>’</a:t>
                  </a:r>
                  <a:r>
                    <a:rPr lang="uk-UA" sz="1400" b="1">
                      <a:solidFill>
                        <a:srgbClr val="0000FF"/>
                      </a:solidFill>
                    </a:rPr>
                    <a:t>-кінець, додаючи багато копій певної послідовності ДНК </a:t>
                  </a:r>
                </a:p>
              </p:txBody>
            </p:sp>
            <p:sp>
              <p:nvSpPr>
                <p:cNvPr id="5736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514" y="1344"/>
                  <a:ext cx="362" cy="2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697" y="1843"/>
                  <a:ext cx="1543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uk-UA" sz="1200">
                      <a:solidFill>
                        <a:srgbClr val="0000FF"/>
                      </a:solidFill>
                    </a:rPr>
                    <a:t>Однонитковий “виступ”, що служить матрицею для ДНК-полімерази</a:t>
                  </a:r>
                  <a:r>
                    <a:rPr lang="uk-UA" sz="1200" b="1"/>
                    <a:t> </a:t>
                  </a:r>
                </a:p>
              </p:txBody>
            </p:sp>
          </p:grpSp>
        </p:grp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3878" y="2523"/>
              <a:ext cx="15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200">
                  <a:solidFill>
                    <a:srgbClr val="0000FF"/>
                  </a:solidFill>
                </a:rPr>
                <a:t>Видалення праймерів і заповнення прогалин</a:t>
              </a:r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3107" y="3203"/>
              <a:ext cx="19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400" b="1">
                  <a:solidFill>
                    <a:srgbClr val="0000FF"/>
                  </a:solidFill>
                </a:rPr>
                <a:t>Відновлення довжини теломерів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5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Мобільні елементи геному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5"/>
            <a:ext cx="8784976" cy="3743300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Мобільні елементи - послідовності ДНК, здатні змінювати свою локалізацію в геномі.</a:t>
            </a:r>
          </a:p>
          <a:p>
            <a:pPr marL="0" indent="0" algn="just">
              <a:buNone/>
            </a:pPr>
            <a:r>
              <a:rPr lang="uk-UA" dirty="0"/>
              <a:t>Виділяють два великих класу мобільних елементів :</a:t>
            </a:r>
          </a:p>
          <a:p>
            <a:pPr lvl="1"/>
            <a:r>
              <a:rPr lang="uk-UA" b="1" dirty="0" err="1"/>
              <a:t>Ретротранспозон</a:t>
            </a:r>
            <a:r>
              <a:rPr lang="uk-UA" dirty="0" err="1"/>
              <a:t>и</a:t>
            </a:r>
            <a:r>
              <a:rPr lang="uk-UA" dirty="0"/>
              <a:t> - мобільні елементи, які використовують процес </a:t>
            </a:r>
            <a:r>
              <a:rPr lang="uk-UA" dirty="0" err="1"/>
              <a:t>зворотньої</a:t>
            </a:r>
            <a:r>
              <a:rPr lang="uk-UA" dirty="0"/>
              <a:t> </a:t>
            </a:r>
            <a:r>
              <a:rPr lang="uk-UA" dirty="0" err="1"/>
              <a:t>транскріпціі</a:t>
            </a:r>
            <a:r>
              <a:rPr lang="uk-UA" dirty="0"/>
              <a:t> для самовідтворення в геномі</a:t>
            </a:r>
          </a:p>
          <a:p>
            <a:pPr lvl="1"/>
            <a:endParaRPr lang="uk-UA" dirty="0"/>
          </a:p>
          <a:p>
            <a:pPr lvl="1"/>
            <a:r>
              <a:rPr lang="uk-UA" dirty="0"/>
              <a:t> </a:t>
            </a:r>
            <a:r>
              <a:rPr lang="uk-UA" b="1" dirty="0" err="1"/>
              <a:t>ДНК-транспозон</a:t>
            </a:r>
            <a:r>
              <a:rPr lang="uk-UA" dirty="0" err="1"/>
              <a:t>и-</a:t>
            </a:r>
            <a:r>
              <a:rPr lang="uk-UA" dirty="0"/>
              <a:t> мобільні елементи, що переміщаються в вигляді ДНК копій</a:t>
            </a:r>
          </a:p>
          <a:p>
            <a:pPr lvl="1"/>
            <a:endParaRPr lang="uk-UA" dirty="0"/>
          </a:p>
          <a:p>
            <a:pPr marL="457200" lvl="1" indent="0">
              <a:buNone/>
            </a:pPr>
            <a:r>
              <a:rPr lang="uk-UA" dirty="0"/>
              <a:t>В геномах еукаріот зустрічаються обидва класи мобільних елементів, у прокаріотів виявлені тільки ДНК-</a:t>
            </a:r>
            <a:r>
              <a:rPr lang="uk-UA" dirty="0" err="1"/>
              <a:t>транспозони</a:t>
            </a:r>
            <a:r>
              <a:rPr lang="uk-UA" dirty="0"/>
              <a:t>.</a:t>
            </a:r>
          </a:p>
          <a:p>
            <a:pPr marL="457200" lvl="1" indent="0">
              <a:buNone/>
            </a:pPr>
            <a:endParaRPr lang="ru-RU" u="sng" dirty="0">
              <a:hlinkClick r:id="rId2"/>
            </a:endParaRPr>
          </a:p>
          <a:p>
            <a:pPr marL="457200" lvl="1" indent="0">
              <a:buNone/>
            </a:pPr>
            <a:r>
              <a:rPr lang="ru-RU" u="sng" dirty="0">
                <a:hlinkClick r:id="rId2"/>
              </a:rPr>
              <a:t>https://www.youtube.com/watch?v=YwuxF0TX9n8</a:t>
            </a:r>
            <a:endParaRPr lang="ru-RU" u="sng" dirty="0"/>
          </a:p>
          <a:p>
            <a:pPr marL="457200" lvl="1" indent="0">
              <a:buNone/>
            </a:pPr>
            <a:r>
              <a:rPr lang="ru-RU" u="sng" dirty="0">
                <a:hlinkClick r:id="rId3"/>
              </a:rPr>
              <a:t>https://www.lektorium.tv/sites/lektorium.tv/files/additional_files/1365859510_14381_lekciya_1.pdf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328" y="4797152"/>
            <a:ext cx="26955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418" y="4692377"/>
            <a:ext cx="26574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289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33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Відкриття мобільних генетичних елементів 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538282" cy="2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004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29309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Барбара</a:t>
            </a:r>
            <a:r>
              <a:rPr lang="uk-UA" sz="2400" dirty="0"/>
              <a:t> </a:t>
            </a:r>
            <a:r>
              <a:rPr lang="uk-UA" sz="2400" dirty="0" err="1"/>
              <a:t>Мак-Клінток</a:t>
            </a:r>
            <a:r>
              <a:rPr lang="uk-UA" sz="2400" dirty="0"/>
              <a:t>, 1944-1951 рр. лабораторія </a:t>
            </a:r>
            <a:r>
              <a:rPr lang="uk-UA" sz="2400" dirty="0" err="1"/>
              <a:t>Колд-Спрінг</a:t>
            </a:r>
            <a:r>
              <a:rPr lang="uk-UA" sz="2400" dirty="0"/>
              <a:t> </a:t>
            </a:r>
            <a:r>
              <a:rPr lang="uk-UA" sz="2400" dirty="0" err="1"/>
              <a:t>Харбор</a:t>
            </a:r>
            <a:r>
              <a:rPr lang="uk-UA" sz="2400" dirty="0"/>
              <a:t> </a:t>
            </a:r>
          </a:p>
          <a:p>
            <a:r>
              <a:rPr lang="ru-RU" sz="2400" dirty="0" err="1"/>
              <a:t>Нобелівська</a:t>
            </a:r>
            <a:r>
              <a:rPr lang="ru-RU" sz="2400" dirty="0"/>
              <a:t> </a:t>
            </a:r>
            <a:r>
              <a:rPr lang="ru-RU" sz="2400" dirty="0" err="1"/>
              <a:t>премія</a:t>
            </a:r>
            <a:r>
              <a:rPr lang="ru-RU" sz="2400" dirty="0"/>
              <a:t> з </a:t>
            </a:r>
            <a:r>
              <a:rPr lang="ru-RU" sz="2400" dirty="0" err="1"/>
              <a:t>фізіології</a:t>
            </a:r>
            <a:r>
              <a:rPr lang="ru-RU" sz="2400" dirty="0"/>
              <a:t> та </a:t>
            </a:r>
            <a:r>
              <a:rPr lang="ru-RU" sz="2400" dirty="0" err="1"/>
              <a:t>медицини</a:t>
            </a:r>
            <a:r>
              <a:rPr lang="ru-RU" sz="2400" dirty="0"/>
              <a:t>: «За </a:t>
            </a:r>
            <a:r>
              <a:rPr lang="ru-RU" sz="2400" dirty="0" err="1"/>
              <a:t>відкриття</a:t>
            </a:r>
            <a:r>
              <a:rPr lang="ru-RU" sz="2400" dirty="0"/>
              <a:t> </a:t>
            </a:r>
            <a:r>
              <a:rPr lang="ru-RU" sz="2400" dirty="0" err="1"/>
              <a:t>мобільних</a:t>
            </a:r>
            <a:r>
              <a:rPr lang="ru-RU" sz="2400" dirty="0"/>
              <a:t> </a:t>
            </a:r>
            <a:r>
              <a:rPr lang="ru-RU" sz="2400" dirty="0" err="1"/>
              <a:t>генетичних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»</a:t>
            </a:r>
          </a:p>
          <a:p>
            <a:r>
              <a:rPr lang="uk-UA" sz="2400" dirty="0"/>
              <a:t>Ефект транспозиції мобільних елементів проявлявся в зміні забарвлення зерен кукурудзи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134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256360" cy="622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uk-UA" sz="3800" dirty="0"/>
              <a:t>До </a:t>
            </a:r>
            <a:r>
              <a:rPr lang="uk-UA" sz="3800" dirty="0" err="1"/>
              <a:t>ретротранспозонів</a:t>
            </a:r>
            <a:r>
              <a:rPr lang="uk-UA" sz="3800" dirty="0"/>
              <a:t> відносяться </a:t>
            </a:r>
            <a:r>
              <a:rPr lang="ru-RU" sz="3800" b="1" dirty="0"/>
              <a:t>SINE - повтори </a:t>
            </a:r>
            <a:r>
              <a:rPr lang="ru-RU" sz="3800" dirty="0"/>
              <a:t>(от англ. </a:t>
            </a:r>
            <a:r>
              <a:rPr lang="ru-RU" sz="3800" dirty="0" err="1"/>
              <a:t>short</a:t>
            </a:r>
            <a:r>
              <a:rPr lang="ru-RU" sz="3800" dirty="0"/>
              <a:t> </a:t>
            </a:r>
            <a:r>
              <a:rPr lang="ru-RU" sz="3800" dirty="0" err="1"/>
              <a:t>interspersed</a:t>
            </a:r>
            <a:r>
              <a:rPr lang="ru-RU" sz="3800" dirty="0"/>
              <a:t> </a:t>
            </a:r>
            <a:r>
              <a:rPr lang="ru-RU" sz="3800" dirty="0" err="1"/>
              <a:t>nucleotide</a:t>
            </a:r>
            <a:r>
              <a:rPr lang="ru-RU" sz="3800" dirty="0"/>
              <a:t> </a:t>
            </a:r>
            <a:r>
              <a:rPr lang="ru-RU" sz="3800" dirty="0" err="1"/>
              <a:t>element</a:t>
            </a:r>
            <a:r>
              <a:rPr lang="ru-RU" sz="3800" dirty="0"/>
              <a:t>), </a:t>
            </a:r>
            <a:r>
              <a:rPr lang="ru-RU" sz="3800" b="1" dirty="0" err="1"/>
              <a:t>LlNE</a:t>
            </a:r>
            <a:r>
              <a:rPr lang="ru-RU" sz="3800" dirty="0"/>
              <a:t>-</a:t>
            </a:r>
            <a:r>
              <a:rPr lang="ru-RU" sz="3800" b="1" dirty="0"/>
              <a:t>повтори</a:t>
            </a:r>
            <a:r>
              <a:rPr lang="ru-RU" sz="3800" dirty="0"/>
              <a:t> (от англ. </a:t>
            </a:r>
            <a:r>
              <a:rPr lang="ru-RU" sz="3800" dirty="0" err="1"/>
              <a:t>long</a:t>
            </a:r>
            <a:r>
              <a:rPr lang="ru-RU" sz="3800" dirty="0"/>
              <a:t> </a:t>
            </a:r>
            <a:r>
              <a:rPr lang="ru-RU" sz="3800" dirty="0" err="1"/>
              <a:t>interspersed</a:t>
            </a:r>
            <a:r>
              <a:rPr lang="ru-RU" sz="3800" dirty="0"/>
              <a:t> </a:t>
            </a:r>
            <a:r>
              <a:rPr lang="ru-RU" sz="3800" dirty="0" err="1"/>
              <a:t>nucleotide</a:t>
            </a:r>
            <a:r>
              <a:rPr lang="ru-RU" sz="3800" dirty="0"/>
              <a:t> </a:t>
            </a:r>
            <a:r>
              <a:rPr lang="ru-RU" sz="3800" dirty="0" err="1"/>
              <a:t>element</a:t>
            </a:r>
            <a:r>
              <a:rPr lang="ru-RU" sz="3800" dirty="0"/>
              <a:t>) та </a:t>
            </a:r>
            <a:r>
              <a:rPr lang="ru-RU" sz="3800" dirty="0" err="1"/>
              <a:t>ендогенні</a:t>
            </a:r>
            <a:r>
              <a:rPr lang="ru-RU" sz="3800" dirty="0"/>
              <a:t> </a:t>
            </a:r>
            <a:r>
              <a:rPr lang="ru-RU" sz="3800" dirty="0" err="1"/>
              <a:t>ретровіруси</a:t>
            </a:r>
            <a:r>
              <a:rPr lang="ru-RU" sz="3800" dirty="0"/>
              <a:t> (</a:t>
            </a:r>
            <a:r>
              <a:rPr lang="en-US" sz="3800" dirty="0"/>
              <a:t>HERV)</a:t>
            </a:r>
            <a:r>
              <a:rPr lang="uk-UA" sz="3800" dirty="0"/>
              <a:t>.</a:t>
            </a:r>
          </a:p>
          <a:p>
            <a:endParaRPr lang="uk-UA" sz="3800" dirty="0"/>
          </a:p>
          <a:p>
            <a:r>
              <a:rPr lang="uk-UA" dirty="0"/>
              <a:t>Короткі </a:t>
            </a:r>
            <a:r>
              <a:rPr lang="uk-UA" dirty="0" err="1"/>
              <a:t>дисперговані</a:t>
            </a:r>
            <a:r>
              <a:rPr lang="uk-UA" dirty="0"/>
              <a:t> повтори SINЕ довжиною 100-500 </a:t>
            </a:r>
            <a:r>
              <a:rPr lang="uk-UA" dirty="0" err="1"/>
              <a:t>п.н</a:t>
            </a:r>
            <a:r>
              <a:rPr lang="uk-UA" dirty="0"/>
              <a:t>. мають по краях короткі прямі повтори і ро1у (А) </a:t>
            </a:r>
            <a:r>
              <a:rPr lang="uk-UA" dirty="0" err="1"/>
              <a:t>-послідовність</a:t>
            </a:r>
            <a:r>
              <a:rPr lang="uk-UA" dirty="0"/>
              <a:t> на 3'-кінці. Найбільш відомий повтор цього типу - </a:t>
            </a:r>
            <a:r>
              <a:rPr lang="uk-UA" b="1" dirty="0"/>
              <a:t>Alu</a:t>
            </a:r>
            <a:r>
              <a:rPr lang="uk-UA" dirty="0"/>
              <a:t>-повтор (300 </a:t>
            </a:r>
            <a:r>
              <a:rPr lang="uk-UA" dirty="0" err="1"/>
              <a:t>п.н</a:t>
            </a:r>
            <a:r>
              <a:rPr lang="uk-UA" dirty="0"/>
              <a:t>., у людини на 10</a:t>
            </a:r>
            <a:r>
              <a:rPr lang="uk-UA" sz="3500" baseline="30000" dirty="0"/>
              <a:t>5</a:t>
            </a:r>
            <a:r>
              <a:rPr lang="uk-UA" dirty="0"/>
              <a:t>-10</a:t>
            </a:r>
            <a:r>
              <a:rPr lang="uk-UA" baseline="30000" dirty="0"/>
              <a:t>6</a:t>
            </a:r>
            <a:r>
              <a:rPr lang="uk-UA" dirty="0"/>
              <a:t> копій, становлять 13% генома; ці повтори зустрічаються між генами, в </a:t>
            </a:r>
            <a:r>
              <a:rPr lang="uk-UA" dirty="0" err="1"/>
              <a:t>інтронах</a:t>
            </a:r>
            <a:r>
              <a:rPr lang="uk-UA" dirty="0"/>
              <a:t>, в сателітній ДНК і в будь-якої орієнтації відносно один одного.). </a:t>
            </a:r>
          </a:p>
          <a:p>
            <a:r>
              <a:rPr lang="uk-UA" dirty="0"/>
              <a:t>Одиниці </a:t>
            </a:r>
            <a:r>
              <a:rPr lang="ru-RU" dirty="0" err="1"/>
              <a:t>LlNE</a:t>
            </a:r>
            <a:r>
              <a:rPr lang="ru-RU" dirty="0"/>
              <a:t>-повтору</a:t>
            </a:r>
            <a:r>
              <a:rPr lang="ru-RU" b="1" dirty="0"/>
              <a:t> </a:t>
            </a:r>
            <a:r>
              <a:rPr lang="uk-UA" dirty="0"/>
              <a:t>мають розмір не більше 6-7 </a:t>
            </a:r>
            <a:r>
              <a:rPr lang="en-US" dirty="0"/>
              <a:t>kb</a:t>
            </a:r>
            <a:r>
              <a:rPr lang="uk-UA" dirty="0"/>
              <a:t> ,частота копій різних членів сімейства LINE 8.5 * 10</a:t>
            </a:r>
            <a:r>
              <a:rPr lang="uk-UA" baseline="30000" dirty="0"/>
              <a:t>5</a:t>
            </a:r>
            <a:r>
              <a:rPr lang="uk-UA" dirty="0"/>
              <a:t>, всього 21% генома людини.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767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Роль мобільних елементів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Внутрішні регуляторні частини МЕ можуть виступати як регулятори експресії для довколишніх генів.</a:t>
            </a:r>
          </a:p>
          <a:p>
            <a:r>
              <a:rPr lang="uk-UA" dirty="0"/>
              <a:t>МЕ можуть брати участь в утворенні </a:t>
            </a:r>
            <a:r>
              <a:rPr lang="uk-UA" dirty="0" err="1"/>
              <a:t>теломер</a:t>
            </a:r>
            <a:r>
              <a:rPr lang="uk-UA" dirty="0"/>
              <a:t>.</a:t>
            </a:r>
          </a:p>
          <a:p>
            <a:r>
              <a:rPr lang="uk-UA" dirty="0"/>
              <a:t>0,27% всіх захворювань людини пов'язано з переміщенням мобільних елементів.</a:t>
            </a:r>
          </a:p>
          <a:p>
            <a:r>
              <a:rPr lang="uk-UA" dirty="0"/>
              <a:t>Різні варіанти хромосомних перебудов в результаті рекомбінації між повторами.</a:t>
            </a:r>
          </a:p>
          <a:p>
            <a:r>
              <a:rPr lang="uk-UA" dirty="0"/>
              <a:t>Мобільні елементи можуть відігравати суттєву роль в організації та еволюції геному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8759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uk-UA" sz="2400" b="1">
                <a:solidFill>
                  <a:srgbClr val="0000FF"/>
                </a:solidFill>
              </a:rPr>
              <a:t>Значення транспозицій МГЕ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uk-UA" sz="1800"/>
              <a:t>МГЕ – джерело мінливості молекулярної структури геному, а їхні транспозиції визначають швидкість мутаційного процесу та мають важливе значення в еволюції.</a:t>
            </a:r>
          </a:p>
          <a:p>
            <a:r>
              <a:rPr lang="uk-UA" sz="1800"/>
              <a:t>Мають фіксовані місця на хромосомі, тому їхній “рисунок” можна використати для картування хромосом. За дії індукторів фізичної та хімічної природи частота транспозицій  зростає на декілька порядків. Є як випадкові, так і “гарячі” сайти інтеграції. Можуть відбуватися “транспозиційні вибухи” – раптове переміщення по геному різних МГЕ.</a:t>
            </a:r>
          </a:p>
          <a:p>
            <a:r>
              <a:rPr lang="uk-UA" sz="1800"/>
              <a:t>Регулятори генної експресії, можуть при вбудовуванні чи вирізанні як активувати, так і інактивувати гени. Активація гена часто відбувається з промотора МГЕ. У разі вирізання мобільного елемента спостерігається повна або часткова реверсія до норми.  </a:t>
            </a:r>
          </a:p>
          <a:p>
            <a:r>
              <a:rPr lang="uk-UA" sz="1800"/>
              <a:t>Можуть індукувати хромосомні аберації (гібридний дисгенез).</a:t>
            </a:r>
          </a:p>
          <a:p>
            <a:r>
              <a:rPr lang="uk-UA" sz="1800"/>
              <a:t>Відіграють роль природних векторів, захоплюють і переносять генетичний матеріал.</a:t>
            </a:r>
          </a:p>
          <a:p>
            <a:r>
              <a:rPr lang="uk-UA" sz="1800"/>
              <a:t>Складають фракцію </a:t>
            </a:r>
            <a:r>
              <a:rPr lang="en-US" sz="1800" b="1" i="1"/>
              <a:t>selfish</a:t>
            </a:r>
            <a:r>
              <a:rPr lang="en-US" sz="1800"/>
              <a:t> (</a:t>
            </a:r>
            <a:r>
              <a:rPr lang="uk-UA" sz="1800"/>
              <a:t>егоїстичної) ДНК. Продуктів, необхідних для метаболізму клітини, не кодують.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/>
              <a:t>Мобільні елементи - практичне застосування</a:t>
            </a:r>
            <a:endParaRPr lang="ru-RU" sz="3200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419" y="3573016"/>
            <a:ext cx="2442118" cy="308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861048"/>
            <a:ext cx="18954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026" y="4429124"/>
            <a:ext cx="3401462" cy="21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73639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МЕ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трансгенних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</a:t>
            </a:r>
          </a:p>
          <a:p>
            <a:r>
              <a:rPr lang="ru-RU" sz="2400" dirty="0"/>
              <a:t>- МЕ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використовуватися</a:t>
            </a:r>
            <a:r>
              <a:rPr lang="ru-RU" sz="2400" dirty="0"/>
              <a:t> як </a:t>
            </a:r>
            <a:r>
              <a:rPr lang="ru-RU" sz="2400" dirty="0" err="1"/>
              <a:t>філогенетичні</a:t>
            </a:r>
            <a:r>
              <a:rPr lang="ru-RU" sz="2400" dirty="0"/>
              <a:t> </a:t>
            </a:r>
            <a:r>
              <a:rPr lang="ru-RU" sz="2400" dirty="0" err="1"/>
              <a:t>маркери</a:t>
            </a:r>
            <a:r>
              <a:rPr lang="ru-RU" sz="2400" dirty="0"/>
              <a:t>, для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еволюційних</a:t>
            </a:r>
            <a:r>
              <a:rPr lang="ru-RU" sz="2400" dirty="0"/>
              <a:t> дерев.</a:t>
            </a:r>
          </a:p>
          <a:p>
            <a:pPr algn="just"/>
            <a:r>
              <a:rPr lang="ru-RU" sz="2400" dirty="0"/>
              <a:t> - МЕ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для </a:t>
            </a:r>
            <a:r>
              <a:rPr lang="ru-RU" sz="2400" dirty="0" err="1"/>
              <a:t>виявлення</a:t>
            </a:r>
            <a:r>
              <a:rPr lang="ru-RU" sz="2400" dirty="0"/>
              <a:t> і </a:t>
            </a:r>
            <a:r>
              <a:rPr lang="ru-RU" sz="2400" dirty="0" err="1"/>
              <a:t>вилучення</a:t>
            </a:r>
            <a:r>
              <a:rPr lang="ru-RU" sz="2400" dirty="0"/>
              <a:t> з генома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генів</a:t>
            </a:r>
            <a:r>
              <a:rPr lang="ru-RU" sz="2400" dirty="0"/>
              <a:t>, так званий </a:t>
            </a:r>
            <a:r>
              <a:rPr lang="en-US" sz="2400" dirty="0" err="1"/>
              <a:t>insertional</a:t>
            </a:r>
            <a:r>
              <a:rPr lang="en-US" sz="2400" dirty="0"/>
              <a:t> mutagenesis-</a:t>
            </a:r>
          </a:p>
          <a:p>
            <a:r>
              <a:rPr lang="ru-RU" sz="2400" dirty="0"/>
              <a:t> - Все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з'являється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</a:t>
            </a:r>
            <a:r>
              <a:rPr lang="ru-RU" sz="2400" dirty="0" err="1"/>
              <a:t>застосування</a:t>
            </a:r>
            <a:r>
              <a:rPr lang="ru-RU" sz="2400" dirty="0"/>
              <a:t> при </a:t>
            </a:r>
            <a:r>
              <a:rPr lang="ru-RU" sz="2400" dirty="0" err="1"/>
              <a:t>генній</a:t>
            </a:r>
            <a:r>
              <a:rPr lang="ru-RU" sz="2400" dirty="0"/>
              <a:t> </a:t>
            </a:r>
            <a:r>
              <a:rPr lang="ru-RU" sz="2400" dirty="0" err="1"/>
              <a:t>терапії</a:t>
            </a:r>
            <a:r>
              <a:rPr lang="ru-RU" sz="2400" dirty="0"/>
              <a:t> для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00415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67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/>
              <a:t>Тандеми </a:t>
            </a:r>
            <a:r>
              <a:rPr lang="uk-UA" dirty="0" err="1"/>
              <a:t>-кластери</a:t>
            </a:r>
            <a:r>
              <a:rPr lang="uk-UA" dirty="0"/>
              <a:t> генів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1756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У еукаріот гени, які контролюють послідовні біохімічні реакції або навіть одну і ту ж реакцію розташовані в різних ділянках генома. У той же час, відомі приклади </a:t>
            </a:r>
            <a:r>
              <a:rPr lang="uk-UA" b="1" dirty="0" err="1"/>
              <a:t>кластерної</a:t>
            </a:r>
            <a:r>
              <a:rPr lang="uk-UA" b="1" dirty="0"/>
              <a:t> організації генів.</a:t>
            </a:r>
            <a:r>
              <a:rPr lang="uk-UA" dirty="0"/>
              <a:t> Наприклад, гени, що кодують різні гемоглобіни людини або кластер </a:t>
            </a:r>
            <a:r>
              <a:rPr lang="uk-UA" dirty="0" err="1"/>
              <a:t>гістонових</a:t>
            </a:r>
            <a:r>
              <a:rPr lang="uk-UA" dirty="0"/>
              <a:t> генів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5410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1750"/>
            <a:ext cx="42672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35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FF99"/>
          </a:solidFill>
        </p:spPr>
        <p:txBody>
          <a:bodyPr/>
          <a:lstStyle/>
          <a:p>
            <a:r>
              <a:rPr lang="uk-UA" sz="3200" b="1"/>
              <a:t>Гени гістонів</a:t>
            </a:r>
          </a:p>
        </p:txBody>
      </p:sp>
      <p:graphicFrame>
        <p:nvGraphicFramePr>
          <p:cNvPr id="5160" name="Group 4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5488"/>
        </p:xfrm>
        <a:graphic>
          <a:graphicData uri="http://schemas.openxmlformats.org/drawingml/2006/table">
            <a:tbl>
              <a:tblPr/>
              <a:tblGrid>
                <a:gridCol w="2098675"/>
                <a:gridCol w="2592388"/>
                <a:gridCol w="1481137"/>
                <a:gridCol w="20574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Порядок генів в кластері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Розміри кластера, т.п.н.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Кількість копій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S. cerevisiae</a:t>
                      </a:r>
                      <a:endParaRPr kumimoji="0" lang="uk-UA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H2A H2B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 H4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D. melanogaster</a:t>
                      </a:r>
                      <a:endParaRPr kumimoji="0" lang="uk-UA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 H4 H2A H2B H1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Strongylocentro-tus purpuratus</a:t>
                      </a:r>
                      <a:endParaRPr kumimoji="0" lang="uk-UA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H1 H4 H2B H3 H2A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6-7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(ранні)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(пізні)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H.sapiens</a:t>
                      </a:r>
                      <a:endParaRPr kumimoji="0" lang="uk-UA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H3 H4 H4 H3 H2A H2B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H4 H3 H1 H2B H2A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719138"/>
          </a:xfrm>
          <a:solidFill>
            <a:srgbClr val="FFFF99"/>
          </a:solidFill>
        </p:spPr>
        <p:txBody>
          <a:bodyPr/>
          <a:lstStyle/>
          <a:p>
            <a:r>
              <a:rPr lang="uk-UA" sz="2400" b="1"/>
              <a:t>Будова кластерів генів рРНК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900113" y="1196975"/>
            <a:ext cx="8026400" cy="5335588"/>
            <a:chOff x="567" y="754"/>
            <a:chExt cx="5056" cy="3361"/>
          </a:xfrm>
        </p:grpSpPr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567" y="3339"/>
              <a:ext cx="4989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/>
                <a:t>ETS – </a:t>
              </a:r>
              <a:r>
                <a:rPr lang="uk-UA" sz="1600" b="1"/>
                <a:t>зовнішній спейсер, що транскрибуєтся (</a:t>
              </a:r>
              <a:r>
                <a:rPr lang="en-US" sz="1600" b="1" i="1" u="sng">
                  <a:solidFill>
                    <a:srgbClr val="FF3300"/>
                  </a:solidFill>
                </a:rPr>
                <a:t>e</a:t>
              </a:r>
              <a:r>
                <a:rPr lang="en-US" sz="1600" b="1" i="1"/>
                <a:t>xternal </a:t>
              </a:r>
              <a:r>
                <a:rPr lang="en-US" sz="1600" b="1" i="1" u="sng">
                  <a:solidFill>
                    <a:srgbClr val="FF3300"/>
                  </a:solidFill>
                </a:rPr>
                <a:t>t</a:t>
              </a:r>
              <a:r>
                <a:rPr lang="en-US" sz="1600" b="1" i="1"/>
                <a:t>ranscribed </a:t>
              </a:r>
              <a:r>
                <a:rPr lang="en-US" sz="1600" b="1" i="1" u="sng">
                  <a:solidFill>
                    <a:srgbClr val="FF3300"/>
                  </a:solidFill>
                </a:rPr>
                <a:t>s</a:t>
              </a:r>
              <a:r>
                <a:rPr lang="en-US" sz="1600" b="1" i="1"/>
                <a:t>pacer</a:t>
              </a:r>
              <a:r>
                <a:rPr lang="en-US" sz="1600" b="1"/>
                <a:t>)</a:t>
              </a:r>
            </a:p>
            <a:p>
              <a:pPr algn="l">
                <a:spcBef>
                  <a:spcPct val="50000"/>
                </a:spcBef>
              </a:pPr>
              <a:r>
                <a:rPr lang="en-US" sz="1600" b="1"/>
                <a:t>ITS – </a:t>
              </a:r>
              <a:r>
                <a:rPr lang="uk-UA" sz="1600" b="1"/>
                <a:t>внутрішній спейсер, що транскрибуєтся (</a:t>
              </a:r>
              <a:r>
                <a:rPr lang="en-US" sz="1600" b="1" i="1" u="sng">
                  <a:solidFill>
                    <a:srgbClr val="FF3300"/>
                  </a:solidFill>
                </a:rPr>
                <a:t>i</a:t>
              </a:r>
              <a:r>
                <a:rPr lang="en-US" sz="1600" b="1" i="1"/>
                <a:t>nternal </a:t>
              </a:r>
              <a:r>
                <a:rPr lang="en-US" sz="1600" b="1" i="1" u="sng">
                  <a:solidFill>
                    <a:srgbClr val="FF3300"/>
                  </a:solidFill>
                </a:rPr>
                <a:t>t</a:t>
              </a:r>
              <a:r>
                <a:rPr lang="en-US" sz="1600" b="1" i="1"/>
                <a:t>ranscribed </a:t>
              </a:r>
              <a:r>
                <a:rPr lang="en-US" sz="1600" b="1" i="1" u="sng">
                  <a:solidFill>
                    <a:srgbClr val="FF3300"/>
                  </a:solidFill>
                </a:rPr>
                <a:t>s</a:t>
              </a:r>
              <a:r>
                <a:rPr lang="en-US" sz="1600" b="1" i="1"/>
                <a:t>pacer</a:t>
              </a:r>
              <a:r>
                <a:rPr lang="en-US" sz="1600" b="1"/>
                <a:t>)</a:t>
              </a:r>
            </a:p>
            <a:p>
              <a:pPr algn="l">
                <a:spcBef>
                  <a:spcPct val="50000"/>
                </a:spcBef>
              </a:pPr>
              <a:endParaRPr lang="uk-UA" sz="1600" b="1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017" y="1229"/>
              <a:ext cx="4292" cy="216"/>
              <a:chOff x="158" y="1298"/>
              <a:chExt cx="4627" cy="227"/>
            </a:xfrm>
          </p:grpSpPr>
          <p:sp>
            <p:nvSpPr>
              <p:cNvPr id="7172" name="Rectangle 4"/>
              <p:cNvSpPr>
                <a:spLocks noChangeArrowheads="1"/>
              </p:cNvSpPr>
              <p:nvPr/>
            </p:nvSpPr>
            <p:spPr bwMode="auto">
              <a:xfrm>
                <a:off x="476" y="1298"/>
                <a:ext cx="3901" cy="22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>
                <a:off x="158" y="1298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>
                <a:off x="158" y="1525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Line 9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Line 10"/>
              <p:cNvSpPr>
                <a:spLocks noChangeShapeType="1"/>
              </p:cNvSpPr>
              <p:nvPr/>
            </p:nvSpPr>
            <p:spPr bwMode="auto">
              <a:xfrm>
                <a:off x="4377" y="1525"/>
                <a:ext cx="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521" y="1298"/>
                <a:ext cx="953" cy="227"/>
              </a:xfrm>
              <a:prstGeom prst="rect">
                <a:avLst/>
              </a:prstGeom>
              <a:solidFill>
                <a:srgbClr val="F7CF3B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1927" y="1298"/>
                <a:ext cx="953" cy="227"/>
              </a:xfrm>
              <a:prstGeom prst="rect">
                <a:avLst/>
              </a:prstGeom>
              <a:solidFill>
                <a:srgbClr val="F7CF3B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3334" y="1298"/>
                <a:ext cx="953" cy="227"/>
              </a:xfrm>
              <a:prstGeom prst="rect">
                <a:avLst/>
              </a:prstGeom>
              <a:solidFill>
                <a:srgbClr val="F7CF3B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2364" y="754"/>
              <a:ext cx="18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 b="1"/>
                <a:t>Кластери генів рРНК</a:t>
              </a:r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H="1">
              <a:off x="2027" y="970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2953" y="970"/>
              <a:ext cx="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3583" y="970"/>
              <a:ext cx="589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2110" y="1661"/>
              <a:ext cx="1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600" b="1"/>
                <a:t>Міжгенні спейсери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 flipV="1">
              <a:off x="2405" y="1531"/>
              <a:ext cx="42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V="1">
              <a:off x="3079" y="1487"/>
              <a:ext cx="54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975" y="1445"/>
              <a:ext cx="2987" cy="1165"/>
            </a:xfrm>
            <a:custGeom>
              <a:avLst/>
              <a:gdLst/>
              <a:ahLst/>
              <a:cxnLst>
                <a:cxn ang="0">
                  <a:pos x="3220" y="0"/>
                </a:cxn>
                <a:cxn ang="0">
                  <a:pos x="3220" y="408"/>
                </a:cxn>
                <a:cxn ang="0">
                  <a:pos x="0" y="1043"/>
                </a:cxn>
                <a:cxn ang="0">
                  <a:pos x="0" y="1225"/>
                </a:cxn>
              </a:cxnLst>
              <a:rect l="0" t="0" r="r" b="b"/>
              <a:pathLst>
                <a:path w="3220" h="1225">
                  <a:moveTo>
                    <a:pt x="3220" y="0"/>
                  </a:moveTo>
                  <a:lnTo>
                    <a:pt x="3220" y="408"/>
                  </a:lnTo>
                  <a:lnTo>
                    <a:pt x="0" y="1043"/>
                  </a:lnTo>
                  <a:lnTo>
                    <a:pt x="0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4846" y="1445"/>
              <a:ext cx="715" cy="1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3"/>
                </a:cxn>
                <a:cxn ang="0">
                  <a:pos x="771" y="998"/>
                </a:cxn>
                <a:cxn ang="0">
                  <a:pos x="771" y="1225"/>
                </a:cxn>
              </a:cxnLst>
              <a:rect l="0" t="0" r="r" b="b"/>
              <a:pathLst>
                <a:path w="771" h="1225">
                  <a:moveTo>
                    <a:pt x="0" y="0"/>
                  </a:moveTo>
                  <a:lnTo>
                    <a:pt x="0" y="363"/>
                  </a:lnTo>
                  <a:lnTo>
                    <a:pt x="771" y="998"/>
                  </a:lnTo>
                  <a:lnTo>
                    <a:pt x="771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>
              <a:off x="975" y="2524"/>
              <a:ext cx="4586" cy="2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1647" y="2524"/>
              <a:ext cx="758" cy="21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3036" y="2524"/>
              <a:ext cx="463" cy="21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4004" y="2524"/>
              <a:ext cx="1095" cy="21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1816" y="2524"/>
              <a:ext cx="5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800" b="1"/>
                <a:t>18</a:t>
              </a:r>
              <a:r>
                <a:rPr lang="en-US" sz="1800" b="1"/>
                <a:t>S</a:t>
              </a:r>
              <a:endParaRPr lang="uk-UA" sz="1800" b="1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3120" y="2524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5,8S</a:t>
              </a:r>
              <a:endParaRPr lang="uk-UA" sz="1800" b="1"/>
            </a:p>
          </p:txBody>
        </p:sp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4340" y="2524"/>
              <a:ext cx="4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28S</a:t>
              </a:r>
              <a:endParaRPr lang="uk-UA" sz="1800" b="1"/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auto">
            <a:xfrm>
              <a:off x="975" y="2523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5’ETS</a:t>
              </a:r>
              <a:endParaRPr lang="uk-UA" sz="1800" b="1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2573" y="2524"/>
              <a:ext cx="4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5’ITS</a:t>
              </a:r>
              <a:endParaRPr lang="uk-UA" sz="1800" b="1"/>
            </a:p>
          </p:txBody>
        </p:sp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3583" y="2524"/>
              <a:ext cx="4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3’ITS</a:t>
              </a:r>
              <a:endParaRPr lang="uk-UA" sz="1800" b="1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5057" y="2524"/>
              <a:ext cx="5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/>
                <a:t>3’ETS</a:t>
              </a:r>
              <a:endParaRPr lang="uk-UA" sz="1800" b="1"/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3331" y="1661"/>
              <a:ext cx="1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ru-RU" sz="1800"/>
            </a:p>
          </p:txBody>
        </p:sp>
        <p:sp>
          <p:nvSpPr>
            <p:cNvPr id="7219" name="Text Box 51"/>
            <p:cNvSpPr txBox="1">
              <a:spLocks noChangeArrowheads="1"/>
            </p:cNvSpPr>
            <p:nvPr/>
          </p:nvSpPr>
          <p:spPr bwMode="auto">
            <a:xfrm>
              <a:off x="2868" y="2782"/>
              <a:ext cx="8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uk-UA" sz="1800" b="1">
                  <a:solidFill>
                    <a:srgbClr val="0066FF"/>
                  </a:solidFill>
                </a:rPr>
                <a:t>14 т.п.н</a:t>
              </a:r>
            </a:p>
          </p:txBody>
        </p:sp>
        <p:sp>
          <p:nvSpPr>
            <p:cNvPr id="7220" name="Line 52"/>
            <p:cNvSpPr>
              <a:spLocks noChangeShapeType="1"/>
            </p:cNvSpPr>
            <p:nvPr/>
          </p:nvSpPr>
          <p:spPr bwMode="auto">
            <a:xfrm flipH="1">
              <a:off x="975" y="2912"/>
              <a:ext cx="18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Line 53"/>
            <p:cNvSpPr>
              <a:spLocks noChangeShapeType="1"/>
            </p:cNvSpPr>
            <p:nvPr/>
          </p:nvSpPr>
          <p:spPr bwMode="auto">
            <a:xfrm>
              <a:off x="3415" y="2912"/>
              <a:ext cx="21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2699" y="2912"/>
              <a:ext cx="10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 i="1">
                  <a:solidFill>
                    <a:srgbClr val="0066FF"/>
                  </a:solidFill>
                </a:rPr>
                <a:t>(Homo sapiens)</a:t>
              </a:r>
              <a:endParaRPr lang="uk-UA" sz="1600" b="1" i="1">
                <a:solidFill>
                  <a:srgbClr val="0066FF"/>
                </a:solidFill>
              </a:endParaRPr>
            </a:p>
          </p:txBody>
        </p:sp>
        <p:sp>
          <p:nvSpPr>
            <p:cNvPr id="7224" name="Text Box 56"/>
            <p:cNvSpPr txBox="1">
              <a:spLocks noChangeArrowheads="1"/>
            </p:cNvSpPr>
            <p:nvPr/>
          </p:nvSpPr>
          <p:spPr bwMode="auto">
            <a:xfrm>
              <a:off x="703" y="3884"/>
              <a:ext cx="4264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sz="1800" b="1">
                  <a:solidFill>
                    <a:srgbClr val="FF3300"/>
                  </a:solidFill>
                </a:rPr>
                <a:t>Гени рРНК транскрибує РНК-полімераза 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792162"/>
          </a:xfrm>
          <a:solidFill>
            <a:srgbClr val="FFFF99"/>
          </a:solidFill>
        </p:spPr>
        <p:txBody>
          <a:bodyPr/>
          <a:lstStyle/>
          <a:p>
            <a:r>
              <a:rPr lang="uk-UA" sz="2000" b="1"/>
              <a:t>Локалізація, кількість копій та розміри одиниць транскрипції генів рРНК</a:t>
            </a:r>
          </a:p>
        </p:txBody>
      </p:sp>
      <p:graphicFrame>
        <p:nvGraphicFramePr>
          <p:cNvPr id="10347" name="Group 107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91512" cy="2601596"/>
        </p:xfrm>
        <a:graphic>
          <a:graphicData uri="http://schemas.openxmlformats.org/drawingml/2006/table">
            <a:tbl>
              <a:tblPr/>
              <a:tblGrid>
                <a:gridCol w="2587625"/>
                <a:gridCol w="1552575"/>
                <a:gridCol w="2293937"/>
                <a:gridCol w="185737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Хромосоми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К-сть копій на гаплоїдний геном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Розмір транскрип-ційної одиниці, (т.п.н.)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S. cerevisiae*</a:t>
                      </a:r>
                      <a:endParaRPr kumimoji="0" lang="uk-UA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D. melanogaster</a:t>
                      </a:r>
                      <a:endParaRPr kumimoji="0" lang="uk-UA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X, Y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H. sapiens</a:t>
                      </a:r>
                      <a:endParaRPr kumimoji="0" lang="uk-UA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13, 14, 15, 21, 22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150 - 200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Z. mays</a:t>
                      </a:r>
                      <a:endParaRPr kumimoji="0" lang="uk-UA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3000 - 9000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61" name="Group 121"/>
          <p:cNvGraphicFramePr>
            <a:graphicFrameLocks noGrp="1"/>
          </p:cNvGraphicFramePr>
          <p:nvPr/>
        </p:nvGraphicFramePr>
        <p:xfrm>
          <a:off x="468313" y="4437063"/>
          <a:ext cx="7704137" cy="2361248"/>
        </p:xfrm>
        <a:graphic>
          <a:graphicData uri="http://schemas.openxmlformats.org/drawingml/2006/table">
            <a:tbl>
              <a:tblPr/>
              <a:tblGrid>
                <a:gridCol w="3046412"/>
                <a:gridCol w="1779588"/>
                <a:gridCol w="2878137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Хромосоми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К-сть копій на гаплоїдний геном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D. melanogaster</a:t>
                      </a:r>
                      <a:endParaRPr kumimoji="0" lang="uk-UA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Xenopus laevis</a:t>
                      </a:r>
                      <a:endParaRPr kumimoji="0" lang="uk-UA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Теломерні райони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(соматичні клітини) 20000 (ооцити)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H. sapiens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Біля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1476375" y="4005263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b="1">
                <a:solidFill>
                  <a:srgbClr val="0000FF"/>
                </a:solidFill>
              </a:rPr>
              <a:t>Гени 5</a:t>
            </a:r>
            <a:r>
              <a:rPr lang="en-US" sz="1800" b="1">
                <a:solidFill>
                  <a:srgbClr val="0000FF"/>
                </a:solidFill>
              </a:rPr>
              <a:t>S</a:t>
            </a:r>
            <a:r>
              <a:rPr lang="ru-RU" sz="1800" b="1">
                <a:solidFill>
                  <a:srgbClr val="0000FF"/>
                </a:solidFill>
              </a:rPr>
              <a:t> </a:t>
            </a:r>
            <a:r>
              <a:rPr lang="uk-UA" sz="1800" b="1">
                <a:solidFill>
                  <a:srgbClr val="0000FF"/>
                </a:solidFill>
              </a:rPr>
              <a:t>рРНК транскрибуються РНК-полімеразою ІІІ</a:t>
            </a:r>
          </a:p>
        </p:txBody>
      </p:sp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2051050" y="3573463"/>
            <a:ext cx="763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1400"/>
              <a:t>*Кластер генів рРНК </a:t>
            </a:r>
            <a:r>
              <a:rPr lang="en-US" sz="1400"/>
              <a:t>S.cerevisiae </a:t>
            </a:r>
            <a:r>
              <a:rPr lang="uk-UA" sz="1400"/>
              <a:t> включає гени </a:t>
            </a:r>
            <a:r>
              <a:rPr lang="en-US" sz="1400"/>
              <a:t>5S</a:t>
            </a:r>
            <a:r>
              <a:rPr lang="uk-UA" sz="1400"/>
              <a:t>,</a:t>
            </a:r>
            <a:r>
              <a:rPr lang="en-US" sz="1400"/>
              <a:t> 18S</a:t>
            </a:r>
            <a:r>
              <a:rPr lang="uk-UA" sz="1400"/>
              <a:t>,</a:t>
            </a:r>
            <a:r>
              <a:rPr lang="en-US" sz="1400"/>
              <a:t> 5,8S</a:t>
            </a:r>
            <a:r>
              <a:rPr lang="uk-UA" sz="1400"/>
              <a:t> та </a:t>
            </a:r>
            <a:r>
              <a:rPr lang="en-US" sz="1400"/>
              <a:t> 25S</a:t>
            </a:r>
            <a:r>
              <a:rPr lang="uk-UA" sz="1400"/>
              <a:t> рРНК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FF99"/>
          </a:solidFill>
        </p:spPr>
        <p:txBody>
          <a:bodyPr/>
          <a:lstStyle/>
          <a:p>
            <a:r>
              <a:rPr lang="uk-UA" sz="3200" b="1"/>
              <a:t>Гени тРНК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/>
              <a:t>Транскрибуються РНК-полімеразою ІІІ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/>
              <a:t>Промотор генів в кодуючій частині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/>
              <a:t>Гени тРНК можуть мати інтрони, або не мати їх</a:t>
            </a:r>
            <a:r>
              <a:rPr lang="en-US" sz="2000"/>
              <a:t>. </a:t>
            </a:r>
            <a:r>
              <a:rPr lang="uk-UA" sz="2000"/>
              <a:t>Інтрони зазвичай короткі </a:t>
            </a:r>
            <a:r>
              <a:rPr lang="uk-UA" sz="2000">
                <a:solidFill>
                  <a:srgbClr val="0000FF"/>
                </a:solidFill>
              </a:rPr>
              <a:t>(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~14-60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 п.н.)</a:t>
            </a:r>
            <a:r>
              <a:rPr lang="uk-UA" sz="2000">
                <a:cs typeface="Arial" charset="0"/>
              </a:rPr>
              <a:t> та розташовані з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3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’</a:t>
            </a:r>
            <a:r>
              <a:rPr lang="uk-UA" sz="2000">
                <a:cs typeface="Arial" charset="0"/>
              </a:rPr>
              <a:t>-кінця від ділянки, яка кодує антикодон тРНК (область антикодонової петлі)</a:t>
            </a:r>
            <a:endParaRPr lang="uk-UA" sz="2000"/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/>
              <a:t>Є множинні копії генів тРНК, немає певної впорядкованої організації цих генів – можуть утворювати кластери, або бути поодинокими, диспергованими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/>
              <a:t>У геномі дрозофіли 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~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50</a:t>
            </a:r>
            <a:r>
              <a:rPr lang="uk-UA" sz="2000">
                <a:cs typeface="Arial" charset="0"/>
              </a:rPr>
              <a:t> локусів, де локалізовані гени тРНК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>
                <a:cs typeface="Arial" charset="0"/>
              </a:rPr>
              <a:t>В геномі людини виявлено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497</a:t>
            </a:r>
            <a:r>
              <a:rPr lang="uk-UA" sz="2000">
                <a:cs typeface="Arial" charset="0"/>
              </a:rPr>
              <a:t> функціональних та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324</a:t>
            </a:r>
            <a:r>
              <a:rPr lang="uk-UA" sz="2000">
                <a:cs typeface="Arial" charset="0"/>
              </a:rPr>
              <a:t> псевдогени тРНК 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>
                <a:cs typeface="Arial" charset="0"/>
              </a:rPr>
              <a:t>Більше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50%</a:t>
            </a:r>
            <a:r>
              <a:rPr lang="uk-UA" sz="2000">
                <a:cs typeface="Arial" charset="0"/>
              </a:rPr>
              <a:t> генів тРНК локалізовано в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1,</a:t>
            </a:r>
            <a:r>
              <a:rPr lang="uk-UA" sz="2000">
                <a:cs typeface="Arial" charset="0"/>
              </a:rPr>
              <a:t> або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6</a:t>
            </a:r>
            <a:r>
              <a:rPr lang="uk-UA" sz="2000">
                <a:cs typeface="Arial" charset="0"/>
              </a:rPr>
              <a:t> хромосомі людини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>
                <a:cs typeface="Arial" charset="0"/>
              </a:rPr>
              <a:t>Кожна з хромосом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3, 4, 8, 9, 10, 12, 18, 20</a:t>
            </a:r>
            <a:r>
              <a:rPr lang="uk-UA" sz="2000">
                <a:cs typeface="Arial" charset="0"/>
              </a:rPr>
              <a:t> та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21</a:t>
            </a:r>
            <a:r>
              <a:rPr lang="uk-UA" sz="2000">
                <a:cs typeface="Arial" charset="0"/>
              </a:rPr>
              <a:t> містить близько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10</a:t>
            </a:r>
            <a:r>
              <a:rPr lang="uk-UA" sz="2000">
                <a:cs typeface="Arial" charset="0"/>
              </a:rPr>
              <a:t> генів тРНК. Таких генів зовсім немає в хромосомах </a:t>
            </a:r>
            <a:r>
              <a:rPr lang="uk-UA" sz="2000">
                <a:solidFill>
                  <a:srgbClr val="0000FF"/>
                </a:solidFill>
                <a:cs typeface="Arial" charset="0"/>
              </a:rPr>
              <a:t>22</a:t>
            </a:r>
            <a:r>
              <a:rPr lang="uk-UA" sz="2000">
                <a:cs typeface="Arial" charset="0"/>
              </a:rPr>
              <a:t> та 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620888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Найвідоміший і такий, що активно вивчається   кластер генів – </a:t>
            </a:r>
            <a:r>
              <a:rPr lang="uk-UA" sz="2400" b="1" dirty="0"/>
              <a:t>Hox- кластер </a:t>
            </a:r>
            <a:r>
              <a:rPr lang="uk-UA" sz="2400" dirty="0"/>
              <a:t>або кластер Hox-генів, що відповідають за диференціювання основних частин тіла у </a:t>
            </a:r>
            <a:r>
              <a:rPr lang="uk-UA" sz="2400" dirty="0" err="1"/>
              <a:t>двосторонньо</a:t>
            </a:r>
            <a:r>
              <a:rPr lang="uk-UA" sz="2400" dirty="0"/>
              <a:t> симетричних тварин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8641"/>
            <a:ext cx="5511726" cy="45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08217" y="2492896"/>
            <a:ext cx="2656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Вважається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диференціювання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проходить в тому ж порядку,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розташовуються</a:t>
            </a:r>
            <a:r>
              <a:rPr lang="ru-RU" sz="2400" dirty="0"/>
              <a:t> </a:t>
            </a:r>
            <a:r>
              <a:rPr lang="ru-RU" sz="2400" dirty="0" err="1"/>
              <a:t>гени</a:t>
            </a:r>
            <a:r>
              <a:rPr lang="ru-RU" sz="2400" dirty="0"/>
              <a:t> в </a:t>
            </a:r>
            <a:r>
              <a:rPr lang="ru-RU" sz="2400" dirty="0" err="1"/>
              <a:t>Hox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0453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497888" cy="503237"/>
          </a:xfrm>
          <a:solidFill>
            <a:srgbClr val="FFFF66"/>
          </a:solidFill>
        </p:spPr>
        <p:txBody>
          <a:bodyPr/>
          <a:lstStyle/>
          <a:p>
            <a:r>
              <a:rPr lang="uk-UA" sz="2000" b="1"/>
              <a:t>Компоненти геному евкаріотичних організмів:</a:t>
            </a:r>
            <a:endParaRPr lang="ru-RU" sz="2000" b="1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73437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Хромосоми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Геноми мітохондрій (</a:t>
            </a:r>
            <a:r>
              <a:rPr lang="uk-UA" sz="1600" b="1">
                <a:solidFill>
                  <a:srgbClr val="0066FF"/>
                </a:solidFill>
              </a:rPr>
              <a:t>1-20%</a:t>
            </a:r>
            <a:r>
              <a:rPr lang="uk-UA" sz="1600" b="1"/>
              <a:t> сумарної ДНК)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Геноми хлоропластів (</a:t>
            </a:r>
            <a:r>
              <a:rPr lang="uk-UA" sz="1600" b="1">
                <a:solidFill>
                  <a:srgbClr val="0066FF"/>
                </a:solidFill>
              </a:rPr>
              <a:t>1-10%</a:t>
            </a:r>
            <a:r>
              <a:rPr lang="uk-UA" sz="1600" b="1"/>
              <a:t> сумарної ДНК)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Мобільні генетичні елементи (</a:t>
            </a:r>
            <a:r>
              <a:rPr lang="uk-UA" sz="1600" b="1">
                <a:solidFill>
                  <a:srgbClr val="0066FF"/>
                </a:solidFill>
              </a:rPr>
              <a:t>10-20%</a:t>
            </a:r>
            <a:r>
              <a:rPr lang="uk-UA" sz="1600" b="1"/>
              <a:t> сумарної ДНК)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Плазміди (в клітинах нижчих еукаріотів</a:t>
            </a:r>
            <a:r>
              <a:rPr lang="en-US" sz="1600" b="1"/>
              <a:t>)</a:t>
            </a:r>
            <a:r>
              <a:rPr lang="uk-UA" sz="1800"/>
              <a:t> </a:t>
            </a:r>
            <a:endParaRPr lang="ru-RU" sz="1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86407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Порівняно з прокаріотичними організмами в </a:t>
            </a:r>
            <a:r>
              <a:rPr lang="ru-RU" sz="2000" b="1"/>
              <a:t>евкар</a:t>
            </a:r>
            <a:r>
              <a:rPr lang="uk-UA" sz="2000" b="1"/>
              <a:t>іотів:</a:t>
            </a:r>
            <a:endParaRPr lang="ru-RU" sz="2000" b="1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23850" y="2852738"/>
            <a:ext cx="88201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800"/>
              <a:t> </a:t>
            </a:r>
            <a:r>
              <a:rPr lang="uk-UA" sz="1600" b="1"/>
              <a:t>Зростають розміри генома до </a:t>
            </a:r>
            <a:r>
              <a:rPr lang="uk-UA" sz="1600" b="1">
                <a:solidFill>
                  <a:srgbClr val="0066FF"/>
                </a:solidFill>
              </a:rPr>
              <a:t>10</a:t>
            </a:r>
            <a:r>
              <a:rPr lang="uk-UA" sz="1600" b="1" baseline="30000">
                <a:solidFill>
                  <a:srgbClr val="0066FF"/>
                </a:solidFill>
              </a:rPr>
              <a:t>7</a:t>
            </a:r>
            <a:r>
              <a:rPr lang="uk-UA" sz="1600" b="1">
                <a:solidFill>
                  <a:srgbClr val="0066FF"/>
                </a:solidFill>
              </a:rPr>
              <a:t>-10</a:t>
            </a:r>
            <a:r>
              <a:rPr lang="uk-UA" sz="1600" b="1" baseline="30000">
                <a:solidFill>
                  <a:srgbClr val="0066FF"/>
                </a:solidFill>
              </a:rPr>
              <a:t>12</a:t>
            </a:r>
            <a:r>
              <a:rPr lang="uk-UA" sz="1600" b="1" baseline="30000"/>
              <a:t> </a:t>
            </a:r>
            <a:r>
              <a:rPr lang="uk-UA" sz="1600" b="1"/>
              <a:t>п.н.</a:t>
            </a:r>
          </a:p>
          <a:p>
            <a:pPr algn="l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 Зростає в </a:t>
            </a:r>
            <a:r>
              <a:rPr lang="en-US" sz="1600" b="1"/>
              <a:t>~</a:t>
            </a:r>
            <a:r>
              <a:rPr lang="uk-UA" sz="1600" b="1"/>
              <a:t> </a:t>
            </a:r>
            <a:r>
              <a:rPr lang="uk-UA" sz="1600" b="1">
                <a:solidFill>
                  <a:srgbClr val="0066FF"/>
                </a:solidFill>
              </a:rPr>
              <a:t>10</a:t>
            </a:r>
            <a:r>
              <a:rPr lang="en-US" sz="1600" b="1">
                <a:solidFill>
                  <a:srgbClr val="0066FF"/>
                </a:solidFill>
              </a:rPr>
              <a:t>-100 </a:t>
            </a:r>
            <a:r>
              <a:rPr lang="uk-UA" sz="1600" b="1"/>
              <a:t>разів кількість генів</a:t>
            </a:r>
          </a:p>
          <a:p>
            <a:pPr algn="l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 Зростають в </a:t>
            </a:r>
            <a:r>
              <a:rPr lang="uk-UA" sz="1600" b="1">
                <a:solidFill>
                  <a:srgbClr val="0066FF"/>
                </a:solidFill>
              </a:rPr>
              <a:t>5 – 15</a:t>
            </a:r>
            <a:r>
              <a:rPr lang="uk-UA" sz="1600" b="1"/>
              <a:t> разів розміри генів </a:t>
            </a:r>
          </a:p>
          <a:p>
            <a:pPr algn="l"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q"/>
            </a:pPr>
            <a:r>
              <a:rPr lang="uk-UA" sz="1600" b="1"/>
              <a:t> Значна частка геномів евкаріотичних організмів припадає на ділянки ДНК, що повторюються: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uk-UA" sz="1600" b="1"/>
              <a:t>  Розмір послідовності, що повторюється – від </a:t>
            </a:r>
            <a:r>
              <a:rPr lang="en-US" sz="1600" b="1">
                <a:solidFill>
                  <a:srgbClr val="0066FF"/>
                </a:solidFill>
              </a:rPr>
              <a:t>1</a:t>
            </a:r>
            <a:r>
              <a:rPr lang="uk-UA" sz="1600" b="1"/>
              <a:t> </a:t>
            </a:r>
            <a:r>
              <a:rPr lang="ru-RU" sz="1600" b="1"/>
              <a:t>нуклеотиду </a:t>
            </a:r>
            <a:r>
              <a:rPr lang="uk-UA" sz="1600" b="1"/>
              <a:t>до </a:t>
            </a:r>
            <a:r>
              <a:rPr lang="uk-UA" sz="1600" b="1">
                <a:solidFill>
                  <a:srgbClr val="0066FF"/>
                </a:solidFill>
              </a:rPr>
              <a:t>декількох т.п.н.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uk-UA" sz="1600" b="1"/>
              <a:t>  Частота повторень певних нуклеотидних послідовностей</a:t>
            </a:r>
            <a:r>
              <a:rPr lang="uk-UA" sz="1800"/>
              <a:t>: </a:t>
            </a:r>
            <a:r>
              <a:rPr lang="uk-UA" sz="1600" b="1"/>
              <a:t>від </a:t>
            </a:r>
            <a:r>
              <a:rPr lang="uk-UA" sz="1600" b="1">
                <a:solidFill>
                  <a:srgbClr val="0066FF"/>
                </a:solidFill>
              </a:rPr>
              <a:t>2</a:t>
            </a:r>
            <a:r>
              <a:rPr lang="uk-UA" sz="1600" b="1"/>
              <a:t> до </a:t>
            </a:r>
            <a:r>
              <a:rPr lang="en-US" sz="1600" b="1">
                <a:solidFill>
                  <a:srgbClr val="0066FF"/>
                </a:solidFill>
              </a:rPr>
              <a:t>&gt;10</a:t>
            </a:r>
            <a:r>
              <a:rPr lang="en-US" sz="1600" b="1" baseline="30000">
                <a:solidFill>
                  <a:srgbClr val="0066FF"/>
                </a:solidFill>
              </a:rPr>
              <a:t>6</a:t>
            </a:r>
            <a:r>
              <a:rPr lang="uk-UA" sz="1600" b="1"/>
              <a:t> разів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uk-UA" sz="1800" b="1"/>
              <a:t> </a:t>
            </a:r>
            <a:r>
              <a:rPr lang="uk-UA" sz="1600" b="1"/>
              <a:t>Величина фракції повторень варіює від </a:t>
            </a:r>
            <a:r>
              <a:rPr lang="en-US" sz="1600" b="1">
                <a:solidFill>
                  <a:srgbClr val="0000FF"/>
                </a:solidFill>
              </a:rPr>
              <a:t>~</a:t>
            </a:r>
            <a:r>
              <a:rPr lang="uk-UA" sz="1600" b="1">
                <a:solidFill>
                  <a:srgbClr val="0000FF"/>
                </a:solidFill>
              </a:rPr>
              <a:t>10%</a:t>
            </a:r>
            <a:r>
              <a:rPr lang="uk-UA" sz="1600" b="1"/>
              <a:t> (нижчі еукаріоти) до </a:t>
            </a:r>
            <a:r>
              <a:rPr lang="en-US" sz="1600" b="1">
                <a:solidFill>
                  <a:srgbClr val="0000FF"/>
                </a:solidFill>
              </a:rPr>
              <a:t>~</a:t>
            </a:r>
            <a:r>
              <a:rPr lang="uk-UA" sz="1600" b="1">
                <a:solidFill>
                  <a:srgbClr val="0000FF"/>
                </a:solidFill>
              </a:rPr>
              <a:t>80%</a:t>
            </a:r>
            <a:r>
              <a:rPr lang="uk-UA" sz="1600" b="1"/>
              <a:t> (амфібії)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917"/>
            <a:ext cx="8640960" cy="2602996"/>
          </a:xfrm>
        </p:spPr>
        <p:txBody>
          <a:bodyPr>
            <a:normAutofit fontScale="92500"/>
          </a:bodyPr>
          <a:lstStyle/>
          <a:p>
            <a:r>
              <a:rPr lang="uk-UA" dirty="0"/>
              <a:t>Кластери генів виникають в результаті дуплікацій вихідних генів і наступних мутаційних процесів, включаючи  гомологічні і </a:t>
            </a:r>
            <a:r>
              <a:rPr lang="uk-UA" dirty="0" err="1"/>
              <a:t>негомологічні</a:t>
            </a:r>
            <a:r>
              <a:rPr lang="uk-UA" dirty="0"/>
              <a:t> рекомбінації . В процесі еволюції кластери генів перетворюються в родини генів.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902870" cy="365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6480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Псевдогени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6561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err="1"/>
              <a:t>Псевдогени</a:t>
            </a:r>
            <a:r>
              <a:rPr lang="uk-UA" dirty="0"/>
              <a:t> - послідовності, подібні </a:t>
            </a:r>
            <a:r>
              <a:rPr lang="uk-UA" dirty="0" smtClean="0"/>
              <a:t>до звичайних структурних генів, </a:t>
            </a:r>
            <a:r>
              <a:rPr lang="uk-UA" dirty="0"/>
              <a:t>але, як правило,  вони не </a:t>
            </a:r>
            <a:r>
              <a:rPr lang="uk-UA" dirty="0" err="1"/>
              <a:t>експресуються</a:t>
            </a:r>
            <a:r>
              <a:rPr lang="uk-UA" dirty="0"/>
              <a:t> з утворенням функціонально активних поліпептидів.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972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6614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26750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- Один з основних </a:t>
            </a:r>
            <a:r>
              <a:rPr lang="uk-UA" u="sng" dirty="0"/>
              <a:t>механізмів утворення </a:t>
            </a:r>
            <a:r>
              <a:rPr lang="uk-UA" u="sng" dirty="0" err="1"/>
              <a:t>псевдогенів</a:t>
            </a:r>
            <a:r>
              <a:rPr lang="uk-UA" u="sng" dirty="0"/>
              <a:t> </a:t>
            </a:r>
            <a:r>
              <a:rPr lang="uk-UA" dirty="0"/>
              <a:t>- інтеграція в геном копій ДНК, комплементарних зрілій молекули </a:t>
            </a:r>
            <a:r>
              <a:rPr lang="uk-UA" dirty="0" err="1"/>
              <a:t>мРНК</a:t>
            </a:r>
            <a:r>
              <a:rPr lang="uk-UA" dirty="0"/>
              <a:t>, що виникають в результаті її зворотної транскрипції, тобто утворення </a:t>
            </a:r>
            <a:r>
              <a:rPr lang="uk-UA" dirty="0" err="1"/>
              <a:t>процесованих</a:t>
            </a:r>
            <a:r>
              <a:rPr lang="uk-UA" dirty="0"/>
              <a:t> </a:t>
            </a:r>
            <a:r>
              <a:rPr lang="uk-UA" dirty="0" err="1"/>
              <a:t>псевдогенів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  - Також </a:t>
            </a:r>
            <a:r>
              <a:rPr lang="uk-UA" dirty="0" err="1"/>
              <a:t>псевдогени</a:t>
            </a:r>
            <a:r>
              <a:rPr lang="uk-UA" dirty="0"/>
              <a:t> можуть утворюватися внаслідок дуплікацій генів з наступною інактивацією копій мутаціями.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6140220" cy="30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733256"/>
            <a:ext cx="66967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Два шляхи утворення </a:t>
            </a:r>
            <a:r>
              <a:rPr lang="uk-UA" sz="2400" dirty="0" err="1">
                <a:solidFill>
                  <a:schemeClr val="tx1"/>
                </a:solidFill>
              </a:rPr>
              <a:t>псевдогенів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64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87868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39084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3200"/>
            <a:ext cx="8002587" cy="777875"/>
          </a:xfrm>
          <a:solidFill>
            <a:srgbClr val="FBFBA3"/>
          </a:solidFill>
        </p:spPr>
        <p:txBody>
          <a:bodyPr/>
          <a:lstStyle/>
          <a:p>
            <a:r>
              <a:rPr lang="uk-UA" sz="3600" b="1"/>
              <a:t>Ядерний геном людини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256212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 b="1">
                <a:solidFill>
                  <a:srgbClr val="0000FF"/>
                </a:solidFill>
              </a:rPr>
              <a:t>99%</a:t>
            </a:r>
            <a:r>
              <a:rPr lang="uk-UA" sz="2000" b="1"/>
              <a:t> ДНК людини зосереджено в ядрі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 b="1"/>
              <a:t>Розміри молекул ДНК в окремих хромосомах - від </a:t>
            </a:r>
            <a:r>
              <a:rPr lang="en-US" sz="2000" b="1">
                <a:solidFill>
                  <a:srgbClr val="0000FF"/>
                </a:solidFill>
                <a:cs typeface="Arial" charset="0"/>
              </a:rPr>
              <a:t>~</a:t>
            </a:r>
            <a:r>
              <a:rPr lang="uk-UA" sz="2000" b="1"/>
              <a:t> </a:t>
            </a:r>
            <a:r>
              <a:rPr lang="uk-UA" sz="2000" b="1">
                <a:solidFill>
                  <a:srgbClr val="0000FF"/>
                </a:solidFill>
              </a:rPr>
              <a:t>50</a:t>
            </a:r>
            <a:r>
              <a:rPr lang="uk-UA" sz="2000" b="1"/>
              <a:t> </a:t>
            </a:r>
            <a:r>
              <a:rPr lang="uk-UA" sz="2000" b="1">
                <a:solidFill>
                  <a:srgbClr val="0000FF"/>
                </a:solidFill>
              </a:rPr>
              <a:t>млн.п.н.</a:t>
            </a:r>
            <a:r>
              <a:rPr lang="uk-UA" sz="2000" b="1"/>
              <a:t> (1,5% ДНК, 21 хромосома) до </a:t>
            </a:r>
            <a:r>
              <a:rPr lang="en-US" sz="2000" b="1">
                <a:solidFill>
                  <a:srgbClr val="0000FF"/>
                </a:solidFill>
                <a:cs typeface="Arial" charset="0"/>
              </a:rPr>
              <a:t>~</a:t>
            </a:r>
            <a:r>
              <a:rPr lang="uk-UA" sz="2000" b="1"/>
              <a:t> </a:t>
            </a:r>
            <a:r>
              <a:rPr lang="uk-UA" sz="2000" b="1">
                <a:solidFill>
                  <a:srgbClr val="0000FF"/>
                </a:solidFill>
              </a:rPr>
              <a:t>250</a:t>
            </a:r>
            <a:r>
              <a:rPr lang="uk-UA" sz="2000" b="1"/>
              <a:t> </a:t>
            </a:r>
            <a:r>
              <a:rPr lang="uk-UA" sz="2000" b="1">
                <a:solidFill>
                  <a:srgbClr val="0000FF"/>
                </a:solidFill>
              </a:rPr>
              <a:t>млн.п.н </a:t>
            </a:r>
            <a:r>
              <a:rPr lang="uk-UA" sz="2000" b="1"/>
              <a:t>(8,3% ДНК, 1 хромосома)</a:t>
            </a:r>
            <a:endParaRPr lang="en-US" sz="2000" b="1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q"/>
            </a:pPr>
            <a:r>
              <a:rPr lang="uk-UA" sz="2000" b="1">
                <a:solidFill>
                  <a:srgbClr val="FF0000"/>
                </a:solidFill>
              </a:rPr>
              <a:t>У геномі людини: </a:t>
            </a:r>
            <a:r>
              <a:rPr lang="uk-UA" sz="2000" b="1"/>
              <a:t>унікальні</a:t>
            </a:r>
            <a:r>
              <a:rPr lang="uk-UA" sz="2000" b="1">
                <a:solidFill>
                  <a:srgbClr val="FF0000"/>
                </a:solidFill>
              </a:rPr>
              <a:t> послідовності та </a:t>
            </a:r>
            <a:r>
              <a:rPr lang="uk-UA" sz="2000" b="1"/>
              <a:t>малокопійні</a:t>
            </a:r>
            <a:r>
              <a:rPr lang="uk-UA" sz="2000" b="1">
                <a:solidFill>
                  <a:srgbClr val="FF0000"/>
                </a:solidFill>
              </a:rPr>
              <a:t> повторення (</a:t>
            </a:r>
            <a:r>
              <a:rPr lang="uk-UA" sz="2000" b="1"/>
              <a:t>два-декілька </a:t>
            </a:r>
            <a:r>
              <a:rPr lang="uk-UA" sz="2000" b="1">
                <a:solidFill>
                  <a:srgbClr val="FF0000"/>
                </a:solidFill>
              </a:rPr>
              <a:t>разів) становлять </a:t>
            </a:r>
            <a:r>
              <a:rPr lang="en-US" sz="2000" b="1"/>
              <a:t>~</a:t>
            </a:r>
            <a:r>
              <a:rPr lang="uk-UA" sz="2000" b="1"/>
              <a:t>60%,</a:t>
            </a:r>
            <a:r>
              <a:rPr lang="uk-UA" sz="2000" b="1">
                <a:solidFill>
                  <a:srgbClr val="FF0000"/>
                </a:solidFill>
              </a:rPr>
              <a:t> помірні повторення (</a:t>
            </a:r>
            <a:r>
              <a:rPr lang="uk-UA" sz="2000" b="1"/>
              <a:t>10</a:t>
            </a:r>
            <a:r>
              <a:rPr lang="uk-UA" sz="2000" b="1" baseline="30000"/>
              <a:t>2</a:t>
            </a:r>
            <a:r>
              <a:rPr lang="uk-UA" sz="2000" b="1"/>
              <a:t>-10</a:t>
            </a:r>
            <a:r>
              <a:rPr lang="uk-UA" sz="2000" b="1" baseline="30000"/>
              <a:t>6</a:t>
            </a:r>
            <a:r>
              <a:rPr lang="uk-UA" sz="2000" b="1"/>
              <a:t> </a:t>
            </a:r>
            <a:r>
              <a:rPr lang="uk-UA" sz="2000" b="1">
                <a:solidFill>
                  <a:srgbClr val="FF0000"/>
                </a:solidFill>
              </a:rPr>
              <a:t>разів) </a:t>
            </a:r>
            <a:r>
              <a:rPr lang="en-US" sz="2000" b="1">
                <a:solidFill>
                  <a:srgbClr val="FF0000"/>
                </a:solidFill>
              </a:rPr>
              <a:t>~</a:t>
            </a:r>
            <a:r>
              <a:rPr lang="uk-UA" sz="2000" b="1">
                <a:solidFill>
                  <a:srgbClr val="FF0000"/>
                </a:solidFill>
              </a:rPr>
              <a:t> </a:t>
            </a:r>
            <a:r>
              <a:rPr lang="uk-UA" sz="2000" b="1"/>
              <a:t>30%,</a:t>
            </a:r>
            <a:r>
              <a:rPr lang="uk-UA" sz="2000" b="1">
                <a:solidFill>
                  <a:srgbClr val="FF0000"/>
                </a:solidFill>
              </a:rPr>
              <a:t> багатокопійні повторення (</a:t>
            </a:r>
            <a:r>
              <a:rPr lang="en-US" sz="2000" b="1"/>
              <a:t>&gt;10</a:t>
            </a:r>
            <a:r>
              <a:rPr lang="en-US" sz="2000" b="1" baseline="30000"/>
              <a:t>6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uk-UA" sz="2000" b="1">
                <a:solidFill>
                  <a:srgbClr val="FF0000"/>
                </a:solidFill>
              </a:rPr>
              <a:t>разів) </a:t>
            </a:r>
            <a:r>
              <a:rPr lang="en-US" sz="2000" b="1">
                <a:solidFill>
                  <a:srgbClr val="FF0000"/>
                </a:solidFill>
              </a:rPr>
              <a:t>~</a:t>
            </a:r>
            <a:r>
              <a:rPr lang="uk-UA" sz="2000" b="1"/>
              <a:t>10%</a:t>
            </a:r>
            <a:endParaRPr lang="ru-RU" sz="2000"/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FF3300"/>
              </a:buClr>
              <a:buFont typeface="Wingdings" pitchFamily="2" charset="2"/>
              <a:buChar char="q"/>
            </a:pPr>
            <a:endParaRPr lang="uk-UA" sz="2000" b="1"/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~</a:t>
            </a:r>
            <a:r>
              <a:rPr lang="uk-UA" sz="2000" b="1">
                <a:solidFill>
                  <a:srgbClr val="0000FF"/>
                </a:solidFill>
              </a:rPr>
              <a:t> </a:t>
            </a:r>
            <a:r>
              <a:rPr lang="uk-UA" sz="2000" b="1"/>
              <a:t>Не </a:t>
            </a:r>
            <a:r>
              <a:rPr lang="en-US" sz="2000" b="1">
                <a:solidFill>
                  <a:srgbClr val="0000FF"/>
                </a:solidFill>
              </a:rPr>
              <a:t>&gt;</a:t>
            </a:r>
            <a:r>
              <a:rPr lang="uk-UA" sz="2000" b="1">
                <a:solidFill>
                  <a:srgbClr val="0000FF"/>
                </a:solidFill>
              </a:rPr>
              <a:t>5%</a:t>
            </a:r>
            <a:r>
              <a:rPr lang="uk-UA" sz="2000" b="1"/>
              <a:t> ядерної ДНК кодують білки, рРНК, тРНК, мяРНК, мцРНК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 b="1"/>
              <a:t>Кількість генів – біля </a:t>
            </a:r>
            <a:r>
              <a:rPr lang="uk-UA" sz="2000" b="1">
                <a:solidFill>
                  <a:srgbClr val="0000FF"/>
                </a:solidFill>
              </a:rPr>
              <a:t>25 тис.</a:t>
            </a:r>
            <a:r>
              <a:rPr lang="en-US" sz="2000" b="1"/>
              <a:t> </a:t>
            </a:r>
            <a:endParaRPr lang="uk-UA" sz="2000" b="1"/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 b="1"/>
              <a:t>Середній розмір генів – </a:t>
            </a:r>
            <a:r>
              <a:rPr lang="uk-UA" sz="2000" b="1">
                <a:solidFill>
                  <a:srgbClr val="0000FF"/>
                </a:solidFill>
              </a:rPr>
              <a:t>10 -</a:t>
            </a:r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uk-UA" sz="2000" b="1">
                <a:solidFill>
                  <a:srgbClr val="0000FF"/>
                </a:solidFill>
              </a:rPr>
              <a:t>15 т.п.н</a:t>
            </a:r>
            <a:r>
              <a:rPr lang="uk-UA" sz="2000" b="1"/>
              <a:t>.  Розміри варіюють від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uk-UA" sz="2000" b="1">
                <a:solidFill>
                  <a:srgbClr val="0000FF"/>
                </a:solidFill>
              </a:rPr>
              <a:t>    </a:t>
            </a:r>
            <a:r>
              <a:rPr lang="en-US" sz="2000" b="1">
                <a:solidFill>
                  <a:srgbClr val="0000FF"/>
                </a:solidFill>
              </a:rPr>
              <a:t>&lt;100 </a:t>
            </a:r>
            <a:r>
              <a:rPr lang="uk-UA" sz="2000" b="1">
                <a:solidFill>
                  <a:srgbClr val="0000FF"/>
                </a:solidFill>
              </a:rPr>
              <a:t>п.н.</a:t>
            </a:r>
            <a:r>
              <a:rPr lang="uk-UA" sz="2000" b="1"/>
              <a:t> (гени тРНК) до </a:t>
            </a:r>
            <a:r>
              <a:rPr lang="en-US" sz="2000" b="1">
                <a:solidFill>
                  <a:srgbClr val="0000FF"/>
                </a:solidFill>
              </a:rPr>
              <a:t>&gt;</a:t>
            </a:r>
            <a:r>
              <a:rPr lang="uk-UA" sz="2000" b="1">
                <a:solidFill>
                  <a:srgbClr val="0000FF"/>
                </a:solidFill>
              </a:rPr>
              <a:t>2,4</a:t>
            </a:r>
            <a:r>
              <a:rPr lang="uk-UA" sz="2000" b="1"/>
              <a:t> </a:t>
            </a:r>
            <a:r>
              <a:rPr lang="uk-UA" sz="2000" b="1">
                <a:solidFill>
                  <a:srgbClr val="0000FF"/>
                </a:solidFill>
              </a:rPr>
              <a:t>млн.п.н </a:t>
            </a:r>
            <a:r>
              <a:rPr lang="uk-UA" sz="2000" b="1"/>
              <a:t>(ген дистрофіну Х-хромосоми)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 b="1"/>
              <a:t>Середній розмір кодуючої послідовності – </a:t>
            </a:r>
            <a:r>
              <a:rPr lang="uk-UA" sz="2000" b="1">
                <a:solidFill>
                  <a:srgbClr val="0000FF"/>
                </a:solidFill>
              </a:rPr>
              <a:t>1340 п.н.</a:t>
            </a:r>
            <a:r>
              <a:rPr lang="uk-UA" sz="2000" b="1"/>
              <a:t> (у </a:t>
            </a:r>
            <a:r>
              <a:rPr lang="en-US" sz="2000" b="1" i="1"/>
              <a:t>C. elegans</a:t>
            </a:r>
            <a:r>
              <a:rPr lang="en-US" sz="2000" b="1"/>
              <a:t> – </a:t>
            </a:r>
            <a:r>
              <a:rPr lang="en-US" sz="2000" b="1">
                <a:solidFill>
                  <a:srgbClr val="0000FF"/>
                </a:solidFill>
              </a:rPr>
              <a:t>1311 </a:t>
            </a:r>
            <a:r>
              <a:rPr lang="uk-UA" sz="2000" b="1">
                <a:solidFill>
                  <a:srgbClr val="0000FF"/>
                </a:solidFill>
              </a:rPr>
              <a:t>п.н.</a:t>
            </a:r>
            <a:r>
              <a:rPr lang="en-US" sz="2000" b="1"/>
              <a:t>, </a:t>
            </a:r>
            <a:r>
              <a:rPr lang="en-US" sz="2000" b="1" i="1"/>
              <a:t>D. melanogaster</a:t>
            </a:r>
            <a:r>
              <a:rPr lang="en-US" sz="2000" b="1"/>
              <a:t> – </a:t>
            </a:r>
            <a:r>
              <a:rPr lang="en-US" sz="2000" b="1">
                <a:solidFill>
                  <a:srgbClr val="0000FF"/>
                </a:solidFill>
              </a:rPr>
              <a:t>1497</a:t>
            </a:r>
            <a:r>
              <a:rPr lang="uk-UA" sz="2000" b="1">
                <a:solidFill>
                  <a:srgbClr val="0000FF"/>
                </a:solidFill>
              </a:rPr>
              <a:t> п.н.</a:t>
            </a:r>
            <a:r>
              <a:rPr lang="en-US" sz="2000" b="1"/>
              <a:t>, </a:t>
            </a:r>
            <a:r>
              <a:rPr lang="en-US" sz="2000" b="1" i="1"/>
              <a:t>E. coli</a:t>
            </a:r>
            <a:r>
              <a:rPr lang="en-US" sz="2000" b="1"/>
              <a:t> – </a:t>
            </a:r>
            <a:r>
              <a:rPr lang="en-US" sz="2000" b="1">
                <a:solidFill>
                  <a:srgbClr val="0000FF"/>
                </a:solidFill>
              </a:rPr>
              <a:t>951</a:t>
            </a:r>
            <a:r>
              <a:rPr lang="uk-UA" sz="2000" b="1">
                <a:solidFill>
                  <a:srgbClr val="0000FF"/>
                </a:solidFill>
              </a:rPr>
              <a:t> п.н</a:t>
            </a:r>
            <a:r>
              <a:rPr lang="uk-UA" sz="2000" b="1"/>
              <a:t>.)</a:t>
            </a:r>
            <a:endParaRPr lang="en-US" sz="2000" b="1"/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ru-RU" sz="2000" b="1"/>
              <a:t>Переважна б</a:t>
            </a:r>
            <a:r>
              <a:rPr lang="uk-UA" sz="2000" b="1"/>
              <a:t>ільшість генів мають екзон-інтронну будову і є окремими транскрипційними одиницями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uk-UA" sz="2000" b="1"/>
              <a:t>Первинні транскрипти часто підлягають альтернативному сплайсингу  (</a:t>
            </a:r>
            <a:r>
              <a:rPr lang="uk-UA" sz="2000" b="1">
                <a:solidFill>
                  <a:srgbClr val="0000FF"/>
                </a:solidFill>
              </a:rPr>
              <a:t>1858 </a:t>
            </a:r>
            <a:r>
              <a:rPr lang="uk-UA" sz="2000" b="1"/>
              <a:t>транскриптів з </a:t>
            </a:r>
            <a:r>
              <a:rPr lang="uk-UA" sz="2000" b="1">
                <a:solidFill>
                  <a:srgbClr val="0000FF"/>
                </a:solidFill>
              </a:rPr>
              <a:t>544</a:t>
            </a:r>
            <a:r>
              <a:rPr lang="uk-UA" sz="2000" b="1"/>
              <a:t> генів 19 хромосоми)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uk-UA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88640"/>
            <a:ext cx="7105600" cy="633670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2400" dirty="0">
                <a:solidFill>
                  <a:schemeClr val="tx1"/>
                </a:solidFill>
              </a:rPr>
              <a:t>Прямої кореляції між кількістю ДНК і еволюційним статусом організму немає.</a:t>
            </a:r>
          </a:p>
          <a:p>
            <a:pPr marL="457200" indent="-457200" algn="just">
              <a:buAutoNum type="arabicPeriod"/>
            </a:pPr>
            <a:endParaRPr lang="uk-UA" sz="2400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uk-UA" sz="2400" dirty="0">
              <a:solidFill>
                <a:schemeClr val="tx1"/>
              </a:solidFill>
            </a:endParaRP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2. Кількість ДНК – не є якість. 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Наприклад, велика кількість ДНК не обов'язково приносить якісно нову інформацію. Амеба пішла на збільшення кількості ДНК для збільшення розмірів ядра і самої клітини. Генів у неї менше, ніж у плазмодія, але вони скопійовані багато разів.</a:t>
            </a:r>
          </a:p>
          <a:p>
            <a:pPr algn="just"/>
            <a:r>
              <a:rPr lang="uk-UA" sz="2400" dirty="0">
                <a:solidFill>
                  <a:schemeClr val="tx1"/>
                </a:solidFill>
              </a:rPr>
              <a:t> У малярійного плазмодія генів більше, ніж у амеби, а ДНК менше для максимальної компактності, що дозволяє йому бути внутрішньоклітинним паразитом.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6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Розмір і склад ядерного геному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87" y="2114053"/>
            <a:ext cx="42758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146" y="3068960"/>
            <a:ext cx="4194193" cy="35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265" y="1124745"/>
            <a:ext cx="13136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444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Існує  невідповідність між довжиною молекули ДНК та розміром клітини. Наприклад, діаметр ядра клітини людини – 5 мкм, а загальна довжина молекул ДНК – 1,8 м. Це передбачає суттєву конденсацію.</a:t>
            </a:r>
          </a:p>
          <a:p>
            <a:endParaRPr lang="uk-UA" dirty="0"/>
          </a:p>
          <a:p>
            <a:r>
              <a:rPr lang="uk-UA" dirty="0"/>
              <a:t>Так, найкоротша хромосома людини  14000 мкм в мітозі конденсується у 7000 разів, до 2 мкм.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8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63795"/>
            <a:ext cx="8229600" cy="1143000"/>
          </a:xfrm>
        </p:spPr>
        <p:txBody>
          <a:bodyPr/>
          <a:lstStyle/>
          <a:p>
            <a:r>
              <a:rPr lang="uk-UA" dirty="0"/>
              <a:t>Рівні організації </a:t>
            </a:r>
            <a:r>
              <a:rPr lang="uk-UA" dirty="0" err="1"/>
              <a:t>хроматина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356" y="1171281"/>
            <a:ext cx="3490584" cy="21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81" y="4348360"/>
            <a:ext cx="37433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Nucleosoma | Farmacia Las Fuen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4153348" cy="2214578"/>
          </a:xfrm>
          <a:prstGeom prst="rect">
            <a:avLst/>
          </a:prstGeom>
          <a:noFill/>
        </p:spPr>
      </p:pic>
      <p:pic>
        <p:nvPicPr>
          <p:cNvPr id="33796" name="Picture 4" descr="Chromosome structure | Chromatin organization | 3D chromatin | levels of  organization in chromosomes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3953348" cy="2223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43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2446</Words>
  <Application>Microsoft Office PowerPoint</Application>
  <PresentationFormat>Экран (4:3)</PresentationFormat>
  <Paragraphs>308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      Геном еукаріотів</vt:lpstr>
      <vt:lpstr>Геном еукаріотів = ядерна ДНК + мітохондріальна ДНК + ДНК хлоропластів + ДНК інших пластид</vt:lpstr>
      <vt:lpstr>Слайд 3</vt:lpstr>
      <vt:lpstr>Слайд 4</vt:lpstr>
      <vt:lpstr>Компоненти геному евкаріотичних організмів:</vt:lpstr>
      <vt:lpstr>Слайд 6</vt:lpstr>
      <vt:lpstr>Розмір і склад ядерного геному</vt:lpstr>
      <vt:lpstr>Слайд 8</vt:lpstr>
      <vt:lpstr>Рівні організації хроматина</vt:lpstr>
      <vt:lpstr>Каріотип людини</vt:lpstr>
      <vt:lpstr>Розмір і склад мітохондріального геному</vt:lpstr>
      <vt:lpstr>Розмір і склад хлоропластного геному</vt:lpstr>
      <vt:lpstr>Склад ядерного геному</vt:lpstr>
      <vt:lpstr>Слайд 14</vt:lpstr>
      <vt:lpstr>Слайд 15</vt:lpstr>
      <vt:lpstr>Кодуючі послідовності мають інтрон-екзонну будову</vt:lpstr>
      <vt:lpstr>Слайд 17</vt:lpstr>
      <vt:lpstr>Класифікація генів</vt:lpstr>
      <vt:lpstr>Регуляторні ділянки генома</vt:lpstr>
      <vt:lpstr>Слайд 20</vt:lpstr>
      <vt:lpstr>Слайд 21</vt:lpstr>
      <vt:lpstr>Структура транскрипційного комплекса у людини</vt:lpstr>
      <vt:lpstr>Слайд 23</vt:lpstr>
      <vt:lpstr>Повторені послідовності  геному</vt:lpstr>
      <vt:lpstr>Повторені послідовності  геному</vt:lpstr>
      <vt:lpstr>Слайд 26</vt:lpstr>
      <vt:lpstr>Слайд 27</vt:lpstr>
      <vt:lpstr>Cателіти - багаторазово повторені короткі послідовності ДНК.</vt:lpstr>
      <vt:lpstr>Сателітна ДНК- ДНК з тандемно організованими високоповтореними послідовностями.  </vt:lpstr>
      <vt:lpstr>Сателітні ДНК виявляються як додаткові фракції під час ультрацентрифування</vt:lpstr>
      <vt:lpstr>Слайд 31</vt:lpstr>
      <vt:lpstr>Слайд 32</vt:lpstr>
      <vt:lpstr>Слайд 33</vt:lpstr>
      <vt:lpstr>Слайд 34</vt:lpstr>
      <vt:lpstr>Слайд 35</vt:lpstr>
      <vt:lpstr>Слайд 36</vt:lpstr>
      <vt:lpstr>Відновлення теломерних ділянок хромосом теломеразою</vt:lpstr>
      <vt:lpstr>Мобільні елементи геному</vt:lpstr>
      <vt:lpstr>Відкриття мобільних генетичних елементів </vt:lpstr>
      <vt:lpstr>Слайд 40</vt:lpstr>
      <vt:lpstr>Роль мобільних елементів</vt:lpstr>
      <vt:lpstr>Значення транспозицій МГЕ</vt:lpstr>
      <vt:lpstr>Мобільні елементи - практичне застосування</vt:lpstr>
      <vt:lpstr>Тандеми -кластери генів</vt:lpstr>
      <vt:lpstr>Гени гістонів</vt:lpstr>
      <vt:lpstr>Будова кластерів генів рРНК</vt:lpstr>
      <vt:lpstr>Локалізація, кількість копій та розміри одиниць транскрипції генів рРНК</vt:lpstr>
      <vt:lpstr>Гени тРНК</vt:lpstr>
      <vt:lpstr>Слайд 49</vt:lpstr>
      <vt:lpstr>Слайд 50</vt:lpstr>
      <vt:lpstr>Псевдогени</vt:lpstr>
      <vt:lpstr>Слайд 52</vt:lpstr>
      <vt:lpstr>Слайд 53</vt:lpstr>
      <vt:lpstr>Ядерний геном людини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Геном еукаріотів</dc:title>
  <dc:creator>Елена</dc:creator>
  <cp:lastModifiedBy>Елена</cp:lastModifiedBy>
  <cp:revision>76</cp:revision>
  <dcterms:created xsi:type="dcterms:W3CDTF">2018-02-16T03:36:15Z</dcterms:created>
  <dcterms:modified xsi:type="dcterms:W3CDTF">2024-03-04T09:23:11Z</dcterms:modified>
</cp:coreProperties>
</file>