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1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978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84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3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038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31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13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41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5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58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8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29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54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68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70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1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79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4B48FA-31E0-4D2D-B34E-47B92312CB4E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FDD5ED-EFD2-4D82-80E8-92B3216278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43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773382"/>
            <a:ext cx="6815669" cy="161328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err="1" smtClean="0"/>
              <a:t>Етнополітичні</a:t>
            </a:r>
            <a:r>
              <a:rPr lang="uk-UA" dirty="0" smtClean="0"/>
              <a:t> конфлікти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Презентація до теми 10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521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726" y="969818"/>
            <a:ext cx="9725891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0" i="0" dirty="0" smtClean="0">
                <a:solidFill>
                  <a:srgbClr val="3B3835"/>
                </a:solidFill>
                <a:effectLst/>
              </a:rPr>
              <a:t>Стадії розвитку конфлікту:</a:t>
            </a:r>
          </a:p>
          <a:p>
            <a:pPr algn="just"/>
            <a:endParaRPr lang="uk-UA" sz="2800" dirty="0">
              <a:solidFill>
                <a:srgbClr val="3B3835"/>
              </a:solidFill>
            </a:endParaRPr>
          </a:p>
          <a:p>
            <a:pPr algn="just"/>
            <a:r>
              <a:rPr lang="uk-UA" sz="2800" b="0" i="0" dirty="0" smtClean="0">
                <a:solidFill>
                  <a:srgbClr val="3B3835"/>
                </a:solidFill>
                <a:effectLst/>
              </a:rPr>
              <a:t> </a:t>
            </a:r>
            <a:r>
              <a:rPr lang="uk-UA" sz="2800" b="0" i="0" dirty="0" err="1" smtClean="0">
                <a:solidFill>
                  <a:srgbClr val="3B3835"/>
                </a:solidFill>
                <a:effectLst/>
              </a:rPr>
              <a:t>Передконфліктна</a:t>
            </a:r>
            <a:r>
              <a:rPr lang="uk-UA" sz="2800" b="0" i="0" dirty="0" smtClean="0">
                <a:solidFill>
                  <a:srgbClr val="3B3835"/>
                </a:solidFill>
                <a:effectLst/>
              </a:rPr>
              <a:t> стадія </a:t>
            </a:r>
          </a:p>
          <a:p>
            <a:pPr algn="just"/>
            <a:endParaRPr lang="uk-UA" sz="2800" dirty="0" smtClean="0">
              <a:solidFill>
                <a:srgbClr val="3B3835"/>
              </a:solidFill>
            </a:endParaRPr>
          </a:p>
          <a:p>
            <a:pPr algn="just"/>
            <a:endParaRPr lang="uk-UA" sz="2800" b="0" i="0" dirty="0">
              <a:solidFill>
                <a:srgbClr val="3B3835"/>
              </a:solidFill>
              <a:effectLst/>
            </a:endParaRPr>
          </a:p>
          <a:p>
            <a:pPr algn="just"/>
            <a:r>
              <a:rPr lang="uk-UA" sz="2800" b="0" i="0" dirty="0" smtClean="0">
                <a:solidFill>
                  <a:srgbClr val="3B3835"/>
                </a:solidFill>
                <a:effectLst/>
              </a:rPr>
              <a:t>Стадія конфліктної взаємодії </a:t>
            </a:r>
          </a:p>
          <a:p>
            <a:pPr algn="just"/>
            <a:endParaRPr lang="uk-UA" sz="2800" dirty="0">
              <a:solidFill>
                <a:srgbClr val="3B3835"/>
              </a:solidFill>
            </a:endParaRPr>
          </a:p>
          <a:p>
            <a:pPr algn="just"/>
            <a:endParaRPr lang="uk-UA" sz="2800" b="0" i="0" dirty="0" smtClean="0">
              <a:solidFill>
                <a:srgbClr val="3B3835"/>
              </a:solidFill>
              <a:effectLst/>
            </a:endParaRPr>
          </a:p>
          <a:p>
            <a:pPr algn="just"/>
            <a:r>
              <a:rPr lang="uk-UA" sz="2800" b="0" i="0" dirty="0" smtClean="0">
                <a:solidFill>
                  <a:srgbClr val="3B3835"/>
                </a:solidFill>
                <a:effectLst/>
              </a:rPr>
              <a:t>Стадія розв'язання конфлікту </a:t>
            </a:r>
            <a:r>
              <a:rPr lang="uk-UA" sz="2800" b="0" i="0" dirty="0" err="1" smtClean="0">
                <a:solidFill>
                  <a:srgbClr val="3B3835"/>
                </a:solidFill>
                <a:effectLst/>
              </a:rPr>
              <a:t>Післяконфліктна</a:t>
            </a:r>
            <a:r>
              <a:rPr lang="uk-UA" sz="2800" b="0" i="0" dirty="0" smtClean="0">
                <a:solidFill>
                  <a:srgbClr val="3B3835"/>
                </a:solidFill>
                <a:effectLst/>
              </a:rPr>
              <a:t> стадія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7928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91" y="1028343"/>
            <a:ext cx="10668000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0" i="0" dirty="0" smtClean="0">
                <a:solidFill>
                  <a:srgbClr val="3B3835"/>
                </a:solidFill>
                <a:effectLst/>
              </a:rPr>
              <a:t>М. </a:t>
            </a:r>
            <a:r>
              <a:rPr lang="uk-UA" sz="2400" b="0" i="0" dirty="0" err="1" smtClean="0">
                <a:solidFill>
                  <a:srgbClr val="3B3835"/>
                </a:solidFill>
                <a:effectLst/>
              </a:rPr>
              <a:t>Дойч</a:t>
            </a:r>
            <a:r>
              <a:rPr lang="uk-UA" sz="2400" b="0" i="0" dirty="0" smtClean="0">
                <a:solidFill>
                  <a:srgbClr val="3B3835"/>
                </a:solidFill>
                <a:effectLst/>
              </a:rPr>
              <a:t> виділяє шість типів конфлікту: 1. «Реальний конфлікт» — це конфлікт, який об'єктивно існує і адекватно сприймається. 2. «Випадковий, або умовний, конфлікт» — залежить від обставин, що можуть змінюватися, але ці обставини не усвідомлюються конфліктуючими сторонами. 3. «Зміщений конфлікт» — реальний конфлікт, за яким приховується інший конфлікт, що є справжнім чинником конфліктної ситуації. 4. «Помилково дописаний конфлікт» — конфлікт, що помилково тлумачиться. 5. «Латентний конфлікт» — конфлікт, який має відбутися, але не виникає тому, що не усвідомлюється. 6. «Хибний конфлікт» — у цьому випадку реальних підстав для конфлікту не існує, об'єктивно його немає, але він виникає у свідомості конфліктуючих сторін через помилкове сприймання та розуміння ситуації.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9928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127" y="1149927"/>
            <a:ext cx="10543309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uk-UA" sz="2400" b="0" i="0" dirty="0" smtClean="0">
              <a:solidFill>
                <a:srgbClr val="3B3835"/>
              </a:solidFill>
              <a:effectLst/>
            </a:endParaRPr>
          </a:p>
          <a:p>
            <a:endParaRPr lang="uk-UA" sz="2400" dirty="0">
              <a:solidFill>
                <a:srgbClr val="3B3835"/>
              </a:solidFill>
            </a:endParaRPr>
          </a:p>
          <a:p>
            <a:r>
              <a:rPr lang="uk-UA" sz="2400" b="0" i="0" dirty="0" smtClean="0">
                <a:solidFill>
                  <a:srgbClr val="3B3835"/>
                </a:solidFill>
                <a:effectLst/>
              </a:rPr>
              <a:t>К. Томас виділив п’ять способів врегулювання конфліктів: </a:t>
            </a:r>
          </a:p>
          <a:p>
            <a:r>
              <a:rPr lang="uk-UA" sz="2400" b="0" i="0" dirty="0" smtClean="0">
                <a:solidFill>
                  <a:srgbClr val="3B3835"/>
                </a:solidFill>
                <a:effectLst/>
              </a:rPr>
              <a:t>1.Змагання (конкуренція) як прагнення домогтися задоволення своїх інтересів на шкоду іншим. </a:t>
            </a:r>
          </a:p>
          <a:p>
            <a:r>
              <a:rPr lang="uk-UA" sz="2400" b="0" i="0" dirty="0" smtClean="0">
                <a:solidFill>
                  <a:srgbClr val="3B3835"/>
                </a:solidFill>
                <a:effectLst/>
              </a:rPr>
              <a:t>2.Пристосування, що означає, на противагу суперництву, приношення в жертву власних інтересів заради іншого. </a:t>
            </a:r>
          </a:p>
          <a:p>
            <a:r>
              <a:rPr lang="uk-UA" sz="2400" b="0" i="0" dirty="0" smtClean="0">
                <a:solidFill>
                  <a:srgbClr val="3B3835"/>
                </a:solidFill>
                <a:effectLst/>
              </a:rPr>
              <a:t>3.Компроміс (нульовий варіант).</a:t>
            </a:r>
          </a:p>
          <a:p>
            <a:r>
              <a:rPr lang="uk-UA" sz="2400" b="0" i="0" dirty="0" smtClean="0">
                <a:solidFill>
                  <a:srgbClr val="3B3835"/>
                </a:solidFill>
                <a:effectLst/>
              </a:rPr>
              <a:t>4.Ухилення, для якого характерними є як відсутність прагнення до кооперації, так і відсутність тенденції до досягнення власних цілей. </a:t>
            </a:r>
          </a:p>
          <a:p>
            <a:r>
              <a:rPr lang="uk-UA" sz="2400" b="0" i="0" dirty="0" smtClean="0">
                <a:solidFill>
                  <a:srgbClr val="3B3835"/>
                </a:solidFill>
                <a:effectLst/>
              </a:rPr>
              <a:t>5.Співпраця, коли учасники ситуації приходять до альтернативи, що цілком задовольняє інтереси обох сторін.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07350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249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Етнополітичні конфлікти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Етнополітичні конфлікти</dc:title>
  <dc:creator>user</dc:creator>
  <cp:lastModifiedBy>user</cp:lastModifiedBy>
  <cp:revision>1</cp:revision>
  <dcterms:created xsi:type="dcterms:W3CDTF">2020-09-10T14:49:24Z</dcterms:created>
  <dcterms:modified xsi:type="dcterms:W3CDTF">2020-09-10T14:56:30Z</dcterms:modified>
</cp:coreProperties>
</file>