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FC5"/>
    <a:srgbClr val="FEE3D5"/>
    <a:srgbClr val="BCE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1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8B4D5-551F-3744-A5DF-1E272DFF9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042" y="2655367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uk-UA" sz="3600" b="1" i="1" dirty="0">
                <a:latin typeface="Times New Roman" panose="02020603050405020304" pitchFamily="18" charset="0"/>
              </a:rPr>
              <a:t>Тема 2</a:t>
            </a:r>
            <a:br>
              <a:rPr lang="uk-UA" dirty="0"/>
            </a:br>
            <a:r>
              <a:rPr lang="uk-UA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Практичні проблеми дослідження суспільно-політичних процесів та явищ</a:t>
            </a:r>
            <a:r>
              <a:rPr lang="ru-UA" sz="3600" dirty="0">
                <a:effectLst/>
              </a:rPr>
              <a:t> </a:t>
            </a:r>
            <a:br>
              <a:rPr lang="uk-UA" dirty="0"/>
            </a:b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04689"/>
            <a:ext cx="6281873" cy="52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!!! 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Істинним має бути не лише кінцевий результат, а й шлях, що веде до нього, тобто метод або підхід</a:t>
            </a:r>
          </a:p>
          <a:p>
            <a:pPr marL="0" indent="0"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Тож істинність отриманого знання залежить від методу або підходу, яким користується дослідник</a:t>
            </a:r>
          </a:p>
        </p:txBody>
      </p:sp>
      <p:pic>
        <p:nvPicPr>
          <p:cNvPr id="6146" name="Picture 2" descr="Bachelor in Political Science | UC3M">
            <a:extLst>
              <a:ext uri="{FF2B5EF4-FFF2-40B4-BE49-F238E27FC236}">
                <a16:creationId xmlns:a16="http://schemas.microsoft.com/office/drawing/2014/main" id="{115BC387-6817-4E4C-BA82-F013B688D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r="7315"/>
          <a:stretch/>
        </p:blipFill>
        <p:spPr bwMode="auto">
          <a:xfrm>
            <a:off x="199072" y="1231811"/>
            <a:ext cx="5711055" cy="4043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383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7073553" cy="5248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3 групи методів політичних досліджень</a:t>
            </a:r>
          </a:p>
          <a:p>
            <a:pPr>
              <a:buFontTx/>
              <a:buChar char="-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Загальні методи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(системний, структурно-функціональний, соціологічний, нормативно-ціннісний, інституційний, порівняльний, історичний тощо)</a:t>
            </a:r>
          </a:p>
          <a:p>
            <a:pPr>
              <a:buFontTx/>
              <a:buChar char="-"/>
            </a:pP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Загальнологічні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методи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(діалектика, абстрагування, аналіз і синтез, індукція та дедукція, аналогія тощо)</a:t>
            </a:r>
          </a:p>
          <a:p>
            <a:pPr>
              <a:buFontTx/>
              <a:buChar char="-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Приватні (конкретно-наукові) та емпіричні методи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(метод експертної оцінки, кореляційний та факторний аналіз, контент-аналіз, статистичний аналіз, спостереження</a:t>
            </a:r>
            <a:r>
              <a:rPr lang="uk-UA" sz="2400" b="1">
                <a:solidFill>
                  <a:srgbClr val="002060"/>
                </a:solidFill>
                <a:latin typeface="Book Antiqua" panose="02040602050305030304" pitchFamily="18" charset="0"/>
              </a:rPr>
              <a:t>, опитування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експеримент, моделювання тощо)</a:t>
            </a:r>
          </a:p>
        </p:txBody>
      </p:sp>
      <p:pic>
        <p:nvPicPr>
          <p:cNvPr id="1026" name="Picture 2" descr="Публічне управління та адміністрування">
            <a:extLst>
              <a:ext uri="{FF2B5EF4-FFF2-40B4-BE49-F238E27FC236}">
                <a16:creationId xmlns:a16="http://schemas.microsoft.com/office/drawing/2014/main" id="{41D01ACD-1310-4C49-BC30-2D4340B1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1289032"/>
            <a:ext cx="5136191" cy="4113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3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4976" y="803186"/>
            <a:ext cx="5557024" cy="5769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Достовірність отриманих результатів забезпечує дотримання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техніки дослідження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це добір методів збирання емпіричної інформації, оцінювання її достовірності та способів підвищення надійності отримання інформації, здійснення дослідження за програмою та планом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Складові техніки дослідження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інформаційне забезпечення, програма та робочий план</a:t>
            </a:r>
          </a:p>
        </p:txBody>
      </p:sp>
      <p:pic>
        <p:nvPicPr>
          <p:cNvPr id="2050" name="Picture 2" descr="281 Публічне управління та адміністрування">
            <a:extLst>
              <a:ext uri="{FF2B5EF4-FFF2-40B4-BE49-F238E27FC236}">
                <a16:creationId xmlns:a16="http://schemas.microsoft.com/office/drawing/2014/main" id="{A4103C8C-A6A9-7547-9F6C-9138244B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990"/>
            <a:ext cx="65024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2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150" y="228600"/>
            <a:ext cx="6348413" cy="6629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Вимоги до професійного дослідника: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Все повинно бути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доведено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Дослідник має відстоювати свою теорію, підкріплюючи її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фактами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які могли б переконати інших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Здобувати знання за допомогою інструментів,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доступних контролю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(логічна послідовність і адекватність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доведення й доказів)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Дослідник має виходити з того, що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світ (політика, суспільство, управління тощо) впорядкований, а соціально-політичні та управлінські процеси характеризуються регулярністю</a:t>
            </a:r>
          </a:p>
          <a:p>
            <a:pPr marL="457200" indent="-457200">
              <a:buAutoNum type="arabicPeriod"/>
            </a:pPr>
            <a:endParaRPr lang="uk-UA" sz="2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9218" name="Picture 2" descr="What are the career options for a student of political science in india? -  Quora">
            <a:extLst>
              <a:ext uri="{FF2B5EF4-FFF2-40B4-BE49-F238E27FC236}">
                <a16:creationId xmlns:a16="http://schemas.microsoft.com/office/drawing/2014/main" id="{BEAEC23D-7AA4-984E-A419-BBA5770E1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1523333"/>
            <a:ext cx="5245099" cy="3501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741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663" y="228600"/>
            <a:ext cx="6719888" cy="6629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5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Дослідник не повинен думати, що цей порядок очевидний: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політику не можна зрозуміти, читаючи газети та переглядаючи ТВ-передачі.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Дослідник має активно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аналізувати, пропонувати та апробувати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гіпотези про природу суспільно-політичного порядку. Тільки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активне використання інтелекту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дозволяє встановити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закономірності, ввести логіку та доказовість у припущення й гіпотези.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6.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Хоча теорії й допомагають спостерігати світ, спостереження завжди залучає нас у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взаємодію з незалежним фізичним світом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який відіграє вирішальну роль у визначенні того, що ми можемо спостерігати за тих чи інших обставин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7.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Дослідник має право, якщо не обов'язок, пропонувати власне пояснення політики, але його свобода на власну думку не є безмежною</a:t>
            </a:r>
          </a:p>
          <a:p>
            <a:pPr marL="457200" indent="-457200">
              <a:buAutoNum type="arabicPeriod"/>
            </a:pPr>
            <a:endParaRPr lang="uk-UA" sz="2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44" name="Picture 4" descr="Про верующих в телевизор | Политика не жизнь | Дзен">
            <a:extLst>
              <a:ext uri="{FF2B5EF4-FFF2-40B4-BE49-F238E27FC236}">
                <a16:creationId xmlns:a16="http://schemas.microsoft.com/office/drawing/2014/main" id="{A7D8F075-A478-7E47-AED6-C3F5ED6D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1371600"/>
            <a:ext cx="5014835" cy="3486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488" y="87816"/>
            <a:ext cx="6281873" cy="2085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РІВНІ ДОСЛІДЖЕННЯ ПОЛІТИКИ ТА ПУБЛІЧНОГО УПРАВЛІННЯ</a:t>
            </a:r>
          </a:p>
        </p:txBody>
      </p:sp>
      <p:pic>
        <p:nvPicPr>
          <p:cNvPr id="4" name="Picture 2" descr="How Political Science Gets Politics Wrong">
            <a:extLst>
              <a:ext uri="{FF2B5EF4-FFF2-40B4-BE49-F238E27FC236}">
                <a16:creationId xmlns:a16="http://schemas.microsoft.com/office/drawing/2014/main" id="{962E381D-C845-0943-9948-D071BA7E7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848" y="1918708"/>
            <a:ext cx="6386513" cy="4257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9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712" y="706179"/>
            <a:ext cx="6429373" cy="5280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Освоєння навколишньої дійсності досягається за допомогою взаємопов'язаних процесів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пізнання та перетворення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Пізнання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за допомогою наукового осмислення реальності, накопичення та систематизації знань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Перетворення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в результаті практичної діяльності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Знання покликане надавати практичні рекомендації та рішення для перетворення світу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	Пізнання має два рівні :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теоретичний та прикладний </a:t>
            </a:r>
          </a:p>
        </p:txBody>
      </p:sp>
      <p:sp>
        <p:nvSpPr>
          <p:cNvPr id="2" name="Стрелка вправо 1">
            <a:extLst>
              <a:ext uri="{FF2B5EF4-FFF2-40B4-BE49-F238E27FC236}">
                <a16:creationId xmlns:a16="http://schemas.microsoft.com/office/drawing/2014/main" id="{44C96B08-FB67-3243-A6B2-29BE91CD572C}"/>
              </a:ext>
            </a:extLst>
          </p:cNvPr>
          <p:cNvSpPr/>
          <p:nvPr/>
        </p:nvSpPr>
        <p:spPr>
          <a:xfrm>
            <a:off x="5831774" y="5744147"/>
            <a:ext cx="7355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0" name="Picture 2" descr="Career In Political Science [Includes 2022 Career Insights], 43% OFF">
            <a:extLst>
              <a:ext uri="{FF2B5EF4-FFF2-40B4-BE49-F238E27FC236}">
                <a16:creationId xmlns:a16="http://schemas.microsoft.com/office/drawing/2014/main" id="{F10482C2-98DD-7D41-949B-950130FCC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" y="1301391"/>
            <a:ext cx="5453144" cy="40898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33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599" y="264319"/>
            <a:ext cx="4876801" cy="632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Наукові уявлення про політику та публічну сферу – рівні 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фундаментального</a:t>
            </a: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(вирішуються універсальні концептуальні завдання) та 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прикладного</a:t>
            </a: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(вирішуються конкретні практичні завдання) вивчення</a:t>
            </a:r>
          </a:p>
        </p:txBody>
      </p:sp>
      <p:pic>
        <p:nvPicPr>
          <p:cNvPr id="13322" name="Picture 10" descr="The Future of Political Science - Excel Education | Study in Australia,  Malaysia, the UK &amp; Canada">
            <a:extLst>
              <a:ext uri="{FF2B5EF4-FFF2-40B4-BE49-F238E27FC236}">
                <a16:creationId xmlns:a16="http://schemas.microsoft.com/office/drawing/2014/main" id="{2AC6B2B0-0873-7942-99BB-C91D60B2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5777"/>
            <a:ext cx="6288881" cy="4439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2872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03186"/>
            <a:ext cx="5695951" cy="5611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3 види знань – 3 рівні дослідження:</a:t>
            </a:r>
          </a:p>
          <a:p>
            <a:pPr marL="457200" indent="-457200" algn="just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Теоретичне знання – теоретичний рівень дослідження суспільства</a:t>
            </a:r>
          </a:p>
          <a:p>
            <a:pPr marL="457200" indent="-457200" algn="just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Прикладне знання – прикладний рівень дослідження суспільства</a:t>
            </a:r>
          </a:p>
          <a:p>
            <a:pPr marL="457200" indent="-457200" algn="just"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Методологічне знання – методологічний рівень дослідження суспільства</a:t>
            </a:r>
          </a:p>
        </p:txBody>
      </p:sp>
      <p:pic>
        <p:nvPicPr>
          <p:cNvPr id="14338" name="Picture 2" descr="Class 11 Political Science Syllabus 2021 - Leverage Edu">
            <a:extLst>
              <a:ext uri="{FF2B5EF4-FFF2-40B4-BE49-F238E27FC236}">
                <a16:creationId xmlns:a16="http://schemas.microsoft.com/office/drawing/2014/main" id="{A9A84A52-32AD-4642-B664-998E28EE0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1" y="1428750"/>
            <a:ext cx="5944961" cy="36718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6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703" y="296005"/>
            <a:ext cx="5724525" cy="579763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Прикладне дослідження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це система організаційно-технічних процедур, спрямованих на отримання науково обґрунтованих даних про конкретні події в публічно-політичній сфері, явища та процеси, а також на розробку технологій впливу на них; 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це «наука дії».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Особливості:</a:t>
            </a:r>
          </a:p>
          <a:p>
            <a:pPr algn="just"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практично-перетворювальна спрямованість</a:t>
            </a:r>
          </a:p>
          <a:p>
            <a:pPr algn="just"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суб'єктивована спрямованість</a:t>
            </a:r>
          </a:p>
          <a:p>
            <a:pPr algn="just"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характер використання теоретичного знання </a:t>
            </a:r>
          </a:p>
          <a:p>
            <a:pPr algn="just"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специфіка пізнавального циклу</a:t>
            </a:r>
          </a:p>
        </p:txBody>
      </p:sp>
      <p:pic>
        <p:nvPicPr>
          <p:cNvPr id="15362" name="Picture 2" descr="Top 7 Career Options after Political Science | Mere Mentor">
            <a:extLst>
              <a:ext uri="{FF2B5EF4-FFF2-40B4-BE49-F238E27FC236}">
                <a16:creationId xmlns:a16="http://schemas.microsoft.com/office/drawing/2014/main" id="{9933DCFA-359B-6B43-9A1F-5E1918F0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6" y="953697"/>
            <a:ext cx="6089237" cy="4664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334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99714-19B2-B449-87E0-3223CE7B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29" y="2349925"/>
            <a:ext cx="4065224" cy="2431395"/>
          </a:xfrm>
        </p:spPr>
        <p:txBody>
          <a:bodyPr>
            <a:normAutofit/>
          </a:bodyPr>
          <a:lstStyle/>
          <a:p>
            <a:r>
              <a:rPr lang="uk-UA" b="1" dirty="0">
                <a:latin typeface="Book Antiqua" panose="02040602050305030304" pitchFamily="18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9E35F-6AAB-6F4A-9D3F-9E2B24D9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310" y="804689"/>
            <a:ext cx="6711603" cy="5248622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Методологія дослідження </a:t>
            </a:r>
            <a:endParaRPr lang="uk-UA" sz="2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r>
              <a:rPr lang="uk-UA" sz="28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Рівні дослідження політики та публічної сфери</a:t>
            </a:r>
            <a:endParaRPr lang="uk-UA" sz="2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r>
              <a:rPr lang="uk-UA" sz="28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Види досліджень політики та публічної сфери</a:t>
            </a:r>
            <a:endParaRPr lang="uk-UA" sz="2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66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094" y="516228"/>
            <a:ext cx="6281873" cy="1551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Види досліджень</a:t>
            </a:r>
          </a:p>
        </p:txBody>
      </p:sp>
      <p:pic>
        <p:nvPicPr>
          <p:cNvPr id="16386" name="Picture 2" descr="How to Get a Political Science Degree: Here All You Need to Know">
            <a:extLst>
              <a:ext uri="{FF2B5EF4-FFF2-40B4-BE49-F238E27FC236}">
                <a16:creationId xmlns:a16="http://schemas.microsoft.com/office/drawing/2014/main" id="{97AB5E7B-0579-3345-AFA7-635EE87E4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62" y="2067473"/>
            <a:ext cx="6695935" cy="382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32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25" y="803186"/>
            <a:ext cx="5142395" cy="5248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За характером отримуваного знання: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Теоретичні дослідження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Емпіричні дослідження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Прикладні дослідження</a:t>
            </a:r>
          </a:p>
        </p:txBody>
      </p:sp>
      <p:pic>
        <p:nvPicPr>
          <p:cNvPr id="17410" name="Picture 2" descr="12 Political Science Careers to Explore (With Salaries) | Indeed.com  Australia">
            <a:extLst>
              <a:ext uri="{FF2B5EF4-FFF2-40B4-BE49-F238E27FC236}">
                <a16:creationId xmlns:a16="http://schemas.microsoft.com/office/drawing/2014/main" id="{6B61B8CD-7C11-674B-B80A-9A273665A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0"/>
          <a:stretch/>
        </p:blipFill>
        <p:spPr bwMode="auto">
          <a:xfrm>
            <a:off x="932787" y="803186"/>
            <a:ext cx="4639338" cy="5099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68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288" y="803186"/>
            <a:ext cx="4528032" cy="5248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За глибиною і масштабом охоплення подій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Розвідувальні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Описові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Аналітичні (експериментальні)</a:t>
            </a:r>
          </a:p>
        </p:txBody>
      </p:sp>
      <p:pic>
        <p:nvPicPr>
          <p:cNvPr id="18436" name="Picture 4" descr="Apply B.A Political Science at Chanakya University">
            <a:extLst>
              <a:ext uri="{FF2B5EF4-FFF2-40B4-BE49-F238E27FC236}">
                <a16:creationId xmlns:a16="http://schemas.microsoft.com/office/drawing/2014/main" id="{62F9CF24-A451-5847-9D58-1249C685F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6" y="1505170"/>
            <a:ext cx="5750577" cy="38476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19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663" y="803186"/>
            <a:ext cx="5557837" cy="58405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Залежно від того, вивчається явище або процес у якості чи кількості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якісні та кількісні дослідження</a:t>
            </a:r>
          </a:p>
          <a:p>
            <a:pPr marL="0" indent="0" algn="just">
              <a:buNone/>
            </a:pP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Залежно від часу проведення: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оперативні (експрес-дослідження) до 1 -2 місяців; короткострокові 2-6 міс.,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середьострокові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від 6 міс. до 3-5 років, довгострокові 3-5 років та більше</a:t>
            </a:r>
          </a:p>
        </p:txBody>
      </p:sp>
      <p:pic>
        <p:nvPicPr>
          <p:cNvPr id="19458" name="Picture 2" descr="Opinion | Political Scientists Are Lousy Forecasters - The New York Times">
            <a:extLst>
              <a:ext uri="{FF2B5EF4-FFF2-40B4-BE49-F238E27FC236}">
                <a16:creationId xmlns:a16="http://schemas.microsoft.com/office/drawing/2014/main" id="{7B945811-21B0-ED47-BBBC-46B7D897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85874"/>
            <a:ext cx="6236384" cy="46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16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905" y="803186"/>
            <a:ext cx="4422046" cy="5783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Залежно від того, вивчається явище або процес у статиці чи динаміці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Разові (точкові)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Повторні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Лонгітюдні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когортні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трендові, панельні</a:t>
            </a:r>
          </a:p>
        </p:txBody>
      </p:sp>
      <p:pic>
        <p:nvPicPr>
          <p:cNvPr id="20482" name="Picture 2" descr="2024 presidential candidates: A highly scientific ranking of the newer  Democrats who could replace Joe Biden on the ticket.">
            <a:extLst>
              <a:ext uri="{FF2B5EF4-FFF2-40B4-BE49-F238E27FC236}">
                <a16:creationId xmlns:a16="http://schemas.microsoft.com/office/drawing/2014/main" id="{1815A560-E00C-3742-BDB9-2E36D394F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1587"/>
            <a:ext cx="6472238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50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0C1ADD-D0B5-E646-B00C-443A0F8DC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535" y="614363"/>
            <a:ext cx="2139602" cy="1937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i="1" dirty="0">
                <a:solidFill>
                  <a:srgbClr val="FF0000"/>
                </a:solidFill>
              </a:rPr>
              <a:t>ДЯКУЮ! </a:t>
            </a:r>
          </a:p>
        </p:txBody>
      </p:sp>
      <p:pic>
        <p:nvPicPr>
          <p:cNvPr id="21506" name="Picture 2" descr="Як надати запит до податкової служби на отримання публічної інформації?">
            <a:extLst>
              <a:ext uri="{FF2B5EF4-FFF2-40B4-BE49-F238E27FC236}">
                <a16:creationId xmlns:a16="http://schemas.microsoft.com/office/drawing/2014/main" id="{A2EF79FB-46DD-C440-86C7-116C1C27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322771"/>
            <a:ext cx="5344630" cy="40241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9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1B0AAE66-FC14-1F46-A206-D51584E8FF44}"/>
              </a:ext>
            </a:extLst>
          </p:cNvPr>
          <p:cNvSpPr txBox="1">
            <a:spLocks/>
          </p:cNvSpPr>
          <p:nvPr/>
        </p:nvSpPr>
        <p:spPr>
          <a:xfrm>
            <a:off x="5118447" y="803186"/>
            <a:ext cx="6711603" cy="5248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uk-UA" sz="4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A13F724-0B4D-1D44-94D9-7A363A2B9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4" y="640806"/>
            <a:ext cx="5457825" cy="62171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Для сучасної науки характерна імовірнісна динамічна модель методології у контексті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нової постмодерністської парадигми</a:t>
            </a:r>
          </a:p>
          <a:p>
            <a:pPr marL="0" indent="0" algn="just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Наукова парадигма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сукупність фундаментальних наукових установок, уявлень та термінів, які сприймаються та розділяються науковою спільнотою й консолідують більшість її членів, забезпечують спадкоємність розвитку науки та наукової творчості</a:t>
            </a:r>
          </a:p>
        </p:txBody>
      </p:sp>
      <p:pic>
        <p:nvPicPr>
          <p:cNvPr id="1028" name="Picture 4" descr="FT writers' predictions for the world in 2024">
            <a:extLst>
              <a:ext uri="{FF2B5EF4-FFF2-40B4-BE49-F238E27FC236}">
                <a16:creationId xmlns:a16="http://schemas.microsoft.com/office/drawing/2014/main" id="{8AF8EEB9-14B5-8E46-BEE1-6A70AA6C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4" y="1364540"/>
            <a:ext cx="6138391" cy="41259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7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299EA979-69E8-3C41-8C82-9CF59349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775" y="60703"/>
            <a:ext cx="6827359" cy="66258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У процесі прикладного дослідження важливою є його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концептуалізація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1) правильне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формулювання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проблеми, мети та завдань дослідження, гіпотези, визначення його об'єкта і предмета;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2) з'ясування основних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принципів і підходів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яких дотримуватиметься дослідник, та залучення тих чи інших методів;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3)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операціоналізація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ключових понять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             вибудовування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теорії дослідження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в яку вмонтовано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методологію дослідження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як систему основних принципів, понять та методів, а результатом є програма дослідження, що формується як реалізація її завдань</a:t>
            </a:r>
          </a:p>
        </p:txBody>
      </p:sp>
      <p:pic>
        <p:nvPicPr>
          <p:cNvPr id="2050" name="Picture 2" descr="Курс: Политология (копия)">
            <a:extLst>
              <a:ext uri="{FF2B5EF4-FFF2-40B4-BE49-F238E27FC236}">
                <a16:creationId xmlns:a16="http://schemas.microsoft.com/office/drawing/2014/main" id="{506EADB8-AC42-9B47-81DB-3D6F36C7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7" y="772185"/>
            <a:ext cx="4833278" cy="52028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060AC713-ED3E-0A40-AE0B-317A778BC30A}"/>
              </a:ext>
            </a:extLst>
          </p:cNvPr>
          <p:cNvSpPr/>
          <p:nvPr/>
        </p:nvSpPr>
        <p:spPr>
          <a:xfrm>
            <a:off x="5049583" y="43862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58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9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23DE4FA9-41A8-6146-B3CB-8482F0C6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947" y="480495"/>
            <a:ext cx="6281873" cy="52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Методологія </a:t>
            </a:r>
            <a: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– система базових принципів і понять, які визначають загальні правила дослідження; формує теоретичний каркас із понять, пов'язаних цими принципами</a:t>
            </a:r>
          </a:p>
        </p:txBody>
      </p:sp>
      <p:pic>
        <p:nvPicPr>
          <p:cNvPr id="7169" name="Picture 1" descr="page1image41675952">
            <a:extLst>
              <a:ext uri="{FF2B5EF4-FFF2-40B4-BE49-F238E27FC236}">
                <a16:creationId xmlns:a16="http://schemas.microsoft.com/office/drawing/2014/main" id="{6B914EA2-19B6-1C4C-8E19-0B1275B0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9" y="480496"/>
            <a:ext cx="3936437" cy="5526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0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ge1image41652704">
            <a:extLst>
              <a:ext uri="{FF2B5EF4-FFF2-40B4-BE49-F238E27FC236}">
                <a16:creationId xmlns:a16="http://schemas.microsoft.com/office/drawing/2014/main" id="{507CEF4E-3768-8C4C-8E6D-A7C9C261B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914400"/>
            <a:ext cx="4030415" cy="5100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257175"/>
            <a:ext cx="6925916" cy="6415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Методологія (підходи):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класичний період – філософські підходи: метафізичний, позитивістський, прагматичний,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сцієнтичний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т.д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нові концептуальні виміри: базуються на міждисциплінарному і системному підходах до вивчення суспільних явищ та процесів (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включ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соціологію, психологію, біхевіоризм, математику, кібернетику ..)</a:t>
            </a:r>
          </a:p>
        </p:txBody>
      </p:sp>
    </p:spTree>
    <p:extLst>
      <p:ext uri="{BB962C8B-B14F-4D97-AF65-F5344CB8AC3E}">
        <p14:creationId xmlns:p14="http://schemas.microsoft.com/office/powerpoint/2010/main" val="99025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C32400-3EAA-744A-AF6B-3B8902C2F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084" y="121444"/>
            <a:ext cx="6925916" cy="6615112"/>
          </a:xfrm>
        </p:spPr>
        <p:txBody>
          <a:bodyPr>
            <a:normAutofit fontScale="62500" lnSpcReduction="20000"/>
          </a:bodyPr>
          <a:lstStyle/>
          <a:p>
            <a:r>
              <a:rPr lang="uk-UA" sz="3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Інституціональний підхід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історично перший  – політика реалізується через систему соціальних та політичних інституцій</a:t>
            </a:r>
          </a:p>
          <a:p>
            <a:r>
              <a:rPr lang="uk-UA" sz="3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Соціологічний підхід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суспільні проблеми розглядали в площині взаємодії </a:t>
            </a:r>
            <a:r>
              <a:rPr lang="uk-UA" sz="3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груп, їх інтересів та застосування політичної влади для їх досягнення</a:t>
            </a:r>
          </a:p>
          <a:p>
            <a:r>
              <a:rPr lang="uk-UA" sz="3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Біхевіористський</a:t>
            </a:r>
            <a:r>
              <a:rPr lang="uk-UA" sz="3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підхід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політику розглядали через поведінку людей</a:t>
            </a:r>
          </a:p>
          <a:p>
            <a:r>
              <a:rPr lang="uk-UA" sz="3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Структурно-функціональний підхід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вивчення елементів структури, їх відношень і функцій</a:t>
            </a:r>
          </a:p>
          <a:p>
            <a:r>
              <a:rPr lang="uk-UA" sz="3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Системний підхід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розглядає елементи структури у єдності та цілісності</a:t>
            </a:r>
          </a:p>
          <a:p>
            <a:r>
              <a:rPr lang="uk-UA" sz="3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Мережевий підхід </a:t>
            </a:r>
            <a:r>
              <a:rPr lang="uk-UA" sz="3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застосовується у дослідженнях політичних процесів та публічного управління (поняття політико-управлінська мережа)</a:t>
            </a:r>
          </a:p>
          <a:p>
            <a:endParaRPr lang="uk-UA" dirty="0"/>
          </a:p>
        </p:txBody>
      </p:sp>
      <p:pic>
        <p:nvPicPr>
          <p:cNvPr id="3074" name="Picture 2" descr="Анализ политики и исследование: в чем различия - ZN.ua">
            <a:extLst>
              <a:ext uri="{FF2B5EF4-FFF2-40B4-BE49-F238E27FC236}">
                <a16:creationId xmlns:a16="http://schemas.microsoft.com/office/drawing/2014/main" id="{339A779A-5A49-D244-839E-ACD2C377C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1571624"/>
            <a:ext cx="5168915" cy="341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229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5248" y="803186"/>
            <a:ext cx="6545301" cy="52486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Періодизація розвитку методології політичної науки: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Класичний період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(до кінця ХІХ ст.) – використання дедуктивного, логіко-філософського і морально-аксіологічного підходів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Інституціональний період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(серед. ХІХ –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поч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ХХ ст.) – основними є історико-порівняльний та нормативно-інституційний методи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Біхевіористський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період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(1950 – 1970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р.р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.) – активно використовують кількісні методи й статистичні дані дослідження поведінки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Постбіхевіористський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період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поєднання «традиційних» і «нових» методів</a:t>
            </a:r>
          </a:p>
        </p:txBody>
      </p:sp>
      <p:pic>
        <p:nvPicPr>
          <p:cNvPr id="4100" name="Picture 4" descr="Vote Compass data reveals the most unlikeable political leader">
            <a:extLst>
              <a:ext uri="{FF2B5EF4-FFF2-40B4-BE49-F238E27FC236}">
                <a16:creationId xmlns:a16="http://schemas.microsoft.com/office/drawing/2014/main" id="{18D7F541-3439-6B4A-B559-B70935D8F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4" y="1955645"/>
            <a:ext cx="4941943" cy="2786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3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6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FFD5D910-0DF8-3343-BDCD-ACB6C810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965" y="612339"/>
            <a:ext cx="6281873" cy="52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Методика науки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комплекс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регламентаційних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дослідницьких засобів, призначених для розв'язання певних наукових завдань та проблем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спосіб чи сукупність засобів та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операцій для досягнення певної мети, розв'язання певної дослідницької задачі, це конкретні способи отримання або оцінки інформації</a:t>
            </a:r>
          </a:p>
        </p:txBody>
      </p:sp>
      <p:pic>
        <p:nvPicPr>
          <p:cNvPr id="5122" name="Picture 2" descr="Political Science | University of Colorado Boulder">
            <a:extLst>
              <a:ext uri="{FF2B5EF4-FFF2-40B4-BE49-F238E27FC236}">
                <a16:creationId xmlns:a16="http://schemas.microsoft.com/office/drawing/2014/main" id="{6EC7CBF1-F9CF-B241-B979-720ED5C8B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1630" r="11239" b="-1630"/>
          <a:stretch/>
        </p:blipFill>
        <p:spPr bwMode="auto">
          <a:xfrm>
            <a:off x="0" y="1698094"/>
            <a:ext cx="5732965" cy="3461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38942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1291</TotalTime>
  <Words>1014</Words>
  <Application>Microsoft Macintosh PowerPoint</Application>
  <PresentationFormat>Широкоэкранный</PresentationFormat>
  <Paragraphs>79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Book Antiqua</vt:lpstr>
      <vt:lpstr>Calibri Light</vt:lpstr>
      <vt:lpstr>Rockwell</vt:lpstr>
      <vt:lpstr>Times New Roman</vt:lpstr>
      <vt:lpstr>Wingdings</vt:lpstr>
      <vt:lpstr>Атлас</vt:lpstr>
      <vt:lpstr>Тема 2 Практичні проблеми дослідження суспільно-політичних процесів та явищ  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КУРСУ «ІНФОРМАЦІЙНА ПОЛІТИКА ТА АНАЛІТИЧНІ СТРУКТУРИ В СУЧАСНІЙ ПОЛІТИЦІ»</dc:title>
  <dc:creator>Microsoft Office User</dc:creator>
  <cp:lastModifiedBy>Microsoft Office User</cp:lastModifiedBy>
  <cp:revision>9</cp:revision>
  <dcterms:created xsi:type="dcterms:W3CDTF">2021-09-01T09:37:09Z</dcterms:created>
  <dcterms:modified xsi:type="dcterms:W3CDTF">2024-09-11T08:05:56Z</dcterms:modified>
</cp:coreProperties>
</file>