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i="1" dirty="0"/>
              <a:t>Дисципліна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ДОГОВІРНЕ ПРАВО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31640" y="2119257"/>
            <a:ext cx="6408712" cy="3603812"/>
          </a:xfrm>
        </p:spPr>
        <p:txBody>
          <a:bodyPr/>
          <a:lstStyle/>
          <a:p>
            <a:pPr marL="0" lvl="0" indent="0" algn="just">
              <a:buNone/>
            </a:pPr>
            <a:r>
              <a:rPr lang="uk-UA" b="1" dirty="0">
                <a:latin typeface="+mj-lt"/>
              </a:rPr>
              <a:t>Програма </a:t>
            </a:r>
            <a:r>
              <a:rPr lang="uk-UA" b="1" dirty="0" smtClean="0">
                <a:latin typeface="+mj-lt"/>
              </a:rPr>
              <a:t>дисципліни </a:t>
            </a:r>
            <a:r>
              <a:rPr lang="uk-UA" b="1" dirty="0">
                <a:latin typeface="+mj-lt"/>
              </a:rPr>
              <a:t>складена відповідно до варіативної частини освітньо-професійної програми підготовки фахівців </a:t>
            </a:r>
            <a:r>
              <a:rPr lang="uk-UA" b="1" i="1" u="sng" dirty="0">
                <a:latin typeface="+mj-lt"/>
              </a:rPr>
              <a:t>другого (магістерського) </a:t>
            </a:r>
            <a:r>
              <a:rPr lang="uk-UA" b="1" dirty="0">
                <a:latin typeface="+mj-lt"/>
              </a:rPr>
              <a:t>рівня вищої освіти спеціальності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073 «Менеджмент» </a:t>
            </a:r>
            <a:r>
              <a:rPr lang="uk-UA" b="1" dirty="0">
                <a:latin typeface="+mj-lt"/>
              </a:rPr>
              <a:t>освітньої програми «Промисловий менеджмент»</a:t>
            </a:r>
            <a:endParaRPr lang="uk-UA" dirty="0">
              <a:latin typeface="+mj-lt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68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407934"/>
            <a:ext cx="6768752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265" algn="just">
              <a:lnSpc>
                <a:spcPct val="90000"/>
              </a:lnSpc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Мета дисципліни 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endParaRPr lang="uk-UA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r>
              <a:rPr lang="uk-UA" i="1" dirty="0" smtClean="0">
                <a:latin typeface="+mj-lt"/>
                <a:ea typeface="Times New Roman"/>
                <a:cs typeface="Times New Roman"/>
              </a:rPr>
              <a:t>Загальноосвітня </a:t>
            </a:r>
            <a:r>
              <a:rPr lang="uk-UA" i="1" dirty="0">
                <a:latin typeface="+mj-lt"/>
                <a:ea typeface="Times New Roman"/>
                <a:cs typeface="Times New Roman"/>
              </a:rPr>
              <a:t>мета</a:t>
            </a:r>
            <a:r>
              <a:rPr lang="uk-UA" dirty="0">
                <a:latin typeface="+mj-lt"/>
                <a:ea typeface="Times New Roman"/>
                <a:cs typeface="Times New Roman"/>
              </a:rPr>
              <a:t> пов</a:t>
            </a:r>
            <a:r>
              <a:rPr lang="uk-UA" dirty="0">
                <a:latin typeface="+mj-lt"/>
                <a:ea typeface="Times New Roman"/>
                <a:cs typeface="Broadway"/>
              </a:rPr>
              <a:t>’</a:t>
            </a:r>
            <a:r>
              <a:rPr lang="uk-UA" dirty="0">
                <a:latin typeface="+mj-lt"/>
                <a:ea typeface="Times New Roman"/>
                <a:cs typeface="Times New Roman"/>
              </a:rPr>
              <a:t>язана з необхідністю підвищення загальної правової культури студентів. </a:t>
            </a:r>
            <a:endParaRPr lang="uk-UA" dirty="0" smtClean="0">
              <a:latin typeface="+mj-lt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r>
              <a:rPr lang="uk-UA" i="1" dirty="0" smtClean="0">
                <a:latin typeface="+mj-lt"/>
                <a:ea typeface="Times New Roman"/>
                <a:cs typeface="Times New Roman"/>
              </a:rPr>
              <a:t>Правознавча </a:t>
            </a:r>
            <a:r>
              <a:rPr lang="uk-UA" i="1" dirty="0">
                <a:latin typeface="+mj-lt"/>
                <a:ea typeface="Times New Roman"/>
                <a:cs typeface="Times New Roman"/>
              </a:rPr>
              <a:t>мета</a:t>
            </a:r>
            <a:r>
              <a:rPr lang="uk-UA" dirty="0">
                <a:latin typeface="+mj-lt"/>
                <a:ea typeface="Times New Roman"/>
                <a:cs typeface="Times New Roman"/>
              </a:rPr>
              <a:t> полягає у формуванні системи знань </a:t>
            </a:r>
            <a:r>
              <a:rPr lang="uk-UA" dirty="0" smtClean="0">
                <a:latin typeface="+mj-lt"/>
                <a:ea typeface="Times New Roman"/>
                <a:cs typeface="Times New Roman"/>
              </a:rPr>
              <a:t>щодо </a:t>
            </a:r>
            <a:r>
              <a:rPr lang="uk-UA" dirty="0">
                <a:latin typeface="+mj-lt"/>
                <a:ea typeface="Times New Roman"/>
                <a:cs typeface="Times New Roman"/>
              </a:rPr>
              <a:t>порядку укладання, </a:t>
            </a:r>
            <a:r>
              <a:rPr lang="uk-UA" sz="2000" dirty="0">
                <a:latin typeface="+mj-lt"/>
                <a:ea typeface="Times New Roman"/>
                <a:cs typeface="Times New Roman"/>
              </a:rPr>
              <a:t>виконання та припинення господарських договорів. </a:t>
            </a:r>
            <a:endParaRPr lang="uk-UA" sz="2000" dirty="0" smtClean="0">
              <a:latin typeface="+mj-lt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r>
              <a:rPr lang="uk-UA" sz="2000" i="1" dirty="0" smtClean="0">
                <a:latin typeface="+mj-lt"/>
                <a:ea typeface="Times New Roman"/>
                <a:cs typeface="Times New Roman"/>
              </a:rPr>
              <a:t>Практична </a:t>
            </a:r>
            <a:r>
              <a:rPr lang="uk-UA" sz="2000" i="1" dirty="0">
                <a:latin typeface="+mj-lt"/>
                <a:ea typeface="Times New Roman"/>
                <a:cs typeface="Times New Roman"/>
              </a:rPr>
              <a:t>мета</a:t>
            </a:r>
            <a:r>
              <a:rPr lang="uk-UA" sz="2000" dirty="0">
                <a:latin typeface="+mj-lt"/>
                <a:ea typeface="Times New Roman"/>
                <a:cs typeface="Times New Roman"/>
              </a:rPr>
              <a:t> пов</a:t>
            </a:r>
            <a:r>
              <a:rPr lang="uk-UA" sz="2000" dirty="0">
                <a:latin typeface="+mj-lt"/>
                <a:ea typeface="Times New Roman"/>
                <a:cs typeface="Broadway"/>
              </a:rPr>
              <a:t>‘</a:t>
            </a:r>
            <a:r>
              <a:rPr lang="uk-UA" sz="2000" dirty="0">
                <a:latin typeface="+mj-lt"/>
                <a:ea typeface="Times New Roman"/>
                <a:cs typeface="Times New Roman"/>
              </a:rPr>
              <a:t>язана з виробленням навичок застосування на практиці здобутих знань у сфері укладення і виконання господарських договорів</a:t>
            </a:r>
            <a:r>
              <a:rPr lang="uk-UA" sz="2000" dirty="0" smtClean="0">
                <a:latin typeface="Broadway"/>
                <a:ea typeface="Times New Roman"/>
                <a:cs typeface="Times New Roman"/>
              </a:rPr>
              <a:t>.</a:t>
            </a:r>
            <a:endParaRPr lang="uk-U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0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0460"/>
            <a:ext cx="6768752" cy="453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2800" b="1" dirty="0" smtClean="0">
              <a:latin typeface="Constantia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Завдання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Consolas"/>
              </a:rPr>
              <a:t>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дисципліни</a:t>
            </a:r>
            <a:endParaRPr lang="uk-UA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uk-UA" sz="2000" dirty="0">
                <a:latin typeface="+mj-lt"/>
                <a:ea typeface="Times New Roman"/>
                <a:cs typeface="Consolas" pitchFamily="49" charset="0"/>
              </a:rPr>
              <a:t>здійснення характеристики найважливіших правових категорій та конструкцій господарського законодавства, в тому числі структури, ознак і основних умов господарського договору;</a:t>
            </a:r>
          </a:p>
          <a:p>
            <a:pPr marL="342900" lvl="0" indent="-34290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uk-UA" sz="2000" dirty="0">
                <a:latin typeface="+mj-lt"/>
                <a:ea typeface="Times New Roman"/>
                <a:cs typeface="Consolas" pitchFamily="49" charset="0"/>
              </a:rPr>
              <a:t>оволодіння методами господарсько-правового регулювання та засвоєння правил тлумачення господарсько-правових норм;</a:t>
            </a:r>
          </a:p>
          <a:p>
            <a:pPr marL="342900" lvl="0" indent="-34290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uk-UA" sz="2000" dirty="0">
                <a:latin typeface="+mj-lt"/>
                <a:ea typeface="Times New Roman"/>
                <a:cs typeface="Consolas" pitchFamily="49" charset="0"/>
              </a:rPr>
              <a:t>висвітлення юридичних, в тому числі  і колізійних, питань, які виникають в процесі укладення господарських договорів  та відпрацювання навиків щодо вирішення практичних завдань;</a:t>
            </a:r>
          </a:p>
          <a:p>
            <a:pPr marL="285750" indent="-28575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+mj-lt"/>
                <a:ea typeface="Calibri"/>
                <a:cs typeface="Consolas" pitchFamily="49" charset="0"/>
              </a:rPr>
              <a:t> підготовка </a:t>
            </a:r>
            <a:r>
              <a:rPr lang="uk-UA" sz="2000" dirty="0">
                <a:latin typeface="+mj-lt"/>
                <a:ea typeface="Calibri"/>
                <a:cs typeface="Consolas" pitchFamily="49" charset="0"/>
              </a:rPr>
              <a:t>до практичної діяльності </a:t>
            </a:r>
            <a:r>
              <a:rPr lang="uk-UA" sz="2000" dirty="0" smtClean="0">
                <a:latin typeface="+mj-lt"/>
                <a:ea typeface="Calibri"/>
                <a:cs typeface="Consolas" pitchFamily="49" charset="0"/>
              </a:rPr>
              <a:t>висококваліфікованих фахівців у сфері управлінської діяльності</a:t>
            </a:r>
            <a:endParaRPr lang="uk-UA" sz="2000" dirty="0"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47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69</TotalTime>
  <Words>151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Кнопка</vt:lpstr>
      <vt:lpstr>Дисципліна ДОГОВІРНЕ ПРАВО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ДОГОВІРНЕ ПРАВО</dc:title>
  <dc:creator>Natali</dc:creator>
  <cp:lastModifiedBy>Natali</cp:lastModifiedBy>
  <cp:revision>8</cp:revision>
  <dcterms:created xsi:type="dcterms:W3CDTF">2020-12-28T22:45:00Z</dcterms:created>
  <dcterms:modified xsi:type="dcterms:W3CDTF">2021-01-14T16:12:34Z</dcterms:modified>
</cp:coreProperties>
</file>