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76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280"/>
          </a:xfrm>
        </p:spPr>
        <p:txBody>
          <a:bodyPr/>
          <a:lstStyle/>
          <a:p>
            <a:pPr algn="ctr"/>
            <a:r>
              <a:rPr lang="uk-UA" altLang="en-US" sz="1800">
                <a:latin typeface="Times New Roman" panose="02020603050405020304" charset="0"/>
                <a:cs typeface="Times New Roman" panose="02020603050405020304" charset="0"/>
              </a:rPr>
              <a:t>ЗАПОРІЗЬКИЙ НАЦІОНАЛЬНИЙ УНІВЕРСИТЕТ</a:t>
            </a:r>
            <a:br>
              <a:rPr lang="uk-UA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uk-UA" altLang="en-US" sz="1800">
                <a:latin typeface="Times New Roman" panose="02020603050405020304" charset="0"/>
                <a:cs typeface="Times New Roman" panose="02020603050405020304" charset="0"/>
              </a:rPr>
              <a:t>ФАКУЛЬТЕТ СОЦШАЛЬНОЇ ПЕДАГОГІКИ ТА ПСИХОЛОГІЇ</a:t>
            </a:r>
            <a:br>
              <a:rPr lang="uk-UA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uk-UA" altLang="en-US" sz="1800">
                <a:latin typeface="Times New Roman" panose="02020603050405020304" charset="0"/>
                <a:cs typeface="Times New Roman" panose="02020603050405020304" charset="0"/>
              </a:rPr>
              <a:t>КАФЕДРАСОЦІАЛЬНОЇ ПЕДАГОГІКИ ТА СПЕЦІАЛЬНОЇ ОСВІТИ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630680"/>
            <a:ext cx="10972800" cy="4943475"/>
          </a:xfrm>
        </p:spPr>
        <p:txBody>
          <a:bodyPr/>
          <a:lstStyle/>
          <a:p>
            <a:pPr marL="0" indent="0" algn="ctr">
              <a:buNone/>
            </a:pP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r>
              <a:rPr lang="en-US" sz="24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НАВЧАЛЬН</a:t>
            </a:r>
            <a:r>
              <a:rPr lang="uk-UA" altLang="en-US" sz="24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А</a:t>
            </a:r>
            <a:r>
              <a:rPr lang="en-US" sz="24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 ДИСЦИПЛІ</a:t>
            </a:r>
            <a:r>
              <a:rPr lang="uk-UA" altLang="en-US" sz="24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НА</a:t>
            </a:r>
            <a:endParaRPr lang="uk-UA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br>
              <a:rPr lang="uk-UA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uk-UA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Формування соціально-комунікативної компетентності молоді з комбінованими порушеннями</a:t>
            </a:r>
          </a:p>
          <a:p>
            <a:pPr marL="0" indent="0" algn="ctr">
              <a:buNone/>
            </a:pPr>
            <a:endParaRPr lang="uk-UA" altLang="en-US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r>
              <a:rPr lang="uk-UA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</a:t>
            </a:r>
          </a:p>
          <a:p>
            <a:pPr marL="0" indent="0" algn="ctr">
              <a:buNone/>
            </a:pPr>
            <a:r>
              <a:rPr lang="uk-UA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							</a:t>
            </a:r>
            <a:r>
              <a:rPr lang="uk-UA" altLang="en-US" sz="20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Викладач : Наталя КВАША</a:t>
            </a:r>
            <a:endParaRPr lang="uk-UA" altLang="en-US" sz="2000" b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uk-UA" altLang="en-US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uk-UA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uk-UA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uk-UA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05" y="457200"/>
            <a:ext cx="3932555" cy="259080"/>
          </a:xfrm>
        </p:spPr>
        <p:txBody>
          <a:bodyPr/>
          <a:lstStyle/>
          <a:p>
            <a:endParaRPr lang="en-US" sz="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505" y="835025"/>
            <a:ext cx="6172200" cy="5026025"/>
          </a:xfrm>
        </p:spPr>
        <p:txBody>
          <a:bodyPr/>
          <a:lstStyle/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Альтернативна та додаткова комунікація – можливість бути почутим.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Поняття про альтернативну та додаткову комунікацію (АДК) - «голосу» людини, в якій відсутносте мовлення.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Науково-доказові методи та методики. Вимоги до навчання фахівця, застосування на практиці.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Види, засоби, правила застосування АДК.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Умови ефективної роботи із засвоєння та використання АДК.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Альтернативна та додаткова комунікація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05" y="457200"/>
            <a:ext cx="3932555" cy="268605"/>
          </a:xfrm>
        </p:spPr>
        <p:txBody>
          <a:bodyPr/>
          <a:lstStyle/>
          <a:p>
            <a:endParaRPr lang="en-US" sz="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505" y="863600"/>
            <a:ext cx="6172200" cy="5243195"/>
          </a:xfrm>
        </p:spPr>
        <p:txBody>
          <a:bodyPr/>
          <a:lstStyle/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Жести як засіб комунікації при проблемах вербального спілкування.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Жестові системи, що відповідають усній мові, в роботі з дітьми (молоддю) з порушеннями комунікації.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Жести як засіб підтримки комунікації при різних видах проблем вербального спілкування. Вимоги до фахівця при навчанні жестам. Організація і проведення занять з використанням жестів.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Етапи корекційної роботи з навчання не вербальному спілкуванню, формування комунікативних навичок.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Жести як засіб  комунікації при проблемах вербального спілкування</a:t>
            </a:r>
            <a:r>
              <a:rPr lang="uk-UA" alt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  <a:p>
            <a:endParaRPr lang="uk-UA" altLang="en-US" sz="2800" b="1">
              <a:solidFill>
                <a:schemeClr val="accent6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uk-UA" altLang="en-US" sz="2800" b="1">
              <a:solidFill>
                <a:schemeClr val="accent6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uk-UA" altLang="en-US" sz="2000" b="1" i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не жестова мова!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05" y="457200"/>
            <a:ext cx="3932555" cy="530225"/>
          </a:xfrm>
        </p:spPr>
        <p:txBody>
          <a:bodyPr/>
          <a:lstStyle/>
          <a:p>
            <a:endParaRPr lang="en-US" sz="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Керівна роль фахівця.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Корекційна робота з формування  навичок (складові та очікуваний результат): розуміння мовлення,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імітації,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вказівний жест,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 розрізняння емоцій,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розвиток мовлення,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розвиток навичок гри, </a:t>
            </a:r>
          </a:p>
          <a:p>
            <a:pPr marL="0" indent="0">
              <a:buNone/>
            </a:pP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розвиток навичок  групової комунікації. Навчання “доброму” правилу.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Корекційні заходи з формування та розвитку комунікативних навичок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563880"/>
            <a:ext cx="10972800" cy="1434465"/>
          </a:xfrm>
        </p:spPr>
        <p:txBody>
          <a:bodyPr/>
          <a:lstStyle/>
          <a:p>
            <a:pPr algn="ctr"/>
            <a:r>
              <a:rPr lang="uk-UA" alt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Людина з інвалідністю в Україні сьогодні: </a:t>
            </a:r>
            <a:br>
              <a:rPr lang="uk-UA" alt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uk-UA" alt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права та реальні можливості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1998345"/>
            <a:ext cx="10972800" cy="4339590"/>
          </a:xfrm>
        </p:spPr>
        <p:txBody>
          <a:bodyPr/>
          <a:lstStyle/>
          <a:p>
            <a:pPr marL="0" indent="0">
              <a:buNone/>
            </a:pPr>
            <a:r>
              <a:rPr lang="en-US" sz="2400" u="sng">
                <a:latin typeface="Times New Roman" panose="02020603050405020304" charset="0"/>
                <a:cs typeface="Times New Roman" panose="02020603050405020304" charset="0"/>
              </a:rPr>
              <a:t>законодавство декларує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поваг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у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гідності, право на життя і охорону здоров’я, освіту, соціальний захист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загальні права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заборон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у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дискримінації на підставі інвалідності, право на освіту, реабілітацію, право на здобуття професії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, роботу;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  <a:p>
            <a:pPr marL="0" indent="0">
              <a:buNone/>
            </a:pPr>
            <a:r>
              <a:rPr lang="uk-UA" altLang="en-US" sz="2400" u="sng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sz="2400" u="sng">
                <a:latin typeface="Times New Roman" panose="02020603050405020304" charset="0"/>
                <a:cs typeface="Times New Roman" panose="02020603050405020304" charset="0"/>
              </a:rPr>
              <a:t> законодавстві не передбачені  більшість рекомендацій Стандартних правил ООН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охорон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а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здоров’я – недостатня профілактика неповносправності;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реабілітаційні послуги за місцем проживання – велика рідкість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;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інклюзія для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дітей з середніми і важкими вадами;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слабе  професійне навчання дітей з інвалідністю;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проблема з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доступніст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ю і безбар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</a:rPr>
              <a:t>’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єрністю середовища.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</a:p>
          <a:p>
            <a:pPr marL="0" indent="0">
              <a:buNone/>
            </a:pP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16915"/>
            <a:ext cx="10972800" cy="611505"/>
          </a:xfrm>
        </p:spPr>
        <p:txBody>
          <a:bodyPr/>
          <a:lstStyle/>
          <a:p>
            <a:r>
              <a:rPr lang="uk-UA" altLang="en-US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Поняття:</a:t>
            </a:r>
            <a:r>
              <a:rPr lang="uk-UA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5280"/>
            <a:ext cx="10972800" cy="4473575"/>
          </a:xfrm>
        </p:spPr>
        <p:txBody>
          <a:bodyPr/>
          <a:lstStyle/>
          <a:p>
            <a:pPr marL="0" indent="0">
              <a:buNone/>
            </a:pPr>
            <a:r>
              <a:rPr lang="uk-UA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“інтеграція людини з інвалідністю в соціум”</a:t>
            </a:r>
            <a:r>
              <a:rPr lang="uk-UA" altLang="en-US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-</a:t>
            </a:r>
          </a:p>
          <a:p>
            <a:pPr marL="0" indent="0">
              <a:buNone/>
            </a:pPr>
            <a:r>
              <a:rPr lang="uk-UA" altLang="en-US" sz="24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багаторічний процес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який складається з соціальної адаптації, соціалізації, навчання основним соціальним навичкам, отримання освіти (за можливості здоров</a:t>
            </a:r>
            <a:r>
              <a:rPr lang="en-US" altLang="uk-UA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’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я), професійне навчання, орієнтування і вільне персування в середовищі тощо.........  </a:t>
            </a:r>
            <a:endParaRPr lang="uk-UA" altLang="en-US" i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uk-UA" altLang="en-US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“</a:t>
            </a:r>
            <a:r>
              <a:rPr lang="uk-UA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людина з інвалідністю інтегрована в соціум” -</a:t>
            </a:r>
            <a:r>
              <a:rPr lang="uk-UA" altLang="en-US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вміння фактично  жити </a:t>
            </a:r>
            <a:r>
              <a:rPr lang="uk-UA" altLang="en-US" sz="24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самостійно</a:t>
            </a:r>
            <a:r>
              <a:rPr lang="uk-UA" altLang="en-US" sz="2400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 соціумі, бути соціалізованим (соціально- компетентним)</a:t>
            </a:r>
          </a:p>
          <a:p>
            <a:pPr marL="0" indent="0" algn="ctr">
              <a:buNone/>
            </a:pPr>
            <a:r>
              <a:rPr lang="uk-UA" altLang="en-US" sz="2400" b="1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Ви часто зустрічаєтесь  “інтегрована”, в контексті? </a:t>
            </a:r>
            <a:endParaRPr lang="uk-UA" altLang="en-US" sz="24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endParaRPr lang="uk-UA" altLang="en-US" sz="2400" b="1" i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endParaRPr lang="uk-UA" altLang="en-US" sz="2400" b="1" i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15365"/>
            <a:ext cx="10972800" cy="1359535"/>
          </a:xfrm>
        </p:spPr>
        <p:txBody>
          <a:bodyPr/>
          <a:lstStyle/>
          <a:p>
            <a:r>
              <a:rPr lang="uk-UA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Соціалізація </a:t>
            </a:r>
            <a:r>
              <a:rPr 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– двосторонній </a:t>
            </a:r>
            <a:r>
              <a:rPr lang="en-US" sz="2800" b="1" u="sng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процес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br>
              <a:rPr 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у ході якого </a:t>
            </a:r>
            <a:r>
              <a:rPr lang="en-US" sz="2400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суспільство передає,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b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а </a:t>
            </a:r>
            <a:r>
              <a:rPr lang="uk-UA" altLang="en-US" sz="2400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людина </a:t>
            </a:r>
            <a:r>
              <a:rPr lang="en-US" sz="2400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засвоює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певні соціальні норми, цінності і правила поведінки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br>
              <a:rPr lang="en-US" sz="2400">
                <a:latin typeface="Times New Roman" panose="02020603050405020304" charset="0"/>
                <a:cs typeface="Times New Roman" panose="02020603050405020304" charset="0"/>
              </a:rPr>
            </a:br>
            <a:endParaRPr lang="en-US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86355"/>
            <a:ext cx="10972800" cy="374205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/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засвоєння  зразків поведінки, психологічних установок, соціальних норм і цінностей, знань, навичок, як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і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відбува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ю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ться під впливом </a:t>
            </a:r>
            <a:r>
              <a:rPr lang="en-US" sz="2400" b="1" u="sng">
                <a:latin typeface="Times New Roman" panose="02020603050405020304" charset="0"/>
                <a:cs typeface="Times New Roman" panose="02020603050405020304" charset="0"/>
              </a:rPr>
              <a:t>зовнішнього середовища</a:t>
            </a:r>
            <a:r>
              <a:rPr lang="en-US" sz="2400" u="sng">
                <a:latin typeface="Times New Roman" panose="02020603050405020304" charset="0"/>
                <a:cs typeface="Times New Roman" panose="02020603050405020304" charset="0"/>
              </a:rPr>
              <a:t>, </a:t>
            </a:r>
          </a:p>
          <a:p>
            <a:pPr marL="0" indent="0" algn="just">
              <a:buNone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так і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під впливом </a:t>
            </a:r>
            <a:r>
              <a:rPr lang="uk-UA" altLang="en-US" sz="24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внутрішнього </a:t>
            </a:r>
            <a:r>
              <a:rPr lang="en-US" sz="24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середовища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в результаті самосприйняття і самомоделювання життя, які допомагають  функціонувати як у конкретному суспільстві, так і у світовому просторі 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</a:t>
            </a:r>
          </a:p>
          <a:p>
            <a:pPr marL="0" indent="0">
              <a:buNone/>
            </a:pPr>
            <a:r>
              <a:rPr lang="uk-UA" altLang="en-US" sz="2400" b="1" i="1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Що на вашу думку входить до  зовнішнього середовища?</a:t>
            </a:r>
          </a:p>
          <a:p>
            <a:pPr marL="0" indent="0">
              <a:buNone/>
            </a:pPr>
            <a:r>
              <a:rPr lang="uk-UA" altLang="en-US" sz="2400" b="1" i="1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				       внутрішнього середовища?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273175"/>
          </a:xfrm>
        </p:spPr>
        <p:txBody>
          <a:bodyPr/>
          <a:lstStyle/>
          <a:p>
            <a:r>
              <a:rPr lang="en-US" sz="32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Нормальне життя кожної людини складається з дуже простих на перший погляд речей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1325"/>
            <a:ext cx="10972800" cy="4416425"/>
          </a:xfrm>
        </p:spPr>
        <p:txBody>
          <a:bodyPr/>
          <a:lstStyle/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з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рост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ати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у будинку своїх батьків;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отримувати допомогу,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приймати  самостійн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і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рішен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ня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у міру дорослішання; 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ходити в школу, навіть якщо потрібне навчання за спеціальною програмою;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жити як рівний член суспільства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бути разом з іншими людьми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, суспільство яких приємне;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бути упевненим, що тебе сприймають серйозно і відносяться з повагою.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бути частиною громадського життя, а не доповненням до неї;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мати досить навичок і упевненості для того, щоб діяти;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мати права, вибір і незалежність; </a:t>
            </a:r>
          </a:p>
          <a:p>
            <a:pPr marL="0" indent="0">
              <a:buNone/>
            </a:pP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бути шанованим і цінованим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en-US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Домашнє завання - </a:t>
            </a:r>
            <a:r>
              <a:rPr lang="uk-UA" alt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переглянути художній фільм</a:t>
            </a:r>
          </a:p>
        </p:txBody>
      </p:sp>
      <p:pic>
        <p:nvPicPr>
          <p:cNvPr id="6" name="Content Placeholder 5" descr="356933099_3548247892127574_6846916356882851254_n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7520" y="952500"/>
            <a:ext cx="3404870" cy="495300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uk-UA" altLang="en-US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uk-UA" alt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Де живе мрія</a:t>
            </a:r>
            <a:endParaRPr lang="en-US" sz="200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en-US" sz="2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Оригінальна назва: Where Hope Grows</a:t>
            </a:r>
            <a:endParaRPr lang="en-US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Жанр: </a:t>
            </a:r>
            <a:r>
              <a:rPr lang="uk-UA" altLang="en-US" sz="2000">
                <a:latin typeface="Times New Roman" panose="02020603050405020304" charset="0"/>
                <a:cs typeface="Times New Roman" panose="02020603050405020304" charset="0"/>
              </a:rPr>
              <a:t>д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рама</a:t>
            </a:r>
          </a:p>
          <a:p>
            <a:pPr marL="0" indent="0">
              <a:buNone/>
            </a:pP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Країна: США</a:t>
            </a:r>
            <a:r>
              <a:rPr lang="uk-UA" altLang="en-US" sz="2000">
                <a:latin typeface="Times New Roman" panose="02020603050405020304" charset="0"/>
                <a:cs typeface="Times New Roman" panose="02020603050405020304" charset="0"/>
              </a:rPr>
              <a:t>, 2014 рік</a:t>
            </a:r>
            <a:endParaRPr lang="en-US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Режисер: Кріс Даулінг</a:t>
            </a:r>
          </a:p>
          <a:p>
            <a:pPr marL="0" indent="0">
              <a:buNone/>
            </a:pP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У ролях: Деніка МакКеллар, Брук Бернс, Вільям Забка, Алан Пауелл  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1207135" y="1801495"/>
            <a:ext cx="9588500" cy="2192655"/>
          </a:xfrm>
        </p:spPr>
        <p:txBody>
          <a:bodyPr/>
          <a:lstStyle/>
          <a:p>
            <a:r>
              <a:rPr lang="uk-UA" altLang="en-US" sz="48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Питання, побажання, пропозиції?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" y="0"/>
            <a:ext cx="1218374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36"/>
          <p:cNvSpPr>
            <a:spLocks noGrp="1"/>
          </p:cNvSpPr>
          <p:nvPr>
            <p:ph type="title"/>
          </p:nvPr>
        </p:nvSpPr>
        <p:spPr>
          <a:xfrm>
            <a:off x="840105" y="457200"/>
            <a:ext cx="5111115" cy="619125"/>
          </a:xfrm>
        </p:spPr>
        <p:txBody>
          <a:bodyPr/>
          <a:lstStyle/>
          <a:p>
            <a:r>
              <a:rPr lang="uk-UA" altLang="en-US" sz="40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Наталя Кваша</a:t>
            </a:r>
          </a:p>
        </p:txBody>
      </p:sp>
      <p:pic>
        <p:nvPicPr>
          <p:cNvPr id="28" name="Picture Placeholder 27" descr="353450709_3527630257522671_3417168169384798758_n"/>
          <p:cNvPicPr>
            <a:picLocks noGrp="1" noChangeAspect="1"/>
          </p:cNvPicPr>
          <p:nvPr>
            <p:ph type="pic" idx="1"/>
          </p:nvPr>
        </p:nvPicPr>
        <p:blipFill>
          <a:blip r:embed="rId3"/>
          <a:stretch>
            <a:fillRect/>
          </a:stretch>
        </p:blipFill>
        <p:spPr>
          <a:xfrm>
            <a:off x="8873490" y="457200"/>
            <a:ext cx="2753360" cy="3516630"/>
          </a:xfrm>
          <a:prstGeom prst="rect">
            <a:avLst/>
          </a:prstGeom>
        </p:spPr>
      </p:pic>
      <p:sp>
        <p:nvSpPr>
          <p:cNvPr id="38" name="Text Placeholder 37"/>
          <p:cNvSpPr>
            <a:spLocks noGrp="1"/>
          </p:cNvSpPr>
          <p:nvPr>
            <p:ph type="body" sz="half" idx="2"/>
          </p:nvPr>
        </p:nvSpPr>
        <p:spPr>
          <a:xfrm>
            <a:off x="840105" y="1619885"/>
            <a:ext cx="6653530" cy="4448810"/>
          </a:xfrm>
        </p:spPr>
        <p:txBody>
          <a:bodyPr/>
          <a:lstStyle/>
          <a:p>
            <a:pPr algn="l"/>
            <a:r>
              <a:rPr lang="uk-UA" altLang="en-US" sz="2400" b="1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експертка</a:t>
            </a:r>
            <a:r>
              <a:rPr lang="uk-UA" altLang="en-US" sz="2400" i="1">
                <a:latin typeface="Times New Roman" panose="02020603050405020304" charset="0"/>
                <a:cs typeface="Times New Roman" panose="02020603050405020304" charset="0"/>
              </a:rPr>
              <a:t> з корекції  розвитку дітей (психолого-педагогічна, соціально-побутова реабілітація)</a:t>
            </a:r>
            <a:endParaRPr lang="en-US" sz="2400" i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uk-UA" altLang="en-US" sz="2400" b="1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тренерка </a:t>
            </a:r>
          </a:p>
          <a:p>
            <a:pPr algn="l"/>
            <a:r>
              <a:rPr lang="uk-UA" altLang="en-US" sz="2400" b="1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консультантка </a:t>
            </a:r>
            <a:endParaRPr lang="uk-UA" altLang="en-US" sz="2400" i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uk-UA" altLang="en-US" sz="2400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uk-UA" altLang="en-US" sz="2400" i="1">
                <a:latin typeface="Times New Roman" panose="02020603050405020304" charset="0"/>
                <a:cs typeface="Times New Roman" panose="02020603050405020304" charset="0"/>
              </a:rPr>
              <a:t>спів</a:t>
            </a: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організаторка</a:t>
            </a:r>
            <a:r>
              <a:rPr lang="uk-UA" altLang="en-US" sz="2400" i="1"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  спікер</a:t>
            </a:r>
            <a:r>
              <a:rPr lang="uk-UA" altLang="en-US" sz="2400" i="1">
                <a:latin typeface="Times New Roman" panose="02020603050405020304" charset="0"/>
                <a:cs typeface="Times New Roman" panose="02020603050405020304" charset="0"/>
              </a:rPr>
              <a:t>ка</a:t>
            </a:r>
            <a:r>
              <a:rPr lang="en-US" sz="2400" i="1">
                <a:latin typeface="Times New Roman" panose="02020603050405020304" charset="0"/>
                <a:cs typeface="Times New Roman" panose="02020603050405020304" charset="0"/>
              </a:rPr>
              <a:t> міжнародних і всеукраїнських конференцій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697230"/>
            <a:ext cx="10972800" cy="656590"/>
          </a:xfrm>
        </p:spPr>
        <p:txBody>
          <a:bodyPr/>
          <a:lstStyle/>
          <a:p>
            <a:pPr algn="ctr"/>
            <a:r>
              <a:rPr lang="uk-UA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Освіта. Професійна діяльність.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609600" y="1602105"/>
            <a:ext cx="5384800" cy="4525645"/>
          </a:xfrm>
        </p:spPr>
        <p:txBody>
          <a:bodyPr/>
          <a:lstStyle/>
          <a:p>
            <a:pPr marL="0" indent="0">
              <a:buNone/>
            </a:pP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1996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- 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Бердянський 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державний педагогічний інститут, викладач дошкільної педагогічки і психології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2020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- 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Мелітопольский 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державний педагогічний університет  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ім. Богдана Хмельницького,  психолог, практичний психолог</a:t>
            </a: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2011045"/>
            <a:ext cx="5384800" cy="4116705"/>
          </a:xfrm>
        </p:spPr>
        <p:txBody>
          <a:bodyPr/>
          <a:lstStyle/>
          <a:p>
            <a:pPr marL="0" indent="0">
              <a:buNone/>
            </a:pPr>
            <a:r>
              <a:rPr lang="uk-UA" altLang="en-US" sz="2400" b="1">
                <a:latin typeface="Times New Roman" panose="02020603050405020304" charset="0"/>
                <a:cs typeface="Times New Roman" panose="02020603050405020304" charset="0"/>
              </a:rPr>
              <a:t>до 2008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 -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заклади дошкільної освіти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 (вихователь, методист, завідувачка)</a:t>
            </a:r>
          </a:p>
          <a:p>
            <a:pPr marL="0" indent="0">
              <a:buNone/>
            </a:pPr>
            <a:endParaRPr 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uk-UA" altLang="en-US" sz="2400" b="1">
                <a:latin typeface="Times New Roman" panose="02020603050405020304" charset="0"/>
                <a:cs typeface="Times New Roman" panose="02020603050405020304" charset="0"/>
              </a:rPr>
              <a:t>з 2008 - 2023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Запорізького міського територіального центру соціального обслуговування (надання соціальних послуг), відділення комплексної реабілітації дітей з інвалідністю, </a:t>
            </a:r>
            <a:r>
              <a:rPr lang="uk-UA" altLang="en-US" sz="2400">
                <a:latin typeface="Times New Roman" panose="02020603050405020304" charset="0"/>
                <a:cs typeface="Times New Roman" panose="02020603050405020304" charset="0"/>
              </a:rPr>
              <a:t>(методист)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840105" y="1069975"/>
            <a:ext cx="10712450" cy="753745"/>
          </a:xfrm>
        </p:spPr>
        <p:txBody>
          <a:bodyPr/>
          <a:lstStyle/>
          <a:p>
            <a:pPr algn="ctr"/>
            <a:r>
              <a:rPr lang="uk-UA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Неформальна освіта. Сертифікація. 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6790055" y="2081530"/>
            <a:ext cx="4898390" cy="3779520"/>
          </a:xfrm>
        </p:spPr>
        <p:txBody>
          <a:bodyPr/>
          <a:lstStyle/>
          <a:p>
            <a:pPr marL="0" indent="0">
              <a:buNone/>
            </a:pPr>
            <a:r>
              <a:rPr lang="en-US" sz="20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2019 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- нейропсихологічна діагностика і корекція в Київському інституті раціонально-інтуітивної психотерапії “Я”, </a:t>
            </a:r>
            <a:r>
              <a:rPr lang="uk-UA" altLang="en-US" sz="2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тренер Владислав Князєв</a:t>
            </a:r>
            <a:r>
              <a:rPr lang="uk-UA" altLang="en-US" sz="2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endParaRPr lang="en-US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0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2023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- TBRI (терапія основана на взаємовідносинах довіри)</a:t>
            </a:r>
            <a:endParaRPr lang="en-US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0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2023</a:t>
            </a:r>
            <a:r>
              <a:rPr lang="uk-UA" altLang="en-US" sz="20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-</a:t>
            </a:r>
            <a:r>
              <a:rPr lang="uk-UA" altLang="en-US" sz="2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BSFT (короткотермінова психотерапія зосереждена на прийняття рішення).</a:t>
            </a:r>
            <a:endParaRPr lang="en-US" sz="20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20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half" idx="2"/>
          </p:nvPr>
        </p:nvSpPr>
        <p:spPr>
          <a:xfrm>
            <a:off x="840105" y="1727835"/>
            <a:ext cx="4950460" cy="4637405"/>
          </a:xfrm>
        </p:spPr>
        <p:txBody>
          <a:bodyPr/>
          <a:lstStyle/>
          <a:p>
            <a:endParaRPr lang="en-US" sz="20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000" b="1">
                <a:latin typeface="Times New Roman" panose="02020603050405020304" charset="0"/>
                <a:cs typeface="Times New Roman" panose="02020603050405020304" charset="0"/>
              </a:rPr>
              <a:t>2010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  і до сьогодні,  конференції, семінари, тренінги  тощо з корекції розвитку дітей (ментальні порушення)</a:t>
            </a:r>
          </a:p>
          <a:p>
            <a:r>
              <a:rPr lang="en-US" sz="2000" b="1">
                <a:latin typeface="Times New Roman" panose="02020603050405020304" charset="0"/>
                <a:cs typeface="Times New Roman" panose="02020603050405020304" charset="0"/>
              </a:rPr>
              <a:t>2016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 - Occupational Therapists в Kids Abilities Pediatric Therapy, США (Міннєсота, Сент-Пол)</a:t>
            </a:r>
          </a:p>
          <a:p>
            <a:r>
              <a:rPr lang="en-US" sz="2000" b="1">
                <a:latin typeface="Times New Roman" panose="02020603050405020304" charset="0"/>
                <a:cs typeface="Times New Roman" panose="02020603050405020304" charset="0"/>
              </a:rPr>
              <a:t>2018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 - Picture Exchange Communication System - PECS (комунікаціна система обміном зображеннями)</a:t>
            </a:r>
          </a:p>
          <a:p>
            <a:r>
              <a:rPr lang="en-US" sz="2000" b="1">
                <a:latin typeface="Times New Roman" panose="02020603050405020304" charset="0"/>
                <a:cs typeface="Times New Roman" panose="02020603050405020304" charset="0"/>
              </a:rPr>
              <a:t>2019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 - альтернативна та додадкова комунікація (Стивен фон Течнер, Алдона Мисаковська)</a:t>
            </a:r>
          </a:p>
          <a:p>
            <a:endParaRPr lang="en-US" sz="20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8630"/>
            <a:ext cx="10972800" cy="784225"/>
          </a:xfrm>
        </p:spPr>
        <p:txBody>
          <a:bodyPr/>
          <a:lstStyle/>
          <a:p>
            <a:pPr algn="ctr"/>
            <a:r>
              <a:rPr 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uk-UA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ПРАВА</a:t>
            </a:r>
            <a:r>
              <a:rPr lang="uk-UA" alt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uk-UA" altLang="en-US" sz="28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“ЗНАЙОМСТВО” З ПЕРВИННОЇ КОМУНІКАЦІЇ</a:t>
            </a:r>
            <a:br>
              <a:rPr lang="en-US" sz="28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</a:br>
            <a:endParaRPr lang="en-US" sz="28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49425"/>
            <a:ext cx="5384800" cy="4378325"/>
          </a:xfrm>
        </p:spPr>
        <p:txBody>
          <a:bodyPr/>
          <a:lstStyle/>
          <a:p>
            <a:pPr marL="0" indent="0" algn="ctr">
              <a:buNone/>
            </a:pPr>
            <a:endParaRPr lang="uk-UA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endParaRPr lang="uk-UA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endParaRPr lang="uk-UA" altLang="en-US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uk-UA" alt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РОЗКАЖІТЬ  ПРО СЕБЕ</a:t>
            </a:r>
            <a:endParaRPr lang="uk-UA" altLang="en-US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endParaRPr lang="en-US" sz="24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endParaRPr lang="en-US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Content Placeholder 6" descr="завантаження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52030" y="1815465"/>
            <a:ext cx="4231005" cy="28352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en-US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Навчальна дисципліна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4120515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000" b="1">
                <a:latin typeface="Times New Roman" panose="02020603050405020304" charset="0"/>
                <a:cs typeface="Times New Roman" panose="02020603050405020304" charset="0"/>
              </a:rPr>
              <a:t>Мет</a:t>
            </a:r>
            <a:r>
              <a:rPr lang="uk-UA" altLang="en-US" sz="2000" b="1">
                <a:latin typeface="Times New Roman" panose="02020603050405020304" charset="0"/>
                <a:cs typeface="Times New Roman" panose="02020603050405020304" charset="0"/>
              </a:rPr>
              <a:t>а</a:t>
            </a:r>
            <a:r>
              <a:rPr lang="en-US" sz="20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  <a:p>
            <a:pPr marL="0" indent="0">
              <a:buNone/>
            </a:pPr>
            <a:r>
              <a:rPr lang="en-US" sz="2000">
                <a:latin typeface="Times New Roman" panose="02020603050405020304" charset="0"/>
                <a:cs typeface="Times New Roman" panose="02020603050405020304" charset="0"/>
              </a:rPr>
              <a:t>формування загальнотеоретичних уявлень і практичних навичок про організацію корекційної допомоги молоді з комбінованими порушеннями щодо формування соціально-комунікативної компетентності.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905" y="1174750"/>
            <a:ext cx="6373495" cy="4953000"/>
          </a:xfrm>
        </p:spPr>
        <p:txBody>
          <a:bodyPr/>
          <a:lstStyle/>
          <a:p>
            <a:pPr marL="0" indent="0">
              <a:buNone/>
            </a:pPr>
            <a:r>
              <a:rPr lang="uk-UA" altLang="en-US" sz="2000" b="1">
                <a:latin typeface="Times New Roman" panose="02020603050405020304" charset="0"/>
                <a:cs typeface="Times New Roman" panose="02020603050405020304" charset="0"/>
              </a:rPr>
              <a:t>Завдання</a:t>
            </a:r>
            <a:r>
              <a:rPr lang="uk-UA" altLang="en-US" sz="200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  <a:p>
            <a:pPr marL="0" indent="0">
              <a:buNone/>
            </a:pPr>
            <a:r>
              <a:rPr lang="uk-UA" altLang="en-US" sz="2000">
                <a:latin typeface="Times New Roman" panose="02020603050405020304" charset="0"/>
                <a:cs typeface="Times New Roman" panose="02020603050405020304" charset="0"/>
              </a:rPr>
              <a:t>ознайомлення з методологічними і теоретичними основами формування соціально-комунікативної компетентності;</a:t>
            </a:r>
          </a:p>
          <a:p>
            <a:pPr marL="0" indent="0">
              <a:buNone/>
            </a:pPr>
            <a:endParaRPr lang="uk-UA" altLang="en-US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uk-UA" altLang="en-US" sz="2000">
                <a:latin typeface="Times New Roman" panose="02020603050405020304" charset="0"/>
                <a:cs typeface="Times New Roman" panose="02020603050405020304" charset="0"/>
              </a:rPr>
              <a:t>формування необхідних теоретичних знань та практичних вмінь студентів з питань формування соціально-комунікативної компетентності молоді з комбінованими порушеннями;</a:t>
            </a:r>
          </a:p>
          <a:p>
            <a:pPr marL="0" indent="0">
              <a:buNone/>
            </a:pPr>
            <a:endParaRPr lang="uk-UA" altLang="en-US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uk-UA" altLang="en-US" sz="2000">
                <a:latin typeface="Times New Roman" panose="02020603050405020304" charset="0"/>
                <a:cs typeface="Times New Roman" panose="02020603050405020304" charset="0"/>
              </a:rPr>
              <a:t>формування знань про ефективність різних практичних методів допомоги особам з комбінованими порушеннями щодо соціальної інтеграції.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05" y="457200"/>
            <a:ext cx="3932555" cy="387985"/>
          </a:xfrm>
        </p:spPr>
        <p:txBody>
          <a:bodyPr/>
          <a:lstStyle/>
          <a:p>
            <a:r>
              <a:rPr lang="uk-UA" altLang="en-US" sz="36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Теми дисципліни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183505" y="844550"/>
            <a:ext cx="6172200" cy="5169535"/>
          </a:xfrm>
        </p:spPr>
        <p:txBody>
          <a:bodyPr/>
          <a:lstStyle/>
          <a:p>
            <a:pPr marL="0" indent="0">
              <a:buNone/>
            </a:pPr>
            <a:r>
              <a:rPr lang="uk-UA" altLang="en-US" sz="2000" i="1">
                <a:latin typeface="Times New Roman" panose="02020603050405020304" charset="0"/>
                <a:cs typeface="Times New Roman" panose="02020603050405020304" charset="0"/>
              </a:rPr>
              <a:t>Людина з інвалідністю в Україні сьогодні: права та реальні можливості. </a:t>
            </a:r>
          </a:p>
          <a:p>
            <a:pPr marL="0" indent="0">
              <a:buNone/>
            </a:pPr>
            <a:r>
              <a:rPr lang="uk-UA" altLang="en-US" sz="2000" i="1">
                <a:latin typeface="Times New Roman" panose="02020603050405020304" charset="0"/>
                <a:cs typeface="Times New Roman" panose="02020603050405020304" charset="0"/>
              </a:rPr>
              <a:t>Соціалізація молоді з комплексними порушеннями: права, можливості в сучасному світі. </a:t>
            </a:r>
          </a:p>
          <a:p>
            <a:pPr marL="0" indent="0">
              <a:buNone/>
            </a:pPr>
            <a:r>
              <a:rPr lang="uk-UA" altLang="en-US" sz="2000" i="1">
                <a:latin typeface="Times New Roman" panose="02020603050405020304" charset="0"/>
                <a:cs typeface="Times New Roman" panose="02020603050405020304" charset="0"/>
              </a:rPr>
              <a:t>Спільне та відмінне у поняттях:  «інтеграція людини з інвалідністю в соціум», «людина з інвалідністю інтегрована в соціум». </a:t>
            </a:r>
          </a:p>
          <a:p>
            <a:pPr marL="0" indent="0">
              <a:buNone/>
            </a:pPr>
            <a:r>
              <a:rPr lang="uk-UA" altLang="en-US" sz="2000" i="1">
                <a:latin typeface="Times New Roman" panose="02020603050405020304" charset="0"/>
                <a:cs typeface="Times New Roman" panose="02020603050405020304" charset="0"/>
              </a:rPr>
              <a:t>Соціальна адаптація, реабілітація, соціальна компетентність: процес та результат. </a:t>
            </a:r>
          </a:p>
          <a:p>
            <a:pPr marL="0" indent="0">
              <a:buNone/>
            </a:pPr>
            <a:r>
              <a:rPr lang="uk-UA" altLang="en-US" sz="2000" i="1">
                <a:latin typeface="Times New Roman" panose="02020603050405020304" charset="0"/>
                <a:cs typeface="Times New Roman" panose="02020603050405020304" charset="0"/>
              </a:rPr>
              <a:t>Зовнішні і внутрішні фактори з яких складається комунікація та соціалізація. </a:t>
            </a:r>
          </a:p>
          <a:p>
            <a:pPr marL="0" indent="0">
              <a:buNone/>
            </a:pPr>
            <a:r>
              <a:rPr lang="uk-UA" altLang="en-US" sz="2000" i="1">
                <a:latin typeface="Times New Roman" panose="02020603050405020304" charset="0"/>
                <a:cs typeface="Times New Roman" panose="02020603050405020304" charset="0"/>
              </a:rPr>
              <a:t>Діючі  послуги для дітей та дорослих з порушеннями розвитку, послуги на стадії впровадження.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840105" y="1607820"/>
            <a:ext cx="3932555" cy="4261485"/>
          </a:xfrm>
        </p:spPr>
        <p:txBody>
          <a:bodyPr/>
          <a:lstStyle/>
          <a:p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Соціалізація молоді з комбінованими порушеннями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05" y="457200"/>
            <a:ext cx="3932555" cy="316865"/>
          </a:xfrm>
        </p:spPr>
        <p:txBody>
          <a:bodyPr/>
          <a:lstStyle/>
          <a:p>
            <a:endParaRPr lang="uk-UA" altLang="en-US" sz="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505" y="603885"/>
            <a:ext cx="6765925" cy="5257165"/>
          </a:xfrm>
        </p:spPr>
        <p:txBody>
          <a:bodyPr/>
          <a:lstStyle/>
          <a:p>
            <a:pPr marL="0" indent="0">
              <a:buNone/>
            </a:pPr>
            <a:r>
              <a:rPr lang="en-US" sz="2000" i="1">
                <a:latin typeface="Times New Roman" panose="02020603050405020304" charset="0"/>
                <a:cs typeface="Times New Roman" panose="02020603050405020304" charset="0"/>
              </a:rPr>
              <a:t>Тема 2. Сфери формування комунікативних навичок. Мета, завдання, етапи роботи формування комунікативних навичок. Показники компетентності. Складові комунікативних здібностей. Роль сім’ї, її вплив на рівень успішності соціальної адаптації, реабілітації як наслідок – успішної соціалізації. Робота з батьками (законними представниками): анкетування, консультування.</a:t>
            </a:r>
          </a:p>
          <a:p>
            <a:pPr marL="0" indent="0">
              <a:buNone/>
            </a:pPr>
            <a:r>
              <a:rPr lang="en-US" sz="2000" i="1">
                <a:latin typeface="Times New Roman" panose="02020603050405020304" charset="0"/>
                <a:cs typeface="Times New Roman" panose="02020603050405020304" charset="0"/>
              </a:rPr>
              <a:t>Тема 3. Розвиток здатності до спілкування, формування взаємовідносин. Соціальні норми: поняття, ознаки, види. Сутність та проблеми соціальної реабілітації дітей з інвалідністю. Формування соціальних норм у дітей з інвалідністю в базових соціальних середовищах. Стратегії, методи і прийоми формування соціальних навичок. Єдність вимог фахівців і батьків (законних представників, опікунів тощо). Безпека дітей та молоді з комплексними порушеннями, захист від насильства.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3055" y="2057400"/>
            <a:ext cx="4459605" cy="3811905"/>
          </a:xfrm>
        </p:spPr>
        <p:txBody>
          <a:bodyPr/>
          <a:lstStyle/>
          <a:p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Сформованість комунікативних навичок – успішна соціалізація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05" y="457200"/>
            <a:ext cx="3932555" cy="450215"/>
          </a:xfrm>
        </p:spPr>
        <p:txBody>
          <a:bodyPr/>
          <a:lstStyle/>
          <a:p>
            <a:endParaRPr lang="en-US" sz="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505" y="739140"/>
            <a:ext cx="6172200" cy="5121910"/>
          </a:xfrm>
        </p:spPr>
        <p:txBody>
          <a:bodyPr/>
          <a:lstStyle/>
          <a:p>
            <a:pPr marL="0" indent="0">
              <a:buNone/>
            </a:pPr>
            <a:r>
              <a:rPr lang="en-US" sz="2400" i="1">
                <a:effectLst/>
                <a:latin typeface="Times New Roman" panose="02020603050405020304" charset="0"/>
                <a:cs typeface="Times New Roman" panose="02020603050405020304" charset="0"/>
              </a:rPr>
              <a:t>Агресивна реакція і агресивна поведінка: спільне та відмінності. </a:t>
            </a:r>
          </a:p>
          <a:p>
            <a:pPr marL="0" indent="0">
              <a:buNone/>
            </a:pPr>
            <a:r>
              <a:rPr lang="en-US" sz="2400" i="1">
                <a:effectLst/>
                <a:latin typeface="Times New Roman" panose="02020603050405020304" charset="0"/>
                <a:cs typeface="Times New Roman" panose="02020603050405020304" charset="0"/>
              </a:rPr>
              <a:t>Причини прояву агресії – питання актуальне для фахівця при комунікації з такими клієнтами (діти, дорослі). </a:t>
            </a:r>
          </a:p>
          <a:p>
            <a:pPr marL="0" indent="0">
              <a:buNone/>
            </a:pPr>
            <a:r>
              <a:rPr lang="en-US" sz="2400" i="1">
                <a:effectLst/>
                <a:latin typeface="Times New Roman" panose="02020603050405020304" charset="0"/>
                <a:cs typeface="Times New Roman" panose="02020603050405020304" charset="0"/>
              </a:rPr>
              <a:t>МКФ 11. </a:t>
            </a:r>
          </a:p>
          <a:p>
            <a:pPr marL="0" indent="0">
              <a:buNone/>
            </a:pPr>
            <a:r>
              <a:rPr lang="en-US" sz="2400" i="1">
                <a:effectLst/>
                <a:latin typeface="Times New Roman" panose="02020603050405020304" charset="0"/>
                <a:cs typeface="Times New Roman" panose="02020603050405020304" charset="0"/>
              </a:rPr>
              <a:t>Імовірні  причини агресії, її критерії. Кодекс гніву. </a:t>
            </a:r>
          </a:p>
          <a:p>
            <a:pPr marL="0" indent="0">
              <a:buNone/>
            </a:pPr>
            <a:r>
              <a:rPr lang="en-US" sz="2400" i="1">
                <a:effectLst/>
                <a:latin typeface="Times New Roman" panose="02020603050405020304" charset="0"/>
                <a:cs typeface="Times New Roman" panose="02020603050405020304" charset="0"/>
              </a:rPr>
              <a:t>Захист здоров’я та життя фахівця.</a:t>
            </a:r>
          </a:p>
          <a:p>
            <a:pPr marL="0" indent="0">
              <a:buNone/>
            </a:pPr>
            <a:r>
              <a:rPr lang="en-US" sz="2400" i="1">
                <a:effectLst/>
                <a:latin typeface="Times New Roman" panose="02020603050405020304" charset="0"/>
                <a:cs typeface="Times New Roman" panose="02020603050405020304" charset="0"/>
              </a:rPr>
              <a:t> Ближнє коло оточення особи з агресивною поведінкою (законні представники, опікуни тощо), співпраця з ними.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105" y="1913890"/>
            <a:ext cx="3932555" cy="3955415"/>
          </a:xfrm>
        </p:spPr>
        <p:txBody>
          <a:bodyPr/>
          <a:lstStyle/>
          <a:p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Комунікація фахівця з особами з комбінованими порушеннями при проявах агресивної поведінки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1278</Words>
  <Application>Microsoft Office PowerPoint</Application>
  <PresentationFormat>Широкий екран</PresentationFormat>
  <Paragraphs>131</Paragraphs>
  <Slides>19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Green Color</vt:lpstr>
      <vt:lpstr>ЗАПОРІЗЬКИЙ НАЦІОНАЛЬНИЙ УНІВЕРСИТЕТ ФАКУЛЬТЕТ СОЦШАЛЬНОЇ ПЕДАГОГІКИ ТА ПСИХОЛОГІЇ КАФЕДРАСОЦІАЛЬНОЇ ПЕДАГОГІКИ ТА СПЕЦІАЛЬНОЇ ОСВІТИ</vt:lpstr>
      <vt:lpstr>Наталя Кваша</vt:lpstr>
      <vt:lpstr>Освіта. Професійна діяльність.</vt:lpstr>
      <vt:lpstr>Неформальна освіта. Сертифікація. </vt:lpstr>
      <vt:lpstr>ВПРАВА  “ЗНАЙОМСТВО” З ПЕРВИННОЇ КОМУНІКАЦІЇ </vt:lpstr>
      <vt:lpstr>Навчальна дисципліна</vt:lpstr>
      <vt:lpstr>Теми дисципліни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Людина з інвалідністю в Україні сьогодні:  права та реальні можливості</vt:lpstr>
      <vt:lpstr>Поняття: </vt:lpstr>
      <vt:lpstr>Соціалізація – двосторонній процес,  у ході якого суспільство передає,  а людина засвоює певні соціальні норми, цінності і правила поведінки:  </vt:lpstr>
      <vt:lpstr>Нормальне життя кожної людини складається з дуже простих на перший погляд речей</vt:lpstr>
      <vt:lpstr>Домашнє завання - переглянути художній фільм</vt:lpstr>
      <vt:lpstr>Питання, побажання, пропозиції?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ЗАПОРІЗЬКИЙ НАЦІОНАЛЬНИЙ УНІВЕРСИТЕТ ФАКУЛЬТЕТ СОціальної педагогіки та психології КАФЕДРАСОЦІАЛЬНОЇ ПЕДАГОГІКИ ТА СПЕЦІАЛЬНОЇ ОСВІТИ</dc:title>
  <dc:creator>Vladimir M</dc:creator>
  <cp:lastModifiedBy>Тетяна</cp:lastModifiedBy>
  <cp:revision>55</cp:revision>
  <dcterms:created xsi:type="dcterms:W3CDTF">2023-09-11T12:34:00Z</dcterms:created>
  <dcterms:modified xsi:type="dcterms:W3CDTF">2023-09-12T19:00:29Z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386392591D314B7AB695E3DE80D4B786</vt:lpwstr>
  </property>
  <property fmtid="{D5CDD505-2E9C-101B-9397-08002B2CF9AE}" pid="3" name="KSOProductBuildVer">
    <vt:lpwstr>1033-11.2.0.11341</vt:lpwstr>
  </property>
</Properties>
</file>