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>
        <p:scale>
          <a:sx n="77" d="100"/>
          <a:sy n="77" d="100"/>
        </p:scale>
        <p:origin x="-1176" y="20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4C71EC6-210F-42DE-9C53-41977AD35B3D}" type="datetimeFigureOut">
              <a:rPr lang="ru-RU" smtClean="0"/>
              <a:t>10.11.2020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 descr="C:\Users\Наташа\Desktop\Без названия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7937"/>
            <a:ext cx="4572000" cy="4221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87624" y="2143012"/>
            <a:ext cx="6768752" cy="1828090"/>
          </a:xfrm>
        </p:spPr>
        <p:txBody>
          <a:bodyPr>
            <a:normAutofit fontScale="90000"/>
          </a:bodyPr>
          <a:lstStyle/>
          <a:p>
            <a:r>
              <a:rPr lang="uk-UA" sz="3600" b="1" dirty="0"/>
              <a:t>ЕКОНОМІКА СІЛЬСЬКИХ ТЕРИТОРІЙ ТА СІЛЬСЬКОГОСПОДАРСЬКОГО ЗЕМЛЕКОРИСТУВАННЯ</a:t>
            </a:r>
            <a:r>
              <a:rPr lang="uk-UA" dirty="0"/>
              <a:t/>
            </a:r>
            <a:br>
              <a:rPr lang="uk-UA" dirty="0"/>
            </a:br>
            <a:r>
              <a:rPr lang="uk-UA" b="1" dirty="0"/>
              <a:t> </a:t>
            </a:r>
            <a:endParaRPr lang="uk-UA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229100"/>
            <a:ext cx="7776864" cy="1473200"/>
          </a:xfrm>
        </p:spPr>
        <p:txBody>
          <a:bodyPr>
            <a:normAutofit fontScale="92500" lnSpcReduction="10000"/>
          </a:bodyPr>
          <a:lstStyle/>
          <a:p>
            <a:r>
              <a:rPr lang="uk-UA" b="1" dirty="0">
                <a:solidFill>
                  <a:schemeClr val="tx1"/>
                </a:solidFill>
              </a:rPr>
              <a:t>Напрям підготовки </a:t>
            </a:r>
            <a:r>
              <a:rPr lang="uk-UA" b="1" dirty="0" smtClean="0">
                <a:solidFill>
                  <a:schemeClr val="tx1"/>
                </a:solidFill>
              </a:rPr>
              <a:t>магістрів </a:t>
            </a:r>
            <a:endParaRPr lang="uk-UA" b="1" dirty="0" smtClean="0">
              <a:solidFill>
                <a:schemeClr val="tx1"/>
              </a:solidFill>
            </a:endParaRPr>
          </a:p>
          <a:p>
            <a:r>
              <a:rPr lang="uk-UA" b="1" dirty="0" smtClean="0">
                <a:solidFill>
                  <a:schemeClr val="tx1"/>
                </a:solidFill>
              </a:rPr>
              <a:t>спеціальності </a:t>
            </a:r>
            <a:r>
              <a:rPr lang="uk-UA" b="1" dirty="0" smtClean="0">
                <a:solidFill>
                  <a:schemeClr val="tx1"/>
                </a:solidFill>
              </a:rPr>
              <a:t>051 Економіка</a:t>
            </a:r>
          </a:p>
          <a:p>
            <a:r>
              <a:rPr lang="uk-UA" b="1" dirty="0" smtClean="0">
                <a:solidFill>
                  <a:schemeClr val="tx1"/>
                </a:solidFill>
              </a:rPr>
              <a:t>Освітньо-професійна програма «Економіка </a:t>
            </a:r>
            <a:r>
              <a:rPr lang="uk-UA" b="1" dirty="0" smtClean="0">
                <a:solidFill>
                  <a:schemeClr val="tx1"/>
                </a:solidFill>
              </a:rPr>
              <a:t>та управління ринком землі»</a:t>
            </a:r>
            <a:endParaRPr lang="uk-UA" dirty="0">
              <a:solidFill>
                <a:schemeClr val="tx1"/>
              </a:solidFill>
            </a:endParaRPr>
          </a:p>
        </p:txBody>
      </p:sp>
      <p:sp>
        <p:nvSpPr>
          <p:cNvPr id="4" name="AutoShape 2" descr="В Україні офіційно стартував проект розвитку сільських територій |  AgroPortal.u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5" name="AutoShape 4" descr="В Україні офіційно стартував проект розвитку сільських територій |  AgroPortal.u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sp>
        <p:nvSpPr>
          <p:cNvPr id="6" name="AutoShape 6" descr="GoLOCAL | Проект розвитку сільських територій BELIEV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385536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41"/>
    </mc:Choice>
    <mc:Fallback xmlns="">
      <p:transition spd="slow" advTm="9141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Наташа\Desktop\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86525" y="5133975"/>
            <a:ext cx="2657475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55575" y="764704"/>
            <a:ext cx="7848873" cy="536145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2600" dirty="0"/>
              <a:t>Курс  </a:t>
            </a:r>
            <a:r>
              <a:rPr lang="uk-UA" sz="2600" dirty="0" smtClean="0"/>
              <a:t>«</a:t>
            </a:r>
            <a:r>
              <a:rPr lang="uk-UA" sz="2600" b="1" dirty="0" smtClean="0"/>
              <a:t>Економіка </a:t>
            </a:r>
            <a:r>
              <a:rPr lang="uk-UA" sz="2600" b="1" dirty="0"/>
              <a:t>сільських територій та сільськогосподарського </a:t>
            </a:r>
            <a:r>
              <a:rPr lang="uk-UA" sz="2600" b="1" dirty="0" smtClean="0"/>
              <a:t>землекористування</a:t>
            </a:r>
            <a:r>
              <a:rPr lang="uk-UA" sz="2600" dirty="0" smtClean="0"/>
              <a:t>» </a:t>
            </a:r>
            <a:r>
              <a:rPr lang="uk-UA" sz="2600" dirty="0"/>
              <a:t>– це професійно орієнтована дисципліна, яка є підґрунтям для формування системи теоретичних знань і професійних навичок майбутніх фахівців. Основні розділи курсу є логічним продовженням таких дисциплін як </a:t>
            </a:r>
            <a:r>
              <a:rPr lang="uk-UA" sz="2600" dirty="0" smtClean="0"/>
              <a:t>«</a:t>
            </a:r>
            <a:r>
              <a:rPr lang="uk-UA" sz="2600" dirty="0"/>
              <a:t>Управління земельними ресурсами</a:t>
            </a:r>
            <a:r>
              <a:rPr lang="uk-UA" sz="2600" dirty="0" smtClean="0"/>
              <a:t>», «</a:t>
            </a:r>
            <a:r>
              <a:rPr lang="uk-UA" sz="2600" dirty="0"/>
              <a:t>Соціально-економічні наслідки управлінських рішень у землекористуванні</a:t>
            </a:r>
            <a:r>
              <a:rPr lang="uk-UA" sz="2600" dirty="0" smtClean="0"/>
              <a:t>», «</a:t>
            </a:r>
            <a:r>
              <a:rPr lang="uk-UA" sz="2600" dirty="0"/>
              <a:t>Стратегічне проектування соціально-економічного розвитку та землекористування</a:t>
            </a:r>
            <a:r>
              <a:rPr lang="uk-UA" sz="3200" dirty="0" smtClean="0"/>
              <a:t>»</a:t>
            </a:r>
            <a:r>
              <a:rPr lang="uk-UA" sz="3200" dirty="0" smtClean="0">
                <a:solidFill>
                  <a:schemeClr val="bg2">
                    <a:lumMod val="25000"/>
                  </a:schemeClr>
                </a:solidFill>
              </a:rPr>
              <a:t>.</a:t>
            </a:r>
            <a:endParaRPr lang="uk-UA" sz="3200" dirty="0">
              <a:solidFill>
                <a:schemeClr val="bg2">
                  <a:lumMod val="25000"/>
                </a:schemeClr>
              </a:solidFill>
            </a:endParaRPr>
          </a:p>
          <a:p>
            <a:endParaRPr lang="uk-UA" dirty="0"/>
          </a:p>
        </p:txBody>
      </p:sp>
      <p:sp>
        <p:nvSpPr>
          <p:cNvPr id="3" name="AutoShape 2" descr="GoLOCAL | Проект розвитку сільських територій BELIEV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10341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236">
        <p14:switch dir="r"/>
      </p:transition>
    </mc:Choice>
    <mc:Fallback xmlns="">
      <p:transition spd="slow" advTm="7236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dirty="0"/>
              <a:t>Мета вивчення навчального курсу</a:t>
            </a:r>
            <a:endParaRPr lang="uk-UA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600" y="2348880"/>
            <a:ext cx="7264317" cy="3666720"/>
          </a:xfrm>
        </p:spPr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uk-UA" sz="3600" dirty="0" smtClean="0"/>
              <a:t>надання </a:t>
            </a:r>
            <a:r>
              <a:rPr lang="uk-UA" sz="3600" dirty="0"/>
              <a:t>знань студентам про об’єктивні закономірності, реальні процеси та специфічні особливості розвитку сільських територій та сільськогосподарського землекористування в ринкових умовах, а також формування практичних навичок аналізу сучасного стану соціально-економічного розвитку сільських територій, виявлення диспропорцій у розвитку його елементної бази та розробка заходів по їх подоланню</a:t>
            </a:r>
            <a:r>
              <a:rPr lang="uk-UA" sz="3600" dirty="0" smtClean="0"/>
              <a:t>.</a:t>
            </a:r>
            <a:endParaRPr lang="uk-UA" dirty="0"/>
          </a:p>
          <a:p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02915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475">
        <p14:switch dir="r"/>
      </p:transition>
    </mc:Choice>
    <mc:Fallback xmlns="">
      <p:transition spd="slow" advTm="6475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179512" y="1196752"/>
            <a:ext cx="8856984" cy="682336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Головними завданнями курсу </a:t>
            </a:r>
            <a:r>
              <a:rPr lang="uk-UA" b="1" dirty="0" smtClean="0"/>
              <a:t>є </a:t>
            </a:r>
            <a:r>
              <a:rPr lang="uk-UA" b="1" dirty="0" smtClean="0"/>
              <a:t>:</a:t>
            </a:r>
            <a:r>
              <a:rPr lang="uk-UA" dirty="0"/>
              <a:t/>
            </a:r>
            <a:br>
              <a:rPr lang="uk-UA" dirty="0"/>
            </a:br>
            <a:endParaRPr lang="uk-UA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27584" y="1556792"/>
            <a:ext cx="7416824" cy="475252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uk-UA" sz="2000" dirty="0"/>
              <a:t>вивчення теоретичних засад управління розвитком сільських територій; </a:t>
            </a:r>
            <a:endParaRPr lang="uk-UA" sz="2000" dirty="0" smtClean="0"/>
          </a:p>
          <a:p>
            <a:pPr lvl="0"/>
            <a:r>
              <a:rPr lang="uk-UA" sz="2000" dirty="0" smtClean="0"/>
              <a:t>ознайомлення </a:t>
            </a:r>
            <a:r>
              <a:rPr lang="uk-UA" sz="2000" dirty="0"/>
              <a:t>з основними організаційними формами ведення господарської діяльності в агропромисловому комплексі; </a:t>
            </a:r>
            <a:endParaRPr lang="uk-UA" sz="2000" dirty="0" smtClean="0"/>
          </a:p>
          <a:p>
            <a:pPr lvl="0"/>
            <a:r>
              <a:rPr lang="uk-UA" sz="2000" dirty="0" smtClean="0"/>
              <a:t>поглиблення </a:t>
            </a:r>
            <a:r>
              <a:rPr lang="uk-UA" sz="2000" dirty="0"/>
              <a:t>знань сутності та завдань ресурсного забезпечення функціонування аграрного виробництва та прийняття економічних та господарських рішень щодо ефективного господарювання</a:t>
            </a:r>
            <a:r>
              <a:rPr lang="uk-UA" sz="2000" dirty="0" smtClean="0"/>
              <a:t>;</a:t>
            </a:r>
          </a:p>
          <a:p>
            <a:pPr lvl="0"/>
            <a:r>
              <a:rPr lang="uk-UA" sz="2000" dirty="0" smtClean="0"/>
              <a:t> </a:t>
            </a:r>
            <a:r>
              <a:rPr lang="uk-UA" sz="2000" dirty="0"/>
              <a:t>розкриття пріоритетних напрямів та механізмів вирішення проблем подолання </a:t>
            </a:r>
            <a:r>
              <a:rPr lang="uk-UA" sz="2000" dirty="0" err="1"/>
              <a:t>депресивності</a:t>
            </a:r>
            <a:r>
              <a:rPr lang="uk-UA" sz="2000" dirty="0"/>
              <a:t> сільських районів, диверсифікації їх економічної бази та створення соціально привабливих і екологічно безпечних умов життя для сільського населення; </a:t>
            </a:r>
            <a:endParaRPr lang="uk-UA" sz="2000" dirty="0" smtClean="0"/>
          </a:p>
          <a:p>
            <a:pPr lvl="0"/>
            <a:r>
              <a:rPr lang="uk-UA" sz="2000" dirty="0" smtClean="0"/>
              <a:t>набуття </a:t>
            </a:r>
            <a:r>
              <a:rPr lang="uk-UA" sz="2000" dirty="0"/>
              <a:t>навичок аналізу причинно-наслідкові зв’язки розвитку сільського сектора та впливу на нього зовнішніх і внутрішніх чинників</a:t>
            </a:r>
            <a:endParaRPr lang="uk-UA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762795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8853">
        <p14:switch dir="r"/>
      </p:transition>
    </mc:Choice>
    <mc:Fallback xmlns="">
      <p:transition spd="slow" advTm="18853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11560" y="1700808"/>
            <a:ext cx="8229600" cy="1728192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Курс  </a:t>
            </a:r>
            <a:r>
              <a:rPr lang="uk-UA" b="1" dirty="0" smtClean="0"/>
              <a:t/>
            </a:r>
            <a:br>
              <a:rPr lang="uk-UA" b="1" dirty="0" smtClean="0"/>
            </a:br>
            <a:r>
              <a:rPr lang="uk-UA" b="1" dirty="0" smtClean="0"/>
              <a:t>“</a:t>
            </a:r>
            <a:r>
              <a:rPr lang="uk-UA" b="1" dirty="0"/>
              <a:t>Економіка сільських територій та сільськогосподарського землекористування”</a:t>
            </a:r>
            <a:endParaRPr lang="uk-UA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043608" y="4077072"/>
            <a:ext cx="7408333" cy="1296144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200" i="1" dirty="0">
                <a:latin typeface="Times New Roman" pitchFamily="18" charset="0"/>
                <a:cs typeface="Times New Roman" pitchFamily="18" charset="0"/>
              </a:rPr>
              <a:t>складається з </a:t>
            </a:r>
            <a:r>
              <a:rPr lang="uk-UA" sz="3200" i="1" dirty="0" smtClean="0">
                <a:latin typeface="Times New Roman" pitchFamily="18" charset="0"/>
                <a:cs typeface="Times New Roman" pitchFamily="18" charset="0"/>
              </a:rPr>
              <a:t>таких тем</a:t>
            </a:r>
            <a:endParaRPr lang="uk-UA" sz="3200" i="1" dirty="0"/>
          </a:p>
          <a:p>
            <a:endParaRPr lang="uk-UA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127871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3012">
        <p14:switch dir="r"/>
      </p:transition>
    </mc:Choice>
    <mc:Fallback xmlns="">
      <p:transition spd="slow" advTm="13012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dirty="0" smtClean="0"/>
              <a:t>Теми </a:t>
            </a:r>
            <a:r>
              <a:rPr lang="uk-UA" dirty="0" smtClean="0"/>
              <a:t>курсу</a:t>
            </a:r>
            <a:endParaRPr lang="uk-UA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599" y="1772817"/>
            <a:ext cx="7128793" cy="2448272"/>
          </a:xfrm>
        </p:spPr>
        <p:txBody>
          <a:bodyPr>
            <a:normAutofit fontScale="92500" lnSpcReduction="20000"/>
          </a:bodyPr>
          <a:lstStyle/>
          <a:p>
            <a:pPr fontAlgn="t"/>
            <a:r>
              <a:rPr lang="uk-UA" b="1" dirty="0"/>
              <a:t>Тема 1</a:t>
            </a:r>
            <a:r>
              <a:rPr lang="uk-UA" b="1" dirty="0" smtClean="0"/>
              <a:t>.</a:t>
            </a:r>
            <a:r>
              <a:rPr lang="uk-UA" dirty="0" smtClean="0"/>
              <a:t> </a:t>
            </a:r>
            <a:r>
              <a:rPr lang="ru-RU" dirty="0" err="1"/>
              <a:t>Сутність</a:t>
            </a:r>
            <a:r>
              <a:rPr lang="ru-RU" dirty="0"/>
              <a:t> </a:t>
            </a:r>
            <a:r>
              <a:rPr lang="ru-RU" dirty="0" err="1"/>
              <a:t>соціально-економічного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сільських</a:t>
            </a:r>
            <a:r>
              <a:rPr lang="ru-RU" dirty="0"/>
              <a:t> </a:t>
            </a:r>
            <a:r>
              <a:rPr lang="ru-RU" dirty="0" err="1"/>
              <a:t>територій</a:t>
            </a:r>
            <a:r>
              <a:rPr lang="ru-RU" dirty="0"/>
              <a:t> </a:t>
            </a:r>
            <a:endParaRPr lang="ru-RU" dirty="0" smtClean="0"/>
          </a:p>
          <a:p>
            <a:pPr fontAlgn="t"/>
            <a:r>
              <a:rPr lang="uk-UA" b="1" dirty="0" smtClean="0"/>
              <a:t>Тема </a:t>
            </a:r>
            <a:r>
              <a:rPr lang="uk-UA" b="1" dirty="0"/>
              <a:t>2.</a:t>
            </a:r>
            <a:r>
              <a:rPr lang="uk-UA" dirty="0"/>
              <a:t> </a:t>
            </a:r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показники</a:t>
            </a:r>
            <a:r>
              <a:rPr lang="ru-RU" dirty="0"/>
              <a:t> </a:t>
            </a:r>
            <a:r>
              <a:rPr lang="ru-RU" dirty="0" err="1"/>
              <a:t>соціально-економічного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сільських</a:t>
            </a:r>
            <a:r>
              <a:rPr lang="ru-RU" dirty="0"/>
              <a:t> </a:t>
            </a:r>
            <a:r>
              <a:rPr lang="ru-RU" dirty="0" err="1"/>
              <a:t>територій</a:t>
            </a:r>
            <a:endParaRPr lang="uk-UA" dirty="0"/>
          </a:p>
          <a:p>
            <a:pPr fontAlgn="t"/>
            <a:r>
              <a:rPr lang="uk-UA" b="1" dirty="0"/>
              <a:t>Тема 3.</a:t>
            </a:r>
            <a:r>
              <a:rPr lang="uk-UA" dirty="0"/>
              <a:t> </a:t>
            </a:r>
            <a:r>
              <a:rPr lang="ru-RU" dirty="0" err="1"/>
              <a:t>Аграрна</a:t>
            </a:r>
            <a:r>
              <a:rPr lang="ru-RU" dirty="0"/>
              <a:t> </a:t>
            </a:r>
            <a:r>
              <a:rPr lang="ru-RU" dirty="0" err="1"/>
              <a:t>політика</a:t>
            </a:r>
            <a:r>
              <a:rPr lang="ru-RU" dirty="0"/>
              <a:t> як фактор </a:t>
            </a:r>
            <a:r>
              <a:rPr lang="ru-RU" dirty="0" err="1"/>
              <a:t>соціально-економічного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сільських</a:t>
            </a:r>
            <a:r>
              <a:rPr lang="ru-RU" dirty="0"/>
              <a:t> </a:t>
            </a:r>
            <a:r>
              <a:rPr lang="ru-RU" dirty="0" err="1"/>
              <a:t>територій</a:t>
            </a:r>
            <a:endParaRPr lang="uk-UA" dirty="0"/>
          </a:p>
          <a:p>
            <a:pPr fontAlgn="t"/>
            <a:r>
              <a:rPr lang="uk-UA" b="1" dirty="0"/>
              <a:t>Тема 4. </a:t>
            </a:r>
            <a:r>
              <a:rPr lang="ru-RU" dirty="0" err="1"/>
              <a:t>Диверсифікація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як </a:t>
            </a:r>
            <a:r>
              <a:rPr lang="ru-RU" dirty="0" err="1"/>
              <a:t>напрям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сільських</a:t>
            </a:r>
            <a:r>
              <a:rPr lang="ru-RU" dirty="0"/>
              <a:t> </a:t>
            </a:r>
            <a:r>
              <a:rPr lang="ru-RU" dirty="0" err="1"/>
              <a:t>територій</a:t>
            </a:r>
            <a:endParaRPr lang="uk-UA" dirty="0"/>
          </a:p>
        </p:txBody>
      </p:sp>
      <p:sp>
        <p:nvSpPr>
          <p:cNvPr id="4" name="AutoShape 2" descr="Розвиток сільських територій під опікою служби зайнятості Сумщини – Новини  кожного дня. Суми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uk-UA"/>
          </a:p>
        </p:txBody>
      </p:sp>
      <p:pic>
        <p:nvPicPr>
          <p:cNvPr id="3075" name="Picture 3" descr="C:\Users\Наташа\Desktop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58057">
            <a:off x="1259632" y="4371203"/>
            <a:ext cx="2676525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Наташа\Desktop\5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49153">
            <a:off x="5148064" y="4258746"/>
            <a:ext cx="2667000" cy="1714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10733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7314">
        <p14:switch dir="r"/>
      </p:transition>
    </mc:Choice>
    <mc:Fallback xmlns="">
      <p:transition spd="slow" advTm="731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dirty="0" smtClean="0"/>
              <a:t>Теми </a:t>
            </a:r>
            <a:r>
              <a:rPr lang="uk-UA" b="1" dirty="0" smtClean="0"/>
              <a:t>курсу</a:t>
            </a:r>
            <a:endParaRPr lang="uk-UA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5" y="1772816"/>
            <a:ext cx="8496945" cy="2088232"/>
          </a:xfrm>
        </p:spPr>
        <p:txBody>
          <a:bodyPr>
            <a:normAutofit fontScale="92500" lnSpcReduction="20000"/>
          </a:bodyPr>
          <a:lstStyle/>
          <a:p>
            <a:pPr fontAlgn="t"/>
            <a:r>
              <a:rPr lang="uk-UA" b="1" dirty="0" smtClean="0"/>
              <a:t>Тема </a:t>
            </a:r>
            <a:r>
              <a:rPr lang="uk-UA" b="1" dirty="0"/>
              <a:t>5. </a:t>
            </a:r>
            <a:r>
              <a:rPr lang="uk-UA" dirty="0"/>
              <a:t>Соціальний та </a:t>
            </a:r>
            <a:r>
              <a:rPr lang="uk-UA" dirty="0" err="1"/>
              <a:t>еколого-економічний</a:t>
            </a:r>
            <a:r>
              <a:rPr lang="uk-UA" dirty="0"/>
              <a:t> розвиток сільських територій</a:t>
            </a:r>
            <a:endParaRPr lang="uk-UA" dirty="0"/>
          </a:p>
          <a:p>
            <a:pPr fontAlgn="t"/>
            <a:r>
              <a:rPr lang="uk-UA" b="1" dirty="0"/>
              <a:t>Тема 6.</a:t>
            </a:r>
            <a:r>
              <a:rPr lang="uk-UA" dirty="0"/>
              <a:t> </a:t>
            </a:r>
            <a:r>
              <a:rPr lang="uk-UA" dirty="0"/>
              <a:t>Інноваційний вектор соціально-економічного розвитку сільських територій</a:t>
            </a:r>
            <a:endParaRPr lang="uk-UA" dirty="0"/>
          </a:p>
          <a:p>
            <a:pPr fontAlgn="t"/>
            <a:r>
              <a:rPr lang="uk-UA" b="1" dirty="0"/>
              <a:t>Тема 7.</a:t>
            </a:r>
            <a:r>
              <a:rPr lang="uk-UA" dirty="0"/>
              <a:t> </a:t>
            </a:r>
            <a:r>
              <a:rPr lang="uk-UA" dirty="0"/>
              <a:t>Планування розвитку сільських територій</a:t>
            </a:r>
            <a:endParaRPr lang="uk-UA" dirty="0"/>
          </a:p>
          <a:p>
            <a:pPr fontAlgn="t"/>
            <a:r>
              <a:rPr lang="uk-UA" b="1" dirty="0"/>
              <a:t>Тема 8.</a:t>
            </a:r>
            <a:r>
              <a:rPr lang="uk-UA" dirty="0"/>
              <a:t> </a:t>
            </a:r>
            <a:r>
              <a:rPr lang="uk-UA" dirty="0"/>
              <a:t>Світовий досвід розвитку сільських територій</a:t>
            </a:r>
            <a:endParaRPr lang="uk-UA" dirty="0"/>
          </a:p>
        </p:txBody>
      </p:sp>
      <p:pic>
        <p:nvPicPr>
          <p:cNvPr id="2049" name="Picture 1" descr="C:\Users\Наташа\Desktop\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4028346"/>
            <a:ext cx="2457450" cy="20463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C:\Users\Наташа\Desktop\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986866">
            <a:off x="5860937" y="4268840"/>
            <a:ext cx="2381250" cy="18191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Наташа\Desktop\6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29007">
            <a:off x="842203" y="4214508"/>
            <a:ext cx="2491262" cy="1809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343000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6944">
        <p14:switch dir="r"/>
      </p:transition>
    </mc:Choice>
    <mc:Fallback xmlns="">
      <p:transition spd="slow" advTm="6944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95536" y="1484784"/>
            <a:ext cx="8229600" cy="360040"/>
          </a:xfrm>
        </p:spPr>
        <p:txBody>
          <a:bodyPr>
            <a:normAutofit fontScale="90000"/>
          </a:bodyPr>
          <a:lstStyle/>
          <a:p>
            <a:r>
              <a:rPr lang="uk-UA" sz="4000" b="1" dirty="0"/>
              <a:t>У результаті вивчення навчальної дисципліни студент повинен</a:t>
            </a:r>
            <a:r>
              <a:rPr lang="uk-UA" b="1" dirty="0"/>
              <a:t/>
            </a:r>
            <a:br>
              <a:rPr lang="uk-UA" b="1" dirty="0"/>
            </a:br>
            <a:endParaRPr lang="uk-UA" b="1" dirty="0"/>
          </a:p>
        </p:txBody>
      </p:sp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971599" y="1844824"/>
            <a:ext cx="7416825" cy="432048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uk-UA" b="1" dirty="0" smtClean="0"/>
              <a:t>Знати </a:t>
            </a:r>
            <a:r>
              <a:rPr lang="ru-RU" dirty="0" smtClean="0"/>
              <a:t>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виробничої</a:t>
            </a:r>
            <a:r>
              <a:rPr lang="ru-RU" dirty="0"/>
              <a:t> </a:t>
            </a:r>
            <a:r>
              <a:rPr lang="ru-RU" dirty="0" err="1"/>
              <a:t>інфраструктури</a:t>
            </a:r>
            <a:r>
              <a:rPr lang="ru-RU" dirty="0"/>
              <a:t> </a:t>
            </a:r>
            <a:r>
              <a:rPr lang="ru-RU" dirty="0" err="1"/>
              <a:t>сільської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; </a:t>
            </a:r>
            <a:r>
              <a:rPr lang="ru-RU" dirty="0" smtClean="0"/>
              <a:t> </a:t>
            </a:r>
            <a:r>
              <a:rPr lang="ru-RU" dirty="0" err="1"/>
              <a:t>демографічні</a:t>
            </a:r>
            <a:r>
              <a:rPr lang="ru-RU" dirty="0"/>
              <a:t> </a:t>
            </a:r>
            <a:r>
              <a:rPr lang="ru-RU" dirty="0" err="1"/>
              <a:t>тенденції</a:t>
            </a:r>
            <a:r>
              <a:rPr lang="ru-RU" dirty="0"/>
              <a:t> й </a:t>
            </a:r>
            <a:r>
              <a:rPr lang="ru-RU" dirty="0" err="1"/>
              <a:t>чинники</a:t>
            </a:r>
            <a:r>
              <a:rPr lang="ru-RU" dirty="0"/>
              <a:t> </a:t>
            </a:r>
            <a:r>
              <a:rPr lang="ru-RU" dirty="0" err="1"/>
              <a:t>впливу</a:t>
            </a:r>
            <a:r>
              <a:rPr lang="ru-RU" dirty="0"/>
              <a:t> на них, стан і </a:t>
            </a:r>
            <a:r>
              <a:rPr lang="ru-RU" dirty="0" err="1"/>
              <a:t>особливості</a:t>
            </a:r>
            <a:r>
              <a:rPr lang="ru-RU" dirty="0"/>
              <a:t> </a:t>
            </a:r>
            <a:r>
              <a:rPr lang="ru-RU" dirty="0" err="1"/>
              <a:t>формування</a:t>
            </a:r>
            <a:r>
              <a:rPr lang="ru-RU" dirty="0"/>
              <a:t> </a:t>
            </a:r>
            <a:r>
              <a:rPr lang="ru-RU" dirty="0" err="1"/>
              <a:t>поселенської</a:t>
            </a:r>
            <a:r>
              <a:rPr lang="ru-RU" dirty="0"/>
              <a:t> </a:t>
            </a:r>
            <a:r>
              <a:rPr lang="ru-RU" dirty="0" err="1"/>
              <a:t>мережі</a:t>
            </a:r>
            <a:r>
              <a:rPr lang="ru-RU" dirty="0"/>
              <a:t> в </a:t>
            </a:r>
            <a:r>
              <a:rPr lang="ru-RU" dirty="0" err="1"/>
              <a:t>країні</a:t>
            </a:r>
            <a:r>
              <a:rPr lang="ru-RU" dirty="0"/>
              <a:t>; </a:t>
            </a:r>
            <a:r>
              <a:rPr lang="ru-RU" dirty="0" smtClean="0"/>
              <a:t> </a:t>
            </a:r>
            <a:r>
              <a:rPr lang="ru-RU" dirty="0"/>
              <a:t>структуру </a:t>
            </a:r>
            <a:r>
              <a:rPr lang="ru-RU" dirty="0" err="1"/>
              <a:t>сільського</a:t>
            </a:r>
            <a:r>
              <a:rPr lang="ru-RU" dirty="0"/>
              <a:t> </a:t>
            </a:r>
            <a:r>
              <a:rPr lang="ru-RU" dirty="0" err="1"/>
              <a:t>життєвого</a:t>
            </a:r>
            <a:r>
              <a:rPr lang="ru-RU" dirty="0"/>
              <a:t> </a:t>
            </a:r>
            <a:r>
              <a:rPr lang="ru-RU" dirty="0" err="1"/>
              <a:t>середовища</a:t>
            </a:r>
            <a:r>
              <a:rPr lang="ru-RU" dirty="0"/>
              <a:t> та </a:t>
            </a:r>
            <a:r>
              <a:rPr lang="ru-RU" dirty="0" err="1"/>
              <a:t>економічні</a:t>
            </a:r>
            <a:r>
              <a:rPr lang="ru-RU" dirty="0"/>
              <a:t> засади </a:t>
            </a:r>
            <a:r>
              <a:rPr lang="ru-RU" dirty="0" err="1"/>
              <a:t>функціонування</a:t>
            </a:r>
            <a:r>
              <a:rPr lang="ru-RU" dirty="0"/>
              <a:t>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інфраструктури</a:t>
            </a:r>
            <a:r>
              <a:rPr lang="ru-RU" dirty="0"/>
              <a:t> </a:t>
            </a:r>
            <a:r>
              <a:rPr lang="ru-RU" dirty="0" err="1"/>
              <a:t>сільських</a:t>
            </a:r>
            <a:r>
              <a:rPr lang="ru-RU" dirty="0"/>
              <a:t> </a:t>
            </a:r>
            <a:r>
              <a:rPr lang="ru-RU" dirty="0" err="1"/>
              <a:t>поселень</a:t>
            </a:r>
            <a:r>
              <a:rPr lang="ru-RU" dirty="0"/>
              <a:t>; </a:t>
            </a:r>
            <a:r>
              <a:rPr lang="ru-RU" dirty="0" smtClean="0"/>
              <a:t> </a:t>
            </a:r>
            <a:r>
              <a:rPr lang="ru-RU" dirty="0" err="1"/>
              <a:t>організаційно-правові</a:t>
            </a:r>
            <a:r>
              <a:rPr lang="ru-RU" dirty="0"/>
              <a:t> засади й </a:t>
            </a:r>
            <a:r>
              <a:rPr lang="ru-RU" dirty="0" err="1"/>
              <a:t>матеріально-фінансову</a:t>
            </a:r>
            <a:r>
              <a:rPr lang="ru-RU" dirty="0"/>
              <a:t> базу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системи</a:t>
            </a:r>
            <a:r>
              <a:rPr lang="ru-RU" dirty="0"/>
              <a:t> </a:t>
            </a:r>
            <a:r>
              <a:rPr lang="ru-RU" dirty="0" err="1"/>
              <a:t>управління</a:t>
            </a:r>
            <a:r>
              <a:rPr lang="ru-RU" dirty="0"/>
              <a:t> </a:t>
            </a:r>
            <a:r>
              <a:rPr lang="ru-RU" dirty="0" err="1"/>
              <a:t>сільськими</a:t>
            </a:r>
            <a:r>
              <a:rPr lang="ru-RU" dirty="0"/>
              <a:t> </a:t>
            </a:r>
            <a:r>
              <a:rPr lang="ru-RU" dirty="0" err="1"/>
              <a:t>територіями</a:t>
            </a:r>
            <a:r>
              <a:rPr lang="ru-RU" dirty="0"/>
              <a:t>; </a:t>
            </a:r>
            <a:r>
              <a:rPr lang="ru-RU" dirty="0" smtClean="0"/>
              <a:t> </a:t>
            </a:r>
            <a:r>
              <a:rPr lang="ru-RU" dirty="0" err="1"/>
              <a:t>концепцію</a:t>
            </a:r>
            <a:r>
              <a:rPr lang="ru-RU" dirty="0"/>
              <a:t> </a:t>
            </a:r>
            <a:r>
              <a:rPr lang="ru-RU" dirty="0" err="1"/>
              <a:t>реформування</a:t>
            </a:r>
            <a:r>
              <a:rPr lang="ru-RU" dirty="0"/>
              <a:t> </a:t>
            </a:r>
            <a:r>
              <a:rPr lang="ru-RU" dirty="0" err="1"/>
              <a:t>держави</a:t>
            </a:r>
            <a:r>
              <a:rPr lang="ru-RU" dirty="0"/>
              <a:t> та його </a:t>
            </a:r>
            <a:r>
              <a:rPr lang="ru-RU" dirty="0" err="1"/>
              <a:t>значення</a:t>
            </a:r>
            <a:r>
              <a:rPr lang="ru-RU" dirty="0"/>
              <a:t> для </a:t>
            </a:r>
            <a:r>
              <a:rPr lang="ru-RU" dirty="0" err="1" smtClean="0"/>
              <a:t>соціально-економічного</a:t>
            </a:r>
            <a:r>
              <a:rPr lang="ru-RU" dirty="0" smtClean="0"/>
              <a:t> </a:t>
            </a:r>
            <a:r>
              <a:rPr lang="ru-RU" dirty="0" err="1"/>
              <a:t>розвитку</a:t>
            </a:r>
            <a:r>
              <a:rPr lang="ru-RU" dirty="0"/>
              <a:t> села. </a:t>
            </a:r>
            <a:endParaRPr lang="ru-RU" dirty="0" smtClean="0"/>
          </a:p>
          <a:p>
            <a:pPr algn="just"/>
            <a:endParaRPr lang="ru-RU" dirty="0"/>
          </a:p>
          <a:p>
            <a:r>
              <a:rPr lang="uk-UA" b="1" dirty="0" smtClean="0"/>
              <a:t>вміти</a:t>
            </a:r>
            <a:r>
              <a:rPr lang="uk-UA" dirty="0"/>
              <a:t>:</a:t>
            </a:r>
            <a:r>
              <a:rPr lang="uk-UA" b="1" dirty="0"/>
              <a:t> </a:t>
            </a:r>
            <a:r>
              <a:rPr lang="uk-UA" dirty="0"/>
              <a:t>аналізувати та оцінювати </a:t>
            </a:r>
            <a:r>
              <a:rPr lang="uk-UA" dirty="0" smtClean="0"/>
              <a:t>стан </a:t>
            </a:r>
            <a:r>
              <a:rPr lang="uk-UA" dirty="0"/>
              <a:t>розвитку сільських територій з економічної, соціальної, екологічної точки </a:t>
            </a:r>
            <a:r>
              <a:rPr lang="uk-UA" dirty="0" smtClean="0"/>
              <a:t>зору; </a:t>
            </a:r>
            <a:r>
              <a:rPr lang="ru-RU" dirty="0" err="1" smtClean="0"/>
              <a:t>розробляти</a:t>
            </a:r>
            <a:r>
              <a:rPr lang="ru-RU" dirty="0" smtClean="0"/>
              <a:t> </a:t>
            </a:r>
            <a:r>
              <a:rPr lang="ru-RU" dirty="0"/>
              <a:t>заходи </a:t>
            </a:r>
            <a:r>
              <a:rPr lang="ru-RU" dirty="0" err="1"/>
              <a:t>впливу</a:t>
            </a:r>
            <a:r>
              <a:rPr lang="ru-RU" dirty="0"/>
              <a:t> на </a:t>
            </a:r>
            <a:r>
              <a:rPr lang="ru-RU" dirty="0" err="1"/>
              <a:t>розвиток</a:t>
            </a:r>
            <a:r>
              <a:rPr lang="ru-RU" dirty="0"/>
              <a:t> </a:t>
            </a:r>
            <a:r>
              <a:rPr lang="ru-RU" dirty="0" err="1"/>
              <a:t>сільської</a:t>
            </a:r>
            <a:r>
              <a:rPr lang="ru-RU" dirty="0"/>
              <a:t> </a:t>
            </a:r>
            <a:r>
              <a:rPr lang="ru-RU" dirty="0" err="1"/>
              <a:t>економіки</a:t>
            </a:r>
            <a:r>
              <a:rPr lang="ru-RU" dirty="0"/>
              <a:t> на </a:t>
            </a:r>
            <a:r>
              <a:rPr lang="ru-RU" dirty="0" err="1"/>
              <a:t>мікро</a:t>
            </a:r>
            <a:r>
              <a:rPr lang="ru-RU" dirty="0"/>
              <a:t>, мезо- й </a:t>
            </a:r>
            <a:r>
              <a:rPr lang="ru-RU" dirty="0" err="1" smtClean="0"/>
              <a:t>макрорівнях</a:t>
            </a:r>
            <a:r>
              <a:rPr lang="ru-RU" dirty="0" smtClean="0"/>
              <a:t>; </a:t>
            </a:r>
            <a:r>
              <a:rPr lang="ru-RU" dirty="0" err="1" smtClean="0"/>
              <a:t>аналізувати</a:t>
            </a:r>
            <a:r>
              <a:rPr lang="ru-RU" dirty="0" smtClean="0"/>
              <a:t> </a:t>
            </a:r>
            <a:r>
              <a:rPr lang="ru-RU" dirty="0" err="1"/>
              <a:t>наслідки</a:t>
            </a:r>
            <a:r>
              <a:rPr lang="ru-RU" dirty="0"/>
              <a:t> </a:t>
            </a:r>
            <a:r>
              <a:rPr lang="ru-RU" dirty="0" err="1"/>
              <a:t>адміністративно-територіального</a:t>
            </a:r>
            <a:r>
              <a:rPr lang="ru-RU" dirty="0"/>
              <a:t> </a:t>
            </a:r>
            <a:r>
              <a:rPr lang="ru-RU" dirty="0" err="1"/>
              <a:t>реформування</a:t>
            </a:r>
            <a:r>
              <a:rPr lang="ru-RU" dirty="0"/>
              <a:t> в </a:t>
            </a:r>
            <a:r>
              <a:rPr lang="ru-RU" dirty="0" err="1"/>
              <a:t>країні</a:t>
            </a:r>
            <a:r>
              <a:rPr lang="ru-RU" dirty="0"/>
              <a:t>; </a:t>
            </a:r>
            <a:r>
              <a:rPr lang="ru-RU" dirty="0" err="1" smtClean="0"/>
              <a:t>формувати</a:t>
            </a:r>
            <a:r>
              <a:rPr lang="ru-RU" dirty="0" smtClean="0"/>
              <a:t> </a:t>
            </a:r>
            <a:r>
              <a:rPr lang="ru-RU" dirty="0" err="1"/>
              <a:t>механізм</a:t>
            </a:r>
            <a:r>
              <a:rPr lang="ru-RU" dirty="0"/>
              <a:t> </a:t>
            </a:r>
            <a:r>
              <a:rPr lang="ru-RU" dirty="0" err="1"/>
              <a:t>залучення</a:t>
            </a:r>
            <a:r>
              <a:rPr lang="ru-RU" dirty="0"/>
              <a:t> </a:t>
            </a:r>
            <a:r>
              <a:rPr lang="ru-RU" dirty="0" err="1"/>
              <a:t>матеріальних</a:t>
            </a:r>
            <a:r>
              <a:rPr lang="ru-RU" dirty="0"/>
              <a:t>, </a:t>
            </a:r>
            <a:r>
              <a:rPr lang="ru-RU" dirty="0" err="1"/>
              <a:t>фінансових</a:t>
            </a:r>
            <a:r>
              <a:rPr lang="ru-RU" dirty="0"/>
              <a:t>, </a:t>
            </a:r>
            <a:r>
              <a:rPr lang="ru-RU" dirty="0" err="1"/>
              <a:t>трудових</a:t>
            </a:r>
            <a:r>
              <a:rPr lang="ru-RU" dirty="0"/>
              <a:t> і </a:t>
            </a:r>
            <a:r>
              <a:rPr lang="ru-RU" dirty="0" err="1"/>
              <a:t>інших</a:t>
            </a:r>
            <a:r>
              <a:rPr lang="ru-RU" dirty="0"/>
              <a:t> </a:t>
            </a:r>
            <a:r>
              <a:rPr lang="ru-RU" dirty="0" err="1"/>
              <a:t>ресурсів</a:t>
            </a:r>
            <a:r>
              <a:rPr lang="ru-RU" dirty="0"/>
              <a:t> для </a:t>
            </a:r>
            <a:r>
              <a:rPr lang="ru-RU" dirty="0" err="1"/>
              <a:t>соціального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smtClean="0"/>
              <a:t>села; </a:t>
            </a:r>
            <a:r>
              <a:rPr lang="ru-RU" dirty="0" err="1" smtClean="0"/>
              <a:t>обґрунтувати</a:t>
            </a:r>
            <a:r>
              <a:rPr lang="ru-RU" dirty="0" smtClean="0"/>
              <a:t> </a:t>
            </a:r>
            <a:r>
              <a:rPr lang="ru-RU" dirty="0" err="1"/>
              <a:t>напрями</a:t>
            </a:r>
            <a:r>
              <a:rPr lang="ru-RU" dirty="0"/>
              <a:t> </a:t>
            </a:r>
            <a:r>
              <a:rPr lang="ru-RU" dirty="0" err="1"/>
              <a:t>розвитку</a:t>
            </a:r>
            <a:r>
              <a:rPr lang="ru-RU" dirty="0"/>
              <a:t> й </a:t>
            </a:r>
            <a:r>
              <a:rPr lang="ru-RU" dirty="0" err="1"/>
              <a:t>удосконалення</a:t>
            </a:r>
            <a:r>
              <a:rPr lang="ru-RU" dirty="0"/>
              <a:t> </a:t>
            </a:r>
            <a:r>
              <a:rPr lang="ru-RU" dirty="0" err="1"/>
              <a:t>виробничої</a:t>
            </a:r>
            <a:r>
              <a:rPr lang="ru-RU" dirty="0"/>
              <a:t> й </a:t>
            </a:r>
            <a:r>
              <a:rPr lang="ru-RU" dirty="0" err="1"/>
              <a:t>соціальної</a:t>
            </a:r>
            <a:r>
              <a:rPr lang="ru-RU" dirty="0"/>
              <a:t> </a:t>
            </a:r>
            <a:r>
              <a:rPr lang="ru-RU" dirty="0" err="1"/>
              <a:t>інфраструктури</a:t>
            </a:r>
            <a:r>
              <a:rPr lang="ru-RU" dirty="0"/>
              <a:t> села;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75794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 advTm="15341">
        <p14:switch dir="r"/>
      </p:transition>
    </mc:Choice>
    <mc:Fallback xmlns="">
      <p:transition spd="slow" advTm="15341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3|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4|2.5|2.4|2.9|2.5|2.4|2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.4|3.2|3.2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9|6.9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126</TotalTime>
  <Words>437</Words>
  <Application>Microsoft Office PowerPoint</Application>
  <PresentationFormat>Экран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Кнопка</vt:lpstr>
      <vt:lpstr>ЕКОНОМІКА СІЛЬСЬКИХ ТЕРИТОРІЙ ТА СІЛЬСЬКОГОСПОДАРСЬКОГО ЗЕМЛЕКОРИСТУВАННЯ  </vt:lpstr>
      <vt:lpstr>Презентация PowerPoint</vt:lpstr>
      <vt:lpstr>Мета вивчення навчального курсу</vt:lpstr>
      <vt:lpstr>Головними завданнями курсу є : </vt:lpstr>
      <vt:lpstr>Курс   “Економіка сільських територій та сільськогосподарського землекористування”</vt:lpstr>
      <vt:lpstr>Теми курсу</vt:lpstr>
      <vt:lpstr>Теми курсу</vt:lpstr>
      <vt:lpstr>У результаті вивчення навчальної дисципліни студент повинен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ОСНОВИ ЗОВНІШНЬОЕКОНОМІЧНОЇ ДІЯЛЬНОСТІ ПІДПРИЄМСТВА</dc:title>
  <dc:creator>Наташа</dc:creator>
  <cp:lastModifiedBy>Наташа</cp:lastModifiedBy>
  <cp:revision>20</cp:revision>
  <dcterms:created xsi:type="dcterms:W3CDTF">2016-01-28T05:54:17Z</dcterms:created>
  <dcterms:modified xsi:type="dcterms:W3CDTF">2020-11-10T19:17:35Z</dcterms:modified>
</cp:coreProperties>
</file>