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77" d="100"/>
          <a:sy n="77" d="100"/>
        </p:scale>
        <p:origin x="-117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Users\Наташа\Desktop\Без названи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7937"/>
            <a:ext cx="4572000" cy="4221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2143012"/>
            <a:ext cx="6768752" cy="1828090"/>
          </a:xfrm>
        </p:spPr>
        <p:txBody>
          <a:bodyPr>
            <a:normAutofit fontScale="90000"/>
          </a:bodyPr>
          <a:lstStyle/>
          <a:p>
            <a:r>
              <a:rPr lang="uk-UA" sz="3600" b="1" dirty="0"/>
              <a:t>ЕКОНОМІКА СІЛЬСЬКИХ ТЕРИТОРІЙ ТА СІЛЬСЬКОГОСПОДАРСЬКОГО ЗЕМЛЕКОРИСТУВАННЯ</a:t>
            </a:r>
            <a:r>
              <a:rPr lang="uk-UA" dirty="0"/>
              <a:t/>
            </a:r>
            <a:br>
              <a:rPr lang="uk-UA" dirty="0"/>
            </a:br>
            <a:r>
              <a:rPr lang="uk-UA" b="1" dirty="0"/>
              <a:t> 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229100"/>
            <a:ext cx="7776864" cy="1473200"/>
          </a:xfrm>
        </p:spPr>
        <p:txBody>
          <a:bodyPr>
            <a:normAutofit fontScale="85000" lnSpcReduction="20000"/>
          </a:bodyPr>
          <a:lstStyle/>
          <a:p>
            <a:r>
              <a:rPr lang="uk-UA" b="1" dirty="0">
                <a:solidFill>
                  <a:schemeClr val="tx1"/>
                </a:solidFill>
              </a:rPr>
              <a:t>для здобувачів ступеня вищої освіти магістра </a:t>
            </a:r>
            <a:endParaRPr lang="uk-UA" dirty="0">
              <a:solidFill>
                <a:schemeClr val="tx1"/>
              </a:solidFill>
            </a:endParaRPr>
          </a:p>
          <a:p>
            <a:r>
              <a:rPr lang="uk-UA" b="1" dirty="0" smtClean="0">
                <a:solidFill>
                  <a:schemeClr val="tx1"/>
                </a:solidFill>
              </a:rPr>
              <a:t>спеціальності </a:t>
            </a:r>
            <a:r>
              <a:rPr lang="uk-UA" b="1" dirty="0" smtClean="0">
                <a:solidFill>
                  <a:schemeClr val="tx1"/>
                </a:solidFill>
              </a:rPr>
              <a:t>051 Економіка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Освітньо-професійна програма </a:t>
            </a:r>
            <a:r>
              <a:rPr lang="uk-UA" dirty="0" smtClean="0">
                <a:solidFill>
                  <a:schemeClr val="tx1"/>
                </a:solidFill>
              </a:rPr>
              <a:t>«Економіка та управління ринком землі</a:t>
            </a:r>
            <a:r>
              <a:rPr lang="uk-UA" dirty="0" smtClean="0">
                <a:solidFill>
                  <a:schemeClr val="tx1"/>
                </a:solidFill>
              </a:rPr>
              <a:t>», «Міжнародна економіка», «</a:t>
            </a:r>
            <a:r>
              <a:rPr lang="uk-UA" dirty="0">
                <a:solidFill>
                  <a:schemeClr val="tx1"/>
                </a:solidFill>
              </a:rPr>
              <a:t>Управління персоналом та економіка </a:t>
            </a:r>
            <a:r>
              <a:rPr lang="uk-UA" dirty="0" smtClean="0">
                <a:solidFill>
                  <a:schemeClr val="tx1"/>
                </a:solidFill>
              </a:rPr>
              <a:t>праці», «Економічна кібернетика</a:t>
            </a:r>
            <a:r>
              <a:rPr lang="uk-UA" dirty="0" smtClean="0"/>
              <a:t>»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4" name="AutoShape 2" descr="В Україні офіційно стартував проект розвитку сільських територій |  AgroPortal.u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5" name="AutoShape 4" descr="В Україні офіційно стартував проект розвитку сільських територій |  AgroPortal.u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6" name="AutoShape 6" descr="GoLOCAL | Проект розвитку сільських територій BELIEV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8553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41"/>
    </mc:Choice>
    <mc:Fallback xmlns="">
      <p:transition spd="slow" advTm="91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Наташа\Desktop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937" y="3212976"/>
            <a:ext cx="4745707" cy="307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5" y="764704"/>
            <a:ext cx="7848873" cy="53614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600" dirty="0"/>
              <a:t>Курс  </a:t>
            </a:r>
            <a:r>
              <a:rPr lang="uk-UA" sz="2600" dirty="0" smtClean="0"/>
              <a:t>«</a:t>
            </a:r>
            <a:r>
              <a:rPr lang="uk-UA" sz="2600" b="1" dirty="0" smtClean="0"/>
              <a:t>Економіка </a:t>
            </a:r>
            <a:r>
              <a:rPr lang="uk-UA" sz="2600" b="1" dirty="0"/>
              <a:t>сільських територій та сільськогосподарського </a:t>
            </a:r>
            <a:r>
              <a:rPr lang="uk-UA" sz="2600" b="1" dirty="0" smtClean="0"/>
              <a:t>землекористування</a:t>
            </a:r>
            <a:r>
              <a:rPr lang="uk-UA" sz="2600" dirty="0" smtClean="0"/>
              <a:t>» </a:t>
            </a:r>
            <a:r>
              <a:rPr lang="uk-UA" sz="2600" dirty="0"/>
              <a:t>– це </a:t>
            </a:r>
            <a:r>
              <a:rPr lang="uk-UA" sz="2600" dirty="0" smtClean="0"/>
              <a:t>вибіркова дисципліна</a:t>
            </a:r>
            <a:r>
              <a:rPr lang="uk-UA" sz="2600" dirty="0"/>
              <a:t>, яка є підґрунтям для формування системи теоретичних знань і професійних навичок майбутніх фахівців. </a:t>
            </a:r>
            <a:endParaRPr lang="uk-UA" sz="3200" dirty="0">
              <a:solidFill>
                <a:schemeClr val="bg2">
                  <a:lumMod val="25000"/>
                </a:schemeClr>
              </a:solidFill>
            </a:endParaRPr>
          </a:p>
          <a:p>
            <a:endParaRPr lang="uk-UA" dirty="0"/>
          </a:p>
        </p:txBody>
      </p:sp>
      <p:sp>
        <p:nvSpPr>
          <p:cNvPr id="3" name="AutoShape 2" descr="GoLOCAL | Проект розвитку сільських територій BELIEV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0341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7236">
        <p14:switch dir="r"/>
      </p:transition>
    </mc:Choice>
    <mc:Fallback xmlns="">
      <p:transition spd="slow" advTm="723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Мета вивчення навчального курсу</a:t>
            </a:r>
            <a:endParaRPr lang="uk-UA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2348880"/>
            <a:ext cx="7264317" cy="366672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sz="3600" dirty="0" smtClean="0"/>
              <a:t>надання </a:t>
            </a:r>
            <a:r>
              <a:rPr lang="uk-UA" sz="3600" dirty="0"/>
              <a:t>знань студентам про об’єктивні закономірності, реальні процеси та специфічні особливості розвитку сільських територій та сільськогосподарського землекористування в ринкових умовах, а також формування практичних навичок аналізу сучасного стану соціально-економічного розвитку сільських територій, виявлення диспропорцій у розвитку його елементної бази та розробка заходів по їх подоланню</a:t>
            </a:r>
            <a:r>
              <a:rPr lang="uk-UA" sz="3600" dirty="0" smtClean="0"/>
              <a:t>.</a:t>
            </a:r>
            <a:endParaRPr lang="uk-UA" dirty="0"/>
          </a:p>
          <a:p>
            <a:endParaRPr lang="uk-U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2915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6475">
        <p14:switch dir="r"/>
      </p:transition>
    </mc:Choice>
    <mc:Fallback xmlns="">
      <p:transition spd="slow" advTm="647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196752"/>
            <a:ext cx="8856984" cy="682336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Головними завданнями курсу </a:t>
            </a:r>
            <a:r>
              <a:rPr lang="uk-UA" b="1" dirty="0" smtClean="0"/>
              <a:t>є :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556792"/>
            <a:ext cx="7416824" cy="475252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uk-UA" sz="2000" dirty="0"/>
              <a:t>вивчення теоретичних засад управління розвитком сільських територій; </a:t>
            </a:r>
            <a:endParaRPr lang="uk-UA" sz="2000" dirty="0" smtClean="0"/>
          </a:p>
          <a:p>
            <a:pPr lvl="0"/>
            <a:r>
              <a:rPr lang="uk-UA" sz="2000" dirty="0" smtClean="0"/>
              <a:t>ознайомлення </a:t>
            </a:r>
            <a:r>
              <a:rPr lang="uk-UA" sz="2000" dirty="0"/>
              <a:t>з основними організаційними формами ведення господарської діяльності в агропромисловому комплексі; </a:t>
            </a:r>
            <a:endParaRPr lang="uk-UA" sz="2000" dirty="0" smtClean="0"/>
          </a:p>
          <a:p>
            <a:pPr lvl="0"/>
            <a:r>
              <a:rPr lang="uk-UA" sz="2000" dirty="0" smtClean="0"/>
              <a:t>поглиблення </a:t>
            </a:r>
            <a:r>
              <a:rPr lang="uk-UA" sz="2000" dirty="0"/>
              <a:t>знань сутності та завдань ресурсного забезпечення функціонування аграрного виробництва та прийняття економічних та господарських рішень щодо ефективного господарювання</a:t>
            </a:r>
            <a:r>
              <a:rPr lang="uk-UA" sz="2000" dirty="0" smtClean="0"/>
              <a:t>;</a:t>
            </a:r>
          </a:p>
          <a:p>
            <a:pPr lvl="0"/>
            <a:r>
              <a:rPr lang="uk-UA" sz="2000" dirty="0" smtClean="0"/>
              <a:t> </a:t>
            </a:r>
            <a:r>
              <a:rPr lang="uk-UA" sz="2000" dirty="0"/>
              <a:t>розкриття пріоритетних напрямів та механізмів вирішення проблем подолання </a:t>
            </a:r>
            <a:r>
              <a:rPr lang="uk-UA" sz="2000" dirty="0" err="1"/>
              <a:t>депресивності</a:t>
            </a:r>
            <a:r>
              <a:rPr lang="uk-UA" sz="2000" dirty="0"/>
              <a:t> сільських районів, диверсифікації їх економічної бази та створення соціально привабливих і екологічно безпечних умов життя для сільського населення; </a:t>
            </a:r>
            <a:endParaRPr lang="uk-UA" sz="2000" dirty="0" smtClean="0"/>
          </a:p>
          <a:p>
            <a:pPr lvl="0"/>
            <a:r>
              <a:rPr lang="uk-UA" sz="2000" dirty="0" smtClean="0"/>
              <a:t>набуття </a:t>
            </a:r>
            <a:r>
              <a:rPr lang="uk-UA" sz="2000" dirty="0"/>
              <a:t>навичок аналізу причинно-наслідкові зв’язки розвитку сільського сектора та впливу на нього зовнішніх і внутрішніх чинників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627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8853">
        <p14:switch dir="r"/>
      </p:transition>
    </mc:Choice>
    <mc:Fallback xmlns="">
      <p:transition spd="slow" advTm="1885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1700808"/>
            <a:ext cx="8229600" cy="1728192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Курс 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“</a:t>
            </a:r>
            <a:r>
              <a:rPr lang="uk-UA" b="1" dirty="0"/>
              <a:t>Економіка сільських територій та сільськогосподарського землекористування”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43608" y="4077072"/>
            <a:ext cx="7408333" cy="12961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складається з 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таких тем</a:t>
            </a:r>
            <a:endParaRPr lang="uk-UA" sz="3200" i="1" dirty="0"/>
          </a:p>
          <a:p>
            <a:endParaRPr lang="uk-U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2787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3012">
        <p14:switch dir="r"/>
      </p:transition>
    </mc:Choice>
    <mc:Fallback xmlns="">
      <p:transition spd="slow" advTm="1301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Теми курсу</a:t>
            </a:r>
            <a:endParaRPr lang="uk-UA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599" y="1772817"/>
            <a:ext cx="7128793" cy="2448272"/>
          </a:xfrm>
        </p:spPr>
        <p:txBody>
          <a:bodyPr>
            <a:normAutofit fontScale="92500" lnSpcReduction="20000"/>
          </a:bodyPr>
          <a:lstStyle/>
          <a:p>
            <a:pPr fontAlgn="t"/>
            <a:r>
              <a:rPr lang="uk-UA" b="1" dirty="0"/>
              <a:t>Тема 1</a:t>
            </a:r>
            <a:r>
              <a:rPr lang="uk-UA" b="1" dirty="0" smtClean="0"/>
              <a:t>.</a:t>
            </a:r>
            <a:r>
              <a:rPr lang="uk-UA" dirty="0" smtClean="0"/>
              <a:t> </a:t>
            </a:r>
            <a:r>
              <a:rPr lang="ru-RU" dirty="0" err="1"/>
              <a:t>Сутність</a:t>
            </a:r>
            <a:r>
              <a:rPr lang="ru-RU" dirty="0"/>
              <a:t> </a:t>
            </a:r>
            <a:r>
              <a:rPr lang="ru-RU" dirty="0" err="1"/>
              <a:t>соціально-економічного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сільських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 </a:t>
            </a:r>
            <a:endParaRPr lang="ru-RU" dirty="0" smtClean="0"/>
          </a:p>
          <a:p>
            <a:pPr fontAlgn="t"/>
            <a:r>
              <a:rPr lang="uk-UA" b="1" dirty="0" smtClean="0"/>
              <a:t>Тема </a:t>
            </a:r>
            <a:r>
              <a:rPr lang="uk-UA" b="1" dirty="0"/>
              <a:t>2.</a:t>
            </a:r>
            <a:r>
              <a:rPr lang="uk-UA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соціально-економічного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сільських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endParaRPr lang="uk-UA" dirty="0"/>
          </a:p>
          <a:p>
            <a:pPr fontAlgn="t"/>
            <a:r>
              <a:rPr lang="uk-UA" b="1" dirty="0"/>
              <a:t>Тема 3.</a:t>
            </a:r>
            <a:r>
              <a:rPr lang="uk-UA" dirty="0"/>
              <a:t> </a:t>
            </a:r>
            <a:r>
              <a:rPr lang="ru-RU" dirty="0" err="1"/>
              <a:t>Аграрна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r>
              <a:rPr lang="ru-RU" dirty="0"/>
              <a:t> як фактор </a:t>
            </a:r>
            <a:r>
              <a:rPr lang="ru-RU" dirty="0" err="1"/>
              <a:t>соціально-економічного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сільських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endParaRPr lang="uk-UA" dirty="0"/>
          </a:p>
          <a:p>
            <a:pPr fontAlgn="t"/>
            <a:r>
              <a:rPr lang="uk-UA" b="1" dirty="0"/>
              <a:t>Тема 4. </a:t>
            </a:r>
            <a:r>
              <a:rPr lang="ru-RU" dirty="0" err="1"/>
              <a:t>Диверсифікація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як </a:t>
            </a:r>
            <a:r>
              <a:rPr lang="ru-RU" dirty="0" err="1"/>
              <a:t>напрям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сільських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endParaRPr lang="uk-UA" dirty="0"/>
          </a:p>
        </p:txBody>
      </p:sp>
      <p:sp>
        <p:nvSpPr>
          <p:cNvPr id="4" name="AutoShape 2" descr="Розвиток сільських територій під опікою служби зайнятості Сумщини – Новини  кожного дня. Сум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3075" name="Picture 3" descr="C:\Users\Наташа\Desktop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58057">
            <a:off x="1259632" y="4371203"/>
            <a:ext cx="267652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Наташа\Desktop\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9153">
            <a:off x="5148064" y="4258746"/>
            <a:ext cx="2667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073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7314">
        <p14:switch dir="r"/>
      </p:transition>
    </mc:Choice>
    <mc:Fallback xmlns="">
      <p:transition spd="slow" advTm="731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Теми курсу</a:t>
            </a:r>
            <a:endParaRPr lang="uk-UA" b="1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5" y="1772816"/>
            <a:ext cx="8496945" cy="2088232"/>
          </a:xfrm>
        </p:spPr>
        <p:txBody>
          <a:bodyPr>
            <a:normAutofit fontScale="92500" lnSpcReduction="20000"/>
          </a:bodyPr>
          <a:lstStyle/>
          <a:p>
            <a:pPr fontAlgn="t"/>
            <a:r>
              <a:rPr lang="uk-UA" b="1" dirty="0" smtClean="0"/>
              <a:t>Тема </a:t>
            </a:r>
            <a:r>
              <a:rPr lang="uk-UA" b="1" dirty="0"/>
              <a:t>5. </a:t>
            </a:r>
            <a:r>
              <a:rPr lang="uk-UA" dirty="0"/>
              <a:t>Соціальний та </a:t>
            </a:r>
            <a:r>
              <a:rPr lang="uk-UA" dirty="0" err="1"/>
              <a:t>еколого-економічний</a:t>
            </a:r>
            <a:r>
              <a:rPr lang="uk-UA" dirty="0"/>
              <a:t> розвиток сільських територій</a:t>
            </a:r>
          </a:p>
          <a:p>
            <a:pPr fontAlgn="t"/>
            <a:r>
              <a:rPr lang="uk-UA" b="1" dirty="0"/>
              <a:t>Тема 6.</a:t>
            </a:r>
            <a:r>
              <a:rPr lang="uk-UA" dirty="0"/>
              <a:t> Інноваційний вектор соціально-економічного розвитку сільських територій</a:t>
            </a:r>
          </a:p>
          <a:p>
            <a:pPr fontAlgn="t"/>
            <a:r>
              <a:rPr lang="uk-UA" b="1" dirty="0"/>
              <a:t>Тема 7.</a:t>
            </a:r>
            <a:r>
              <a:rPr lang="uk-UA" dirty="0"/>
              <a:t> Планування розвитку сільських територій</a:t>
            </a:r>
          </a:p>
          <a:p>
            <a:pPr fontAlgn="t"/>
            <a:r>
              <a:rPr lang="uk-UA" b="1" dirty="0"/>
              <a:t>Тема 8.</a:t>
            </a:r>
            <a:r>
              <a:rPr lang="uk-UA" dirty="0"/>
              <a:t> Світовий досвід розвитку сільських територій</a:t>
            </a:r>
          </a:p>
        </p:txBody>
      </p:sp>
      <p:pic>
        <p:nvPicPr>
          <p:cNvPr id="2049" name="Picture 1" descr="C:\Users\Наташа\Desktop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028346"/>
            <a:ext cx="2457450" cy="2046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Наташа\Desktop\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86866">
            <a:off x="5860937" y="4268840"/>
            <a:ext cx="2381250" cy="1819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Наташа\Desktop\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29007">
            <a:off x="842203" y="4214508"/>
            <a:ext cx="2491262" cy="1809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430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6944">
        <p14:switch dir="r"/>
      </p:transition>
    </mc:Choice>
    <mc:Fallback xmlns="">
      <p:transition spd="slow" advTm="694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uk-UA" sz="4000" b="1" dirty="0"/>
              <a:t>У результаті вивчення навчальної дисципліни студент повинен</a:t>
            </a:r>
            <a:r>
              <a:rPr lang="uk-UA" b="1" dirty="0"/>
              <a:t/>
            </a:r>
            <a:br>
              <a:rPr lang="uk-UA" b="1" dirty="0"/>
            </a:br>
            <a:endParaRPr lang="uk-UA" b="1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599" y="1844824"/>
            <a:ext cx="7416825" cy="432048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b="1" dirty="0" smtClean="0"/>
              <a:t>Знати </a:t>
            </a:r>
            <a:r>
              <a:rPr lang="ru-RU" dirty="0" smtClean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виробничої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 </a:t>
            </a:r>
            <a:r>
              <a:rPr lang="ru-RU" dirty="0" err="1"/>
              <a:t>сільської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; </a:t>
            </a:r>
            <a:r>
              <a:rPr lang="ru-RU" dirty="0" smtClean="0"/>
              <a:t> </a:t>
            </a:r>
            <a:r>
              <a:rPr lang="ru-RU" dirty="0" err="1"/>
              <a:t>демографічні</a:t>
            </a:r>
            <a:r>
              <a:rPr lang="ru-RU" dirty="0"/>
              <a:t> </a:t>
            </a:r>
            <a:r>
              <a:rPr lang="ru-RU" dirty="0" err="1"/>
              <a:t>тенденції</a:t>
            </a:r>
            <a:r>
              <a:rPr lang="ru-RU" dirty="0"/>
              <a:t> й </a:t>
            </a:r>
            <a:r>
              <a:rPr lang="ru-RU" dirty="0" err="1"/>
              <a:t>чинники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них, стан і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поселенської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в </a:t>
            </a:r>
            <a:r>
              <a:rPr lang="ru-RU" dirty="0" err="1"/>
              <a:t>країні</a:t>
            </a:r>
            <a:r>
              <a:rPr lang="ru-RU" dirty="0"/>
              <a:t>; </a:t>
            </a:r>
            <a:r>
              <a:rPr lang="ru-RU" dirty="0" smtClean="0"/>
              <a:t> </a:t>
            </a:r>
            <a:r>
              <a:rPr lang="ru-RU" dirty="0"/>
              <a:t>структуру </a:t>
            </a:r>
            <a:r>
              <a:rPr lang="ru-RU" dirty="0" err="1"/>
              <a:t>сільського</a:t>
            </a:r>
            <a:r>
              <a:rPr lang="ru-RU" dirty="0"/>
              <a:t> </a:t>
            </a:r>
            <a:r>
              <a:rPr lang="ru-RU" dirty="0" err="1"/>
              <a:t>життєвого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та </a:t>
            </a:r>
            <a:r>
              <a:rPr lang="ru-RU" dirty="0" err="1"/>
              <a:t>економічні</a:t>
            </a:r>
            <a:r>
              <a:rPr lang="ru-RU" dirty="0"/>
              <a:t> засади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 </a:t>
            </a:r>
            <a:r>
              <a:rPr lang="ru-RU" dirty="0" err="1"/>
              <a:t>сільських</a:t>
            </a:r>
            <a:r>
              <a:rPr lang="ru-RU" dirty="0"/>
              <a:t> </a:t>
            </a:r>
            <a:r>
              <a:rPr lang="ru-RU" dirty="0" err="1"/>
              <a:t>поселень</a:t>
            </a:r>
            <a:r>
              <a:rPr lang="ru-RU" dirty="0"/>
              <a:t>; </a:t>
            </a:r>
            <a:r>
              <a:rPr lang="ru-RU" dirty="0" smtClean="0"/>
              <a:t> </a:t>
            </a:r>
            <a:r>
              <a:rPr lang="ru-RU" dirty="0" err="1"/>
              <a:t>організаційно-правові</a:t>
            </a:r>
            <a:r>
              <a:rPr lang="ru-RU" dirty="0"/>
              <a:t> засади й </a:t>
            </a:r>
            <a:r>
              <a:rPr lang="ru-RU" dirty="0" err="1"/>
              <a:t>матеріально-фінансову</a:t>
            </a:r>
            <a:r>
              <a:rPr lang="ru-RU" dirty="0"/>
              <a:t> базу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сільськими</a:t>
            </a:r>
            <a:r>
              <a:rPr lang="ru-RU" dirty="0"/>
              <a:t> </a:t>
            </a:r>
            <a:r>
              <a:rPr lang="ru-RU" dirty="0" err="1"/>
              <a:t>територіями</a:t>
            </a:r>
            <a:r>
              <a:rPr lang="ru-RU" dirty="0"/>
              <a:t>; </a:t>
            </a:r>
            <a:r>
              <a:rPr lang="ru-RU" dirty="0" smtClean="0"/>
              <a:t> </a:t>
            </a:r>
            <a:r>
              <a:rPr lang="ru-RU" dirty="0" err="1"/>
              <a:t>концепцію</a:t>
            </a:r>
            <a:r>
              <a:rPr lang="ru-RU" dirty="0"/>
              <a:t> </a:t>
            </a:r>
            <a:r>
              <a:rPr lang="ru-RU" dirty="0" err="1"/>
              <a:t>реформування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та його </a:t>
            </a:r>
            <a:r>
              <a:rPr lang="ru-RU" dirty="0" err="1"/>
              <a:t>значення</a:t>
            </a:r>
            <a:r>
              <a:rPr lang="ru-RU" dirty="0"/>
              <a:t> для </a:t>
            </a:r>
            <a:r>
              <a:rPr lang="ru-RU" dirty="0" err="1" smtClean="0"/>
              <a:t>соціально-економічного</a:t>
            </a:r>
            <a:r>
              <a:rPr lang="ru-RU" dirty="0" smtClean="0"/>
              <a:t> </a:t>
            </a:r>
            <a:r>
              <a:rPr lang="ru-RU" dirty="0" err="1"/>
              <a:t>розвитку</a:t>
            </a:r>
            <a:r>
              <a:rPr lang="ru-RU" dirty="0"/>
              <a:t> села. </a:t>
            </a:r>
            <a:endParaRPr lang="ru-RU" dirty="0" smtClean="0"/>
          </a:p>
          <a:p>
            <a:pPr algn="just"/>
            <a:endParaRPr lang="ru-RU" dirty="0"/>
          </a:p>
          <a:p>
            <a:r>
              <a:rPr lang="uk-UA" b="1" dirty="0" smtClean="0"/>
              <a:t>вміти</a:t>
            </a:r>
            <a:r>
              <a:rPr lang="uk-UA" dirty="0"/>
              <a:t>:</a:t>
            </a:r>
            <a:r>
              <a:rPr lang="uk-UA" b="1" dirty="0"/>
              <a:t> </a:t>
            </a:r>
            <a:r>
              <a:rPr lang="uk-UA" dirty="0"/>
              <a:t>аналізувати та оцінювати </a:t>
            </a:r>
            <a:r>
              <a:rPr lang="uk-UA" dirty="0" smtClean="0"/>
              <a:t>стан </a:t>
            </a:r>
            <a:r>
              <a:rPr lang="uk-UA" dirty="0"/>
              <a:t>розвитку сільських територій з економічної, соціальної, екологічної точки </a:t>
            </a:r>
            <a:r>
              <a:rPr lang="uk-UA" dirty="0" smtClean="0"/>
              <a:t>зору; </a:t>
            </a:r>
            <a:r>
              <a:rPr lang="ru-RU" dirty="0" err="1" smtClean="0"/>
              <a:t>розробляти</a:t>
            </a:r>
            <a:r>
              <a:rPr lang="ru-RU" dirty="0" smtClean="0"/>
              <a:t> </a:t>
            </a:r>
            <a:r>
              <a:rPr lang="ru-RU" dirty="0"/>
              <a:t>заходи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сільської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на </a:t>
            </a:r>
            <a:r>
              <a:rPr lang="ru-RU" dirty="0" err="1"/>
              <a:t>мікро</a:t>
            </a:r>
            <a:r>
              <a:rPr lang="ru-RU" dirty="0"/>
              <a:t>, мезо- й </a:t>
            </a:r>
            <a:r>
              <a:rPr lang="ru-RU" dirty="0" err="1" smtClean="0"/>
              <a:t>макрорівнях</a:t>
            </a:r>
            <a:r>
              <a:rPr lang="ru-RU" dirty="0" smtClean="0"/>
              <a:t>; </a:t>
            </a:r>
            <a:r>
              <a:rPr lang="ru-RU" dirty="0" err="1" smtClean="0"/>
              <a:t>аналізувати</a:t>
            </a:r>
            <a:r>
              <a:rPr lang="ru-RU" dirty="0" smtClean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адміністративно-територіального</a:t>
            </a:r>
            <a:r>
              <a:rPr lang="ru-RU" dirty="0"/>
              <a:t> </a:t>
            </a:r>
            <a:r>
              <a:rPr lang="ru-RU" dirty="0" err="1"/>
              <a:t>реформування</a:t>
            </a:r>
            <a:r>
              <a:rPr lang="ru-RU" dirty="0"/>
              <a:t> в </a:t>
            </a:r>
            <a:r>
              <a:rPr lang="ru-RU" dirty="0" err="1"/>
              <a:t>країні</a:t>
            </a:r>
            <a:r>
              <a:rPr lang="ru-RU" dirty="0"/>
              <a:t>; </a:t>
            </a:r>
            <a:r>
              <a:rPr lang="ru-RU" dirty="0" err="1" smtClean="0"/>
              <a:t>формувати</a:t>
            </a:r>
            <a:r>
              <a:rPr lang="ru-RU" dirty="0" smtClean="0"/>
              <a:t>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матеріальних</a:t>
            </a:r>
            <a:r>
              <a:rPr lang="ru-RU" dirty="0"/>
              <a:t>, </a:t>
            </a:r>
            <a:r>
              <a:rPr lang="ru-RU" dirty="0" err="1"/>
              <a:t>фінансових</a:t>
            </a:r>
            <a:r>
              <a:rPr lang="ru-RU" dirty="0"/>
              <a:t>, </a:t>
            </a:r>
            <a:r>
              <a:rPr lang="ru-RU" dirty="0" err="1"/>
              <a:t>трудових</a:t>
            </a:r>
            <a:r>
              <a:rPr lang="ru-RU" dirty="0"/>
              <a:t> і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для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smtClean="0"/>
              <a:t>села; </a:t>
            </a:r>
            <a:r>
              <a:rPr lang="ru-RU" dirty="0" err="1" smtClean="0"/>
              <a:t>обґрунтувати</a:t>
            </a:r>
            <a:r>
              <a:rPr lang="ru-RU" dirty="0" smtClean="0"/>
              <a:t> </a:t>
            </a:r>
            <a:r>
              <a:rPr lang="ru-RU" dirty="0" err="1"/>
              <a:t>напрями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й </a:t>
            </a:r>
            <a:r>
              <a:rPr lang="ru-RU" dirty="0" err="1"/>
              <a:t>удосконалення</a:t>
            </a:r>
            <a:r>
              <a:rPr lang="ru-RU" dirty="0"/>
              <a:t> </a:t>
            </a:r>
            <a:r>
              <a:rPr lang="ru-RU" dirty="0" err="1"/>
              <a:t>виробничої</a:t>
            </a:r>
            <a:r>
              <a:rPr lang="ru-RU" dirty="0"/>
              <a:t> й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 села;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5794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15341">
        <p14:switch dir="r"/>
      </p:transition>
    </mc:Choice>
    <mc:Fallback xmlns="">
      <p:transition spd="slow" advTm="1534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3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5|2.4|2.9|2.5|2.4|2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3.2|3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6.9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130</TotalTime>
  <Words>424</Words>
  <Application>Microsoft Office PowerPoint</Application>
  <PresentationFormat>Экран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Кнопка</vt:lpstr>
      <vt:lpstr>ЕКОНОМІКА СІЛЬСЬКИХ ТЕРИТОРІЙ ТА СІЛЬСЬКОГОСПОДАРСЬКОГО ЗЕМЛЕКОРИСТУВАННЯ  </vt:lpstr>
      <vt:lpstr>Презентация PowerPoint</vt:lpstr>
      <vt:lpstr>Мета вивчення навчального курсу</vt:lpstr>
      <vt:lpstr>Головними завданнями курсу є : </vt:lpstr>
      <vt:lpstr>Курс   “Економіка сільських територій та сільськогосподарського землекористування”</vt:lpstr>
      <vt:lpstr>Теми курсу</vt:lpstr>
      <vt:lpstr>Теми курсу</vt:lpstr>
      <vt:lpstr>У результаті вивчення навчальної дисципліни студент повинен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ЗОВНІШНЬОЕКОНОМІЧНОЇ ДІЯЛЬНОСТІ ПІДПРИЄМСТВА</dc:title>
  <dc:creator>Наташа</dc:creator>
  <cp:lastModifiedBy>Наташа</cp:lastModifiedBy>
  <cp:revision>21</cp:revision>
  <dcterms:created xsi:type="dcterms:W3CDTF">2016-01-28T05:54:17Z</dcterms:created>
  <dcterms:modified xsi:type="dcterms:W3CDTF">2024-08-31T11:58:59Z</dcterms:modified>
</cp:coreProperties>
</file>