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CA5FA7-C298-40F0-9690-3A1AA0DBE901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D01D03E-F76F-43BE-BD56-F24BB67F92F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ЕКОЛОГІЧНА ТОКСИКОЛОГІЯ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9634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в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,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елімінації</a:t>
            </a:r>
            <a:r>
              <a:rPr lang="ru-RU" dirty="0"/>
              <a:t> (</a:t>
            </a:r>
            <a:r>
              <a:rPr lang="ru-RU" dirty="0" err="1"/>
              <a:t>виведенню</a:t>
            </a:r>
            <a:r>
              <a:rPr lang="ru-RU" dirty="0"/>
              <a:t>) </a:t>
            </a:r>
            <a:r>
              <a:rPr lang="ru-RU" dirty="0" err="1"/>
              <a:t>ксенобіотиків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, </a:t>
            </a:r>
            <a:r>
              <a:rPr lang="ru-RU" dirty="0" err="1"/>
              <a:t>змінюючи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розподілення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компонентах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вітром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атмосферними</a:t>
            </a:r>
            <a:r>
              <a:rPr lang="ru-RU" dirty="0"/>
              <a:t> потоками </a:t>
            </a:r>
            <a:r>
              <a:rPr lang="ru-RU" dirty="0" err="1"/>
              <a:t>часток</a:t>
            </a:r>
            <a:r>
              <a:rPr lang="ru-RU" dirty="0"/>
              <a:t> </a:t>
            </a:r>
            <a:r>
              <a:rPr lang="ru-RU" dirty="0" err="1"/>
              <a:t>токсикантів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ґрунту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адсорбовані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перерозподілу</a:t>
            </a:r>
            <a:r>
              <a:rPr lang="ru-RU" dirty="0"/>
              <a:t> </a:t>
            </a:r>
            <a:r>
              <a:rPr lang="ru-RU" dirty="0" err="1"/>
              <a:t>полютантів</a:t>
            </a:r>
            <a:r>
              <a:rPr lang="ru-RU" dirty="0"/>
              <a:t> у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плані</a:t>
            </a:r>
            <a:r>
              <a:rPr lang="ru-RU" dirty="0"/>
              <a:t> </a:t>
            </a:r>
            <a:r>
              <a:rPr lang="ru-RU" dirty="0" err="1"/>
              <a:t>характерний</a:t>
            </a:r>
            <a:r>
              <a:rPr lang="ru-RU" dirty="0"/>
              <a:t> приклад </a:t>
            </a:r>
            <a:r>
              <a:rPr lang="ru-RU" dirty="0" err="1"/>
              <a:t>поліциклічних</a:t>
            </a:r>
            <a:r>
              <a:rPr lang="ru-RU" dirty="0"/>
              <a:t> </a:t>
            </a:r>
            <a:r>
              <a:rPr lang="ru-RU" dirty="0" err="1"/>
              <a:t>ароматичних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(</a:t>
            </a:r>
            <a:r>
              <a:rPr lang="ru-RU" dirty="0" err="1"/>
              <a:t>бензпірени</a:t>
            </a:r>
            <a:r>
              <a:rPr lang="ru-RU" dirty="0"/>
              <a:t>, </a:t>
            </a:r>
            <a:r>
              <a:rPr lang="ru-RU" dirty="0" err="1"/>
              <a:t>дибензпірен</a:t>
            </a:r>
            <a:r>
              <a:rPr lang="ru-RU" dirty="0"/>
              <a:t>, </a:t>
            </a:r>
            <a:r>
              <a:rPr lang="ru-RU" dirty="0" err="1"/>
              <a:t>бензантрацен</a:t>
            </a:r>
            <a:r>
              <a:rPr lang="ru-RU" dirty="0"/>
              <a:t>, </a:t>
            </a:r>
            <a:r>
              <a:rPr lang="ru-RU" dirty="0" err="1"/>
              <a:t>дибензантрацен</a:t>
            </a:r>
            <a:r>
              <a:rPr lang="ru-RU" dirty="0"/>
              <a:t>, </a:t>
            </a:r>
            <a:r>
              <a:rPr lang="ru-RU" dirty="0" err="1"/>
              <a:t>іденопірени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 </a:t>
            </a:r>
            <a:r>
              <a:rPr lang="ru-RU" dirty="0" err="1"/>
              <a:t>Бензпірен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ПАР як природного (</a:t>
            </a:r>
            <a:r>
              <a:rPr lang="ru-RU" dirty="0" err="1"/>
              <a:t>головним</a:t>
            </a:r>
            <a:r>
              <a:rPr lang="ru-RU" dirty="0"/>
              <a:t> чином, </a:t>
            </a:r>
            <a:r>
              <a:rPr lang="ru-RU" dirty="0" err="1"/>
              <a:t>вулканічного</a:t>
            </a:r>
            <a:r>
              <a:rPr lang="ru-RU" dirty="0"/>
              <a:t>), так </a:t>
            </a:r>
            <a:r>
              <a:rPr lang="ru-RU" dirty="0" err="1"/>
              <a:t>і</a:t>
            </a:r>
            <a:r>
              <a:rPr lang="ru-RU" dirty="0"/>
              <a:t> антропогенного (</a:t>
            </a:r>
            <a:r>
              <a:rPr lang="ru-RU" dirty="0" err="1"/>
              <a:t>викид</a:t>
            </a:r>
            <a:r>
              <a:rPr lang="ru-RU" dirty="0"/>
              <a:t> </a:t>
            </a:r>
            <a:r>
              <a:rPr lang="ru-RU" dirty="0" err="1"/>
              <a:t>металургійного</a:t>
            </a:r>
            <a:r>
              <a:rPr lang="ru-RU" dirty="0"/>
              <a:t>, </a:t>
            </a:r>
            <a:r>
              <a:rPr lang="ru-RU" dirty="0" err="1"/>
              <a:t>нафтопереробного</a:t>
            </a:r>
            <a:r>
              <a:rPr lang="ru-RU" dirty="0"/>
              <a:t> </a:t>
            </a:r>
            <a:r>
              <a:rPr lang="ru-RU" dirty="0" err="1"/>
              <a:t>виробництв</a:t>
            </a:r>
            <a:r>
              <a:rPr lang="ru-RU" dirty="0"/>
              <a:t>, </a:t>
            </a:r>
            <a:r>
              <a:rPr lang="ru-RU" dirty="0" err="1"/>
              <a:t>підприємств</a:t>
            </a:r>
            <a:r>
              <a:rPr lang="ru-RU" dirty="0"/>
              <a:t> </a:t>
            </a:r>
            <a:r>
              <a:rPr lang="ru-RU" dirty="0" err="1"/>
              <a:t>теплоенергетики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т.д.) </a:t>
            </a:r>
            <a:r>
              <a:rPr lang="ru-RU" dirty="0" err="1"/>
              <a:t>походження</a:t>
            </a:r>
            <a:r>
              <a:rPr lang="ru-RU" dirty="0"/>
              <a:t>, активно </a:t>
            </a:r>
            <a:r>
              <a:rPr lang="ru-RU" dirty="0" err="1"/>
              <a:t>включаються</a:t>
            </a:r>
            <a:r>
              <a:rPr lang="ru-RU" dirty="0"/>
              <a:t> в </a:t>
            </a:r>
            <a:r>
              <a:rPr lang="ru-RU" dirty="0" err="1"/>
              <a:t>біосферний</a:t>
            </a:r>
            <a:r>
              <a:rPr lang="ru-RU" dirty="0"/>
              <a:t> </a:t>
            </a:r>
            <a:r>
              <a:rPr lang="ru-RU" dirty="0" err="1"/>
              <a:t>кругообіг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переходячи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одного </a:t>
            </a:r>
            <a:r>
              <a:rPr lang="ru-RU" dirty="0" err="1"/>
              <a:t>середовища</a:t>
            </a:r>
            <a:r>
              <a:rPr lang="ru-RU" dirty="0"/>
              <a:t> в </a:t>
            </a:r>
            <a:r>
              <a:rPr lang="ru-RU" dirty="0" err="1"/>
              <a:t>інше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, як правило, вони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твердими</a:t>
            </a:r>
            <a:r>
              <a:rPr lang="ru-RU" dirty="0"/>
              <a:t> </a:t>
            </a:r>
            <a:r>
              <a:rPr lang="ru-RU" dirty="0" err="1"/>
              <a:t>часточками</a:t>
            </a:r>
            <a:r>
              <a:rPr lang="ru-RU" dirty="0"/>
              <a:t> атмосферного пилу. </a:t>
            </a:r>
            <a:r>
              <a:rPr lang="ru-RU" dirty="0" err="1"/>
              <a:t>Дрібнодисперсний</a:t>
            </a:r>
            <a:r>
              <a:rPr lang="ru-RU" dirty="0"/>
              <a:t> пил (1-10 мкм) </a:t>
            </a:r>
            <a:r>
              <a:rPr lang="ru-RU" dirty="0" err="1"/>
              <a:t>тривало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 в </a:t>
            </a:r>
            <a:r>
              <a:rPr lang="ru-RU" dirty="0" err="1"/>
              <a:t>повітрі</a:t>
            </a:r>
            <a:r>
              <a:rPr lang="ru-RU" dirty="0"/>
              <a:t>, </a:t>
            </a:r>
            <a:r>
              <a:rPr lang="ru-RU" dirty="0" err="1"/>
              <a:t>більші</a:t>
            </a:r>
            <a:r>
              <a:rPr lang="ru-RU" dirty="0"/>
              <a:t> </a:t>
            </a:r>
            <a:r>
              <a:rPr lang="ru-RU" dirty="0" err="1"/>
              <a:t>пилові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осідають</a:t>
            </a:r>
            <a:r>
              <a:rPr lang="ru-RU" dirty="0"/>
              <a:t> на </a:t>
            </a:r>
            <a:r>
              <a:rPr lang="ru-RU" dirty="0" err="1"/>
              <a:t>ґрунт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у воду </a:t>
            </a:r>
            <a:r>
              <a:rPr lang="ru-RU" dirty="0" err="1"/>
              <a:t>близько</a:t>
            </a:r>
            <a:r>
              <a:rPr lang="ru-RU" dirty="0"/>
              <a:t> до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. При </a:t>
            </a:r>
            <a:r>
              <a:rPr lang="ru-RU" dirty="0" err="1"/>
              <a:t>виверженні</a:t>
            </a:r>
            <a:r>
              <a:rPr lang="ru-RU" dirty="0"/>
              <a:t> </a:t>
            </a:r>
            <a:r>
              <a:rPr lang="ru-RU" dirty="0" err="1"/>
              <a:t>вулканів</a:t>
            </a:r>
            <a:r>
              <a:rPr lang="ru-RU" dirty="0"/>
              <a:t> </a:t>
            </a:r>
            <a:r>
              <a:rPr lang="ru-RU" dirty="0" err="1"/>
              <a:t>попіл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ПАВ, </a:t>
            </a:r>
            <a:r>
              <a:rPr lang="ru-RU" dirty="0" err="1"/>
              <a:t>причому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викид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на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відстань</a:t>
            </a:r>
            <a:r>
              <a:rPr lang="ru-RU" dirty="0"/>
              <a:t> </a:t>
            </a:r>
            <a:r>
              <a:rPr lang="ru-RU" dirty="0" err="1"/>
              <a:t>розсіюються</a:t>
            </a:r>
            <a:r>
              <a:rPr lang="ru-RU" dirty="0"/>
              <a:t> </a:t>
            </a:r>
            <a:r>
              <a:rPr lang="ru-RU" dirty="0" err="1"/>
              <a:t>поллютанти</a:t>
            </a:r>
            <a:r>
              <a:rPr lang="ru-RU" dirty="0"/>
              <a:t>. У 1956 р. при </a:t>
            </a:r>
            <a:r>
              <a:rPr lang="ru-RU" dirty="0" err="1"/>
              <a:t>виверженні</a:t>
            </a:r>
            <a:r>
              <a:rPr lang="ru-RU" dirty="0"/>
              <a:t> </a:t>
            </a:r>
            <a:r>
              <a:rPr lang="ru-RU" dirty="0" err="1"/>
              <a:t>Камчатського</a:t>
            </a:r>
            <a:r>
              <a:rPr lang="ru-RU" dirty="0"/>
              <a:t> вулкана </a:t>
            </a:r>
            <a:r>
              <a:rPr lang="ru-RU" dirty="0" err="1"/>
              <a:t>Безіменний</a:t>
            </a:r>
            <a:r>
              <a:rPr lang="ru-RU" dirty="0"/>
              <a:t> </a:t>
            </a:r>
            <a:r>
              <a:rPr lang="ru-RU" dirty="0" err="1"/>
              <a:t>висота</a:t>
            </a:r>
            <a:r>
              <a:rPr lang="ru-RU" dirty="0"/>
              <a:t> </a:t>
            </a:r>
            <a:r>
              <a:rPr lang="ru-RU" dirty="0" err="1"/>
              <a:t>викиду</a:t>
            </a:r>
            <a:r>
              <a:rPr lang="ru-RU" dirty="0"/>
              <a:t> </a:t>
            </a:r>
            <a:r>
              <a:rPr lang="ru-RU" dirty="0" err="1"/>
              <a:t>склала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45 км,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попіл</a:t>
            </a:r>
            <a:r>
              <a:rPr lang="ru-RU" dirty="0"/>
              <a:t> </a:t>
            </a:r>
            <a:r>
              <a:rPr lang="ru-RU" dirty="0" err="1"/>
              <a:t>долетів</a:t>
            </a:r>
            <a:r>
              <a:rPr lang="ru-RU" dirty="0"/>
              <a:t> до Лондона. </a:t>
            </a:r>
          </a:p>
          <a:p>
            <a:r>
              <a:rPr lang="ru-RU" dirty="0" err="1"/>
              <a:t>Сорбція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на </a:t>
            </a:r>
            <a:r>
              <a:rPr lang="ru-RU" dirty="0" err="1"/>
              <a:t>зважених</a:t>
            </a:r>
            <a:r>
              <a:rPr lang="ru-RU" dirty="0"/>
              <a:t> </a:t>
            </a:r>
            <a:r>
              <a:rPr lang="ru-RU" dirty="0" err="1"/>
              <a:t>частках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подальшим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осадженням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товщі</a:t>
            </a:r>
            <a:r>
              <a:rPr lang="ru-RU" dirty="0"/>
              <a:t> води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накопиченням</a:t>
            </a:r>
            <a:r>
              <a:rPr lang="ru-RU" dirty="0"/>
              <a:t> в </a:t>
            </a:r>
            <a:r>
              <a:rPr lang="ru-RU" dirty="0" err="1"/>
              <a:t>донних</a:t>
            </a:r>
            <a:r>
              <a:rPr lang="ru-RU" dirty="0"/>
              <a:t> </a:t>
            </a:r>
            <a:r>
              <a:rPr lang="ru-RU" dirty="0" err="1"/>
              <a:t>відкладах</a:t>
            </a:r>
            <a:r>
              <a:rPr lang="ru-RU" dirty="0"/>
              <a:t>. </a:t>
            </a:r>
            <a:r>
              <a:rPr lang="ru-RU" dirty="0" err="1"/>
              <a:t>Осадження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знижує</a:t>
            </a:r>
            <a:r>
              <a:rPr lang="ru-RU" dirty="0"/>
              <a:t> </a:t>
            </a:r>
            <a:r>
              <a:rPr lang="ru-RU" dirty="0" err="1"/>
              <a:t>біодоступність</a:t>
            </a:r>
            <a:r>
              <a:rPr lang="ru-RU" dirty="0"/>
              <a:t> </a:t>
            </a:r>
            <a:r>
              <a:rPr lang="ru-RU" dirty="0" err="1"/>
              <a:t>забруднювача</a:t>
            </a:r>
            <a:r>
              <a:rPr 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Накопичення</a:t>
            </a:r>
            <a:r>
              <a:rPr lang="ru-RU" b="1" dirty="0"/>
              <a:t> </a:t>
            </a:r>
            <a:r>
              <a:rPr lang="ru-RU" b="1" dirty="0" err="1"/>
              <a:t>забруднювачів</a:t>
            </a:r>
            <a:r>
              <a:rPr lang="ru-RU" b="1" dirty="0"/>
              <a:t> в </a:t>
            </a:r>
            <a:r>
              <a:rPr lang="ru-RU" b="1" dirty="0" err="1"/>
              <a:t>біологічних</a:t>
            </a:r>
            <a:r>
              <a:rPr lang="ru-RU" b="1" dirty="0"/>
              <a:t> </a:t>
            </a:r>
            <a:r>
              <a:rPr lang="ru-RU" b="1" dirty="0" err="1"/>
              <a:t>об'єктах</a:t>
            </a:r>
            <a:r>
              <a:rPr lang="ru-RU" b="1" dirty="0"/>
              <a:t>. </a:t>
            </a:r>
            <a:endParaRPr lang="ru-RU" b="1" dirty="0" smtClean="0"/>
          </a:p>
          <a:p>
            <a:endParaRPr lang="ru-RU" b="1" dirty="0"/>
          </a:p>
          <a:p>
            <a:r>
              <a:rPr lang="ru-RU" b="1" dirty="0" err="1" smtClean="0"/>
              <a:t>Будь-яка</a:t>
            </a:r>
            <a:r>
              <a:rPr lang="ru-RU" b="1" dirty="0" smtClean="0"/>
              <a:t> </a:t>
            </a:r>
            <a:r>
              <a:rPr lang="ru-RU" b="1" dirty="0" err="1"/>
              <a:t>хімічна</a:t>
            </a:r>
            <a:r>
              <a:rPr lang="ru-RU" b="1" dirty="0"/>
              <a:t> </a:t>
            </a:r>
            <a:r>
              <a:rPr lang="ru-RU" b="1" dirty="0" err="1"/>
              <a:t>речовина</a:t>
            </a:r>
            <a:r>
              <a:rPr lang="ru-RU" b="1" dirty="0"/>
              <a:t> </a:t>
            </a:r>
            <a:r>
              <a:rPr lang="ru-RU" b="1" dirty="0" err="1"/>
              <a:t>поглинається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засвоюється</a:t>
            </a:r>
            <a:r>
              <a:rPr lang="ru-RU" b="1" dirty="0"/>
              <a:t> </a:t>
            </a:r>
            <a:r>
              <a:rPr lang="ru-RU" b="1" dirty="0" err="1"/>
              <a:t>живими</a:t>
            </a:r>
            <a:r>
              <a:rPr lang="ru-RU" b="1" dirty="0"/>
              <a:t> </a:t>
            </a:r>
            <a:r>
              <a:rPr lang="ru-RU" b="1" dirty="0" err="1"/>
              <a:t>організмами</a:t>
            </a:r>
            <a:r>
              <a:rPr lang="ru-RU" b="1" dirty="0"/>
              <a:t>. </a:t>
            </a:r>
            <a:r>
              <a:rPr lang="ru-RU" b="1" dirty="0" err="1"/>
              <a:t>Рівноважний</a:t>
            </a:r>
            <a:r>
              <a:rPr lang="ru-RU" b="1" dirty="0"/>
              <a:t> стан в </a:t>
            </a:r>
            <a:r>
              <a:rPr lang="ru-RU" b="1" dirty="0" err="1"/>
              <a:t>процесі</a:t>
            </a:r>
            <a:r>
              <a:rPr lang="ru-RU" b="1" dirty="0"/>
              <a:t> </a:t>
            </a:r>
            <a:r>
              <a:rPr lang="ru-RU" b="1" dirty="0" err="1"/>
              <a:t>засвоєння</a:t>
            </a:r>
            <a:r>
              <a:rPr lang="ru-RU" b="1" dirty="0"/>
              <a:t> </a:t>
            </a:r>
            <a:r>
              <a:rPr lang="ru-RU" b="1" dirty="0" err="1"/>
              <a:t>настає</a:t>
            </a:r>
            <a:r>
              <a:rPr lang="ru-RU" b="1" dirty="0"/>
              <a:t> </a:t>
            </a:r>
            <a:r>
              <a:rPr lang="ru-RU" b="1" dirty="0" err="1"/>
              <a:t>в</a:t>
            </a:r>
            <a:r>
              <a:rPr lang="ru-RU" b="1" dirty="0"/>
              <a:t> тому </a:t>
            </a:r>
            <a:r>
              <a:rPr lang="ru-RU" b="1" dirty="0" err="1"/>
              <a:t>випадку</a:t>
            </a:r>
            <a:r>
              <a:rPr lang="ru-RU" b="1" dirty="0"/>
              <a:t>, </a:t>
            </a: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надходження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виділення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організму</a:t>
            </a:r>
            <a:r>
              <a:rPr lang="ru-RU" b="1" dirty="0"/>
              <a:t> </a:t>
            </a:r>
            <a:r>
              <a:rPr lang="ru-RU" b="1" dirty="0" err="1"/>
              <a:t>відбувається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однаковою</a:t>
            </a:r>
            <a:r>
              <a:rPr lang="ru-RU" b="1" dirty="0"/>
              <a:t> </a:t>
            </a:r>
            <a:r>
              <a:rPr lang="ru-RU" b="1" dirty="0" err="1"/>
              <a:t>швидкістю</a:t>
            </a:r>
            <a:r>
              <a:rPr lang="ru-RU" b="1" dirty="0"/>
              <a:t>. </a:t>
            </a:r>
            <a:r>
              <a:rPr lang="ru-RU" b="1" dirty="0" err="1"/>
              <a:t>Встановлена</a:t>
            </a:r>
            <a:r>
              <a:rPr lang="ru-RU" b="1" dirty="0"/>
              <a:t> при </a:t>
            </a:r>
            <a:r>
              <a:rPr lang="ru-RU" b="1" dirty="0" err="1"/>
              <a:t>цьому</a:t>
            </a:r>
            <a:r>
              <a:rPr lang="ru-RU" b="1" dirty="0"/>
              <a:t> в </a:t>
            </a:r>
            <a:r>
              <a:rPr lang="ru-RU" b="1" dirty="0" err="1"/>
              <a:t>організмі</a:t>
            </a:r>
            <a:r>
              <a:rPr lang="ru-RU" b="1" dirty="0"/>
              <a:t> </a:t>
            </a:r>
            <a:r>
              <a:rPr lang="ru-RU" b="1" dirty="0" err="1"/>
              <a:t>концентрація</a:t>
            </a:r>
            <a:r>
              <a:rPr lang="ru-RU" b="1" dirty="0"/>
              <a:t> </a:t>
            </a:r>
            <a:r>
              <a:rPr lang="ru-RU" b="1" dirty="0" err="1"/>
              <a:t>називається</a:t>
            </a:r>
            <a:r>
              <a:rPr lang="ru-RU" b="1" dirty="0"/>
              <a:t> </a:t>
            </a:r>
            <a:r>
              <a:rPr lang="ru-RU" b="1" dirty="0" err="1"/>
              <a:t>концентрацією</a:t>
            </a:r>
            <a:r>
              <a:rPr lang="ru-RU" b="1" dirty="0"/>
              <a:t> </a:t>
            </a:r>
            <a:r>
              <a:rPr lang="ru-RU" b="1" dirty="0" err="1"/>
              <a:t>насичення</a:t>
            </a:r>
            <a:r>
              <a:rPr lang="ru-RU" b="1" dirty="0"/>
              <a:t>. </a:t>
            </a:r>
            <a:r>
              <a:rPr lang="ru-RU" b="1" dirty="0" err="1"/>
              <a:t>Якщо</a:t>
            </a:r>
            <a:r>
              <a:rPr lang="ru-RU" b="1" dirty="0"/>
              <a:t> вона </a:t>
            </a:r>
            <a:r>
              <a:rPr lang="ru-RU" b="1" dirty="0" err="1"/>
              <a:t>вища</a:t>
            </a:r>
            <a:r>
              <a:rPr lang="ru-RU" b="1" dirty="0"/>
              <a:t> </a:t>
            </a:r>
            <a:r>
              <a:rPr lang="ru-RU" b="1" dirty="0" err="1"/>
              <a:t>спостерігається</a:t>
            </a:r>
            <a:r>
              <a:rPr lang="ru-RU" b="1" dirty="0"/>
              <a:t> в </a:t>
            </a:r>
            <a:r>
              <a:rPr lang="ru-RU" b="1" dirty="0" err="1"/>
              <a:t>навколишньому</a:t>
            </a:r>
            <a:r>
              <a:rPr lang="ru-RU" b="1" dirty="0"/>
              <a:t> </a:t>
            </a:r>
            <a:r>
              <a:rPr lang="ru-RU" b="1" dirty="0" err="1"/>
              <a:t>середовищі</a:t>
            </a:r>
            <a:r>
              <a:rPr lang="ru-RU" b="1" dirty="0"/>
              <a:t>, то </a:t>
            </a:r>
            <a:r>
              <a:rPr lang="ru-RU" b="1" dirty="0" err="1"/>
              <a:t>говорять</a:t>
            </a:r>
            <a:r>
              <a:rPr lang="ru-RU" b="1" dirty="0"/>
              <a:t> про </a:t>
            </a:r>
            <a:r>
              <a:rPr lang="ru-RU" b="1" dirty="0" err="1"/>
              <a:t>накопичення</a:t>
            </a:r>
            <a:r>
              <a:rPr lang="ru-RU" b="1" dirty="0"/>
              <a:t> </a:t>
            </a:r>
            <a:r>
              <a:rPr lang="ru-RU" b="1" dirty="0" err="1"/>
              <a:t>токсиканту</a:t>
            </a:r>
            <a:r>
              <a:rPr lang="ru-RU" b="1" dirty="0"/>
              <a:t> в живому </a:t>
            </a:r>
            <a:r>
              <a:rPr lang="ru-RU" b="1" dirty="0" err="1"/>
              <a:t>організмі</a:t>
            </a:r>
            <a:r>
              <a:rPr lang="ru-RU" b="1" dirty="0"/>
              <a:t>. </a:t>
            </a:r>
          </a:p>
          <a:p>
            <a:r>
              <a:rPr lang="ru-RU" dirty="0" err="1"/>
              <a:t>Процес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 </a:t>
            </a:r>
            <a:r>
              <a:rPr lang="ru-RU" dirty="0" err="1"/>
              <a:t>накопичують</a:t>
            </a:r>
            <a:r>
              <a:rPr lang="ru-RU" dirty="0"/>
              <a:t> </a:t>
            </a:r>
            <a:r>
              <a:rPr lang="ru-RU" dirty="0" err="1"/>
              <a:t>токсиканти</a:t>
            </a:r>
            <a:r>
              <a:rPr lang="ru-RU" dirty="0"/>
              <a:t>, </a:t>
            </a:r>
            <a:r>
              <a:rPr lang="ru-RU" dirty="0" err="1"/>
              <a:t>витягуючи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абіотичної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(вода, грунт, </a:t>
            </a:r>
            <a:r>
              <a:rPr lang="ru-RU" dirty="0" err="1"/>
              <a:t>повітря</a:t>
            </a:r>
            <a:r>
              <a:rPr lang="ru-RU" dirty="0"/>
              <a:t>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 (</a:t>
            </a:r>
            <a:r>
              <a:rPr lang="ru-RU" dirty="0" err="1"/>
              <a:t>трофічна</a:t>
            </a:r>
            <a:r>
              <a:rPr lang="ru-RU" dirty="0"/>
              <a:t> передача),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i="1" dirty="0" err="1"/>
              <a:t>біоакумуляцією</a:t>
            </a:r>
            <a:r>
              <a:rPr lang="ru-RU" i="1" dirty="0"/>
              <a:t>. Результатом </a:t>
            </a:r>
            <a:r>
              <a:rPr lang="ru-RU" i="1" dirty="0" err="1"/>
              <a:t>біоакумуляції</a:t>
            </a:r>
            <a:r>
              <a:rPr lang="ru-RU" i="1" dirty="0"/>
              <a:t>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згубні</a:t>
            </a:r>
            <a:r>
              <a:rPr lang="ru-RU" i="1" dirty="0"/>
              <a:t> </a:t>
            </a:r>
            <a:r>
              <a:rPr lang="ru-RU" i="1" dirty="0" err="1"/>
              <a:t>наслідки</a:t>
            </a:r>
            <a:r>
              <a:rPr lang="ru-RU" i="1" dirty="0"/>
              <a:t> для самого </a:t>
            </a:r>
            <a:r>
              <a:rPr lang="ru-RU" i="1" dirty="0" err="1"/>
              <a:t>організму</a:t>
            </a:r>
            <a:r>
              <a:rPr lang="ru-RU" i="1" dirty="0"/>
              <a:t>, а </a:t>
            </a:r>
            <a:r>
              <a:rPr lang="ru-RU" i="1" dirty="0" err="1"/>
              <a:t>також</a:t>
            </a:r>
            <a:r>
              <a:rPr lang="ru-RU" i="1" dirty="0"/>
              <a:t> для </a:t>
            </a:r>
            <a:r>
              <a:rPr lang="ru-RU" i="1" dirty="0" err="1"/>
              <a:t>організмів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використовують</a:t>
            </a:r>
            <a:r>
              <a:rPr lang="ru-RU" i="1" dirty="0"/>
              <a:t> </a:t>
            </a:r>
            <a:r>
              <a:rPr lang="ru-RU" i="1" dirty="0" err="1"/>
              <a:t>даний</a:t>
            </a:r>
            <a:r>
              <a:rPr lang="ru-RU" i="1" dirty="0"/>
              <a:t> </a:t>
            </a:r>
            <a:r>
              <a:rPr lang="ru-RU" i="1" dirty="0" err="1"/>
              <a:t>біологічний</a:t>
            </a:r>
            <a:r>
              <a:rPr lang="ru-RU" i="1" dirty="0"/>
              <a:t> вид для </a:t>
            </a:r>
            <a:r>
              <a:rPr lang="ru-RU" i="1" dirty="0" err="1"/>
              <a:t>харчування</a:t>
            </a:r>
            <a:r>
              <a:rPr lang="ru-RU" i="1" dirty="0"/>
              <a:t>. </a:t>
            </a:r>
            <a:r>
              <a:rPr lang="ru-RU" i="1" dirty="0" err="1"/>
              <a:t>Здатність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 до </a:t>
            </a:r>
            <a:r>
              <a:rPr lang="ru-RU" i="1" dirty="0" err="1"/>
              <a:t>біоакумуляції</a:t>
            </a:r>
            <a:r>
              <a:rPr lang="ru-RU" i="1" dirty="0"/>
              <a:t> </a:t>
            </a:r>
            <a:r>
              <a:rPr lang="ru-RU" i="1" dirty="0" err="1"/>
              <a:t>визначається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токсикокінетичними</a:t>
            </a:r>
            <a:r>
              <a:rPr lang="ru-RU" i="1" dirty="0"/>
              <a:t> характеристиками. </a:t>
            </a:r>
          </a:p>
          <a:p>
            <a:r>
              <a:rPr lang="ru-RU" dirty="0" err="1"/>
              <a:t>Водне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найкращі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біоакумуляції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живе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фільтрують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пропускають</a:t>
            </a:r>
            <a:r>
              <a:rPr lang="ru-RU" dirty="0"/>
              <a:t> через себе </a:t>
            </a:r>
            <a:r>
              <a:rPr lang="ru-RU" dirty="0" err="1"/>
              <a:t>величезну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води, </a:t>
            </a:r>
            <a:r>
              <a:rPr lang="ru-RU" dirty="0" err="1"/>
              <a:t>екстрагуючи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токсиканти</a:t>
            </a:r>
            <a:r>
              <a:rPr lang="ru-RU" dirty="0"/>
              <a:t>, </a:t>
            </a:r>
            <a:r>
              <a:rPr lang="ru-RU" dirty="0" err="1"/>
              <a:t>здатні</a:t>
            </a:r>
            <a:r>
              <a:rPr lang="ru-RU" dirty="0"/>
              <a:t> до </a:t>
            </a:r>
            <a:r>
              <a:rPr lang="ru-RU" dirty="0" err="1"/>
              <a:t>кумуляції</a:t>
            </a:r>
            <a:r>
              <a:rPr lang="ru-RU" dirty="0"/>
              <a:t>. </a:t>
            </a:r>
            <a:r>
              <a:rPr lang="ru-RU" dirty="0" err="1"/>
              <a:t>Водна</a:t>
            </a:r>
            <a:r>
              <a:rPr lang="ru-RU" dirty="0"/>
              <a:t> </a:t>
            </a:r>
            <a:r>
              <a:rPr lang="ru-RU" dirty="0" err="1"/>
              <a:t>біота</a:t>
            </a:r>
            <a:r>
              <a:rPr lang="ru-RU" dirty="0"/>
              <a:t> </a:t>
            </a:r>
            <a:r>
              <a:rPr lang="ru-RU" dirty="0" err="1"/>
              <a:t>накопичує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концентраціях</a:t>
            </a:r>
            <a:r>
              <a:rPr lang="ru-RU" dirty="0"/>
              <a:t>, часом в </a:t>
            </a:r>
            <a:r>
              <a:rPr lang="ru-RU" dirty="0" err="1"/>
              <a:t>тисячі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більших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. </a:t>
            </a:r>
          </a:p>
          <a:p>
            <a:r>
              <a:rPr lang="ru-RU" dirty="0" err="1"/>
              <a:t>Показником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до </a:t>
            </a:r>
            <a:r>
              <a:rPr lang="ru-RU" dirty="0" err="1"/>
              <a:t>біоакумуляції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i="1" dirty="0"/>
              <a:t>фактор </a:t>
            </a:r>
            <a:r>
              <a:rPr lang="ru-RU" i="1" dirty="0" err="1"/>
              <a:t>біоакумуляції</a:t>
            </a:r>
            <a:r>
              <a:rPr lang="ru-RU" i="1" dirty="0"/>
              <a:t> - </a:t>
            </a:r>
            <a:r>
              <a:rPr lang="ru-RU" i="1" dirty="0" err="1"/>
              <a:t>співвідношення</a:t>
            </a:r>
            <a:r>
              <a:rPr lang="ru-RU" i="1" dirty="0"/>
              <a:t> </a:t>
            </a:r>
            <a:r>
              <a:rPr lang="ru-RU" i="1" dirty="0" err="1"/>
              <a:t>концентрації</a:t>
            </a:r>
            <a:r>
              <a:rPr lang="ru-RU" i="1" dirty="0"/>
              <a:t> </a:t>
            </a:r>
            <a:r>
              <a:rPr lang="ru-RU" i="1" dirty="0" err="1"/>
              <a:t>поллютанта</a:t>
            </a:r>
            <a:r>
              <a:rPr lang="ru-RU" i="1" dirty="0"/>
              <a:t> в тканинах </a:t>
            </a:r>
            <a:r>
              <a:rPr lang="ru-RU" i="1" dirty="0" err="1"/>
              <a:t>риб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у </a:t>
            </a:r>
            <a:r>
              <a:rPr lang="ru-RU" i="1" dirty="0" err="1"/>
              <a:t>воді</a:t>
            </a:r>
            <a:r>
              <a:rPr lang="ru-RU" i="1" dirty="0"/>
              <a:t> в </a:t>
            </a:r>
            <a:r>
              <a:rPr lang="ru-RU" i="1" dirty="0" err="1"/>
              <a:t>стані</a:t>
            </a:r>
            <a:r>
              <a:rPr lang="ru-RU" i="1" dirty="0"/>
              <a:t> </a:t>
            </a:r>
            <a:r>
              <a:rPr lang="ru-RU" i="1" dirty="0" err="1"/>
              <a:t>рівноваги</a:t>
            </a:r>
            <a:r>
              <a:rPr lang="ru-RU" i="1" dirty="0"/>
              <a:t>. </a:t>
            </a:r>
          </a:p>
          <a:p>
            <a:r>
              <a:rPr lang="ru-RU" dirty="0" err="1"/>
              <a:t>Найбільшою</a:t>
            </a:r>
            <a:r>
              <a:rPr lang="ru-RU" dirty="0"/>
              <a:t> </a:t>
            </a:r>
            <a:r>
              <a:rPr lang="ru-RU" dirty="0" err="1"/>
              <a:t>здатністю</a:t>
            </a:r>
            <a:r>
              <a:rPr lang="ru-RU" dirty="0"/>
              <a:t> до </a:t>
            </a:r>
            <a:r>
              <a:rPr lang="ru-RU" dirty="0" err="1"/>
              <a:t>біоакумуляції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ліпідорозчинні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повільно</a:t>
            </a:r>
            <a:r>
              <a:rPr lang="ru-RU" dirty="0"/>
              <a:t> </a:t>
            </a:r>
            <a:r>
              <a:rPr lang="ru-RU" dirty="0" err="1"/>
              <a:t>метаболізуються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Жирова тканина, як правило, -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</a:t>
            </a:r>
            <a:r>
              <a:rPr lang="ru-RU" dirty="0" err="1"/>
              <a:t>депонування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табл. </a:t>
            </a:r>
            <a:r>
              <a:rPr lang="ru-RU" dirty="0" smtClean="0"/>
              <a:t>3 </a:t>
            </a:r>
            <a:r>
              <a:rPr lang="ru-RU" dirty="0"/>
              <a:t>представлений фактор </a:t>
            </a:r>
            <a:r>
              <a:rPr lang="ru-RU" dirty="0" err="1"/>
              <a:t>біоакумуляції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поллютантів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риб</a:t>
            </a:r>
            <a:r>
              <a:rPr lang="ru-RU" dirty="0"/>
              <a:t>. </a:t>
            </a:r>
          </a:p>
          <a:p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у </a:t>
            </a:r>
            <a:r>
              <a:rPr lang="ru-RU" dirty="0" err="1"/>
              <a:t>наземних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біоакумуляція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в основному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. </a:t>
            </a:r>
          </a:p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3 </a:t>
            </a:r>
            <a:endParaRPr lang="ru-RU" i="1" dirty="0"/>
          </a:p>
          <a:p>
            <a:r>
              <a:rPr lang="ru-RU" b="1" dirty="0" err="1"/>
              <a:t>Біоакумуляція</a:t>
            </a:r>
            <a:r>
              <a:rPr lang="ru-RU" b="1" dirty="0"/>
              <a:t> </a:t>
            </a:r>
            <a:r>
              <a:rPr lang="ru-RU" b="1" dirty="0" err="1"/>
              <a:t>деяких</a:t>
            </a:r>
            <a:r>
              <a:rPr lang="ru-RU" b="1" dirty="0"/>
              <a:t> </a:t>
            </a:r>
            <a:r>
              <a:rPr lang="ru-RU" b="1" dirty="0" err="1"/>
              <a:t>полютантів</a:t>
            </a:r>
            <a:r>
              <a:rPr lang="ru-RU" b="1" dirty="0"/>
              <a:t> в </a:t>
            </a:r>
            <a:r>
              <a:rPr lang="ru-RU" b="1" dirty="0" err="1"/>
              <a:t>організмі</a:t>
            </a:r>
            <a:r>
              <a:rPr lang="ru-RU" b="1" dirty="0"/>
              <a:t> </a:t>
            </a:r>
            <a:r>
              <a:rPr lang="ru-RU" b="1" dirty="0" err="1"/>
              <a:t>риб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772816"/>
            <a:ext cx="4044337" cy="169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573016"/>
            <a:ext cx="9144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Хімічні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переміщатися</a:t>
            </a:r>
            <a:r>
              <a:rPr lang="ru-RU" sz="1400" dirty="0"/>
              <a:t> по </a:t>
            </a:r>
            <a:r>
              <a:rPr lang="ru-RU" sz="1400" dirty="0" err="1"/>
              <a:t>харчових</a:t>
            </a:r>
            <a:r>
              <a:rPr lang="ru-RU" sz="1400" dirty="0"/>
              <a:t> </a:t>
            </a:r>
            <a:r>
              <a:rPr lang="ru-RU" sz="1400" dirty="0" err="1"/>
              <a:t>ланцюгах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організмів-жертв</a:t>
            </a:r>
            <a:r>
              <a:rPr lang="ru-RU" sz="1400" dirty="0"/>
              <a:t> до </a:t>
            </a:r>
            <a:r>
              <a:rPr lang="ru-RU" sz="1400" dirty="0" err="1"/>
              <a:t>організмів-консументів</a:t>
            </a:r>
            <a:r>
              <a:rPr lang="ru-RU" sz="1400" dirty="0"/>
              <a:t>. Для </a:t>
            </a:r>
            <a:r>
              <a:rPr lang="ru-RU" sz="1400" dirty="0" err="1"/>
              <a:t>високо</a:t>
            </a:r>
            <a:r>
              <a:rPr lang="ru-RU" sz="1400" dirty="0"/>
              <a:t> </a:t>
            </a:r>
            <a:r>
              <a:rPr lang="ru-RU" sz="1400" dirty="0" err="1"/>
              <a:t>ліпофільних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переміщення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супроводжуватися</a:t>
            </a:r>
            <a:r>
              <a:rPr lang="ru-RU" sz="1400" dirty="0"/>
              <a:t> </a:t>
            </a:r>
            <a:r>
              <a:rPr lang="ru-RU" sz="1400" dirty="0" err="1"/>
              <a:t>збільшенням</a:t>
            </a:r>
            <a:r>
              <a:rPr lang="ru-RU" sz="1400" dirty="0"/>
              <a:t> </a:t>
            </a:r>
            <a:r>
              <a:rPr lang="ru-RU" sz="1400" dirty="0" err="1"/>
              <a:t>концентрації</a:t>
            </a:r>
            <a:r>
              <a:rPr lang="ru-RU" sz="1400" dirty="0"/>
              <a:t> </a:t>
            </a:r>
            <a:r>
              <a:rPr lang="ru-RU" sz="1400" dirty="0" err="1"/>
              <a:t>токсиканту</a:t>
            </a:r>
            <a:r>
              <a:rPr lang="ru-RU" sz="1400" dirty="0"/>
              <a:t> в тканинах кожного </a:t>
            </a:r>
            <a:r>
              <a:rPr lang="ru-RU" sz="1400" dirty="0" err="1"/>
              <a:t>наступного</a:t>
            </a:r>
            <a:r>
              <a:rPr lang="ru-RU" sz="1400" dirty="0"/>
              <a:t> </a:t>
            </a:r>
            <a:r>
              <a:rPr lang="ru-RU" sz="1400" dirty="0" err="1"/>
              <a:t>організму</a:t>
            </a:r>
            <a:r>
              <a:rPr lang="ru-RU" sz="1400" dirty="0"/>
              <a:t> ланки </a:t>
            </a:r>
            <a:r>
              <a:rPr lang="ru-RU" sz="1400" dirty="0" err="1"/>
              <a:t>харчового</a:t>
            </a:r>
            <a:r>
              <a:rPr lang="ru-RU" sz="1400" dirty="0"/>
              <a:t> </a:t>
            </a:r>
            <a:r>
              <a:rPr lang="ru-RU" sz="1400" dirty="0" err="1"/>
              <a:t>ланцюга</a:t>
            </a:r>
            <a:r>
              <a:rPr lang="ru-RU" sz="1400" dirty="0"/>
              <a:t>. Цей феномен </a:t>
            </a:r>
            <a:r>
              <a:rPr lang="ru-RU" sz="1400" dirty="0" err="1"/>
              <a:t>називається</a:t>
            </a:r>
            <a:r>
              <a:rPr lang="ru-RU" sz="1400" dirty="0"/>
              <a:t> </a:t>
            </a:r>
            <a:r>
              <a:rPr lang="ru-RU" sz="1400" dirty="0" err="1"/>
              <a:t>біомагніфікацією</a:t>
            </a:r>
            <a:r>
              <a:rPr lang="ru-RU" sz="1400" dirty="0"/>
              <a:t>. Так, для </a:t>
            </a:r>
            <a:r>
              <a:rPr lang="ru-RU" sz="1400" dirty="0" err="1"/>
              <a:t>знищення</a:t>
            </a:r>
            <a:r>
              <a:rPr lang="ru-RU" sz="1400" dirty="0"/>
              <a:t> </a:t>
            </a:r>
            <a:r>
              <a:rPr lang="ru-RU" sz="1400" dirty="0" err="1"/>
              <a:t>комарів</a:t>
            </a:r>
            <a:r>
              <a:rPr lang="ru-RU" sz="1400" dirty="0"/>
              <a:t> на одному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каліфорнійських</a:t>
            </a:r>
            <a:r>
              <a:rPr lang="ru-RU" sz="1400" dirty="0"/>
              <a:t> озер </a:t>
            </a:r>
            <a:r>
              <a:rPr lang="ru-RU" sz="1400" dirty="0" err="1"/>
              <a:t>застосували</a:t>
            </a:r>
            <a:r>
              <a:rPr lang="ru-RU" sz="1400" dirty="0"/>
              <a:t> ДДТ. </a:t>
            </a:r>
            <a:r>
              <a:rPr lang="ru-RU" sz="1400" dirty="0" err="1"/>
              <a:t>Відразу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обробки</a:t>
            </a:r>
            <a:r>
              <a:rPr lang="ru-RU" sz="1400" dirty="0"/>
              <a:t> </a:t>
            </a:r>
            <a:r>
              <a:rPr lang="ru-RU" sz="1400" dirty="0" err="1"/>
              <a:t>вміст</a:t>
            </a:r>
            <a:r>
              <a:rPr lang="ru-RU" sz="1400" dirty="0"/>
              <a:t> пестициду у </a:t>
            </a:r>
            <a:r>
              <a:rPr lang="ru-RU" sz="1400" dirty="0" err="1"/>
              <a:t>воді</a:t>
            </a:r>
            <a:r>
              <a:rPr lang="ru-RU" sz="1400" dirty="0"/>
              <a:t> </a:t>
            </a:r>
            <a:r>
              <a:rPr lang="ru-RU" sz="1400" dirty="0" err="1"/>
              <a:t>склало</a:t>
            </a:r>
            <a:r>
              <a:rPr lang="ru-RU" sz="1400" dirty="0"/>
              <a:t> 0,02 </a:t>
            </a:r>
            <a:r>
              <a:rPr lang="ru-RU" sz="1400" i="1" dirty="0" err="1"/>
              <a:t>ррт</a:t>
            </a:r>
            <a:r>
              <a:rPr lang="ru-RU" sz="1400" i="1" dirty="0"/>
              <a:t>. Через </a:t>
            </a:r>
            <a:r>
              <a:rPr lang="ru-RU" sz="1400" i="1" dirty="0" err="1"/>
              <a:t>деякий</a:t>
            </a:r>
            <a:r>
              <a:rPr lang="ru-RU" sz="1400" i="1" dirty="0"/>
              <a:t> час в </a:t>
            </a:r>
            <a:r>
              <a:rPr lang="ru-RU" sz="1400" i="1" dirty="0" err="1"/>
              <a:t>планктоні</a:t>
            </a:r>
            <a:r>
              <a:rPr lang="ru-RU" sz="1400" i="1" dirty="0"/>
              <a:t> ДДТ </a:t>
            </a:r>
            <a:r>
              <a:rPr lang="ru-RU" sz="1400" i="1" dirty="0" err="1"/>
              <a:t>визначався</a:t>
            </a:r>
            <a:r>
              <a:rPr lang="ru-RU" sz="1400" i="1" dirty="0"/>
              <a:t> в </a:t>
            </a:r>
            <a:r>
              <a:rPr lang="ru-RU" sz="1400" i="1" dirty="0" err="1"/>
              <a:t>концентрації</a:t>
            </a:r>
            <a:r>
              <a:rPr lang="ru-RU" sz="1400" i="1" dirty="0"/>
              <a:t> 10, у тканинах </a:t>
            </a:r>
            <a:r>
              <a:rPr lang="ru-RU" sz="1400" i="1" dirty="0" err="1"/>
              <a:t>планктоноїдних</a:t>
            </a:r>
            <a:r>
              <a:rPr lang="ru-RU" sz="1400" i="1" dirty="0"/>
              <a:t> </a:t>
            </a:r>
            <a:r>
              <a:rPr lang="ru-RU" sz="1400" i="1" dirty="0" err="1"/>
              <a:t>риб</a:t>
            </a:r>
            <a:r>
              <a:rPr lang="ru-RU" sz="1400" i="1" dirty="0"/>
              <a:t> - 900, </a:t>
            </a:r>
            <a:r>
              <a:rPr lang="ru-RU" sz="1400" i="1" dirty="0" err="1"/>
              <a:t>хижих</a:t>
            </a:r>
            <a:r>
              <a:rPr lang="ru-RU" sz="1400" i="1" dirty="0"/>
              <a:t> </a:t>
            </a:r>
            <a:r>
              <a:rPr lang="ru-RU" sz="1400" i="1" dirty="0" err="1"/>
              <a:t>риб</a:t>
            </a:r>
            <a:r>
              <a:rPr lang="ru-RU" sz="1400" i="1" dirty="0"/>
              <a:t> - 2700, </a:t>
            </a:r>
            <a:r>
              <a:rPr lang="ru-RU" sz="1400" i="1" dirty="0" err="1"/>
              <a:t>птахів</a:t>
            </a:r>
            <a:r>
              <a:rPr lang="ru-RU" sz="1400" i="1" dirty="0"/>
              <a:t>, </a:t>
            </a:r>
            <a:r>
              <a:rPr lang="ru-RU" sz="1400" i="1" dirty="0" err="1"/>
              <a:t>які</a:t>
            </a:r>
            <a:r>
              <a:rPr lang="ru-RU" sz="1400" i="1" dirty="0"/>
              <a:t> </a:t>
            </a:r>
            <a:r>
              <a:rPr lang="ru-RU" sz="1400" i="1" dirty="0" err="1"/>
              <a:t>харчуються</a:t>
            </a:r>
            <a:r>
              <a:rPr lang="ru-RU" sz="1400" i="1" dirty="0"/>
              <a:t> </a:t>
            </a:r>
            <a:r>
              <a:rPr lang="ru-RU" sz="1400" i="1" dirty="0" err="1"/>
              <a:t>рибою</a:t>
            </a:r>
            <a:r>
              <a:rPr lang="ru-RU" sz="1400" i="1" dirty="0"/>
              <a:t> - 2100 </a:t>
            </a:r>
            <a:r>
              <a:rPr lang="ru-RU" sz="1400" i="1" dirty="0" err="1"/>
              <a:t>ррт</a:t>
            </a:r>
            <a:r>
              <a:rPr lang="ru-RU" sz="1400" i="1" dirty="0"/>
              <a:t>. Таким чином, </a:t>
            </a:r>
            <a:r>
              <a:rPr lang="ru-RU" sz="1400" i="1" dirty="0" err="1"/>
              <a:t>вміст</a:t>
            </a:r>
            <a:r>
              <a:rPr lang="ru-RU" sz="1400" i="1" dirty="0"/>
              <a:t> ДДТ у тканинах </a:t>
            </a:r>
            <a:r>
              <a:rPr lang="ru-RU" sz="1400" i="1" dirty="0" err="1"/>
              <a:t>птахів</a:t>
            </a:r>
            <a:r>
              <a:rPr lang="ru-RU" sz="1400" i="1" dirty="0"/>
              <a:t>, </a:t>
            </a:r>
            <a:r>
              <a:rPr lang="ru-RU" sz="1400" i="1" dirty="0" err="1"/>
              <a:t>що</a:t>
            </a:r>
            <a:r>
              <a:rPr lang="ru-RU" sz="1400" i="1" dirty="0"/>
              <a:t> не </a:t>
            </a:r>
            <a:r>
              <a:rPr lang="ru-RU" sz="1400" i="1" dirty="0" err="1"/>
              <a:t>піддавалися</a:t>
            </a:r>
            <a:r>
              <a:rPr lang="ru-RU" sz="1400" i="1" dirty="0"/>
              <a:t> </a:t>
            </a:r>
            <a:r>
              <a:rPr lang="ru-RU" sz="1400" i="1" dirty="0" err="1"/>
              <a:t>безпосередньому</a:t>
            </a:r>
            <a:r>
              <a:rPr lang="ru-RU" sz="1400" i="1" dirty="0"/>
              <a:t> </a:t>
            </a:r>
            <a:r>
              <a:rPr lang="ru-RU" sz="1400" i="1" dirty="0" err="1"/>
              <a:t>впливу</a:t>
            </a:r>
            <a:r>
              <a:rPr lang="ru-RU" sz="1400" i="1" dirty="0"/>
              <a:t> пестициду, </a:t>
            </a:r>
            <a:r>
              <a:rPr lang="ru-RU" sz="1400" i="1" dirty="0" err="1"/>
              <a:t>було</a:t>
            </a:r>
            <a:r>
              <a:rPr lang="ru-RU" sz="1400" i="1" dirty="0"/>
              <a:t> у 100000 </a:t>
            </a:r>
            <a:r>
              <a:rPr lang="ru-RU" sz="1400" i="1" dirty="0" err="1"/>
              <a:t>разів</a:t>
            </a:r>
            <a:r>
              <a:rPr lang="ru-RU" sz="1400" i="1" dirty="0"/>
              <a:t> </a:t>
            </a:r>
            <a:r>
              <a:rPr lang="ru-RU" sz="1400" i="1" dirty="0" err="1"/>
              <a:t>вище</a:t>
            </a:r>
            <a:r>
              <a:rPr lang="ru-RU" sz="1400" i="1" dirty="0"/>
              <a:t>, </a:t>
            </a:r>
            <a:r>
              <a:rPr lang="ru-RU" sz="1400" i="1" dirty="0" err="1"/>
              <a:t>ніж</a:t>
            </a:r>
            <a:r>
              <a:rPr lang="ru-RU" sz="1400" i="1" dirty="0"/>
              <a:t> у </a:t>
            </a:r>
            <a:r>
              <a:rPr lang="ru-RU" sz="1400" i="1" dirty="0" err="1"/>
              <a:t>воді</a:t>
            </a:r>
            <a:r>
              <a:rPr lang="ru-RU" sz="1400" i="1" dirty="0"/>
              <a:t>, </a:t>
            </a:r>
            <a:r>
              <a:rPr lang="ru-RU" sz="1400" i="1" dirty="0" err="1"/>
              <a:t>і</a:t>
            </a:r>
            <a:r>
              <a:rPr lang="ru-RU" sz="1400" i="1" dirty="0"/>
              <a:t> в 200 </a:t>
            </a:r>
            <a:r>
              <a:rPr lang="ru-RU" sz="1400" i="1" dirty="0" err="1"/>
              <a:t>разів</a:t>
            </a:r>
            <a:r>
              <a:rPr lang="ru-RU" sz="1400" i="1" dirty="0"/>
              <a:t> </a:t>
            </a:r>
            <a:r>
              <a:rPr lang="ru-RU" sz="1400" i="1" dirty="0" err="1"/>
              <a:t>вище</a:t>
            </a:r>
            <a:r>
              <a:rPr lang="ru-RU" sz="1400" i="1" dirty="0"/>
              <a:t>, </a:t>
            </a:r>
            <a:r>
              <a:rPr lang="ru-RU" sz="1400" i="1" dirty="0" err="1"/>
              <a:t>ніж</a:t>
            </a:r>
            <a:r>
              <a:rPr lang="ru-RU" sz="1400" i="1" dirty="0"/>
              <a:t> в </a:t>
            </a:r>
            <a:r>
              <a:rPr lang="ru-RU" sz="1400" i="1" dirty="0" err="1"/>
              <a:t>організмі</a:t>
            </a:r>
            <a:r>
              <a:rPr lang="ru-RU" sz="1400" i="1" dirty="0"/>
              <a:t> - </a:t>
            </a:r>
            <a:r>
              <a:rPr lang="ru-RU" sz="1400" i="1" dirty="0" err="1"/>
              <a:t>першій</a:t>
            </a:r>
            <a:r>
              <a:rPr lang="ru-RU" sz="1400" i="1" dirty="0"/>
              <a:t> </a:t>
            </a:r>
            <a:r>
              <a:rPr lang="ru-RU" sz="1400" i="1" dirty="0" err="1"/>
              <a:t>ланці</a:t>
            </a:r>
            <a:r>
              <a:rPr lang="ru-RU" sz="1400" i="1" dirty="0"/>
              <a:t> </a:t>
            </a:r>
            <a:r>
              <a:rPr lang="ru-RU" sz="1400" i="1" dirty="0" err="1"/>
              <a:t>харчового</a:t>
            </a:r>
            <a:r>
              <a:rPr lang="ru-RU" sz="1400" i="1" dirty="0"/>
              <a:t> </a:t>
            </a:r>
            <a:r>
              <a:rPr lang="ru-RU" sz="1400" i="1" dirty="0" err="1"/>
              <a:t>ланцюга</a:t>
            </a:r>
            <a:r>
              <a:rPr lang="ru-RU" sz="1400" i="1" dirty="0"/>
              <a:t>. </a:t>
            </a:r>
          </a:p>
          <a:p>
            <a:r>
              <a:rPr lang="ru-RU" sz="1400" dirty="0"/>
              <a:t>У </a:t>
            </a:r>
            <a:r>
              <a:rPr lang="ru-RU" sz="1400" dirty="0" err="1"/>
              <a:t>наземних</a:t>
            </a:r>
            <a:r>
              <a:rPr lang="ru-RU" sz="1400" dirty="0"/>
              <a:t> </a:t>
            </a:r>
            <a:r>
              <a:rPr lang="ru-RU" sz="1400" dirty="0" err="1"/>
              <a:t>вищих</a:t>
            </a:r>
            <a:r>
              <a:rPr lang="ru-RU" sz="1400" dirty="0"/>
              <a:t> </a:t>
            </a:r>
            <a:r>
              <a:rPr lang="ru-RU" sz="1400" dirty="0" err="1"/>
              <a:t>рослин</a:t>
            </a:r>
            <a:r>
              <a:rPr lang="ru-RU" sz="1400" dirty="0"/>
              <a:t> </a:t>
            </a:r>
            <a:r>
              <a:rPr lang="ru-RU" sz="1400" dirty="0" err="1"/>
              <a:t>встановлено</a:t>
            </a:r>
            <a:r>
              <a:rPr lang="ru-RU" sz="1400" dirty="0"/>
              <a:t> </a:t>
            </a:r>
            <a:r>
              <a:rPr lang="ru-RU" sz="1400" dirty="0" err="1"/>
              <a:t>збагачення</a:t>
            </a:r>
            <a:r>
              <a:rPr lang="ru-RU" sz="1400" dirty="0"/>
              <a:t> </a:t>
            </a:r>
            <a:r>
              <a:rPr lang="ru-RU" sz="1400" dirty="0" err="1"/>
              <a:t>токсикантами</a:t>
            </a:r>
            <a:r>
              <a:rPr lang="ru-RU" sz="1400" dirty="0"/>
              <a:t> за </a:t>
            </a:r>
            <a:r>
              <a:rPr lang="ru-RU" sz="1400" dirty="0" err="1"/>
              <a:t>рахунок</a:t>
            </a:r>
            <a:r>
              <a:rPr lang="ru-RU" sz="1400" dirty="0"/>
              <a:t> </a:t>
            </a:r>
            <a:r>
              <a:rPr lang="ru-RU" sz="1400" dirty="0" err="1"/>
              <a:t>хімічних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містяться</a:t>
            </a:r>
            <a:r>
              <a:rPr lang="ru-RU" sz="1400" dirty="0"/>
              <a:t> в </a:t>
            </a:r>
            <a:r>
              <a:rPr lang="ru-RU" sz="1400" dirty="0" err="1"/>
              <a:t>ґрунті</a:t>
            </a:r>
            <a:r>
              <a:rPr lang="ru-RU" sz="1400" dirty="0"/>
              <a:t>. </a:t>
            </a:r>
            <a:r>
              <a:rPr lang="ru-RU" sz="1400" dirty="0" err="1"/>
              <a:t>Засвоєння</a:t>
            </a:r>
            <a:r>
              <a:rPr lang="ru-RU" sz="1400" dirty="0"/>
              <a:t> </a:t>
            </a:r>
            <a:r>
              <a:rPr lang="ru-RU" sz="1400" dirty="0" err="1"/>
              <a:t>хімічних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</a:t>
            </a:r>
            <a:r>
              <a:rPr lang="ru-RU" sz="1400" dirty="0" err="1"/>
              <a:t>рослинами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ґрунту</a:t>
            </a:r>
            <a:r>
              <a:rPr lang="ru-RU" sz="1400" dirty="0"/>
              <a:t> </a:t>
            </a:r>
            <a:r>
              <a:rPr lang="ru-RU" sz="1400" dirty="0" err="1"/>
              <a:t>відбувається</a:t>
            </a:r>
            <a:r>
              <a:rPr lang="ru-RU" sz="1400" dirty="0"/>
              <a:t> як </a:t>
            </a:r>
            <a:r>
              <a:rPr lang="ru-RU" sz="1400" dirty="0" err="1"/>
              <a:t>кореневою</a:t>
            </a:r>
            <a:r>
              <a:rPr lang="ru-RU" sz="1400" dirty="0"/>
              <a:t> системою, так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листям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частинок</a:t>
            </a:r>
            <a:r>
              <a:rPr lang="ru-RU" sz="1400" dirty="0"/>
              <a:t> </a:t>
            </a:r>
            <a:r>
              <a:rPr lang="ru-RU" sz="1400" dirty="0" err="1"/>
              <a:t>ґрунту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пилу. </a:t>
            </a:r>
            <a:r>
              <a:rPr lang="ru-RU" sz="1400" dirty="0" err="1"/>
              <a:t>Перенесення</a:t>
            </a:r>
            <a:r>
              <a:rPr lang="ru-RU" sz="1400" dirty="0"/>
              <a:t> </a:t>
            </a:r>
            <a:r>
              <a:rPr lang="ru-RU" sz="1400" dirty="0" err="1"/>
              <a:t>засвоєних</a:t>
            </a:r>
            <a:r>
              <a:rPr lang="ru-RU" sz="1400" dirty="0"/>
              <a:t> </a:t>
            </a:r>
            <a:r>
              <a:rPr lang="ru-RU" sz="1400" dirty="0" err="1"/>
              <a:t>кореневою</a:t>
            </a:r>
            <a:r>
              <a:rPr lang="ru-RU" sz="1400" dirty="0"/>
              <a:t> системою </a:t>
            </a:r>
            <a:r>
              <a:rPr lang="ru-RU" sz="1400" dirty="0" err="1"/>
              <a:t>речовин</a:t>
            </a:r>
            <a:r>
              <a:rPr lang="ru-RU" sz="1400" dirty="0"/>
              <a:t> в </a:t>
            </a:r>
            <a:r>
              <a:rPr lang="ru-RU" sz="1400" dirty="0" err="1"/>
              <a:t>наземну</a:t>
            </a:r>
            <a:r>
              <a:rPr lang="ru-RU" sz="1400" dirty="0"/>
              <a:t> </a:t>
            </a:r>
            <a:r>
              <a:rPr lang="ru-RU" sz="1400" dirty="0" err="1"/>
              <a:t>частину</a:t>
            </a:r>
            <a:r>
              <a:rPr lang="ru-RU" sz="1400" dirty="0"/>
              <a:t> </a:t>
            </a:r>
            <a:r>
              <a:rPr lang="ru-RU" sz="1400" dirty="0" err="1"/>
              <a:t>рослини</a:t>
            </a:r>
            <a:r>
              <a:rPr lang="ru-RU" sz="1400" dirty="0"/>
              <a:t> </a:t>
            </a:r>
            <a:r>
              <a:rPr lang="ru-RU" sz="1400" dirty="0" err="1"/>
              <a:t>відбувається</a:t>
            </a:r>
            <a:r>
              <a:rPr lang="ru-RU" sz="1400" dirty="0"/>
              <a:t> </a:t>
            </a:r>
            <a:r>
              <a:rPr lang="ru-RU" sz="1400" dirty="0" err="1"/>
              <a:t>легше</a:t>
            </a:r>
            <a:r>
              <a:rPr lang="ru-RU" sz="1400" dirty="0"/>
              <a:t> </a:t>
            </a:r>
            <a:r>
              <a:rPr lang="ru-RU" sz="1400" dirty="0" err="1"/>
              <a:t>всього</a:t>
            </a:r>
            <a:r>
              <a:rPr lang="ru-RU" sz="1400" dirty="0"/>
              <a:t> для </a:t>
            </a:r>
            <a:r>
              <a:rPr lang="ru-RU" sz="1400" dirty="0" err="1"/>
              <a:t>хімічної</a:t>
            </a:r>
            <a:r>
              <a:rPr lang="ru-RU" sz="1400" dirty="0"/>
              <a:t> </a:t>
            </a:r>
            <a:r>
              <a:rPr lang="ru-RU" sz="1400" dirty="0" err="1"/>
              <a:t>сполуки</a:t>
            </a:r>
            <a:r>
              <a:rPr lang="ru-RU" sz="1400" dirty="0"/>
              <a:t> </a:t>
            </a:r>
            <a:r>
              <a:rPr lang="ru-RU" sz="1400" dirty="0" err="1"/>
              <a:t>середньої</a:t>
            </a:r>
            <a:r>
              <a:rPr lang="ru-RU" sz="1400" dirty="0"/>
              <a:t> </a:t>
            </a:r>
            <a:r>
              <a:rPr lang="ru-RU" sz="1400" dirty="0" err="1"/>
              <a:t>полярності</a:t>
            </a:r>
            <a:r>
              <a:rPr lang="ru-RU" sz="1400" dirty="0"/>
              <a:t>; </a:t>
            </a:r>
            <a:r>
              <a:rPr lang="ru-RU" sz="1400" dirty="0" err="1"/>
              <a:t>засвоєння</a:t>
            </a:r>
            <a:r>
              <a:rPr lang="ru-RU" sz="1400" dirty="0"/>
              <a:t> </a:t>
            </a:r>
            <a:r>
              <a:rPr lang="ru-RU" sz="1400" dirty="0" err="1"/>
              <a:t>листям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повітря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виділилися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ґрунту</a:t>
            </a:r>
            <a:r>
              <a:rPr lang="ru-RU" sz="1400" dirty="0"/>
              <a:t>, </a:t>
            </a:r>
            <a:r>
              <a:rPr lang="ru-RU" sz="1400" dirty="0" err="1"/>
              <a:t>визначається</a:t>
            </a:r>
            <a:r>
              <a:rPr lang="ru-RU" sz="1400" dirty="0"/>
              <a:t> </a:t>
            </a:r>
            <a:r>
              <a:rPr lang="ru-RU" sz="1400" dirty="0" err="1"/>
              <a:t>головним</a:t>
            </a:r>
            <a:r>
              <a:rPr lang="ru-RU" sz="1400" dirty="0"/>
              <a:t> чином </a:t>
            </a:r>
            <a:r>
              <a:rPr lang="ru-RU" sz="1400" dirty="0" err="1"/>
              <a:t>ліпофільними</a:t>
            </a:r>
            <a:r>
              <a:rPr lang="ru-RU" sz="1400" dirty="0"/>
              <a:t> </a:t>
            </a:r>
            <a:r>
              <a:rPr lang="ru-RU" sz="1400" dirty="0" err="1"/>
              <a:t>властивостями</a:t>
            </a:r>
            <a:r>
              <a:rPr lang="ru-RU" sz="1400" dirty="0"/>
              <a:t> тканин.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Фактори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впливають</a:t>
            </a:r>
            <a:r>
              <a:rPr lang="ru-RU" b="1" dirty="0"/>
              <a:t> на </a:t>
            </a:r>
            <a:r>
              <a:rPr lang="ru-RU" b="1" dirty="0" err="1"/>
              <a:t>біоакумуляцію</a:t>
            </a:r>
            <a:r>
              <a:rPr lang="ru-RU" b="1" dirty="0"/>
              <a:t>. </a:t>
            </a:r>
            <a:r>
              <a:rPr lang="ru-RU" b="1" dirty="0" err="1"/>
              <a:t>Ступінь</a:t>
            </a:r>
            <a:r>
              <a:rPr lang="ru-RU" b="1" dirty="0"/>
              <a:t> </a:t>
            </a:r>
            <a:r>
              <a:rPr lang="ru-RU" b="1" dirty="0" err="1"/>
              <a:t>накопичення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в </a:t>
            </a:r>
            <a:r>
              <a:rPr lang="ru-RU" b="1" dirty="0" err="1"/>
              <a:t>організмі</a:t>
            </a:r>
            <a:r>
              <a:rPr lang="ru-RU" b="1" dirty="0"/>
              <a:t>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кінцевому</a:t>
            </a:r>
            <a:r>
              <a:rPr lang="ru-RU" b="1" dirty="0"/>
              <a:t> </a:t>
            </a:r>
            <a:r>
              <a:rPr lang="ru-RU" b="1" dirty="0" err="1"/>
              <a:t>рахунку</a:t>
            </a:r>
            <a:r>
              <a:rPr lang="ru-RU" b="1" dirty="0"/>
              <a:t> </a:t>
            </a:r>
            <a:r>
              <a:rPr lang="ru-RU" b="1" dirty="0" err="1"/>
              <a:t>визначається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вмістом</a:t>
            </a:r>
            <a:r>
              <a:rPr lang="ru-RU" b="1" dirty="0"/>
              <a:t>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середовищі</a:t>
            </a:r>
            <a:r>
              <a:rPr lang="ru-RU" b="1" dirty="0"/>
              <a:t>. </a:t>
            </a:r>
            <a:r>
              <a:rPr lang="ru-RU" b="1" dirty="0" err="1"/>
              <a:t>Речовини</a:t>
            </a:r>
            <a:r>
              <a:rPr lang="ru-RU" b="1" dirty="0"/>
              <a:t>, </a:t>
            </a:r>
            <a:r>
              <a:rPr lang="ru-RU" b="1" dirty="0" err="1"/>
              <a:t>швидко</a:t>
            </a:r>
            <a:r>
              <a:rPr lang="ru-RU" b="1" dirty="0"/>
              <a:t> </a:t>
            </a:r>
            <a:r>
              <a:rPr lang="ru-RU" b="1" dirty="0" err="1"/>
              <a:t>елімінуються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середовища</a:t>
            </a:r>
            <a:r>
              <a:rPr lang="ru-RU" b="1" dirty="0"/>
              <a:t>, в </a:t>
            </a:r>
            <a:r>
              <a:rPr lang="ru-RU" b="1" dirty="0" err="1"/>
              <a:t>цілому</a:t>
            </a:r>
            <a:r>
              <a:rPr lang="ru-RU" b="1" dirty="0"/>
              <a:t> погано </a:t>
            </a:r>
            <a:r>
              <a:rPr lang="ru-RU" b="1" dirty="0" err="1"/>
              <a:t>накопичуються</a:t>
            </a:r>
            <a:r>
              <a:rPr lang="ru-RU" b="1" dirty="0"/>
              <a:t> в </a:t>
            </a:r>
            <a:r>
              <a:rPr lang="ru-RU" b="1" dirty="0" err="1"/>
              <a:t>організмі</a:t>
            </a:r>
            <a:r>
              <a:rPr lang="ru-RU" b="1" dirty="0"/>
              <a:t>. Так, </a:t>
            </a:r>
            <a:r>
              <a:rPr lang="ru-RU" b="1" dirty="0" err="1"/>
              <a:t>синильна</a:t>
            </a:r>
            <a:r>
              <a:rPr lang="ru-RU" b="1" dirty="0"/>
              <a:t> кислота, </a:t>
            </a:r>
            <a:r>
              <a:rPr lang="ru-RU" b="1" dirty="0" err="1"/>
              <a:t>хоча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високотоксична</a:t>
            </a:r>
            <a:r>
              <a:rPr lang="ru-RU" b="1" dirty="0"/>
              <a:t> </a:t>
            </a:r>
            <a:r>
              <a:rPr lang="ru-RU" b="1" dirty="0" err="1"/>
              <a:t>сполука</a:t>
            </a:r>
            <a:r>
              <a:rPr lang="ru-RU" b="1" dirty="0"/>
              <a:t>, в силу </a:t>
            </a:r>
            <a:r>
              <a:rPr lang="ru-RU" b="1" dirty="0" err="1"/>
              <a:t>високої</a:t>
            </a:r>
            <a:r>
              <a:rPr lang="ru-RU" b="1" dirty="0"/>
              <a:t> </a:t>
            </a:r>
            <a:r>
              <a:rPr lang="ru-RU" b="1" dirty="0" err="1"/>
              <a:t>летючості</a:t>
            </a:r>
            <a:r>
              <a:rPr lang="ru-RU" b="1" dirty="0"/>
              <a:t> не </a:t>
            </a:r>
            <a:r>
              <a:rPr lang="ru-RU" b="1" dirty="0" err="1"/>
              <a:t>є</a:t>
            </a:r>
            <a:r>
              <a:rPr lang="ru-RU" b="1" dirty="0"/>
              <a:t> </a:t>
            </a:r>
            <a:r>
              <a:rPr lang="ru-RU" b="1" dirty="0" err="1"/>
              <a:t>потенційно</a:t>
            </a:r>
            <a:r>
              <a:rPr lang="ru-RU" b="1" dirty="0"/>
              <a:t> </a:t>
            </a:r>
            <a:r>
              <a:rPr lang="ru-RU" b="1" dirty="0" err="1"/>
              <a:t>небезпечним</a:t>
            </a:r>
            <a:r>
              <a:rPr lang="ru-RU" b="1" dirty="0"/>
              <a:t> </a:t>
            </a:r>
            <a:r>
              <a:rPr lang="ru-RU" b="1" dirty="0" err="1"/>
              <a:t>екополлютантом</a:t>
            </a:r>
            <a:r>
              <a:rPr lang="ru-RU" b="1" dirty="0"/>
              <a:t>. </a:t>
            </a:r>
          </a:p>
          <a:p>
            <a:r>
              <a:rPr lang="ru-RU" dirty="0" err="1"/>
              <a:t>Липофільність</a:t>
            </a:r>
            <a:r>
              <a:rPr lang="ru-RU" dirty="0"/>
              <a:t> –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біоакумуляції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ліпофільних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схильні</a:t>
            </a:r>
            <a:r>
              <a:rPr lang="ru-RU" dirty="0"/>
              <a:t> до </a:t>
            </a:r>
            <a:r>
              <a:rPr lang="ru-RU" dirty="0" err="1"/>
              <a:t>сорбції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осідають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води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знижує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біодоступність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сорбція</a:t>
            </a:r>
            <a:r>
              <a:rPr lang="ru-RU" dirty="0"/>
              <a:t> </a:t>
            </a:r>
            <a:r>
              <a:rPr lang="ru-RU" dirty="0" err="1"/>
              <a:t>бенз</a:t>
            </a:r>
            <a:r>
              <a:rPr lang="ru-RU" dirty="0"/>
              <a:t>(а)</a:t>
            </a:r>
            <a:r>
              <a:rPr lang="ru-RU" dirty="0" err="1"/>
              <a:t>пірену</a:t>
            </a:r>
            <a:r>
              <a:rPr lang="ru-RU" dirty="0"/>
              <a:t> </a:t>
            </a:r>
            <a:r>
              <a:rPr lang="ru-RU" dirty="0" err="1"/>
              <a:t>гуміновими</a:t>
            </a:r>
            <a:r>
              <a:rPr lang="ru-RU" dirty="0"/>
              <a:t> кислотами </a:t>
            </a:r>
            <a:r>
              <a:rPr lang="ru-RU" dirty="0" err="1"/>
              <a:t>знижує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токсиканту</a:t>
            </a:r>
            <a:r>
              <a:rPr lang="ru-RU" dirty="0"/>
              <a:t> до </a:t>
            </a:r>
            <a:r>
              <a:rPr lang="ru-RU" dirty="0" err="1"/>
              <a:t>біоакумуляції</a:t>
            </a:r>
            <a:r>
              <a:rPr lang="ru-RU" dirty="0"/>
              <a:t> тканинами </a:t>
            </a:r>
            <a:r>
              <a:rPr lang="ru-RU" dirty="0" err="1"/>
              <a:t>риб</a:t>
            </a:r>
            <a:r>
              <a:rPr lang="ru-RU" dirty="0"/>
              <a:t> у три рази. </a:t>
            </a:r>
            <a:r>
              <a:rPr lang="ru-RU" dirty="0" err="1"/>
              <a:t>Риби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водойм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низьким</a:t>
            </a:r>
            <a:r>
              <a:rPr lang="ru-RU" dirty="0"/>
              <a:t> </a:t>
            </a:r>
            <a:r>
              <a:rPr lang="ru-RU" dirty="0" err="1"/>
              <a:t>вмістом</a:t>
            </a:r>
            <a:r>
              <a:rPr lang="ru-RU" dirty="0"/>
              <a:t> </a:t>
            </a:r>
            <a:r>
              <a:rPr lang="ru-RU" dirty="0" err="1"/>
              <a:t>зважених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акумулюють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ДДТ,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риби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евтрофічних</a:t>
            </a:r>
            <a:r>
              <a:rPr lang="ru-RU" dirty="0"/>
              <a:t> </a:t>
            </a:r>
            <a:r>
              <a:rPr lang="ru-RU" dirty="0" err="1"/>
              <a:t>водойм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вмістом</a:t>
            </a:r>
            <a:r>
              <a:rPr lang="ru-RU" dirty="0"/>
              <a:t> </a:t>
            </a:r>
            <a:r>
              <a:rPr lang="ru-RU" dirty="0" err="1"/>
              <a:t>суспензії</a:t>
            </a:r>
            <a:r>
              <a:rPr lang="ru-RU" dirty="0"/>
              <a:t>. </a:t>
            </a:r>
          </a:p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доля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токсикокінетичними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.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піддаються</a:t>
            </a:r>
            <a:r>
              <a:rPr lang="ru-RU" dirty="0"/>
              <a:t> </a:t>
            </a:r>
            <a:r>
              <a:rPr lang="ru-RU" dirty="0" err="1"/>
              <a:t>метаболічним</a:t>
            </a:r>
            <a:r>
              <a:rPr lang="ru-RU" dirty="0"/>
              <a:t> </a:t>
            </a:r>
            <a:r>
              <a:rPr lang="ru-RU" dirty="0" err="1"/>
              <a:t>перетворенням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, часто </a:t>
            </a:r>
            <a:r>
              <a:rPr lang="ru-RU" dirty="0" err="1"/>
              <a:t>накопичуються</a:t>
            </a:r>
            <a:r>
              <a:rPr lang="ru-RU" dirty="0"/>
              <a:t> в </a:t>
            </a:r>
            <a:r>
              <a:rPr lang="ru-RU" dirty="0" err="1"/>
              <a:t>меншій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б </a:t>
            </a:r>
            <a:r>
              <a:rPr lang="ru-RU" dirty="0" err="1"/>
              <a:t>очікувати</a:t>
            </a:r>
            <a:r>
              <a:rPr lang="ru-RU" dirty="0"/>
              <a:t>, </a:t>
            </a:r>
            <a:r>
              <a:rPr lang="ru-RU" dirty="0" err="1"/>
              <a:t>виходячи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фізико-хімічних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(табл. </a:t>
            </a:r>
            <a:r>
              <a:rPr lang="ru-RU" dirty="0" smtClean="0"/>
              <a:t>4</a:t>
            </a:r>
            <a:r>
              <a:rPr lang="ru-RU" dirty="0"/>
              <a:t>).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436510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4 </a:t>
            </a:r>
            <a:endParaRPr lang="ru-RU" i="1" dirty="0"/>
          </a:p>
          <a:p>
            <a:r>
              <a:rPr lang="ru-RU" b="1" dirty="0" err="1"/>
              <a:t>Реальні</a:t>
            </a:r>
            <a:r>
              <a:rPr lang="ru-RU" b="1" dirty="0"/>
              <a:t> та </a:t>
            </a:r>
            <a:r>
              <a:rPr lang="ru-RU" b="1" dirty="0" err="1"/>
              <a:t>розрахункові</a:t>
            </a:r>
            <a:r>
              <a:rPr lang="ru-RU" b="1" dirty="0"/>
              <a:t> </a:t>
            </a:r>
            <a:r>
              <a:rPr lang="ru-RU" b="1" dirty="0" err="1"/>
              <a:t>значення</a:t>
            </a:r>
            <a:r>
              <a:rPr lang="ru-RU" b="1" dirty="0"/>
              <a:t> фактора </a:t>
            </a:r>
            <a:r>
              <a:rPr lang="ru-RU" b="1" dirty="0" err="1"/>
              <a:t>біоакумуляції</a:t>
            </a:r>
            <a:r>
              <a:rPr lang="ru-RU" b="1" dirty="0"/>
              <a:t> </a:t>
            </a:r>
            <a:r>
              <a:rPr lang="ru-RU" b="1" dirty="0" err="1"/>
              <a:t>деяких</a:t>
            </a:r>
            <a:r>
              <a:rPr lang="ru-RU" b="1" dirty="0"/>
              <a:t> </a:t>
            </a:r>
            <a:r>
              <a:rPr lang="ru-RU" b="1" dirty="0" err="1"/>
              <a:t>токсикантів</a:t>
            </a:r>
            <a:r>
              <a:rPr lang="ru-RU" b="1" dirty="0"/>
              <a:t> у тканинах </a:t>
            </a:r>
            <a:r>
              <a:rPr lang="ru-RU" b="1" dirty="0" err="1"/>
              <a:t>риб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157192"/>
            <a:ext cx="6208153" cy="139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3</a:t>
            </a:r>
            <a:r>
              <a:rPr lang="ru-RU" sz="1400" b="1" dirty="0"/>
              <a:t>. </a:t>
            </a:r>
            <a:r>
              <a:rPr lang="ru-RU" sz="1400" b="1" dirty="0" err="1"/>
              <a:t>Екотоксикодинаміка</a:t>
            </a:r>
            <a:r>
              <a:rPr lang="ru-RU" sz="1400" b="1" dirty="0"/>
              <a:t> </a:t>
            </a:r>
          </a:p>
          <a:p>
            <a:r>
              <a:rPr lang="ru-RU" sz="1400" i="1" dirty="0" err="1"/>
              <a:t>Екотоксичність</a:t>
            </a:r>
            <a:r>
              <a:rPr lang="ru-RU" sz="1400" i="1" dirty="0"/>
              <a:t> - </a:t>
            </a:r>
            <a:r>
              <a:rPr lang="ru-RU" sz="1400" i="1" dirty="0" err="1"/>
              <a:t>це</a:t>
            </a:r>
            <a:r>
              <a:rPr lang="ru-RU" sz="1400" i="1" dirty="0"/>
              <a:t> </a:t>
            </a:r>
            <a:r>
              <a:rPr lang="ru-RU" sz="1400" i="1" dirty="0" err="1"/>
              <a:t>здатність</a:t>
            </a:r>
            <a:r>
              <a:rPr lang="ru-RU" sz="1400" i="1" dirty="0"/>
              <a:t> </a:t>
            </a:r>
            <a:r>
              <a:rPr lang="ru-RU" sz="1400" i="1" dirty="0" err="1"/>
              <a:t>ксенобіотичного</a:t>
            </a:r>
            <a:r>
              <a:rPr lang="ru-RU" sz="1400" i="1" dirty="0"/>
              <a:t> </a:t>
            </a:r>
            <a:r>
              <a:rPr lang="ru-RU" sz="1400" i="1" dirty="0" err="1"/>
              <a:t>профілю</a:t>
            </a:r>
            <a:r>
              <a:rPr lang="ru-RU" sz="1400" i="1" dirty="0"/>
              <a:t> </a:t>
            </a:r>
            <a:r>
              <a:rPr lang="ru-RU" sz="1400" i="1" dirty="0" err="1"/>
              <a:t>середовища</a:t>
            </a:r>
            <a:r>
              <a:rPr lang="ru-RU" sz="1400" i="1" dirty="0"/>
              <a:t> </a:t>
            </a:r>
            <a:r>
              <a:rPr lang="ru-RU" sz="1400" i="1" dirty="0" err="1"/>
              <a:t>викликати</a:t>
            </a:r>
            <a:r>
              <a:rPr lang="ru-RU" sz="1400" i="1" dirty="0"/>
              <a:t> </a:t>
            </a:r>
            <a:r>
              <a:rPr lang="ru-RU" sz="1400" i="1" dirty="0" err="1"/>
              <a:t>несприятливі</a:t>
            </a:r>
            <a:r>
              <a:rPr lang="ru-RU" sz="1400" i="1" dirty="0"/>
              <a:t> </a:t>
            </a:r>
            <a:r>
              <a:rPr lang="ru-RU" sz="1400" i="1" dirty="0" err="1"/>
              <a:t>ефекти</a:t>
            </a:r>
            <a:r>
              <a:rPr lang="ru-RU" sz="1400" i="1" dirty="0"/>
              <a:t> у </a:t>
            </a:r>
            <a:r>
              <a:rPr lang="ru-RU" sz="1400" i="1" dirty="0" err="1"/>
              <a:t>відповідному</a:t>
            </a:r>
            <a:r>
              <a:rPr lang="ru-RU" sz="1400" i="1" dirty="0"/>
              <a:t> </a:t>
            </a:r>
            <a:r>
              <a:rPr lang="ru-RU" sz="1400" i="1" dirty="0" err="1"/>
              <a:t>біоценозі</a:t>
            </a:r>
            <a:r>
              <a:rPr lang="ru-RU" sz="1400" i="1" dirty="0"/>
              <a:t>. У тих </a:t>
            </a:r>
            <a:r>
              <a:rPr lang="ru-RU" sz="1400" i="1" dirty="0" err="1"/>
              <a:t>випадках</a:t>
            </a:r>
            <a:r>
              <a:rPr lang="ru-RU" sz="1400" i="1" dirty="0"/>
              <a:t>, коли </a:t>
            </a:r>
            <a:r>
              <a:rPr lang="ru-RU" sz="1400" i="1" dirty="0" err="1"/>
              <a:t>порушення</a:t>
            </a:r>
            <a:r>
              <a:rPr lang="ru-RU" sz="1400" i="1" dirty="0"/>
              <a:t> природного </a:t>
            </a:r>
            <a:r>
              <a:rPr lang="ru-RU" sz="1400" i="1" dirty="0" err="1"/>
              <a:t>ксенобіотичного</a:t>
            </a:r>
            <a:r>
              <a:rPr lang="ru-RU" sz="1400" i="1" dirty="0"/>
              <a:t> </a:t>
            </a:r>
            <a:r>
              <a:rPr lang="ru-RU" sz="1400" i="1" dirty="0" err="1"/>
              <a:t>профілю</a:t>
            </a:r>
            <a:r>
              <a:rPr lang="ru-RU" sz="1400" i="1" dirty="0"/>
              <a:t> </a:t>
            </a:r>
            <a:r>
              <a:rPr lang="ru-RU" sz="1400" i="1" dirty="0" err="1"/>
              <a:t>пов'язано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накопиченням</a:t>
            </a:r>
            <a:r>
              <a:rPr lang="ru-RU" sz="1400" i="1" dirty="0"/>
              <a:t> у </a:t>
            </a:r>
            <a:r>
              <a:rPr lang="ru-RU" sz="1400" i="1" dirty="0" err="1"/>
              <a:t>середовищі</a:t>
            </a:r>
            <a:r>
              <a:rPr lang="ru-RU" sz="1400" i="1" dirty="0"/>
              <a:t> одного </a:t>
            </a:r>
            <a:r>
              <a:rPr lang="ru-RU" sz="1400" i="1" dirty="0" err="1"/>
              <a:t>поллютанта</a:t>
            </a:r>
            <a:r>
              <a:rPr lang="ru-RU" sz="1400" i="1" dirty="0"/>
              <a:t>, </a:t>
            </a:r>
            <a:r>
              <a:rPr lang="ru-RU" sz="1400" i="1" dirty="0" err="1"/>
              <a:t>можна</a:t>
            </a:r>
            <a:r>
              <a:rPr lang="ru-RU" sz="1400" i="1" dirty="0"/>
              <a:t> </a:t>
            </a:r>
            <a:r>
              <a:rPr lang="ru-RU" sz="1400" i="1" dirty="0" err="1"/>
              <a:t>говорити</a:t>
            </a:r>
            <a:r>
              <a:rPr lang="ru-RU" sz="1400" i="1" dirty="0"/>
              <a:t> про </a:t>
            </a:r>
            <a:r>
              <a:rPr lang="ru-RU" sz="1400" i="1" dirty="0" err="1"/>
              <a:t>екотоксичність</a:t>
            </a:r>
            <a:r>
              <a:rPr lang="ru-RU" sz="1400" i="1" dirty="0"/>
              <a:t> </a:t>
            </a:r>
            <a:r>
              <a:rPr lang="ru-RU" sz="1400" i="1" dirty="0" err="1"/>
              <a:t>цієї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. </a:t>
            </a:r>
            <a:r>
              <a:rPr lang="ru-RU" sz="1400" dirty="0" err="1"/>
              <a:t>Екотоксичність</a:t>
            </a:r>
            <a:r>
              <a:rPr lang="ru-RU" sz="1400" dirty="0"/>
              <a:t> </a:t>
            </a:r>
            <a:r>
              <a:rPr lang="ru-RU" sz="1400" dirty="0" err="1"/>
              <a:t>визначається</a:t>
            </a:r>
            <a:r>
              <a:rPr lang="ru-RU" sz="1400" dirty="0"/>
              <a:t> </a:t>
            </a:r>
            <a:r>
              <a:rPr lang="ru-RU" sz="1400" dirty="0" err="1"/>
              <a:t>токсичністю</a:t>
            </a:r>
            <a:r>
              <a:rPr lang="ru-RU" sz="1400" dirty="0"/>
              <a:t> </a:t>
            </a:r>
            <a:r>
              <a:rPr lang="ru-RU" sz="1400" dirty="0" err="1"/>
              <a:t>екополлютантів</a:t>
            </a:r>
            <a:r>
              <a:rPr lang="ru-RU" sz="1400" dirty="0"/>
              <a:t> для </a:t>
            </a:r>
            <a:r>
              <a:rPr lang="ru-RU" sz="1400" dirty="0" err="1"/>
              <a:t>біоти</a:t>
            </a:r>
            <a:r>
              <a:rPr lang="ru-RU" sz="1400" dirty="0"/>
              <a:t>, </a:t>
            </a:r>
            <a:r>
              <a:rPr lang="ru-RU" sz="1400" dirty="0" err="1"/>
              <a:t>складової</a:t>
            </a:r>
            <a:r>
              <a:rPr lang="ru-RU" sz="1400" dirty="0"/>
              <a:t> </a:t>
            </a:r>
            <a:r>
              <a:rPr lang="ru-RU" sz="1400" dirty="0" err="1"/>
              <a:t>даного</a:t>
            </a:r>
            <a:r>
              <a:rPr lang="ru-RU" sz="1400" dirty="0"/>
              <a:t> </a:t>
            </a:r>
            <a:r>
              <a:rPr lang="ru-RU" sz="1400" dirty="0" err="1"/>
              <a:t>біоценозу</a:t>
            </a:r>
            <a:r>
              <a:rPr lang="ru-RU" sz="1400" dirty="0"/>
              <a:t>. Як правило, </a:t>
            </a:r>
            <a:r>
              <a:rPr lang="ru-RU" sz="1400" dirty="0" err="1"/>
              <a:t>екотоксичність</a:t>
            </a:r>
            <a:r>
              <a:rPr lang="ru-RU" sz="1400" dirty="0"/>
              <a:t> </a:t>
            </a:r>
            <a:r>
              <a:rPr lang="ru-RU" sz="1400" dirty="0" err="1"/>
              <a:t>характеризується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</a:t>
            </a:r>
            <a:r>
              <a:rPr lang="ru-RU" sz="1400" dirty="0" err="1"/>
              <a:t>якісно</a:t>
            </a:r>
            <a:r>
              <a:rPr lang="ru-RU" sz="1400" dirty="0"/>
              <a:t>, через </a:t>
            </a:r>
            <a:r>
              <a:rPr lang="ru-RU" sz="1400" dirty="0" err="1"/>
              <a:t>поняття</a:t>
            </a:r>
            <a:r>
              <a:rPr lang="ru-RU" sz="1400" dirty="0"/>
              <a:t> «</a:t>
            </a:r>
            <a:r>
              <a:rPr lang="ru-RU" sz="1400" dirty="0" err="1"/>
              <a:t>небезпека</a:t>
            </a:r>
            <a:r>
              <a:rPr lang="ru-RU" sz="1400" dirty="0"/>
              <a:t>». У </a:t>
            </a:r>
            <a:r>
              <a:rPr lang="ru-RU" sz="1400" dirty="0" err="1"/>
              <a:t>залежності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тривалості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 </a:t>
            </a:r>
            <a:r>
              <a:rPr lang="ru-RU" sz="1400" dirty="0" err="1"/>
              <a:t>екополлютантів</a:t>
            </a:r>
            <a:r>
              <a:rPr lang="ru-RU" sz="1400" dirty="0"/>
              <a:t> на </a:t>
            </a:r>
            <a:r>
              <a:rPr lang="ru-RU" sz="1400" dirty="0" err="1"/>
              <a:t>екосистему</a:t>
            </a:r>
            <a:r>
              <a:rPr lang="ru-RU" sz="1400" dirty="0"/>
              <a:t> (</a:t>
            </a:r>
            <a:r>
              <a:rPr lang="ru-RU" sz="1400" dirty="0" err="1"/>
              <a:t>популяцію</a:t>
            </a:r>
            <a:r>
              <a:rPr lang="ru-RU" sz="1400" dirty="0"/>
              <a:t>)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говорити</a:t>
            </a:r>
            <a:r>
              <a:rPr lang="ru-RU" sz="1400" dirty="0"/>
              <a:t> про </a:t>
            </a:r>
            <a:r>
              <a:rPr lang="ru-RU" sz="1400" dirty="0" err="1"/>
              <a:t>гостру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хронічну</a:t>
            </a:r>
            <a:r>
              <a:rPr lang="ru-RU" sz="1400" dirty="0"/>
              <a:t> </a:t>
            </a:r>
            <a:r>
              <a:rPr lang="ru-RU" sz="1400" dirty="0" err="1"/>
              <a:t>екотоксичність</a:t>
            </a:r>
            <a:r>
              <a:rPr lang="ru-RU" sz="1400" dirty="0"/>
              <a:t>. </a:t>
            </a:r>
          </a:p>
          <a:p>
            <a:r>
              <a:rPr lang="ru-RU" sz="1400" i="1" dirty="0" err="1"/>
              <a:t>Гостра</a:t>
            </a:r>
            <a:r>
              <a:rPr lang="ru-RU" sz="1400" i="1" dirty="0"/>
              <a:t> токсична </a:t>
            </a:r>
            <a:r>
              <a:rPr lang="ru-RU" sz="1400" i="1" dirty="0" err="1"/>
              <a:t>дія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в </a:t>
            </a:r>
            <a:r>
              <a:rPr lang="ru-RU" sz="1400" i="1" dirty="0" err="1"/>
              <a:t>навколишньому</a:t>
            </a:r>
            <a:r>
              <a:rPr lang="ru-RU" sz="1400" i="1" dirty="0"/>
              <a:t> </a:t>
            </a:r>
            <a:r>
              <a:rPr lang="ru-RU" sz="1400" i="1" dirty="0" err="1"/>
              <a:t>середовищі</a:t>
            </a:r>
            <a:r>
              <a:rPr lang="ru-RU" sz="1400" i="1" dirty="0"/>
              <a:t> </a:t>
            </a:r>
            <a:r>
              <a:rPr lang="ru-RU" sz="1400" i="1" dirty="0" err="1"/>
              <a:t>може</a:t>
            </a:r>
            <a:r>
              <a:rPr lang="ru-RU" sz="1400" i="1" dirty="0"/>
              <a:t> бути </a:t>
            </a:r>
            <a:r>
              <a:rPr lang="ru-RU" sz="1400" i="1" dirty="0" err="1"/>
              <a:t>наслідком</a:t>
            </a:r>
            <a:r>
              <a:rPr lang="ru-RU" sz="1400" i="1" dirty="0"/>
              <a:t> </a:t>
            </a:r>
            <a:r>
              <a:rPr lang="ru-RU" sz="1400" i="1" dirty="0" err="1"/>
              <a:t>аварій</a:t>
            </a:r>
            <a:r>
              <a:rPr lang="ru-RU" sz="1400" i="1" dirty="0"/>
              <a:t> </a:t>
            </a:r>
            <a:r>
              <a:rPr lang="ru-RU" sz="1400" i="1" dirty="0" err="1"/>
              <a:t>і</a:t>
            </a:r>
            <a:r>
              <a:rPr lang="ru-RU" sz="1400" i="1" dirty="0"/>
              <a:t> катастроф, </a:t>
            </a:r>
            <a:r>
              <a:rPr lang="ru-RU" sz="1400" i="1" dirty="0" err="1"/>
              <a:t>що</a:t>
            </a:r>
            <a:r>
              <a:rPr lang="ru-RU" sz="1400" i="1" dirty="0"/>
              <a:t> </a:t>
            </a:r>
            <a:r>
              <a:rPr lang="ru-RU" sz="1400" i="1" dirty="0" err="1"/>
              <a:t>супроводжуються</a:t>
            </a:r>
            <a:r>
              <a:rPr lang="ru-RU" sz="1400" i="1" dirty="0"/>
              <a:t> </a:t>
            </a:r>
            <a:r>
              <a:rPr lang="ru-RU" sz="1400" i="1" dirty="0" err="1"/>
              <a:t>викидом</a:t>
            </a:r>
            <a:r>
              <a:rPr lang="ru-RU" sz="1400" i="1" dirty="0"/>
              <a:t> </a:t>
            </a:r>
            <a:r>
              <a:rPr lang="ru-RU" sz="1400" i="1" dirty="0" err="1"/>
              <a:t>великої</a:t>
            </a:r>
            <a:r>
              <a:rPr lang="ru-RU" sz="1400" i="1" dirty="0"/>
              <a:t> </a:t>
            </a:r>
            <a:r>
              <a:rPr lang="ru-RU" sz="1400" i="1" dirty="0" err="1"/>
              <a:t>кількості</a:t>
            </a:r>
            <a:r>
              <a:rPr lang="ru-RU" sz="1400" i="1" dirty="0"/>
              <a:t> </a:t>
            </a:r>
            <a:r>
              <a:rPr lang="ru-RU" sz="1400" i="1" dirty="0" err="1"/>
              <a:t>навіть</a:t>
            </a:r>
            <a:r>
              <a:rPr lang="ru-RU" sz="1400" i="1" dirty="0"/>
              <a:t> </a:t>
            </a:r>
            <a:r>
              <a:rPr lang="ru-RU" sz="1400" i="1" dirty="0" err="1"/>
              <a:t>відносно</a:t>
            </a:r>
            <a:r>
              <a:rPr lang="ru-RU" sz="1400" i="1" dirty="0"/>
              <a:t> </a:t>
            </a:r>
            <a:r>
              <a:rPr lang="ru-RU" sz="1400" i="1" dirty="0" err="1"/>
              <a:t>нестійкого</a:t>
            </a:r>
            <a:r>
              <a:rPr lang="ru-RU" sz="1400" i="1" dirty="0"/>
              <a:t> </a:t>
            </a:r>
            <a:r>
              <a:rPr lang="ru-RU" sz="1400" i="1" dirty="0" err="1"/>
              <a:t>токсиканту</a:t>
            </a:r>
            <a:r>
              <a:rPr lang="ru-RU" sz="1400" i="1" dirty="0"/>
              <a:t>, </a:t>
            </a:r>
            <a:r>
              <a:rPr lang="ru-RU" sz="1400" i="1" dirty="0" err="1"/>
              <a:t>або</a:t>
            </a:r>
            <a:r>
              <a:rPr lang="ru-RU" sz="1400" i="1" dirty="0"/>
              <a:t> неправильного </a:t>
            </a:r>
            <a:r>
              <a:rPr lang="ru-RU" sz="1400" i="1" dirty="0" err="1"/>
              <a:t>використання</a:t>
            </a:r>
            <a:r>
              <a:rPr lang="ru-RU" sz="1400" i="1" dirty="0"/>
              <a:t> </a:t>
            </a:r>
            <a:r>
              <a:rPr lang="ru-RU" sz="1400" i="1" dirty="0" err="1"/>
              <a:t>хімікатів</a:t>
            </a:r>
            <a:r>
              <a:rPr lang="ru-RU" sz="1400" i="1" dirty="0"/>
              <a:t>. </a:t>
            </a:r>
          </a:p>
          <a:p>
            <a:r>
              <a:rPr lang="ru-RU" sz="1400" dirty="0" err="1"/>
              <a:t>Історії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</a:t>
            </a:r>
            <a:r>
              <a:rPr lang="ru-RU" sz="1400" dirty="0" err="1"/>
              <a:t>відомі</a:t>
            </a:r>
            <a:r>
              <a:rPr lang="ru-RU" sz="1400" dirty="0"/>
              <a:t> </a:t>
            </a:r>
            <a:r>
              <a:rPr lang="ru-RU" sz="1400" dirty="0" err="1"/>
              <a:t>такі</a:t>
            </a:r>
            <a:r>
              <a:rPr lang="ru-RU" sz="1400" dirty="0"/>
              <a:t> </a:t>
            </a:r>
            <a:r>
              <a:rPr lang="ru-RU" sz="1400" dirty="0" err="1"/>
              <a:t>події</a:t>
            </a:r>
            <a:r>
              <a:rPr lang="ru-RU" sz="1400" dirty="0"/>
              <a:t>. Так, у 1984 р. в м. </a:t>
            </a:r>
            <a:r>
              <a:rPr lang="ru-RU" sz="1400" dirty="0" err="1"/>
              <a:t>Бхопал</a:t>
            </a:r>
            <a:r>
              <a:rPr lang="ru-RU" sz="1400" dirty="0"/>
              <a:t> (</a:t>
            </a:r>
            <a:r>
              <a:rPr lang="ru-RU" sz="1400" dirty="0" err="1"/>
              <a:t>Індія</a:t>
            </a:r>
            <a:r>
              <a:rPr lang="ru-RU" sz="1400" dirty="0"/>
              <a:t>) на </a:t>
            </a:r>
            <a:r>
              <a:rPr lang="ru-RU" sz="1400" dirty="0" err="1"/>
              <a:t>заводі</a:t>
            </a:r>
            <a:r>
              <a:rPr lang="ru-RU" sz="1400" dirty="0"/>
              <a:t> </a:t>
            </a:r>
            <a:r>
              <a:rPr lang="ru-RU" sz="1400" dirty="0" err="1"/>
              <a:t>американської</a:t>
            </a:r>
            <a:r>
              <a:rPr lang="ru-RU" sz="1400" dirty="0"/>
              <a:t> </a:t>
            </a:r>
            <a:r>
              <a:rPr lang="ru-RU" sz="1400" dirty="0" err="1"/>
              <a:t>хімічної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виробництва</a:t>
            </a:r>
            <a:r>
              <a:rPr lang="ru-RU" sz="1400" dirty="0"/>
              <a:t> </a:t>
            </a:r>
            <a:r>
              <a:rPr lang="ru-RU" sz="1400" dirty="0" err="1"/>
              <a:t>пестицидів</a:t>
            </a:r>
            <a:r>
              <a:rPr lang="ru-RU" sz="1400" dirty="0"/>
              <a:t> «</a:t>
            </a:r>
            <a:r>
              <a:rPr lang="ru-RU" sz="1400" dirty="0" err="1"/>
              <a:t>Юніон</a:t>
            </a:r>
            <a:r>
              <a:rPr lang="ru-RU" sz="1400" dirty="0"/>
              <a:t> </a:t>
            </a:r>
            <a:r>
              <a:rPr lang="ru-RU" sz="1400" dirty="0" err="1"/>
              <a:t>Карбайт</a:t>
            </a:r>
            <a:r>
              <a:rPr lang="ru-RU" sz="1400" dirty="0"/>
              <a:t>» </a:t>
            </a:r>
            <a:r>
              <a:rPr lang="ru-RU" sz="1400" dirty="0" err="1"/>
              <a:t>сталася</a:t>
            </a:r>
            <a:r>
              <a:rPr lang="ru-RU" sz="1400" dirty="0"/>
              <a:t> </a:t>
            </a:r>
            <a:r>
              <a:rPr lang="ru-RU" sz="1400" dirty="0" err="1"/>
              <a:t>аварія</a:t>
            </a:r>
            <a:r>
              <a:rPr lang="ru-RU" sz="1400" dirty="0"/>
              <a:t>. В </a:t>
            </a:r>
            <a:r>
              <a:rPr lang="ru-RU" sz="1400" dirty="0" err="1"/>
              <a:t>результаті</a:t>
            </a:r>
            <a:r>
              <a:rPr lang="ru-RU" sz="1400" dirty="0"/>
              <a:t> </a:t>
            </a:r>
            <a:r>
              <a:rPr lang="ru-RU" sz="1400" dirty="0" err="1"/>
              <a:t>аварії</a:t>
            </a:r>
            <a:r>
              <a:rPr lang="ru-RU" sz="1400" dirty="0"/>
              <a:t> реактора в атмосферу </a:t>
            </a:r>
            <a:r>
              <a:rPr lang="ru-RU" sz="1400" dirty="0" err="1"/>
              <a:t>потрапила</a:t>
            </a:r>
            <a:r>
              <a:rPr lang="ru-RU" sz="1400" dirty="0"/>
              <a:t> велика </a:t>
            </a:r>
            <a:r>
              <a:rPr lang="ru-RU" sz="1400" dirty="0" err="1"/>
              <a:t>кількість</a:t>
            </a:r>
            <a:r>
              <a:rPr lang="ru-RU" sz="1400" dirty="0"/>
              <a:t> </a:t>
            </a:r>
            <a:r>
              <a:rPr lang="ru-RU" sz="1400" dirty="0" err="1"/>
              <a:t>пульмонотропної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</a:t>
            </a:r>
            <a:r>
              <a:rPr lang="ru-RU" sz="1400" dirty="0" err="1"/>
              <a:t>метилізоцианату</a:t>
            </a:r>
            <a:r>
              <a:rPr lang="ru-RU" sz="1400" dirty="0"/>
              <a:t>. Будучи </a:t>
            </a:r>
            <a:r>
              <a:rPr lang="ru-RU" sz="1400" dirty="0" err="1"/>
              <a:t>летючої</a:t>
            </a:r>
            <a:r>
              <a:rPr lang="ru-RU" sz="1400" dirty="0"/>
              <a:t> </a:t>
            </a:r>
            <a:r>
              <a:rPr lang="ru-RU" sz="1400" dirty="0" err="1"/>
              <a:t>рідиною</a:t>
            </a:r>
            <a:r>
              <a:rPr lang="ru-RU" sz="1400" dirty="0"/>
              <a:t>, </a:t>
            </a:r>
            <a:r>
              <a:rPr lang="ru-RU" sz="1400" dirty="0" err="1"/>
              <a:t>речовина</a:t>
            </a:r>
            <a:r>
              <a:rPr lang="ru-RU" sz="1400" dirty="0"/>
              <a:t> </a:t>
            </a:r>
            <a:r>
              <a:rPr lang="ru-RU" sz="1400" dirty="0" err="1"/>
              <a:t>сформувала</a:t>
            </a:r>
            <a:r>
              <a:rPr lang="ru-RU" sz="1400" dirty="0"/>
              <a:t> </a:t>
            </a:r>
            <a:r>
              <a:rPr lang="ru-RU" sz="1400" dirty="0" err="1"/>
              <a:t>нестійке</a:t>
            </a:r>
            <a:r>
              <a:rPr lang="ru-RU" sz="1400" dirty="0"/>
              <a:t> </a:t>
            </a:r>
            <a:r>
              <a:rPr lang="ru-RU" sz="1400" dirty="0" err="1"/>
              <a:t>вогнище</a:t>
            </a:r>
            <a:r>
              <a:rPr lang="ru-RU" sz="1400" dirty="0"/>
              <a:t> </a:t>
            </a:r>
            <a:r>
              <a:rPr lang="ru-RU" sz="1400" dirty="0" err="1"/>
              <a:t>зараження</a:t>
            </a:r>
            <a:r>
              <a:rPr lang="ru-RU" sz="1400" dirty="0"/>
              <a:t>. </a:t>
            </a:r>
            <a:r>
              <a:rPr lang="ru-RU" sz="1400" dirty="0" err="1"/>
              <a:t>Однак</a:t>
            </a:r>
            <a:r>
              <a:rPr lang="ru-RU" sz="1400" dirty="0"/>
              <a:t> у </a:t>
            </a:r>
            <a:r>
              <a:rPr lang="ru-RU" sz="1400" dirty="0" err="1"/>
              <a:t>результаті</a:t>
            </a:r>
            <a:r>
              <a:rPr lang="ru-RU" sz="1400" dirty="0"/>
              <a:t> валового </a:t>
            </a:r>
            <a:r>
              <a:rPr lang="ru-RU" sz="1400" dirty="0" err="1"/>
              <a:t>викиду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високої</a:t>
            </a:r>
            <a:r>
              <a:rPr lang="ru-RU" sz="1400" dirty="0"/>
              <a:t> </a:t>
            </a:r>
            <a:r>
              <a:rPr lang="ru-RU" sz="1400" dirty="0" err="1"/>
              <a:t>токсичності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</a:t>
            </a:r>
            <a:r>
              <a:rPr lang="ru-RU" sz="1400" dirty="0" err="1"/>
              <a:t>отруєнню</a:t>
            </a:r>
            <a:r>
              <a:rPr lang="ru-RU" sz="1400" dirty="0"/>
              <a:t> </a:t>
            </a:r>
            <a:r>
              <a:rPr lang="ru-RU" sz="1400" dirty="0" err="1"/>
              <a:t>піддалося</a:t>
            </a:r>
            <a:r>
              <a:rPr lang="ru-RU" sz="1400" dirty="0"/>
              <a:t> </a:t>
            </a:r>
            <a:r>
              <a:rPr lang="ru-RU" sz="1400" dirty="0" err="1"/>
              <a:t>близько</a:t>
            </a:r>
            <a:r>
              <a:rPr lang="ru-RU" sz="1400" dirty="0"/>
              <a:t> 200 тис.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з</a:t>
            </a:r>
            <a:r>
              <a:rPr lang="ru-RU" sz="1400" dirty="0"/>
              <a:t> них 3 тис. </a:t>
            </a:r>
            <a:r>
              <a:rPr lang="ru-RU" sz="1400" dirty="0" err="1"/>
              <a:t>загинули</a:t>
            </a:r>
            <a:r>
              <a:rPr lang="ru-RU" sz="1400" dirty="0"/>
              <a:t>. </a:t>
            </a:r>
            <a:r>
              <a:rPr lang="ru-RU" sz="1400" dirty="0" err="1"/>
              <a:t>Основна</a:t>
            </a:r>
            <a:r>
              <a:rPr lang="ru-RU" sz="1400" dirty="0"/>
              <a:t> причина </a:t>
            </a:r>
            <a:r>
              <a:rPr lang="ru-RU" sz="1400" dirty="0" err="1"/>
              <a:t>смерті</a:t>
            </a:r>
            <a:r>
              <a:rPr lang="ru-RU" sz="1400" dirty="0"/>
              <a:t> - </a:t>
            </a:r>
            <a:r>
              <a:rPr lang="ru-RU" sz="1400" dirty="0" err="1"/>
              <a:t>гостро</a:t>
            </a:r>
            <a:r>
              <a:rPr lang="ru-RU" sz="1400" dirty="0"/>
              <a:t> </a:t>
            </a:r>
            <a:r>
              <a:rPr lang="ru-RU" sz="1400" dirty="0" err="1"/>
              <a:t>розвинувся</a:t>
            </a:r>
            <a:r>
              <a:rPr lang="ru-RU" sz="1400" dirty="0"/>
              <a:t> набряк </a:t>
            </a:r>
            <a:r>
              <a:rPr lang="ru-RU" sz="1400" dirty="0" err="1"/>
              <a:t>легенів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Найбільшим</a:t>
            </a:r>
            <a:r>
              <a:rPr lang="ru-RU" sz="1400" dirty="0"/>
              <a:t> </a:t>
            </a:r>
            <a:r>
              <a:rPr lang="ru-RU" sz="1400" dirty="0" err="1"/>
              <a:t>екологічним</a:t>
            </a:r>
            <a:r>
              <a:rPr lang="ru-RU" sz="1400" dirty="0"/>
              <a:t> лихом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використання</a:t>
            </a:r>
            <a:r>
              <a:rPr lang="ru-RU" sz="1400" dirty="0"/>
              <a:t> </a:t>
            </a:r>
            <a:r>
              <a:rPr lang="ru-RU" sz="1400" dirty="0" err="1"/>
              <a:t>високотоксичних</a:t>
            </a:r>
            <a:r>
              <a:rPr lang="ru-RU" sz="1400" dirty="0"/>
              <a:t> </a:t>
            </a:r>
            <a:r>
              <a:rPr lang="ru-RU" sz="1400" dirty="0" err="1"/>
              <a:t>хімічних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у </a:t>
            </a:r>
            <a:r>
              <a:rPr lang="ru-RU" sz="1400" dirty="0" err="1"/>
              <a:t>військових</a:t>
            </a:r>
            <a:r>
              <a:rPr lang="ru-RU" sz="1400" dirty="0"/>
              <a:t> </a:t>
            </a:r>
            <a:r>
              <a:rPr lang="ru-RU" sz="1400" dirty="0" err="1"/>
              <a:t>цілях</a:t>
            </a:r>
            <a:r>
              <a:rPr lang="ru-RU" sz="1400" dirty="0"/>
              <a:t>. У роки </a:t>
            </a:r>
            <a:r>
              <a:rPr lang="ru-RU" sz="1400" dirty="0" err="1"/>
              <a:t>Першої</a:t>
            </a:r>
            <a:r>
              <a:rPr lang="ru-RU" sz="1400" dirty="0"/>
              <a:t> </a:t>
            </a:r>
            <a:r>
              <a:rPr lang="ru-RU" sz="1400" dirty="0" err="1"/>
              <a:t>світової</a:t>
            </a:r>
            <a:r>
              <a:rPr lang="ru-RU" sz="1400" dirty="0"/>
              <a:t> </a:t>
            </a:r>
            <a:r>
              <a:rPr lang="ru-RU" sz="1400" dirty="0" err="1"/>
              <a:t>війни</a:t>
            </a:r>
            <a:r>
              <a:rPr lang="ru-RU" sz="1400" dirty="0"/>
              <a:t> </a:t>
            </a:r>
            <a:r>
              <a:rPr lang="ru-RU" sz="1400" dirty="0" err="1"/>
              <a:t>воюючими</a:t>
            </a:r>
            <a:r>
              <a:rPr lang="ru-RU" sz="1400" dirty="0"/>
              <a:t> </a:t>
            </a:r>
            <a:r>
              <a:rPr lang="ru-RU" sz="1400" dirty="0" err="1"/>
              <a:t>країнами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використано</a:t>
            </a:r>
            <a:r>
              <a:rPr lang="ru-RU" sz="1400" dirty="0"/>
              <a:t> на полях битв </a:t>
            </a:r>
            <a:r>
              <a:rPr lang="ru-RU" sz="1400" dirty="0" err="1"/>
              <a:t>близько</a:t>
            </a:r>
            <a:r>
              <a:rPr lang="ru-RU" sz="1400" dirty="0"/>
              <a:t> 120 тис. т </a:t>
            </a:r>
            <a:r>
              <a:rPr lang="ru-RU" sz="1400" dirty="0" err="1"/>
              <a:t>отруйливих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. У </a:t>
            </a:r>
            <a:r>
              <a:rPr lang="ru-RU" sz="1400" dirty="0" err="1"/>
              <a:t>результаті</a:t>
            </a:r>
            <a:r>
              <a:rPr lang="ru-RU" sz="1400" dirty="0"/>
              <a:t> </a:t>
            </a:r>
            <a:r>
              <a:rPr lang="ru-RU" sz="1400" dirty="0" err="1"/>
              <a:t>отруєння</a:t>
            </a:r>
            <a:r>
              <a:rPr lang="ru-RU" sz="1400" dirty="0"/>
              <a:t> </a:t>
            </a:r>
            <a:r>
              <a:rPr lang="ru-RU" sz="1400" dirty="0" err="1"/>
              <a:t>отримали</a:t>
            </a:r>
            <a:r>
              <a:rPr lang="ru-RU" sz="1400" dirty="0"/>
              <a:t> </a:t>
            </a:r>
            <a:r>
              <a:rPr lang="ru-RU" sz="1400" dirty="0" err="1"/>
              <a:t>понад</a:t>
            </a:r>
            <a:r>
              <a:rPr lang="ru-RU" sz="1400" dirty="0"/>
              <a:t> 1,3 </a:t>
            </a:r>
            <a:r>
              <a:rPr lang="ru-RU" sz="1400" dirty="0" err="1"/>
              <a:t>млн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Наслідки</a:t>
            </a:r>
            <a:r>
              <a:rPr lang="ru-RU" sz="1400" dirty="0"/>
              <a:t> </a:t>
            </a:r>
            <a:r>
              <a:rPr lang="ru-RU" sz="1400" dirty="0" err="1"/>
              <a:t>гострої</a:t>
            </a:r>
            <a:r>
              <a:rPr lang="ru-RU" sz="1400" dirty="0"/>
              <a:t> </a:t>
            </a:r>
            <a:r>
              <a:rPr lang="ru-RU" sz="1400" dirty="0" err="1"/>
              <a:t>екотоксичної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 не </a:t>
            </a:r>
            <a:r>
              <a:rPr lang="ru-RU" sz="1400" dirty="0" err="1"/>
              <a:t>завжди</a:t>
            </a:r>
            <a:r>
              <a:rPr lang="ru-RU" sz="1400" dirty="0"/>
              <a:t> </a:t>
            </a:r>
            <a:r>
              <a:rPr lang="ru-RU" sz="1400" dirty="0" err="1"/>
              <a:t>пов'язані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миттєвою</a:t>
            </a:r>
            <a:r>
              <a:rPr lang="ru-RU" sz="1400" dirty="0"/>
              <a:t> </a:t>
            </a:r>
            <a:r>
              <a:rPr lang="ru-RU" sz="1400" dirty="0" err="1"/>
              <a:t>загибеллю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гострим</a:t>
            </a:r>
            <a:r>
              <a:rPr lang="ru-RU" sz="1400" dirty="0"/>
              <a:t> </a:t>
            </a:r>
            <a:r>
              <a:rPr lang="ru-RU" sz="1400" dirty="0" err="1"/>
              <a:t>захворюванням</a:t>
            </a:r>
            <a:r>
              <a:rPr lang="ru-RU" sz="1400" dirty="0"/>
              <a:t> людей,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зазнали</a:t>
            </a:r>
            <a:r>
              <a:rPr lang="ru-RU" sz="1400" dirty="0"/>
              <a:t> </a:t>
            </a:r>
            <a:r>
              <a:rPr lang="ru-RU" sz="1400" dirty="0" err="1"/>
              <a:t>впливу</a:t>
            </a:r>
            <a:r>
              <a:rPr lang="ru-RU" sz="1400" dirty="0"/>
              <a:t> ОР. 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однією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застосовуваних</a:t>
            </a:r>
            <a:r>
              <a:rPr lang="ru-RU" sz="1400" dirty="0"/>
              <a:t> в Першу </a:t>
            </a:r>
            <a:r>
              <a:rPr lang="ru-RU" sz="1400" dirty="0" err="1"/>
              <a:t>світову</a:t>
            </a:r>
            <a:r>
              <a:rPr lang="ru-RU" sz="1400" dirty="0"/>
              <a:t> </a:t>
            </a:r>
            <a:r>
              <a:rPr lang="ru-RU" sz="1400" dirty="0" err="1"/>
              <a:t>війну</a:t>
            </a:r>
            <a:r>
              <a:rPr lang="ru-RU" sz="1400" dirty="0"/>
              <a:t> </a:t>
            </a:r>
            <a:r>
              <a:rPr lang="ru-RU" sz="1400" dirty="0" err="1"/>
              <a:t>отруйних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сірчистий</a:t>
            </a:r>
            <a:r>
              <a:rPr lang="ru-RU" sz="1400" dirty="0"/>
              <a:t> </a:t>
            </a:r>
            <a:r>
              <a:rPr lang="ru-RU" sz="1400" dirty="0" err="1"/>
              <a:t>іприт</a:t>
            </a:r>
            <a:r>
              <a:rPr lang="ru-RU" sz="1400" dirty="0"/>
              <a:t>. </a:t>
            </a:r>
            <a:r>
              <a:rPr lang="ru-RU" sz="1400" dirty="0" err="1"/>
              <a:t>Ця</a:t>
            </a:r>
            <a:r>
              <a:rPr lang="ru-RU" sz="1400" dirty="0"/>
              <a:t> </a:t>
            </a:r>
            <a:r>
              <a:rPr lang="ru-RU" sz="1400" dirty="0" err="1"/>
              <a:t>речовина</a:t>
            </a:r>
            <a:r>
              <a:rPr lang="ru-RU" sz="1400" dirty="0"/>
              <a:t>, будучи канцерогеном (</a:t>
            </a:r>
            <a:r>
              <a:rPr lang="ru-RU" sz="1400" dirty="0" err="1"/>
              <a:t>відноситься</a:t>
            </a:r>
            <a:r>
              <a:rPr lang="ru-RU" sz="1400" dirty="0"/>
              <a:t> до </a:t>
            </a:r>
            <a:r>
              <a:rPr lang="ru-RU" sz="1400" dirty="0" err="1"/>
              <a:t>групи</a:t>
            </a:r>
            <a:r>
              <a:rPr lang="ru-RU" sz="1400" dirty="0"/>
              <a:t> </a:t>
            </a:r>
            <a:r>
              <a:rPr lang="en-US" sz="1400" dirty="0"/>
              <a:t>I </a:t>
            </a:r>
            <a:r>
              <a:rPr lang="ru-RU" sz="1400" dirty="0"/>
              <a:t>за </a:t>
            </a:r>
            <a:r>
              <a:rPr lang="ru-RU" sz="1400" dirty="0" err="1"/>
              <a:t>класифікацією</a:t>
            </a:r>
            <a:r>
              <a:rPr lang="ru-RU" sz="1400" dirty="0"/>
              <a:t> МАІР), через </a:t>
            </a:r>
            <a:r>
              <a:rPr lang="ru-RU" sz="1400" dirty="0" err="1"/>
              <a:t>декілька</a:t>
            </a:r>
            <a:r>
              <a:rPr lang="ru-RU" sz="1400" dirty="0"/>
              <a:t> </a:t>
            </a:r>
            <a:r>
              <a:rPr lang="ru-RU" sz="1400" dirty="0" err="1"/>
              <a:t>років</a:t>
            </a:r>
            <a:r>
              <a:rPr lang="ru-RU" sz="1400" dirty="0"/>
              <a:t> стало причиною </a:t>
            </a:r>
            <a:r>
              <a:rPr lang="ru-RU" sz="1400" dirty="0" err="1"/>
              <a:t>загибелі</a:t>
            </a:r>
            <a:r>
              <a:rPr lang="ru-RU" sz="1400" dirty="0"/>
              <a:t> людей, </a:t>
            </a:r>
            <a:r>
              <a:rPr lang="ru-RU" sz="1400" dirty="0" err="1"/>
              <a:t>які</a:t>
            </a:r>
            <a:r>
              <a:rPr lang="ru-RU" sz="1400" dirty="0"/>
              <a:t> перенесли </a:t>
            </a:r>
            <a:r>
              <a:rPr lang="ru-RU" sz="1400" dirty="0" err="1"/>
              <a:t>гостре</a:t>
            </a:r>
            <a:r>
              <a:rPr lang="ru-RU" sz="1400" dirty="0"/>
              <a:t> </a:t>
            </a:r>
            <a:r>
              <a:rPr lang="ru-RU" sz="1400" dirty="0" err="1"/>
              <a:t>ураження</a:t>
            </a:r>
            <a:r>
              <a:rPr lang="ru-RU" sz="1400" dirty="0"/>
              <a:t> </a:t>
            </a:r>
            <a:r>
              <a:rPr lang="ru-RU" sz="1400" dirty="0" err="1"/>
              <a:t>речовиною</a:t>
            </a:r>
            <a:r>
              <a:rPr lang="ru-RU" sz="1400" dirty="0"/>
              <a:t>,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злоякісних</a:t>
            </a:r>
            <a:r>
              <a:rPr lang="ru-RU" sz="1400" dirty="0"/>
              <a:t> </a:t>
            </a:r>
            <a:r>
              <a:rPr lang="ru-RU" sz="1400" dirty="0" err="1"/>
              <a:t>новоутворень</a:t>
            </a:r>
            <a:r>
              <a:rPr lang="ru-RU" sz="1400" dirty="0"/>
              <a:t>. </a:t>
            </a:r>
          </a:p>
          <a:p>
            <a:r>
              <a:rPr lang="ru-RU" sz="1400" dirty="0"/>
              <a:t>З </a:t>
            </a:r>
            <a:r>
              <a:rPr lang="ru-RU" sz="1400" i="1" dirty="0" err="1"/>
              <a:t>хронічною</a:t>
            </a:r>
            <a:r>
              <a:rPr lang="ru-RU" sz="1400" i="1" dirty="0"/>
              <a:t> </a:t>
            </a:r>
            <a:r>
              <a:rPr lang="ru-RU" sz="1400" i="1" dirty="0" err="1"/>
              <a:t>токсичністю</a:t>
            </a:r>
            <a:r>
              <a:rPr lang="ru-RU" sz="1400" i="1" dirty="0"/>
              <a:t> </a:t>
            </a:r>
            <a:r>
              <a:rPr lang="ru-RU" sz="1400" i="1" dirty="0" err="1"/>
              <a:t>речовин</a:t>
            </a:r>
            <a:r>
              <a:rPr lang="ru-RU" sz="1400" i="1" dirty="0"/>
              <a:t>, як правило, </a:t>
            </a:r>
            <a:r>
              <a:rPr lang="ru-RU" sz="1400" i="1" dirty="0" err="1"/>
              <a:t>пов'язують</a:t>
            </a:r>
            <a:r>
              <a:rPr lang="ru-RU" sz="1400" i="1" dirty="0"/>
              <a:t> </a:t>
            </a:r>
            <a:r>
              <a:rPr lang="ru-RU" sz="1400" i="1" dirty="0" err="1"/>
              <a:t>порушення</a:t>
            </a:r>
            <a:r>
              <a:rPr lang="ru-RU" sz="1400" i="1" dirty="0"/>
              <a:t> </a:t>
            </a:r>
            <a:r>
              <a:rPr lang="ru-RU" sz="1400" i="1" dirty="0" err="1"/>
              <a:t>репродуктивних</a:t>
            </a:r>
            <a:r>
              <a:rPr lang="ru-RU" sz="1400" i="1" dirty="0"/>
              <a:t> </a:t>
            </a:r>
            <a:r>
              <a:rPr lang="ru-RU" sz="1400" i="1" dirty="0" err="1"/>
              <a:t>функцій</a:t>
            </a:r>
            <a:r>
              <a:rPr lang="ru-RU" sz="1400" i="1" dirty="0"/>
              <a:t>, </a:t>
            </a:r>
            <a:r>
              <a:rPr lang="ru-RU" sz="1400" i="1" dirty="0" err="1"/>
              <a:t>імунні</a:t>
            </a:r>
            <a:r>
              <a:rPr lang="ru-RU" sz="1400" i="1" dirty="0"/>
              <a:t> </a:t>
            </a:r>
            <a:r>
              <a:rPr lang="ru-RU" sz="1400" i="1" dirty="0" err="1"/>
              <a:t>зрушення</a:t>
            </a:r>
            <a:r>
              <a:rPr lang="ru-RU" sz="1400" i="1" dirty="0"/>
              <a:t>, </a:t>
            </a:r>
            <a:r>
              <a:rPr lang="ru-RU" sz="1400" i="1" dirty="0" err="1"/>
              <a:t>захворювання</a:t>
            </a:r>
            <a:r>
              <a:rPr lang="ru-RU" sz="1400" i="1" dirty="0"/>
              <a:t> </a:t>
            </a:r>
            <a:r>
              <a:rPr lang="ru-RU" sz="1400" i="1" dirty="0" err="1"/>
              <a:t>ендокринних</a:t>
            </a:r>
            <a:r>
              <a:rPr lang="ru-RU" sz="1400" i="1" dirty="0"/>
              <a:t> </a:t>
            </a:r>
            <a:r>
              <a:rPr lang="ru-RU" sz="1400" i="1" dirty="0" err="1"/>
              <a:t>органів</a:t>
            </a:r>
            <a:r>
              <a:rPr lang="ru-RU" sz="1400" i="1" dirty="0"/>
              <a:t>, вади </a:t>
            </a:r>
            <a:r>
              <a:rPr lang="ru-RU" sz="1400" i="1" dirty="0" err="1"/>
              <a:t>розвитку</a:t>
            </a:r>
            <a:r>
              <a:rPr lang="ru-RU" sz="1400" i="1" dirty="0"/>
              <a:t>, </a:t>
            </a:r>
            <a:r>
              <a:rPr lang="ru-RU" sz="1400" i="1" dirty="0" err="1"/>
              <a:t>алергізації</a:t>
            </a:r>
            <a:r>
              <a:rPr lang="ru-RU" sz="1400" i="1" dirty="0"/>
              <a:t> </a:t>
            </a:r>
            <a:r>
              <a:rPr lang="ru-RU" sz="1400" i="1" dirty="0" err="1"/>
              <a:t>і</a:t>
            </a:r>
            <a:r>
              <a:rPr lang="ru-RU" sz="1400" i="1" dirty="0"/>
              <a:t> т.д. </a:t>
            </a:r>
            <a:r>
              <a:rPr lang="ru-RU" sz="1400" i="1" dirty="0" err="1"/>
              <a:t>Однак</a:t>
            </a:r>
            <a:r>
              <a:rPr lang="ru-RU" sz="1400" i="1" dirty="0"/>
              <a:t> </a:t>
            </a:r>
            <a:r>
              <a:rPr lang="ru-RU" sz="1400" i="1" dirty="0" err="1"/>
              <a:t>тривалий</a:t>
            </a:r>
            <a:r>
              <a:rPr lang="ru-RU" sz="1400" i="1" dirty="0"/>
              <a:t> </a:t>
            </a:r>
            <a:r>
              <a:rPr lang="ru-RU" sz="1400" i="1" dirty="0" err="1"/>
              <a:t>неодноразовий</a:t>
            </a:r>
            <a:r>
              <a:rPr lang="ru-RU" sz="1400" i="1" dirty="0"/>
              <a:t> </a:t>
            </a:r>
            <a:r>
              <a:rPr lang="ru-RU" sz="1400" i="1" dirty="0" err="1"/>
              <a:t>вплив</a:t>
            </a:r>
            <a:r>
              <a:rPr lang="ru-RU" sz="1400" i="1" dirty="0"/>
              <a:t> </a:t>
            </a:r>
            <a:r>
              <a:rPr lang="ru-RU" sz="1400" i="1" dirty="0" err="1"/>
              <a:t>токсиканту</a:t>
            </a:r>
            <a:r>
              <a:rPr lang="ru-RU" sz="1400" i="1" dirty="0"/>
              <a:t> на </a:t>
            </a:r>
            <a:r>
              <a:rPr lang="ru-RU" sz="1400" i="1" dirty="0" err="1"/>
              <a:t>середовище</a:t>
            </a:r>
            <a:r>
              <a:rPr lang="ru-RU" sz="1400" i="1" dirty="0"/>
              <a:t> </a:t>
            </a:r>
            <a:r>
              <a:rPr lang="ru-RU" sz="1400" i="1" dirty="0" err="1"/>
              <a:t>може</a:t>
            </a:r>
            <a:r>
              <a:rPr lang="ru-RU" sz="1400" i="1" dirty="0"/>
              <a:t> </a:t>
            </a:r>
            <a:r>
              <a:rPr lang="ru-RU" sz="1400" i="1" dirty="0" err="1"/>
              <a:t>призводити</a:t>
            </a:r>
            <a:r>
              <a:rPr lang="ru-RU" sz="1400" i="1" dirty="0"/>
              <a:t> </a:t>
            </a:r>
            <a:r>
              <a:rPr lang="ru-RU" sz="1400" i="1" dirty="0" err="1"/>
              <a:t>і</a:t>
            </a:r>
            <a:r>
              <a:rPr lang="ru-RU" sz="1400" i="1" dirty="0"/>
              <a:t> до </a:t>
            </a:r>
            <a:r>
              <a:rPr lang="ru-RU" sz="1400" i="1" dirty="0" err="1"/>
              <a:t>смертельних</a:t>
            </a:r>
            <a:r>
              <a:rPr lang="ru-RU" sz="1400" i="1" dirty="0"/>
              <a:t> </a:t>
            </a:r>
            <a:r>
              <a:rPr lang="ru-RU" sz="1400" i="1" dirty="0" err="1"/>
              <a:t>випадків</a:t>
            </a:r>
            <a:r>
              <a:rPr lang="ru-RU" sz="1400" i="1" dirty="0"/>
              <a:t> </a:t>
            </a:r>
            <a:r>
              <a:rPr lang="ru-RU" sz="1400" i="1" dirty="0" err="1"/>
              <a:t>серед</a:t>
            </a:r>
            <a:r>
              <a:rPr lang="ru-RU" sz="1400" i="1" dirty="0"/>
              <a:t> </a:t>
            </a:r>
            <a:r>
              <a:rPr lang="ru-RU" sz="1400" i="1" dirty="0" err="1"/>
              <a:t>особин</a:t>
            </a:r>
            <a:r>
              <a:rPr lang="ru-RU" sz="1400" i="1" dirty="0"/>
              <a:t> </a:t>
            </a:r>
            <a:r>
              <a:rPr lang="ru-RU" sz="1400" i="1" dirty="0" err="1"/>
              <a:t>окремих</a:t>
            </a:r>
            <a:r>
              <a:rPr lang="ru-RU" sz="1400" i="1" dirty="0"/>
              <a:t> </a:t>
            </a:r>
            <a:r>
              <a:rPr lang="ru-RU" sz="1400" i="1" dirty="0" err="1"/>
              <a:t>видів</a:t>
            </a:r>
            <a:r>
              <a:rPr lang="ru-RU" sz="1400" i="1" dirty="0"/>
              <a:t>. </a:t>
            </a:r>
            <a:r>
              <a:rPr lang="ru-RU" sz="1400" i="1" dirty="0" err="1"/>
              <a:t>Це</a:t>
            </a:r>
            <a:r>
              <a:rPr lang="ru-RU" sz="1400" i="1" dirty="0"/>
              <a:t> </a:t>
            </a:r>
            <a:r>
              <a:rPr lang="ru-RU" sz="1400" i="1" dirty="0" err="1"/>
              <a:t>спостерігається</a:t>
            </a:r>
            <a:r>
              <a:rPr lang="ru-RU" sz="1400" i="1" dirty="0"/>
              <a:t> при </a:t>
            </a:r>
            <a:r>
              <a:rPr lang="ru-RU" sz="1400" i="1" dirty="0" err="1"/>
              <a:t>дії</a:t>
            </a:r>
            <a:r>
              <a:rPr lang="ru-RU" sz="1400" i="1" dirty="0"/>
              <a:t> </a:t>
            </a:r>
            <a:r>
              <a:rPr lang="ru-RU" sz="1400" i="1" dirty="0" err="1"/>
              <a:t>речовин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високою</a:t>
            </a:r>
            <a:r>
              <a:rPr lang="ru-RU" sz="1400" i="1" dirty="0"/>
              <a:t> </a:t>
            </a:r>
            <a:r>
              <a:rPr lang="ru-RU" sz="1400" i="1" dirty="0" err="1"/>
              <a:t>здатністю</a:t>
            </a:r>
            <a:r>
              <a:rPr lang="ru-RU" sz="1400" i="1" dirty="0"/>
              <a:t> до </a:t>
            </a:r>
            <a:r>
              <a:rPr lang="ru-RU" sz="1400" i="1" dirty="0" err="1"/>
              <a:t>біоакумуляції</a:t>
            </a:r>
            <a:r>
              <a:rPr lang="ru-RU" sz="1400" i="1" dirty="0"/>
              <a:t>. </a:t>
            </a:r>
            <a:r>
              <a:rPr lang="ru-RU" sz="1400" i="1" dirty="0" err="1"/>
              <a:t>Необхідно</a:t>
            </a:r>
            <a:r>
              <a:rPr lang="ru-RU" sz="1400" i="1" dirty="0"/>
              <a:t> </a:t>
            </a:r>
            <a:r>
              <a:rPr lang="ru-RU" sz="1400" i="1" dirty="0" err="1"/>
              <a:t>враховувати</a:t>
            </a:r>
            <a:r>
              <a:rPr lang="ru-RU" sz="1400" i="1" dirty="0"/>
              <a:t>, </a:t>
            </a:r>
            <a:r>
              <a:rPr lang="ru-RU" sz="1400" i="1" dirty="0" err="1"/>
              <a:t>що</a:t>
            </a:r>
            <a:r>
              <a:rPr lang="ru-RU" sz="1400" i="1" dirty="0"/>
              <a:t> </a:t>
            </a:r>
            <a:r>
              <a:rPr lang="ru-RU" sz="1400" i="1" dirty="0" err="1"/>
              <a:t>багато</a:t>
            </a:r>
            <a:r>
              <a:rPr lang="ru-RU" sz="1400" i="1" dirty="0"/>
              <a:t> </a:t>
            </a:r>
            <a:r>
              <a:rPr lang="ru-RU" sz="1400" i="1" dirty="0" err="1"/>
              <a:t>речовин</a:t>
            </a:r>
            <a:r>
              <a:rPr lang="ru-RU" sz="1400" i="1" dirty="0"/>
              <a:t> </a:t>
            </a:r>
            <a:r>
              <a:rPr lang="ru-RU" sz="1400" i="1" dirty="0" err="1"/>
              <a:t>можуть</a:t>
            </a:r>
            <a:r>
              <a:rPr lang="ru-RU" sz="1400" i="1" dirty="0"/>
              <a:t> </a:t>
            </a:r>
            <a:r>
              <a:rPr lang="ru-RU" sz="1400" i="1" dirty="0" err="1"/>
              <a:t>викликати</a:t>
            </a:r>
            <a:r>
              <a:rPr lang="ru-RU" sz="1400" i="1" dirty="0"/>
              <a:t> </a:t>
            </a:r>
            <a:r>
              <a:rPr lang="ru-RU" sz="1400" i="1" dirty="0" err="1"/>
              <a:t>гострі</a:t>
            </a:r>
            <a:r>
              <a:rPr lang="ru-RU" sz="1400" i="1" dirty="0"/>
              <a:t> </a:t>
            </a:r>
            <a:r>
              <a:rPr lang="ru-RU" sz="1400" i="1" dirty="0" err="1"/>
              <a:t>токсичні</a:t>
            </a:r>
            <a:r>
              <a:rPr lang="ru-RU" sz="1400" i="1" dirty="0"/>
              <a:t> </a:t>
            </a:r>
            <a:r>
              <a:rPr lang="ru-RU" sz="1400" i="1" dirty="0" err="1"/>
              <a:t>ефекти</a:t>
            </a:r>
            <a:r>
              <a:rPr lang="ru-RU" sz="1400" i="1" dirty="0"/>
              <a:t>, </a:t>
            </a:r>
            <a:r>
              <a:rPr lang="ru-RU" sz="1400" i="1" dirty="0" err="1"/>
              <a:t>хронічна</a:t>
            </a:r>
            <a:r>
              <a:rPr lang="ru-RU" sz="1400" i="1" dirty="0"/>
              <a:t> </a:t>
            </a:r>
            <a:r>
              <a:rPr lang="ru-RU" sz="1400" i="1" dirty="0" err="1"/>
              <a:t>токсичність</a:t>
            </a:r>
            <a:r>
              <a:rPr lang="ru-RU" sz="1400" i="1" dirty="0"/>
              <a:t> </a:t>
            </a:r>
            <a:r>
              <a:rPr lang="ru-RU" sz="1400" i="1" dirty="0" err="1"/>
              <a:t>виявляється</a:t>
            </a:r>
            <a:r>
              <a:rPr lang="ru-RU" sz="1400" i="1" dirty="0"/>
              <a:t> далеко не у </a:t>
            </a:r>
            <a:r>
              <a:rPr lang="ru-RU" sz="1400" i="1" dirty="0" err="1"/>
              <a:t>кожної</a:t>
            </a:r>
            <a:r>
              <a:rPr lang="ru-RU" sz="1400" i="1" dirty="0"/>
              <a:t> </a:t>
            </a:r>
            <a:r>
              <a:rPr lang="ru-RU" sz="1400" i="1" dirty="0" err="1"/>
              <a:t>сполуки</a:t>
            </a:r>
            <a:r>
              <a:rPr lang="ru-RU" sz="1400" i="1" dirty="0"/>
              <a:t>. </a:t>
            </a:r>
            <a:r>
              <a:rPr lang="ru-RU" sz="1400" i="1" dirty="0" err="1"/>
              <a:t>Непрямим</a:t>
            </a:r>
            <a:r>
              <a:rPr lang="ru-RU" sz="1400" i="1" dirty="0"/>
              <a:t> </a:t>
            </a:r>
            <a:r>
              <a:rPr lang="ru-RU" sz="1400" i="1" dirty="0" err="1"/>
              <a:t>показником</a:t>
            </a:r>
            <a:r>
              <a:rPr lang="ru-RU" sz="1400" i="1" dirty="0"/>
              <a:t> </a:t>
            </a:r>
            <a:r>
              <a:rPr lang="ru-RU" sz="1400" i="1" dirty="0" err="1"/>
              <a:t>небезпеки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при </a:t>
            </a:r>
            <a:r>
              <a:rPr lang="ru-RU" sz="1400" i="1" dirty="0" err="1"/>
              <a:t>її</a:t>
            </a:r>
            <a:r>
              <a:rPr lang="ru-RU" sz="1400" i="1" dirty="0"/>
              <a:t> </a:t>
            </a:r>
            <a:r>
              <a:rPr lang="ru-RU" sz="1400" i="1" dirty="0" err="1"/>
              <a:t>тривалій</a:t>
            </a:r>
            <a:r>
              <a:rPr lang="ru-RU" sz="1400" i="1" dirty="0"/>
              <a:t> </a:t>
            </a:r>
            <a:r>
              <a:rPr lang="ru-RU" sz="1400" i="1" dirty="0" err="1"/>
              <a:t>дії</a:t>
            </a:r>
            <a:r>
              <a:rPr lang="ru-RU" sz="1400" i="1" dirty="0"/>
              <a:t> на </a:t>
            </a:r>
            <a:r>
              <a:rPr lang="ru-RU" sz="1400" i="1" dirty="0" err="1"/>
              <a:t>організм</a:t>
            </a:r>
            <a:r>
              <a:rPr lang="ru-RU" sz="1400" i="1" dirty="0"/>
              <a:t> </a:t>
            </a:r>
            <a:r>
              <a:rPr lang="ru-RU" sz="1400" i="1" dirty="0" err="1"/>
              <a:t>є</a:t>
            </a:r>
            <a:r>
              <a:rPr lang="ru-RU" sz="1400" i="1" dirty="0"/>
              <a:t> </a:t>
            </a:r>
            <a:r>
              <a:rPr lang="ru-RU" sz="1400" i="1" dirty="0" err="1"/>
              <a:t>співвідношення</a:t>
            </a:r>
            <a:r>
              <a:rPr lang="ru-RU" sz="1400" i="1" dirty="0"/>
              <a:t> </a:t>
            </a:r>
            <a:r>
              <a:rPr lang="ru-RU" sz="1400" i="1" dirty="0" err="1"/>
              <a:t>концентрацій</a:t>
            </a:r>
            <a:r>
              <a:rPr lang="ru-RU" sz="1400" i="1" dirty="0"/>
              <a:t>, </a:t>
            </a:r>
            <a:r>
              <a:rPr lang="ru-RU" sz="1400" i="1" dirty="0" err="1"/>
              <a:t>що</a:t>
            </a:r>
            <a:r>
              <a:rPr lang="ru-RU" sz="1400" i="1" dirty="0"/>
              <a:t> </a:t>
            </a:r>
            <a:r>
              <a:rPr lang="ru-RU" sz="1400" i="1" dirty="0" err="1"/>
              <a:t>викликають</a:t>
            </a:r>
            <a:r>
              <a:rPr lang="ru-RU" sz="1400" i="1" dirty="0"/>
              <a:t> </a:t>
            </a:r>
            <a:r>
              <a:rPr lang="ru-RU" sz="1400" i="1" dirty="0" err="1"/>
              <a:t>гострі</a:t>
            </a:r>
            <a:r>
              <a:rPr lang="ru-RU" sz="1400" i="1" dirty="0"/>
              <a:t> та </a:t>
            </a:r>
            <a:r>
              <a:rPr lang="ru-RU" sz="1400" i="1" dirty="0" err="1"/>
              <a:t>хронічні</a:t>
            </a:r>
            <a:r>
              <a:rPr lang="ru-RU" sz="1400" i="1" dirty="0"/>
              <a:t> (</a:t>
            </a:r>
            <a:r>
              <a:rPr lang="ru-RU" sz="1400" i="1" dirty="0" err="1"/>
              <a:t>поріг</a:t>
            </a:r>
            <a:r>
              <a:rPr lang="ru-RU" sz="1400" i="1" dirty="0"/>
              <a:t> </a:t>
            </a:r>
            <a:r>
              <a:rPr lang="ru-RU" sz="1400" i="1" dirty="0" err="1"/>
              <a:t>токсичної</a:t>
            </a:r>
            <a:r>
              <a:rPr lang="ru-RU" sz="1400" i="1" dirty="0"/>
              <a:t> </a:t>
            </a:r>
            <a:r>
              <a:rPr lang="ru-RU" sz="1400" i="1" dirty="0" err="1"/>
              <a:t>дії</a:t>
            </a:r>
            <a:r>
              <a:rPr lang="ru-RU" sz="1400" i="1" dirty="0"/>
              <a:t>) </a:t>
            </a:r>
            <a:r>
              <a:rPr lang="ru-RU" sz="1400" i="1" dirty="0" err="1"/>
              <a:t>ефекти</a:t>
            </a:r>
            <a:r>
              <a:rPr lang="ru-RU" sz="1400" i="1" dirty="0"/>
              <a:t>. </a:t>
            </a:r>
            <a:r>
              <a:rPr lang="ru-RU" sz="1400" i="1" dirty="0" err="1"/>
              <a:t>Якщо</a:t>
            </a:r>
            <a:r>
              <a:rPr lang="ru-RU" sz="1400" i="1" dirty="0"/>
              <a:t> </a:t>
            </a:r>
            <a:r>
              <a:rPr lang="ru-RU" sz="1400" i="1" dirty="0" err="1"/>
              <a:t>це</a:t>
            </a:r>
            <a:r>
              <a:rPr lang="ru-RU" sz="1400" i="1" dirty="0"/>
              <a:t> </a:t>
            </a:r>
            <a:r>
              <a:rPr lang="ru-RU" sz="1400" i="1" dirty="0" err="1"/>
              <a:t>співвідношення</a:t>
            </a:r>
            <a:r>
              <a:rPr lang="ru-RU" sz="1400" i="1" dirty="0"/>
              <a:t> </a:t>
            </a:r>
            <a:r>
              <a:rPr lang="ru-RU" sz="1400" i="1" dirty="0" err="1"/>
              <a:t>менше</a:t>
            </a:r>
            <a:r>
              <a:rPr lang="ru-RU" sz="1400" i="1" dirty="0"/>
              <a:t> 10, то </a:t>
            </a:r>
            <a:r>
              <a:rPr lang="ru-RU" sz="1400" i="1" dirty="0" err="1"/>
              <a:t>речовина</a:t>
            </a:r>
            <a:r>
              <a:rPr lang="ru-RU" sz="1400" i="1" dirty="0"/>
              <a:t> </a:t>
            </a:r>
            <a:r>
              <a:rPr lang="ru-RU" sz="1400" i="1" dirty="0" err="1"/>
              <a:t>розглядається</a:t>
            </a:r>
            <a:r>
              <a:rPr lang="ru-RU" sz="1400" i="1" dirty="0"/>
              <a:t> як </a:t>
            </a:r>
            <a:r>
              <a:rPr lang="ru-RU" sz="1400" i="1" dirty="0" err="1"/>
              <a:t>малонебезпечна</a:t>
            </a:r>
            <a:r>
              <a:rPr lang="ru-RU" sz="1400" i="1" dirty="0"/>
              <a:t> при </a:t>
            </a:r>
            <a:r>
              <a:rPr lang="ru-RU" sz="1400" i="1" dirty="0" err="1"/>
              <a:t>тривалому</a:t>
            </a:r>
            <a:r>
              <a:rPr lang="ru-RU" sz="1400" i="1" dirty="0"/>
              <a:t> </a:t>
            </a:r>
            <a:r>
              <a:rPr lang="ru-RU" sz="1400" i="1" dirty="0" err="1"/>
              <a:t>впливі</a:t>
            </a:r>
            <a:r>
              <a:rPr lang="ru-RU" sz="1400" i="1" dirty="0"/>
              <a:t>.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У </a:t>
            </a:r>
            <a:r>
              <a:rPr lang="ru-RU" sz="1400" dirty="0" err="1"/>
              <a:t>більшості</a:t>
            </a:r>
            <a:r>
              <a:rPr lang="ru-RU" sz="1400" dirty="0"/>
              <a:t> </a:t>
            </a:r>
            <a:r>
              <a:rPr lang="ru-RU" sz="1400" dirty="0" err="1"/>
              <a:t>випадків</a:t>
            </a:r>
            <a:r>
              <a:rPr lang="ru-RU" sz="1400" dirty="0"/>
              <a:t> </a:t>
            </a:r>
            <a:r>
              <a:rPr lang="ru-RU" sz="1400" dirty="0" err="1"/>
              <a:t>екотоксикологія</a:t>
            </a:r>
            <a:r>
              <a:rPr lang="ru-RU" sz="1400" dirty="0"/>
              <a:t> </a:t>
            </a:r>
            <a:r>
              <a:rPr lang="ru-RU" sz="1400" dirty="0" err="1"/>
              <a:t>стикається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випадками</a:t>
            </a:r>
            <a:r>
              <a:rPr lang="ru-RU" sz="1400" dirty="0"/>
              <a:t> </a:t>
            </a:r>
            <a:r>
              <a:rPr lang="ru-RU" sz="1400" dirty="0" err="1"/>
              <a:t>хронічної</a:t>
            </a:r>
            <a:r>
              <a:rPr lang="ru-RU" sz="1400" dirty="0"/>
              <a:t> </a:t>
            </a:r>
            <a:r>
              <a:rPr lang="ru-RU" sz="1400" dirty="0" err="1"/>
              <a:t>екотоксичності</a:t>
            </a:r>
            <a:r>
              <a:rPr lang="ru-RU" sz="1400" dirty="0"/>
              <a:t>. По </a:t>
            </a:r>
            <a:r>
              <a:rPr lang="ru-RU" sz="1400" dirty="0" err="1"/>
              <a:t>суті</a:t>
            </a:r>
            <a:r>
              <a:rPr lang="ru-RU" sz="1400" dirty="0"/>
              <a:t> </a:t>
            </a:r>
            <a:r>
              <a:rPr lang="ru-RU" sz="1400" dirty="0" err="1"/>
              <a:t>хронічний</a:t>
            </a:r>
            <a:r>
              <a:rPr lang="ru-RU" sz="1400" dirty="0"/>
              <a:t> </a:t>
            </a:r>
            <a:r>
              <a:rPr lang="ru-RU" sz="1400" dirty="0" err="1"/>
              <a:t>вплив</a:t>
            </a:r>
            <a:r>
              <a:rPr lang="ru-RU" sz="1400" dirty="0"/>
              <a:t> </a:t>
            </a:r>
            <a:r>
              <a:rPr lang="ru-RU" sz="1400" dirty="0" err="1"/>
              <a:t>екополютантів</a:t>
            </a:r>
            <a:r>
              <a:rPr lang="ru-RU" sz="1400" dirty="0"/>
              <a:t> - </a:t>
            </a:r>
            <a:r>
              <a:rPr lang="ru-RU" sz="1400" dirty="0" err="1"/>
              <a:t>основна</a:t>
            </a:r>
            <a:r>
              <a:rPr lang="ru-RU" sz="1400" dirty="0"/>
              <a:t> проблема </a:t>
            </a:r>
            <a:r>
              <a:rPr lang="ru-RU" sz="1400" dirty="0" err="1"/>
              <a:t>екології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Механізми</a:t>
            </a:r>
            <a:r>
              <a:rPr lang="ru-RU" sz="1400" dirty="0"/>
              <a:t> </a:t>
            </a:r>
            <a:r>
              <a:rPr lang="ru-RU" sz="1400" dirty="0" err="1"/>
              <a:t>взаємодії</a:t>
            </a:r>
            <a:r>
              <a:rPr lang="ru-RU" sz="1400" dirty="0"/>
              <a:t> </a:t>
            </a:r>
            <a:r>
              <a:rPr lang="ru-RU" sz="1400" dirty="0" err="1"/>
              <a:t>ксенобіотиків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біогеоценозом</a:t>
            </a:r>
            <a:r>
              <a:rPr lang="ru-RU" sz="1400" dirty="0"/>
              <a:t>, за </a:t>
            </a:r>
            <a:r>
              <a:rPr lang="ru-RU" sz="1400" dirty="0" err="1"/>
              <a:t>допомогою</a:t>
            </a:r>
            <a:r>
              <a:rPr lang="ru-RU" sz="1400" dirty="0"/>
              <a:t>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викликати</a:t>
            </a:r>
            <a:r>
              <a:rPr lang="ru-RU" sz="1400" dirty="0"/>
              <a:t> </a:t>
            </a:r>
            <a:r>
              <a:rPr lang="ru-RU" sz="1400" dirty="0" err="1"/>
              <a:t>несприятливі</a:t>
            </a:r>
            <a:r>
              <a:rPr lang="ru-RU" sz="1400" dirty="0"/>
              <a:t> </a:t>
            </a:r>
            <a:r>
              <a:rPr lang="ru-RU" sz="1400" dirty="0" err="1"/>
              <a:t>ефекти</a:t>
            </a:r>
            <a:r>
              <a:rPr lang="ru-RU" sz="1400" dirty="0"/>
              <a:t> в </a:t>
            </a:r>
            <a:r>
              <a:rPr lang="ru-RU" sz="1400" dirty="0" err="1"/>
              <a:t>біогеоценозах</a:t>
            </a:r>
            <a:r>
              <a:rPr lang="ru-RU" sz="1400" dirty="0"/>
              <a:t>, </a:t>
            </a:r>
            <a:r>
              <a:rPr lang="ru-RU" sz="1400" dirty="0" err="1"/>
              <a:t>численні</a:t>
            </a:r>
            <a:r>
              <a:rPr lang="ru-RU" sz="1400" dirty="0"/>
              <a:t>, </a:t>
            </a:r>
            <a:r>
              <a:rPr lang="ru-RU" sz="1400" dirty="0" err="1"/>
              <a:t>і</a:t>
            </a:r>
            <a:r>
              <a:rPr lang="ru-RU" sz="1400" dirty="0"/>
              <a:t>, </a:t>
            </a:r>
            <a:r>
              <a:rPr lang="ru-RU" sz="1400" dirty="0" err="1"/>
              <a:t>ймовірно</a:t>
            </a:r>
            <a:r>
              <a:rPr lang="ru-RU" sz="1400" dirty="0"/>
              <a:t>, </a:t>
            </a:r>
            <a:r>
              <a:rPr lang="ru-RU" sz="1400" dirty="0" err="1"/>
              <a:t>в</a:t>
            </a:r>
            <a:r>
              <a:rPr lang="ru-RU" sz="1400" dirty="0"/>
              <a:t> кожному конкретному </a:t>
            </a:r>
            <a:r>
              <a:rPr lang="ru-RU" sz="1400" dirty="0" err="1"/>
              <a:t>випадку</a:t>
            </a:r>
            <a:r>
              <a:rPr lang="ru-RU" sz="1400" dirty="0"/>
              <a:t> - </a:t>
            </a:r>
            <a:r>
              <a:rPr lang="ru-RU" sz="1400" dirty="0" err="1"/>
              <a:t>унікальні</a:t>
            </a:r>
            <a:r>
              <a:rPr lang="ru-RU" sz="1400" dirty="0"/>
              <a:t>. </a:t>
            </a:r>
            <a:r>
              <a:rPr lang="ru-RU" sz="1400" dirty="0" err="1"/>
              <a:t>Основними</a:t>
            </a:r>
            <a:r>
              <a:rPr lang="ru-RU" sz="1400" dirty="0"/>
              <a:t> </a:t>
            </a:r>
            <a:r>
              <a:rPr lang="ru-RU" sz="1400" dirty="0" err="1"/>
              <a:t>серед</a:t>
            </a:r>
            <a:r>
              <a:rPr lang="ru-RU" sz="1400" dirty="0"/>
              <a:t> них </a:t>
            </a:r>
            <a:r>
              <a:rPr lang="ru-RU" sz="1400" dirty="0" err="1"/>
              <a:t>є</a:t>
            </a:r>
            <a:r>
              <a:rPr lang="ru-RU" sz="1400" dirty="0"/>
              <a:t> пряма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опосередкована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. </a:t>
            </a:r>
          </a:p>
          <a:p>
            <a:r>
              <a:rPr lang="ru-RU" sz="1400" i="1" dirty="0"/>
              <a:t>Пряма </a:t>
            </a:r>
            <a:r>
              <a:rPr lang="ru-RU" sz="1400" i="1" dirty="0" err="1"/>
              <a:t>дія</a:t>
            </a:r>
            <a:r>
              <a:rPr lang="ru-RU" sz="1400" i="1" dirty="0"/>
              <a:t> - </a:t>
            </a:r>
            <a:r>
              <a:rPr lang="ru-RU" sz="1400" i="1" dirty="0" err="1"/>
              <a:t>це</a:t>
            </a:r>
            <a:r>
              <a:rPr lang="ru-RU" sz="1400" i="1" dirty="0"/>
              <a:t> </a:t>
            </a:r>
            <a:r>
              <a:rPr lang="ru-RU" sz="1400" i="1" dirty="0" err="1"/>
              <a:t>безпосереднє</a:t>
            </a:r>
            <a:r>
              <a:rPr lang="ru-RU" sz="1400" i="1" dirty="0"/>
              <a:t> </a:t>
            </a:r>
            <a:r>
              <a:rPr lang="ru-RU" sz="1400" i="1" dirty="0" err="1"/>
              <a:t>ураження</a:t>
            </a:r>
            <a:r>
              <a:rPr lang="ru-RU" sz="1400" i="1" dirty="0"/>
              <a:t> </a:t>
            </a:r>
            <a:r>
              <a:rPr lang="ru-RU" sz="1400" i="1" dirty="0" err="1"/>
              <a:t>організмів</a:t>
            </a:r>
            <a:r>
              <a:rPr lang="ru-RU" sz="1400" i="1" dirty="0"/>
              <a:t> </a:t>
            </a:r>
            <a:r>
              <a:rPr lang="ru-RU" sz="1400" i="1" dirty="0" err="1"/>
              <a:t>певної</a:t>
            </a:r>
            <a:r>
              <a:rPr lang="ru-RU" sz="1400" i="1" dirty="0"/>
              <a:t> </a:t>
            </a:r>
            <a:r>
              <a:rPr lang="ru-RU" sz="1400" i="1" dirty="0" err="1"/>
              <a:t>популяції</a:t>
            </a:r>
            <a:r>
              <a:rPr lang="ru-RU" sz="1400" i="1" dirty="0"/>
              <a:t> </a:t>
            </a:r>
            <a:r>
              <a:rPr lang="ru-RU" sz="1400" i="1" dirty="0" err="1"/>
              <a:t>або</a:t>
            </a:r>
            <a:r>
              <a:rPr lang="ru-RU" sz="1400" i="1" dirty="0"/>
              <a:t> </a:t>
            </a:r>
            <a:r>
              <a:rPr lang="ru-RU" sz="1400" i="1" dirty="0" err="1"/>
              <a:t>декількох</a:t>
            </a:r>
            <a:r>
              <a:rPr lang="ru-RU" sz="1400" i="1" dirty="0"/>
              <a:t> </a:t>
            </a:r>
            <a:r>
              <a:rPr lang="ru-RU" sz="1400" i="1" dirty="0" err="1"/>
              <a:t>популяцій</a:t>
            </a:r>
            <a:r>
              <a:rPr lang="ru-RU" sz="1400" i="1" dirty="0"/>
              <a:t> (</a:t>
            </a:r>
            <a:r>
              <a:rPr lang="ru-RU" sz="1400" i="1" dirty="0" err="1"/>
              <a:t>біоценозу</a:t>
            </a:r>
            <a:r>
              <a:rPr lang="ru-RU" sz="1400" i="1" dirty="0"/>
              <a:t>) </a:t>
            </a:r>
            <a:r>
              <a:rPr lang="ru-RU" sz="1400" i="1" dirty="0" err="1"/>
              <a:t>екотоксикантом</a:t>
            </a:r>
            <a:r>
              <a:rPr lang="ru-RU" sz="1400" i="1" dirty="0"/>
              <a:t> </a:t>
            </a:r>
            <a:r>
              <a:rPr lang="ru-RU" sz="1400" i="1" dirty="0" err="1"/>
              <a:t>або</a:t>
            </a:r>
            <a:r>
              <a:rPr lang="ru-RU" sz="1400" i="1" dirty="0"/>
              <a:t> </a:t>
            </a:r>
            <a:r>
              <a:rPr lang="ru-RU" sz="1400" i="1" dirty="0" err="1"/>
              <a:t>сукупністю</a:t>
            </a:r>
            <a:r>
              <a:rPr lang="ru-RU" sz="1400" i="1" dirty="0"/>
              <a:t> </a:t>
            </a:r>
            <a:r>
              <a:rPr lang="ru-RU" sz="1400" i="1" dirty="0" err="1"/>
              <a:t>екополлютантів</a:t>
            </a:r>
            <a:r>
              <a:rPr lang="ru-RU" sz="1400" i="1" dirty="0"/>
              <a:t> </a:t>
            </a:r>
            <a:r>
              <a:rPr lang="ru-RU" sz="1400" i="1" dirty="0" err="1"/>
              <a:t>даного</a:t>
            </a:r>
            <a:r>
              <a:rPr lang="ru-RU" sz="1400" i="1" dirty="0"/>
              <a:t> </a:t>
            </a:r>
            <a:r>
              <a:rPr lang="ru-RU" sz="1400" i="1" dirty="0" err="1"/>
              <a:t>ксенобіотичного</a:t>
            </a:r>
            <a:r>
              <a:rPr lang="ru-RU" sz="1400" i="1" dirty="0"/>
              <a:t> </a:t>
            </a:r>
            <a:r>
              <a:rPr lang="ru-RU" sz="1400" i="1" dirty="0" err="1"/>
              <a:t>профілю</a:t>
            </a:r>
            <a:r>
              <a:rPr lang="ru-RU" sz="1400" i="1" dirty="0"/>
              <a:t> </a:t>
            </a:r>
            <a:r>
              <a:rPr lang="ru-RU" sz="1400" i="1" dirty="0" err="1"/>
              <a:t>середовища</a:t>
            </a:r>
            <a:r>
              <a:rPr lang="ru-RU" sz="1400" i="1" dirty="0"/>
              <a:t>. </a:t>
            </a:r>
          </a:p>
          <a:p>
            <a:r>
              <a:rPr lang="ru-RU" sz="1400" dirty="0"/>
              <a:t>Пряма </a:t>
            </a:r>
            <a:r>
              <a:rPr lang="ru-RU" sz="1400" dirty="0" err="1"/>
              <a:t>дія</a:t>
            </a:r>
            <a:r>
              <a:rPr lang="ru-RU" sz="1400" dirty="0"/>
              <a:t> </a:t>
            </a:r>
            <a:r>
              <a:rPr lang="ru-RU" sz="1400" dirty="0" err="1"/>
              <a:t>токсикантів</a:t>
            </a:r>
            <a:r>
              <a:rPr lang="ru-RU" sz="1400" dirty="0"/>
              <a:t> </a:t>
            </a:r>
            <a:r>
              <a:rPr lang="ru-RU" sz="1400" dirty="0" err="1"/>
              <a:t>виражається</a:t>
            </a:r>
            <a:r>
              <a:rPr lang="ru-RU" sz="1400" dirty="0"/>
              <a:t>: </a:t>
            </a:r>
          </a:p>
          <a:p>
            <a:r>
              <a:rPr lang="ru-RU" sz="1400" dirty="0"/>
              <a:t>- В </a:t>
            </a:r>
            <a:r>
              <a:rPr lang="ru-RU" sz="1400" dirty="0" err="1"/>
              <a:t>масовій</a:t>
            </a:r>
            <a:r>
              <a:rPr lang="ru-RU" sz="1400" dirty="0"/>
              <a:t> </a:t>
            </a:r>
            <a:r>
              <a:rPr lang="ru-RU" sz="1400" dirty="0" err="1"/>
              <a:t>загибелі</a:t>
            </a:r>
            <a:r>
              <a:rPr lang="ru-RU" sz="1400" dirty="0"/>
              <a:t> </a:t>
            </a:r>
            <a:r>
              <a:rPr lang="ru-RU" sz="1400" dirty="0" err="1"/>
              <a:t>представників</a:t>
            </a:r>
            <a:r>
              <a:rPr lang="ru-RU" sz="1400" dirty="0"/>
              <a:t> </a:t>
            </a:r>
            <a:r>
              <a:rPr lang="ru-RU" sz="1400" dirty="0" err="1"/>
              <a:t>чутливих</a:t>
            </a:r>
            <a:r>
              <a:rPr lang="ru-RU" sz="1400" dirty="0"/>
              <a:t> </a:t>
            </a:r>
            <a:r>
              <a:rPr lang="ru-RU" sz="1400" dirty="0" err="1"/>
              <a:t>видів</a:t>
            </a:r>
            <a:r>
              <a:rPr lang="ru-RU" sz="1400" dirty="0"/>
              <a:t> </a:t>
            </a:r>
            <a:r>
              <a:rPr lang="ru-RU" sz="1400" dirty="0" err="1"/>
              <a:t>організмів</a:t>
            </a:r>
            <a:r>
              <a:rPr lang="ru-RU" sz="1400" dirty="0"/>
              <a:t> (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застосування</a:t>
            </a:r>
            <a:r>
              <a:rPr lang="ru-RU" sz="1400" dirty="0"/>
              <a:t> </a:t>
            </a:r>
            <a:r>
              <a:rPr lang="ru-RU" sz="1400" dirty="0" err="1"/>
              <a:t>ефективних</a:t>
            </a:r>
            <a:r>
              <a:rPr lang="ru-RU" sz="1400" dirty="0"/>
              <a:t> </a:t>
            </a:r>
            <a:r>
              <a:rPr lang="ru-RU" sz="1400" dirty="0" err="1"/>
              <a:t>пестицидів</a:t>
            </a:r>
            <a:r>
              <a:rPr lang="ru-RU" sz="1400" dirty="0"/>
              <a:t> </a:t>
            </a:r>
            <a:r>
              <a:rPr lang="ru-RU" sz="1400" dirty="0" err="1"/>
              <a:t>призводить</a:t>
            </a:r>
            <a:r>
              <a:rPr lang="ru-RU" sz="1400" dirty="0"/>
              <a:t> до </a:t>
            </a:r>
            <a:r>
              <a:rPr lang="ru-RU" sz="1400" dirty="0" err="1"/>
              <a:t>масової</a:t>
            </a:r>
            <a:r>
              <a:rPr lang="ru-RU" sz="1400" dirty="0"/>
              <a:t> </a:t>
            </a:r>
            <a:r>
              <a:rPr lang="ru-RU" sz="1400" dirty="0" err="1"/>
              <a:t>гибелі</a:t>
            </a:r>
            <a:r>
              <a:rPr lang="ru-RU" sz="1400" dirty="0"/>
              <a:t> </a:t>
            </a:r>
            <a:r>
              <a:rPr lang="ru-RU" sz="1400" dirty="0" err="1"/>
              <a:t>шкідників</a:t>
            </a:r>
            <a:r>
              <a:rPr lang="ru-RU" sz="1400" dirty="0"/>
              <a:t> - комах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бур'янів</a:t>
            </a:r>
            <a:r>
              <a:rPr lang="ru-RU" sz="1400" dirty="0"/>
              <a:t>, </a:t>
            </a:r>
            <a:r>
              <a:rPr lang="ru-RU" sz="1400" dirty="0" err="1"/>
              <a:t>і</a:t>
            </a:r>
            <a:r>
              <a:rPr lang="ru-RU" sz="1400" dirty="0"/>
              <a:t> на </a:t>
            </a:r>
            <a:r>
              <a:rPr lang="ru-RU" sz="1400" dirty="0" err="1"/>
              <a:t>цьому</a:t>
            </a:r>
            <a:r>
              <a:rPr lang="ru-RU" sz="1400" dirty="0"/>
              <a:t> токсичному </a:t>
            </a:r>
            <a:r>
              <a:rPr lang="ru-RU" sz="1400" dirty="0" err="1"/>
              <a:t>ефекті</a:t>
            </a:r>
            <a:r>
              <a:rPr lang="ru-RU" sz="1400" dirty="0"/>
              <a:t> </a:t>
            </a:r>
            <a:r>
              <a:rPr lang="ru-RU" sz="1400" dirty="0" err="1"/>
              <a:t>будується</a:t>
            </a:r>
            <a:r>
              <a:rPr lang="ru-RU" sz="1400" dirty="0"/>
              <a:t> </a:t>
            </a:r>
            <a:r>
              <a:rPr lang="ru-RU" sz="1400" dirty="0" err="1"/>
              <a:t>стратегія</a:t>
            </a:r>
            <a:r>
              <a:rPr lang="ru-RU" sz="1400" dirty="0"/>
              <a:t> </a:t>
            </a:r>
            <a:r>
              <a:rPr lang="ru-RU" sz="1400" dirty="0" err="1"/>
              <a:t>використання</a:t>
            </a:r>
            <a:r>
              <a:rPr lang="ru-RU" sz="1400" dirty="0"/>
              <a:t> </a:t>
            </a:r>
            <a:r>
              <a:rPr lang="ru-RU" sz="1400" dirty="0" err="1"/>
              <a:t>хімікатів</a:t>
            </a:r>
            <a:r>
              <a:rPr lang="ru-RU" sz="1400" dirty="0"/>
              <a:t>);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Розвиток</a:t>
            </a:r>
            <a:r>
              <a:rPr lang="ru-RU" sz="1400" dirty="0"/>
              <a:t> </a:t>
            </a:r>
            <a:r>
              <a:rPr lang="ru-RU" sz="1400" dirty="0" err="1"/>
              <a:t>аллобіотичних</a:t>
            </a:r>
            <a:r>
              <a:rPr lang="ru-RU" sz="1400" dirty="0"/>
              <a:t> </a:t>
            </a:r>
            <a:r>
              <a:rPr lang="ru-RU" sz="1400" dirty="0" err="1"/>
              <a:t>станів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специфічних</a:t>
            </a:r>
            <a:r>
              <a:rPr lang="ru-RU" sz="1400" dirty="0"/>
              <a:t> форм токсичного </a:t>
            </a:r>
            <a:r>
              <a:rPr lang="ru-RU" sz="1400" dirty="0" err="1"/>
              <a:t>процесу</a:t>
            </a:r>
            <a:r>
              <a:rPr lang="ru-RU" sz="1400" dirty="0"/>
              <a:t> (</a:t>
            </a:r>
            <a:r>
              <a:rPr lang="ru-RU" sz="1400" dirty="0" err="1"/>
              <a:t>наприклад</a:t>
            </a:r>
            <a:r>
              <a:rPr lang="ru-RU" sz="1400" dirty="0"/>
              <a:t>, в </a:t>
            </a:r>
            <a:r>
              <a:rPr lang="ru-RU" sz="1400" dirty="0" err="1"/>
              <a:t>збільшенні</a:t>
            </a:r>
            <a:r>
              <a:rPr lang="ru-RU" sz="1400" dirty="0"/>
              <a:t> числа </a:t>
            </a:r>
            <a:r>
              <a:rPr lang="ru-RU" sz="1400" dirty="0" err="1"/>
              <a:t>новоутворень</a:t>
            </a:r>
            <a:r>
              <a:rPr lang="ru-RU" sz="1400" dirty="0"/>
              <a:t>, </a:t>
            </a:r>
            <a:r>
              <a:rPr lang="ru-RU" sz="1400" dirty="0" err="1"/>
              <a:t>зниженні</a:t>
            </a:r>
            <a:r>
              <a:rPr lang="ru-RU" sz="1400" dirty="0"/>
              <a:t> </a:t>
            </a:r>
            <a:r>
              <a:rPr lang="ru-RU" sz="1400" dirty="0" err="1"/>
              <a:t>репродуктивних</a:t>
            </a:r>
            <a:r>
              <a:rPr lang="ru-RU" sz="1400" dirty="0"/>
              <a:t> </a:t>
            </a:r>
            <a:r>
              <a:rPr lang="ru-RU" sz="1400" dirty="0" err="1"/>
              <a:t>можливостей</a:t>
            </a:r>
            <a:r>
              <a:rPr lang="ru-RU" sz="1400" dirty="0"/>
              <a:t> у </a:t>
            </a:r>
            <a:r>
              <a:rPr lang="ru-RU" sz="1400" dirty="0" err="1"/>
              <a:t>популяціях</a:t>
            </a:r>
            <a:r>
              <a:rPr lang="ru-RU" sz="1400" dirty="0"/>
              <a:t> людей,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проживають</a:t>
            </a:r>
            <a:r>
              <a:rPr lang="ru-RU" sz="1400" dirty="0"/>
              <a:t> у </a:t>
            </a:r>
            <a:r>
              <a:rPr lang="ru-RU" sz="1400" dirty="0" err="1"/>
              <a:t>регіонах</a:t>
            </a:r>
            <a:r>
              <a:rPr lang="ru-RU" sz="1400" dirty="0"/>
              <a:t>, </a:t>
            </a:r>
            <a:r>
              <a:rPr lang="ru-RU" sz="1400" dirty="0" err="1"/>
              <a:t>забруднених</a:t>
            </a:r>
            <a:r>
              <a:rPr lang="ru-RU" sz="1400" dirty="0"/>
              <a:t> </a:t>
            </a:r>
            <a:r>
              <a:rPr lang="ru-RU" sz="1400" dirty="0" err="1"/>
              <a:t>екотоксикантами</a:t>
            </a:r>
            <a:r>
              <a:rPr lang="ru-RU" sz="1400" dirty="0"/>
              <a:t>);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Ембріотоксичну</a:t>
            </a:r>
            <a:r>
              <a:rPr lang="ru-RU" sz="1400" dirty="0"/>
              <a:t> </a:t>
            </a:r>
            <a:r>
              <a:rPr lang="ru-RU" sz="1400" dirty="0" err="1"/>
              <a:t>дію</a:t>
            </a:r>
            <a:r>
              <a:rPr lang="ru-RU" sz="1400" dirty="0"/>
              <a:t> </a:t>
            </a:r>
            <a:r>
              <a:rPr lang="ru-RU" sz="1400" dirty="0" err="1"/>
              <a:t>екополлютантів</a:t>
            </a:r>
            <a:r>
              <a:rPr lang="ru-RU" sz="1400" dirty="0"/>
              <a:t> (</a:t>
            </a:r>
            <a:r>
              <a:rPr lang="ru-RU" sz="1400" dirty="0" err="1"/>
              <a:t>наприклад</a:t>
            </a:r>
            <a:r>
              <a:rPr lang="ru-RU" sz="1400" dirty="0"/>
              <a:t>, ДДТ, </a:t>
            </a:r>
            <a:r>
              <a:rPr lang="ru-RU" sz="1400" dirty="0" err="1"/>
              <a:t>накопичуючись</a:t>
            </a:r>
            <a:r>
              <a:rPr lang="ru-RU" sz="1400" dirty="0"/>
              <a:t> в тканинах </a:t>
            </a:r>
            <a:r>
              <a:rPr lang="ru-RU" sz="1400" dirty="0" err="1"/>
              <a:t>птахів</a:t>
            </a:r>
            <a:r>
              <a:rPr lang="ru-RU" sz="1400" dirty="0"/>
              <a:t>, </a:t>
            </a:r>
            <a:r>
              <a:rPr lang="ru-RU" sz="1400" dirty="0" err="1"/>
              <a:t>призводить</a:t>
            </a:r>
            <a:r>
              <a:rPr lang="ru-RU" sz="1400" dirty="0"/>
              <a:t> до </a:t>
            </a:r>
            <a:r>
              <a:rPr lang="ru-RU" sz="1400" dirty="0" err="1"/>
              <a:t>витончення</a:t>
            </a:r>
            <a:r>
              <a:rPr lang="ru-RU" sz="1400" dirty="0"/>
              <a:t> </a:t>
            </a:r>
            <a:r>
              <a:rPr lang="ru-RU" sz="1400" dirty="0" err="1"/>
              <a:t>шкаралупи</a:t>
            </a:r>
            <a:r>
              <a:rPr lang="ru-RU" sz="1400" dirty="0"/>
              <a:t> </a:t>
            </a:r>
            <a:r>
              <a:rPr lang="ru-RU" sz="1400" dirty="0" err="1"/>
              <a:t>яєць</a:t>
            </a:r>
            <a:r>
              <a:rPr lang="ru-RU" sz="1400" dirty="0"/>
              <a:t>, в </a:t>
            </a:r>
            <a:r>
              <a:rPr lang="ru-RU" sz="1400" dirty="0" err="1"/>
              <a:t>результаті</a:t>
            </a:r>
            <a:r>
              <a:rPr lang="ru-RU" sz="1400" dirty="0"/>
              <a:t> </a:t>
            </a:r>
            <a:r>
              <a:rPr lang="ru-RU" sz="1400" dirty="0" err="1"/>
              <a:t>пташенята</a:t>
            </a:r>
            <a:r>
              <a:rPr lang="ru-RU" sz="1400" dirty="0"/>
              <a:t> не </a:t>
            </a:r>
            <a:r>
              <a:rPr lang="ru-RU" sz="1400" dirty="0" err="1"/>
              <a:t>можуть</a:t>
            </a:r>
            <a:r>
              <a:rPr lang="ru-RU" sz="1400" dirty="0"/>
              <a:t> бути </a:t>
            </a:r>
            <a:r>
              <a:rPr lang="ru-RU" sz="1400" dirty="0" err="1"/>
              <a:t>висиджені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гинуть). </a:t>
            </a:r>
          </a:p>
          <a:p>
            <a:r>
              <a:rPr lang="ru-RU" sz="1400" i="1" dirty="0" err="1"/>
              <a:t>Опосередкована</a:t>
            </a:r>
            <a:r>
              <a:rPr lang="ru-RU" sz="1400" i="1" dirty="0"/>
              <a:t> </a:t>
            </a:r>
            <a:r>
              <a:rPr lang="ru-RU" sz="1400" i="1" dirty="0" err="1"/>
              <a:t>дія</a:t>
            </a:r>
            <a:r>
              <a:rPr lang="ru-RU" sz="1400" i="1" dirty="0"/>
              <a:t> - </a:t>
            </a:r>
            <a:r>
              <a:rPr lang="ru-RU" sz="1400" i="1" dirty="0" err="1"/>
              <a:t>це</a:t>
            </a:r>
            <a:r>
              <a:rPr lang="ru-RU" sz="1400" i="1" dirty="0"/>
              <a:t> </a:t>
            </a:r>
            <a:r>
              <a:rPr lang="ru-RU" sz="1400" i="1" dirty="0" err="1"/>
              <a:t>дія</a:t>
            </a:r>
            <a:r>
              <a:rPr lang="ru-RU" sz="1400" i="1" dirty="0"/>
              <a:t> </a:t>
            </a:r>
            <a:r>
              <a:rPr lang="ru-RU" sz="1400" i="1" dirty="0" err="1"/>
              <a:t>ксенобіотичного</a:t>
            </a:r>
            <a:r>
              <a:rPr lang="ru-RU" sz="1400" i="1" dirty="0"/>
              <a:t> </a:t>
            </a:r>
            <a:r>
              <a:rPr lang="ru-RU" sz="1400" i="1" dirty="0" err="1"/>
              <a:t>профілю</a:t>
            </a:r>
            <a:r>
              <a:rPr lang="ru-RU" sz="1400" i="1" dirty="0"/>
              <a:t> </a:t>
            </a:r>
            <a:r>
              <a:rPr lang="ru-RU" sz="1400" i="1" dirty="0" err="1"/>
              <a:t>середовища</a:t>
            </a:r>
            <a:r>
              <a:rPr lang="ru-RU" sz="1400" i="1" dirty="0"/>
              <a:t> на </a:t>
            </a:r>
            <a:r>
              <a:rPr lang="ru-RU" sz="1400" i="1" dirty="0" err="1"/>
              <a:t>біотичні</a:t>
            </a:r>
            <a:r>
              <a:rPr lang="ru-RU" sz="1400" i="1" dirty="0"/>
              <a:t> </a:t>
            </a:r>
            <a:r>
              <a:rPr lang="ru-RU" sz="1400" i="1" dirty="0" err="1"/>
              <a:t>або</a:t>
            </a:r>
            <a:r>
              <a:rPr lang="ru-RU" sz="1400" i="1" dirty="0"/>
              <a:t> </a:t>
            </a:r>
            <a:r>
              <a:rPr lang="ru-RU" sz="1400" i="1" dirty="0" err="1"/>
              <a:t>абіотичні</a:t>
            </a:r>
            <a:r>
              <a:rPr lang="ru-RU" sz="1400" i="1" dirty="0"/>
              <a:t> </a:t>
            </a:r>
            <a:r>
              <a:rPr lang="ru-RU" sz="1400" i="1" dirty="0" err="1"/>
              <a:t>елементи</a:t>
            </a:r>
            <a:r>
              <a:rPr lang="ru-RU" sz="1400" i="1" dirty="0"/>
              <a:t> </a:t>
            </a:r>
            <a:r>
              <a:rPr lang="ru-RU" sz="1400" i="1" dirty="0" err="1"/>
              <a:t>середовища</a:t>
            </a:r>
            <a:r>
              <a:rPr lang="ru-RU" sz="1400" i="1" dirty="0"/>
              <a:t> </a:t>
            </a:r>
            <a:r>
              <a:rPr lang="ru-RU" sz="1400" i="1" dirty="0" err="1"/>
              <a:t>проживання</a:t>
            </a:r>
            <a:r>
              <a:rPr lang="ru-RU" sz="1400" i="1" dirty="0"/>
              <a:t> </a:t>
            </a:r>
            <a:r>
              <a:rPr lang="ru-RU" sz="1400" i="1" dirty="0" err="1"/>
              <a:t>популяції</a:t>
            </a:r>
            <a:r>
              <a:rPr lang="ru-RU" sz="1400" i="1" dirty="0"/>
              <a:t>, в </a:t>
            </a:r>
            <a:r>
              <a:rPr lang="ru-RU" sz="1400" i="1" dirty="0" err="1"/>
              <a:t>результаті</a:t>
            </a:r>
            <a:r>
              <a:rPr lang="ru-RU" sz="1400" i="1" dirty="0"/>
              <a:t> </a:t>
            </a:r>
            <a:r>
              <a:rPr lang="ru-RU" sz="1400" i="1" dirty="0" err="1"/>
              <a:t>якої</a:t>
            </a:r>
            <a:r>
              <a:rPr lang="ru-RU" sz="1400" i="1" dirty="0"/>
              <a:t> </a:t>
            </a:r>
            <a:r>
              <a:rPr lang="ru-RU" sz="1400" i="1" dirty="0" err="1"/>
              <a:t>умови</a:t>
            </a:r>
            <a:r>
              <a:rPr lang="ru-RU" sz="1400" i="1" dirty="0"/>
              <a:t> </a:t>
            </a:r>
            <a:r>
              <a:rPr lang="ru-RU" sz="1400" i="1" dirty="0" err="1"/>
              <a:t>і</a:t>
            </a:r>
            <a:r>
              <a:rPr lang="ru-RU" sz="1400" i="1" dirty="0"/>
              <a:t> </a:t>
            </a:r>
            <a:r>
              <a:rPr lang="ru-RU" sz="1400" i="1" dirty="0" err="1"/>
              <a:t>ресурси</a:t>
            </a:r>
            <a:r>
              <a:rPr lang="ru-RU" sz="1400" i="1" dirty="0"/>
              <a:t> </a:t>
            </a:r>
            <a:r>
              <a:rPr lang="ru-RU" sz="1400" i="1" dirty="0" err="1"/>
              <a:t>середовища</a:t>
            </a:r>
            <a:r>
              <a:rPr lang="ru-RU" sz="1400" i="1" dirty="0"/>
              <a:t> </a:t>
            </a:r>
            <a:r>
              <a:rPr lang="ru-RU" sz="1400" i="1" dirty="0" err="1"/>
              <a:t>перестають</a:t>
            </a:r>
            <a:r>
              <a:rPr lang="ru-RU" sz="1400" i="1" dirty="0"/>
              <a:t> бути </a:t>
            </a:r>
            <a:r>
              <a:rPr lang="ru-RU" sz="1400" i="1" dirty="0" err="1"/>
              <a:t>оптимальними</a:t>
            </a:r>
            <a:r>
              <a:rPr lang="ru-RU" sz="1400" i="1" dirty="0"/>
              <a:t> для </a:t>
            </a:r>
            <a:r>
              <a:rPr lang="ru-RU" sz="1400" i="1" dirty="0" err="1"/>
              <a:t>існування</a:t>
            </a:r>
            <a:r>
              <a:rPr lang="ru-RU" sz="1400" i="1" dirty="0"/>
              <a:t> виду. </a:t>
            </a:r>
            <a:r>
              <a:rPr lang="ru-RU" sz="1400" i="1" dirty="0" err="1"/>
              <a:t>Опосередкована</a:t>
            </a:r>
            <a:r>
              <a:rPr lang="ru-RU" sz="1400" i="1" dirty="0"/>
              <a:t> </a:t>
            </a:r>
            <a:r>
              <a:rPr lang="ru-RU" sz="1400" i="1" dirty="0" err="1"/>
              <a:t>дія</a:t>
            </a:r>
            <a:r>
              <a:rPr lang="ru-RU" sz="1400" i="1" dirty="0"/>
              <a:t> </a:t>
            </a:r>
            <a:r>
              <a:rPr lang="ru-RU" sz="1400" i="1" dirty="0" err="1"/>
              <a:t>ксенобіотичного</a:t>
            </a:r>
            <a:r>
              <a:rPr lang="ru-RU" sz="1400" i="1" dirty="0"/>
              <a:t> </a:t>
            </a:r>
            <a:r>
              <a:rPr lang="ru-RU" sz="1400" i="1" dirty="0" err="1"/>
              <a:t>профілю</a:t>
            </a:r>
            <a:r>
              <a:rPr lang="ru-RU" sz="1400" i="1" dirty="0"/>
              <a:t> </a:t>
            </a:r>
            <a:r>
              <a:rPr lang="ru-RU" sz="1400" i="1" dirty="0" err="1"/>
              <a:t>середовища</a:t>
            </a:r>
            <a:r>
              <a:rPr lang="ru-RU" sz="1400" i="1" dirty="0"/>
              <a:t> на </a:t>
            </a:r>
            <a:r>
              <a:rPr lang="ru-RU" sz="1400" i="1" dirty="0" err="1"/>
              <a:t>біотичні</a:t>
            </a:r>
            <a:r>
              <a:rPr lang="ru-RU" sz="1400" i="1" dirty="0"/>
              <a:t> </a:t>
            </a:r>
            <a:r>
              <a:rPr lang="ru-RU" sz="1400" i="1" dirty="0" err="1"/>
              <a:t>або</a:t>
            </a:r>
            <a:r>
              <a:rPr lang="ru-RU" sz="1400" i="1" dirty="0"/>
              <a:t> </a:t>
            </a:r>
            <a:r>
              <a:rPr lang="ru-RU" sz="1400" i="1" dirty="0" err="1"/>
              <a:t>абіотичні</a:t>
            </a:r>
            <a:r>
              <a:rPr lang="ru-RU" sz="1400" i="1" dirty="0"/>
              <a:t> </a:t>
            </a:r>
            <a:r>
              <a:rPr lang="ru-RU" sz="1400" i="1" dirty="0" err="1"/>
              <a:t>елементи</a:t>
            </a:r>
            <a:r>
              <a:rPr lang="ru-RU" sz="1400" i="1" dirty="0"/>
              <a:t> </a:t>
            </a:r>
            <a:r>
              <a:rPr lang="ru-RU" sz="1400" i="1" dirty="0" err="1"/>
              <a:t>середовища</a:t>
            </a:r>
            <a:r>
              <a:rPr lang="ru-RU" sz="1400" i="1" dirty="0"/>
              <a:t> </a:t>
            </a:r>
            <a:r>
              <a:rPr lang="ru-RU" sz="1400" i="1" dirty="0" err="1"/>
              <a:t>існування</a:t>
            </a:r>
            <a:r>
              <a:rPr lang="ru-RU" sz="1400" i="1" dirty="0"/>
              <a:t> </a:t>
            </a:r>
            <a:r>
              <a:rPr lang="ru-RU" sz="1400" i="1" dirty="0" err="1"/>
              <a:t>популяції</a:t>
            </a:r>
            <a:r>
              <a:rPr lang="ru-RU" sz="1400" i="1" dirty="0"/>
              <a:t> </a:t>
            </a:r>
            <a:r>
              <a:rPr lang="ru-RU" sz="1400" i="1" dirty="0" err="1"/>
              <a:t>може</a:t>
            </a:r>
            <a:r>
              <a:rPr lang="ru-RU" sz="1400" i="1" dirty="0"/>
              <a:t> </a:t>
            </a:r>
            <a:r>
              <a:rPr lang="ru-RU" sz="1400" i="1" dirty="0" err="1"/>
              <a:t>призводити</a:t>
            </a:r>
            <a:r>
              <a:rPr lang="ru-RU" sz="1400" i="1" dirty="0"/>
              <a:t>: </a:t>
            </a:r>
          </a:p>
          <a:p>
            <a:r>
              <a:rPr lang="ru-RU" sz="1400" dirty="0"/>
              <a:t>- До </a:t>
            </a:r>
            <a:r>
              <a:rPr lang="ru-RU" sz="1400" dirty="0" err="1"/>
              <a:t>скорочення</a:t>
            </a:r>
            <a:r>
              <a:rPr lang="ru-RU" sz="1400" dirty="0"/>
              <a:t> </a:t>
            </a:r>
            <a:r>
              <a:rPr lang="ru-RU" sz="1400" dirty="0" err="1"/>
              <a:t>харчових</a:t>
            </a:r>
            <a:r>
              <a:rPr lang="ru-RU" sz="1400" dirty="0"/>
              <a:t> </a:t>
            </a:r>
            <a:r>
              <a:rPr lang="ru-RU" sz="1400" dirty="0" err="1"/>
              <a:t>ресурсів</a:t>
            </a:r>
            <a:r>
              <a:rPr lang="ru-RU" sz="1400" dirty="0"/>
              <a:t> </a:t>
            </a:r>
            <a:r>
              <a:rPr lang="ru-RU" sz="1400" dirty="0" err="1"/>
              <a:t>середовища</a:t>
            </a:r>
            <a:r>
              <a:rPr lang="ru-RU" sz="1400" dirty="0"/>
              <a:t> </a:t>
            </a:r>
            <a:r>
              <a:rPr lang="ru-RU" sz="1400" dirty="0" err="1"/>
              <a:t>проживання</a:t>
            </a:r>
            <a:r>
              <a:rPr lang="ru-RU" sz="1400" dirty="0"/>
              <a:t> (</a:t>
            </a:r>
            <a:r>
              <a:rPr lang="ru-RU" sz="1400" dirty="0" err="1"/>
              <a:t>наприклад</a:t>
            </a:r>
            <a:r>
              <a:rPr lang="ru-RU" sz="1400" dirty="0"/>
              <a:t>, для </a:t>
            </a:r>
            <a:r>
              <a:rPr lang="ru-RU" sz="1400" dirty="0" err="1"/>
              <a:t>боротьби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шкідниками</a:t>
            </a:r>
            <a:r>
              <a:rPr lang="ru-RU" sz="1400" dirty="0"/>
              <a:t> </a:t>
            </a:r>
            <a:r>
              <a:rPr lang="ru-RU" sz="1400" dirty="0" err="1"/>
              <a:t>лісового</a:t>
            </a:r>
            <a:r>
              <a:rPr lang="ru-RU" sz="1400" dirty="0"/>
              <a:t> </a:t>
            </a:r>
            <a:r>
              <a:rPr lang="ru-RU" sz="1400" dirty="0" err="1"/>
              <a:t>господарства</a:t>
            </a:r>
            <a:r>
              <a:rPr lang="ru-RU" sz="1400" dirty="0"/>
              <a:t> - </a:t>
            </a:r>
            <a:r>
              <a:rPr lang="ru-RU" sz="1400" dirty="0" err="1"/>
              <a:t>гусеницями</a:t>
            </a:r>
            <a:r>
              <a:rPr lang="ru-RU" sz="1400" dirty="0"/>
              <a:t> </a:t>
            </a:r>
            <a:r>
              <a:rPr lang="ru-RU" sz="1400" dirty="0" err="1"/>
              <a:t>листовійки-брункоїда</a:t>
            </a:r>
            <a:r>
              <a:rPr lang="ru-RU" sz="1400" dirty="0"/>
              <a:t> -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застосований</a:t>
            </a:r>
            <a:r>
              <a:rPr lang="ru-RU" sz="1400" dirty="0"/>
              <a:t> </a:t>
            </a:r>
            <a:r>
              <a:rPr lang="ru-RU" sz="1400" dirty="0" err="1"/>
              <a:t>фосфорорганічний</a:t>
            </a:r>
            <a:r>
              <a:rPr lang="ru-RU" sz="1400" dirty="0"/>
              <a:t> пестицид,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швидко</a:t>
            </a:r>
            <a:r>
              <a:rPr lang="ru-RU" sz="1400" dirty="0"/>
              <a:t> </a:t>
            </a:r>
            <a:r>
              <a:rPr lang="ru-RU" sz="1400" dirty="0" err="1"/>
              <a:t>деградує</a:t>
            </a:r>
            <a:r>
              <a:rPr lang="ru-RU" sz="1400" dirty="0"/>
              <a:t> в </a:t>
            </a:r>
            <a:r>
              <a:rPr lang="ru-RU" sz="1400" dirty="0" err="1"/>
              <a:t>середовищі</a:t>
            </a:r>
            <a:r>
              <a:rPr lang="ru-RU" sz="1400" dirty="0"/>
              <a:t>, </a:t>
            </a:r>
            <a:r>
              <a:rPr lang="ru-RU" sz="1400" dirty="0" err="1"/>
              <a:t>але</a:t>
            </a:r>
            <a:r>
              <a:rPr lang="ru-RU" sz="1400" dirty="0"/>
              <a:t> </a:t>
            </a:r>
            <a:r>
              <a:rPr lang="ru-RU" sz="1400" dirty="0" err="1"/>
              <a:t>в</a:t>
            </a:r>
            <a:r>
              <a:rPr lang="ru-RU" sz="1400" dirty="0"/>
              <a:t> </a:t>
            </a:r>
            <a:r>
              <a:rPr lang="ru-RU" sz="1400" dirty="0" err="1"/>
              <a:t>результаті</a:t>
            </a:r>
            <a:r>
              <a:rPr lang="ru-RU" sz="1400" dirty="0"/>
              <a:t> </a:t>
            </a:r>
            <a:r>
              <a:rPr lang="ru-RU" sz="1400" dirty="0" err="1"/>
              <a:t>різкого</a:t>
            </a:r>
            <a:r>
              <a:rPr lang="ru-RU" sz="1400" dirty="0"/>
              <a:t> </a:t>
            </a:r>
            <a:r>
              <a:rPr lang="ru-RU" sz="1400" dirty="0" err="1"/>
              <a:t>зниження</a:t>
            </a:r>
            <a:r>
              <a:rPr lang="ru-RU" sz="1400" dirty="0"/>
              <a:t> числа </a:t>
            </a:r>
            <a:r>
              <a:rPr lang="ru-RU" sz="1400" dirty="0" err="1"/>
              <a:t>гусениць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голоду </a:t>
            </a:r>
            <a:r>
              <a:rPr lang="ru-RU" sz="1400" dirty="0" err="1"/>
              <a:t>загинуло</a:t>
            </a:r>
            <a:r>
              <a:rPr lang="ru-RU" sz="1400" dirty="0"/>
              <a:t> </a:t>
            </a:r>
            <a:r>
              <a:rPr lang="ru-RU" sz="1400" dirty="0" err="1"/>
              <a:t>близько</a:t>
            </a:r>
            <a:r>
              <a:rPr lang="ru-RU" sz="1400" dirty="0"/>
              <a:t> 12 млн. </a:t>
            </a:r>
            <a:r>
              <a:rPr lang="ru-RU" sz="1400" dirty="0" err="1"/>
              <a:t>птахів</a:t>
            </a:r>
            <a:r>
              <a:rPr lang="ru-RU" sz="1400" dirty="0"/>
              <a:t>);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Вибуху</a:t>
            </a:r>
            <a:r>
              <a:rPr lang="ru-RU" sz="1400" dirty="0"/>
              <a:t> </a:t>
            </a:r>
            <a:r>
              <a:rPr lang="ru-RU" sz="1400" dirty="0" err="1"/>
              <a:t>чисельності</a:t>
            </a:r>
            <a:r>
              <a:rPr lang="ru-RU" sz="1400" dirty="0"/>
              <a:t> </a:t>
            </a:r>
            <a:r>
              <a:rPr lang="ru-RU" sz="1400" dirty="0" err="1"/>
              <a:t>популяції</a:t>
            </a:r>
            <a:r>
              <a:rPr lang="ru-RU" sz="1400" dirty="0"/>
              <a:t> </a:t>
            </a:r>
            <a:r>
              <a:rPr lang="ru-RU" sz="1400" dirty="0" err="1"/>
              <a:t>внаслідок</a:t>
            </a:r>
            <a:r>
              <a:rPr lang="ru-RU" sz="1400" dirty="0"/>
              <a:t> </a:t>
            </a:r>
            <a:r>
              <a:rPr lang="ru-RU" sz="1400" dirty="0" err="1"/>
              <a:t>знищення</a:t>
            </a:r>
            <a:r>
              <a:rPr lang="ru-RU" sz="1400" dirty="0"/>
              <a:t> виду-конкурента (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вплив</a:t>
            </a:r>
            <a:r>
              <a:rPr lang="ru-RU" sz="1400" dirty="0"/>
              <a:t> </a:t>
            </a:r>
            <a:r>
              <a:rPr lang="ru-RU" sz="1400" dirty="0" err="1"/>
              <a:t>пестицидів</a:t>
            </a:r>
            <a:r>
              <a:rPr lang="ru-RU" sz="1400" dirty="0"/>
              <a:t> для </a:t>
            </a:r>
            <a:r>
              <a:rPr lang="ru-RU" sz="1400" dirty="0" err="1"/>
              <a:t>боротьби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шкідниками</a:t>
            </a:r>
            <a:r>
              <a:rPr lang="ru-RU" sz="1400" dirty="0"/>
              <a:t> </a:t>
            </a:r>
            <a:r>
              <a:rPr lang="ru-RU" sz="1400" dirty="0" err="1"/>
              <a:t>рослин</a:t>
            </a:r>
            <a:r>
              <a:rPr lang="ru-RU" sz="1400" dirty="0"/>
              <a:t> </a:t>
            </a:r>
            <a:r>
              <a:rPr lang="ru-RU" sz="1400" dirty="0" err="1"/>
              <a:t>призвело</a:t>
            </a:r>
            <a:r>
              <a:rPr lang="ru-RU" sz="1400" dirty="0"/>
              <a:t> до </a:t>
            </a:r>
            <a:r>
              <a:rPr lang="ru-RU" sz="1400" dirty="0" err="1"/>
              <a:t>інтенсивного</a:t>
            </a:r>
            <a:r>
              <a:rPr lang="ru-RU" sz="1400" dirty="0"/>
              <a:t> </a:t>
            </a:r>
            <a:r>
              <a:rPr lang="ru-RU" sz="1400" dirty="0" err="1"/>
              <a:t>розмноження</a:t>
            </a:r>
            <a:r>
              <a:rPr lang="ru-RU" sz="1400" dirty="0"/>
              <a:t> </a:t>
            </a:r>
            <a:r>
              <a:rPr lang="ru-RU" sz="1400" dirty="0" err="1"/>
              <a:t>нечисленних</a:t>
            </a:r>
            <a:r>
              <a:rPr lang="ru-RU" sz="1400" dirty="0"/>
              <a:t> </a:t>
            </a:r>
            <a:r>
              <a:rPr lang="ru-RU" sz="1400" dirty="0" err="1"/>
              <a:t>раніше</a:t>
            </a:r>
            <a:r>
              <a:rPr lang="ru-RU" sz="1400" dirty="0"/>
              <a:t> </a:t>
            </a:r>
            <a:r>
              <a:rPr lang="ru-RU" sz="1400" dirty="0" err="1"/>
              <a:t>кліщів-бавовноїдів</a:t>
            </a:r>
            <a:r>
              <a:rPr lang="ru-RU" sz="1400" dirty="0"/>
              <a:t>). </a:t>
            </a:r>
          </a:p>
          <a:p>
            <a:r>
              <a:rPr lang="ru-RU" sz="1400" dirty="0" err="1"/>
              <a:t>Більшість</a:t>
            </a:r>
            <a:r>
              <a:rPr lang="ru-RU" sz="1400" dirty="0"/>
              <a:t> </a:t>
            </a:r>
            <a:r>
              <a:rPr lang="ru-RU" sz="1400" dirty="0" err="1"/>
              <a:t>токсикантів</a:t>
            </a:r>
            <a:r>
              <a:rPr lang="ru-RU" sz="1400" dirty="0"/>
              <a:t> </a:t>
            </a:r>
            <a:r>
              <a:rPr lang="ru-RU" sz="1400" dirty="0" err="1"/>
              <a:t>здатні</a:t>
            </a:r>
            <a:r>
              <a:rPr lang="ru-RU" sz="1400" dirty="0"/>
              <a:t> </a:t>
            </a:r>
            <a:r>
              <a:rPr lang="ru-RU" sz="1400" dirty="0" err="1"/>
              <a:t>надавати</a:t>
            </a:r>
            <a:r>
              <a:rPr lang="ru-RU" sz="1400" dirty="0"/>
              <a:t> як </a:t>
            </a:r>
            <a:r>
              <a:rPr lang="ru-RU" sz="1400" dirty="0" err="1"/>
              <a:t>пряму</a:t>
            </a:r>
            <a:r>
              <a:rPr lang="ru-RU" sz="1400" dirty="0"/>
              <a:t>, так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опосередковану</a:t>
            </a:r>
            <a:r>
              <a:rPr lang="ru-RU" sz="1400" dirty="0"/>
              <a:t>, </a:t>
            </a:r>
            <a:r>
              <a:rPr lang="ru-RU" sz="1400" dirty="0" err="1"/>
              <a:t>тобто</a:t>
            </a:r>
            <a:r>
              <a:rPr lang="ru-RU" sz="1400" dirty="0"/>
              <a:t> </a:t>
            </a:r>
            <a:r>
              <a:rPr lang="ru-RU" sz="1400" dirty="0" err="1"/>
              <a:t>змішану</a:t>
            </a:r>
            <a:r>
              <a:rPr lang="ru-RU" sz="1400" dirty="0"/>
              <a:t> </a:t>
            </a:r>
            <a:r>
              <a:rPr lang="ru-RU" sz="1400" dirty="0" err="1"/>
              <a:t>дію</a:t>
            </a:r>
            <a:r>
              <a:rPr lang="ru-RU" sz="1400" dirty="0"/>
              <a:t>. До </a:t>
            </a:r>
            <a:r>
              <a:rPr lang="ru-RU" sz="1400" dirty="0" err="1"/>
              <a:t>речовин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володіють</a:t>
            </a:r>
            <a:r>
              <a:rPr lang="ru-RU" sz="1400" dirty="0"/>
              <a:t> </a:t>
            </a:r>
            <a:r>
              <a:rPr lang="ru-RU" sz="1400" dirty="0" err="1"/>
              <a:t>змішаним</a:t>
            </a:r>
            <a:r>
              <a:rPr lang="ru-RU" sz="1400" dirty="0"/>
              <a:t> </a:t>
            </a:r>
            <a:r>
              <a:rPr lang="ru-RU" sz="1400" dirty="0" err="1"/>
              <a:t>механізмом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, </a:t>
            </a:r>
            <a:r>
              <a:rPr lang="ru-RU" sz="1400" dirty="0" err="1"/>
              <a:t>відносяться</a:t>
            </a:r>
            <a:r>
              <a:rPr lang="ru-RU" sz="1400" dirty="0"/>
              <a:t> </a:t>
            </a:r>
            <a:r>
              <a:rPr lang="ru-RU" sz="1400" dirty="0" err="1"/>
              <a:t>гербіциди</a:t>
            </a:r>
            <a:r>
              <a:rPr lang="ru-RU" sz="14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7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4</a:t>
            </a:r>
            <a:r>
              <a:rPr lang="ru-RU" b="1" dirty="0"/>
              <a:t>. </a:t>
            </a:r>
            <a:r>
              <a:rPr lang="ru-RU" b="1" dirty="0" err="1"/>
              <a:t>Екотоксикометрія</a:t>
            </a:r>
            <a:r>
              <a:rPr lang="ru-RU" b="1" dirty="0"/>
              <a:t> </a:t>
            </a:r>
            <a:endParaRPr lang="ru-RU" b="1" dirty="0" smtClean="0"/>
          </a:p>
          <a:p>
            <a:endParaRPr lang="ru-RU" b="1" dirty="0"/>
          </a:p>
          <a:p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кількісних</a:t>
            </a:r>
            <a:r>
              <a:rPr lang="ru-RU" dirty="0"/>
              <a:t> </a:t>
            </a:r>
            <a:r>
              <a:rPr lang="ru-RU" dirty="0" err="1"/>
              <a:t>токсикологічних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екотоксичності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. </a:t>
            </a:r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токсичність</a:t>
            </a:r>
            <a:r>
              <a:rPr lang="ru-RU" dirty="0"/>
              <a:t> </a:t>
            </a:r>
            <a:r>
              <a:rPr lang="ru-RU" dirty="0" err="1"/>
              <a:t>екополлютантів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експериментально</a:t>
            </a:r>
            <a:r>
              <a:rPr lang="ru-RU" dirty="0"/>
              <a:t> на </a:t>
            </a:r>
            <a:r>
              <a:rPr lang="ru-RU" dirty="0" err="1"/>
              <a:t>декількох</a:t>
            </a:r>
            <a:r>
              <a:rPr lang="ru-RU" dirty="0"/>
              <a:t> видах </a:t>
            </a:r>
            <a:r>
              <a:rPr lang="ru-RU" dirty="0" err="1"/>
              <a:t>організмів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трофічної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в </a:t>
            </a:r>
            <a:r>
              <a:rPr lang="ru-RU" dirty="0" err="1"/>
              <a:t>екосистемі</a:t>
            </a:r>
            <a:r>
              <a:rPr lang="ru-RU" dirty="0"/>
              <a:t> (</a:t>
            </a:r>
            <a:r>
              <a:rPr lang="ru-RU" dirty="0" err="1"/>
              <a:t>водорості</a:t>
            </a:r>
            <a:r>
              <a:rPr lang="ru-RU" dirty="0"/>
              <a:t>, </a:t>
            </a:r>
            <a:r>
              <a:rPr lang="ru-RU" dirty="0" err="1"/>
              <a:t>рослини</a:t>
            </a:r>
            <a:r>
              <a:rPr lang="ru-RU" dirty="0"/>
              <a:t>, </a:t>
            </a:r>
            <a:r>
              <a:rPr lang="ru-RU" dirty="0" err="1"/>
              <a:t>безхребетні</a:t>
            </a:r>
            <a:r>
              <a:rPr lang="ru-RU" dirty="0"/>
              <a:t>, </a:t>
            </a:r>
            <a:r>
              <a:rPr lang="ru-RU" dirty="0" err="1"/>
              <a:t>риби</a:t>
            </a:r>
            <a:r>
              <a:rPr lang="ru-RU" dirty="0"/>
              <a:t>, птахи, </a:t>
            </a:r>
            <a:r>
              <a:rPr lang="ru-RU" dirty="0" err="1"/>
              <a:t>ссавці</a:t>
            </a:r>
            <a:r>
              <a:rPr lang="ru-RU" dirty="0"/>
              <a:t>). </a:t>
            </a:r>
          </a:p>
          <a:p>
            <a:r>
              <a:rPr lang="ru-RU" dirty="0"/>
              <a:t>Для </a:t>
            </a:r>
            <a:r>
              <a:rPr lang="ru-RU" dirty="0" err="1"/>
              <a:t>оцінки</a:t>
            </a:r>
            <a:r>
              <a:rPr lang="ru-RU" dirty="0"/>
              <a:t> та контролю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об'єктах</a:t>
            </a:r>
            <a:r>
              <a:rPr lang="ru-RU" dirty="0"/>
              <a:t> водного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два </a:t>
            </a:r>
            <a:r>
              <a:rPr lang="ru-RU" dirty="0" err="1"/>
              <a:t>методи</a:t>
            </a:r>
            <a:r>
              <a:rPr lang="ru-RU" dirty="0"/>
              <a:t>: </a:t>
            </a:r>
            <a:r>
              <a:rPr lang="ru-RU" dirty="0" err="1"/>
              <a:t>диференціальний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комплексний</a:t>
            </a:r>
            <a:r>
              <a:rPr lang="ru-RU" dirty="0"/>
              <a:t>. </a:t>
            </a:r>
            <a:r>
              <a:rPr lang="ru-RU" i="1" dirty="0" err="1"/>
              <a:t>Диференціальний</a:t>
            </a:r>
            <a:r>
              <a:rPr lang="ru-RU" i="1" dirty="0"/>
              <a:t> контроль </a:t>
            </a:r>
            <a:r>
              <a:rPr lang="ru-RU" i="1" dirty="0" err="1"/>
              <a:t>токсичних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</a:t>
            </a:r>
            <a:r>
              <a:rPr lang="ru-RU" i="1" dirty="0" err="1"/>
              <a:t>включає</a:t>
            </a:r>
            <a:r>
              <a:rPr lang="ru-RU" i="1" dirty="0"/>
              <a:t> </a:t>
            </a:r>
            <a:r>
              <a:rPr lang="ru-RU" i="1" dirty="0" err="1"/>
              <a:t>використання</a:t>
            </a:r>
            <a:r>
              <a:rPr lang="ru-RU" i="1" dirty="0"/>
              <a:t> </a:t>
            </a:r>
            <a:r>
              <a:rPr lang="ru-RU" i="1" dirty="0" err="1"/>
              <a:t>критеріїв</a:t>
            </a:r>
            <a:r>
              <a:rPr lang="ru-RU" i="1" dirty="0"/>
              <a:t> ГДК для </a:t>
            </a:r>
            <a:r>
              <a:rPr lang="ru-RU" i="1" dirty="0" err="1"/>
              <a:t>обмеження</a:t>
            </a:r>
            <a:r>
              <a:rPr lang="ru-RU" i="1" dirty="0"/>
              <a:t> </a:t>
            </a:r>
            <a:r>
              <a:rPr lang="ru-RU" i="1" dirty="0" err="1"/>
              <a:t>концентрацій</a:t>
            </a:r>
            <a:r>
              <a:rPr lang="ru-RU" i="1" dirty="0"/>
              <a:t> </a:t>
            </a:r>
            <a:r>
              <a:rPr lang="ru-RU" i="1" dirty="0" err="1"/>
              <a:t>конкретних</a:t>
            </a:r>
            <a:r>
              <a:rPr lang="ru-RU" i="1" dirty="0"/>
              <a:t> </a:t>
            </a:r>
            <a:r>
              <a:rPr lang="ru-RU" i="1" dirty="0" err="1"/>
              <a:t>токсикантів</a:t>
            </a:r>
            <a:r>
              <a:rPr lang="ru-RU" i="1" dirty="0"/>
              <a:t>. </a:t>
            </a:r>
            <a:r>
              <a:rPr lang="ru-RU" i="1" dirty="0" err="1"/>
              <a:t>Комплексний</a:t>
            </a:r>
            <a:r>
              <a:rPr lang="ru-RU" i="1" dirty="0"/>
              <a:t> метод </a:t>
            </a:r>
            <a:r>
              <a:rPr lang="ru-RU" i="1" dirty="0" err="1"/>
              <a:t>спирається</a:t>
            </a:r>
            <a:r>
              <a:rPr lang="ru-RU" i="1" dirty="0"/>
              <a:t> на </a:t>
            </a:r>
            <a:r>
              <a:rPr lang="ru-RU" i="1" dirty="0" err="1"/>
              <a:t>використання</a:t>
            </a:r>
            <a:r>
              <a:rPr lang="ru-RU" i="1" dirty="0"/>
              <a:t> </a:t>
            </a:r>
            <a:r>
              <a:rPr lang="ru-RU" i="1" dirty="0" err="1"/>
              <a:t>біотестування</a:t>
            </a:r>
            <a:r>
              <a:rPr lang="ru-RU" i="1" dirty="0"/>
              <a:t>. </a:t>
            </a:r>
            <a:r>
              <a:rPr lang="ru-RU" i="1" dirty="0" err="1"/>
              <a:t>Такі</a:t>
            </a:r>
            <a:r>
              <a:rPr lang="ru-RU" i="1" dirty="0"/>
              <a:t> </a:t>
            </a:r>
            <a:r>
              <a:rPr lang="ru-RU" i="1" dirty="0" err="1"/>
              <a:t>методи</a:t>
            </a:r>
            <a:r>
              <a:rPr lang="ru-RU" i="1" dirty="0"/>
              <a:t> </a:t>
            </a:r>
            <a:r>
              <a:rPr lang="ru-RU" i="1" dirty="0" err="1"/>
              <a:t>застосовують</a:t>
            </a:r>
            <a:r>
              <a:rPr lang="ru-RU" i="1" dirty="0"/>
              <a:t> для </a:t>
            </a:r>
            <a:r>
              <a:rPr lang="ru-RU" i="1" dirty="0" err="1"/>
              <a:t>аналізу</a:t>
            </a:r>
            <a:r>
              <a:rPr lang="ru-RU" i="1" dirty="0"/>
              <a:t> </a:t>
            </a:r>
            <a:r>
              <a:rPr lang="ru-RU" i="1" dirty="0" err="1"/>
              <a:t>водних</a:t>
            </a:r>
            <a:r>
              <a:rPr lang="ru-RU" i="1" dirty="0"/>
              <a:t> </a:t>
            </a:r>
            <a:r>
              <a:rPr lang="ru-RU" i="1" dirty="0" err="1"/>
              <a:t>екосистем</a:t>
            </a:r>
            <a:r>
              <a:rPr lang="ru-RU" i="1" dirty="0"/>
              <a:t>, а в </a:t>
            </a:r>
            <a:r>
              <a:rPr lang="ru-RU" i="1" dirty="0" err="1"/>
              <a:t>останні</a:t>
            </a:r>
            <a:r>
              <a:rPr lang="ru-RU" i="1" dirty="0"/>
              <a:t> роки - </a:t>
            </a:r>
            <a:r>
              <a:rPr lang="ru-RU" i="1" dirty="0" err="1"/>
              <a:t>і</a:t>
            </a:r>
            <a:r>
              <a:rPr lang="ru-RU" i="1" dirty="0"/>
              <a:t> для </a:t>
            </a:r>
            <a:r>
              <a:rPr lang="ru-RU" i="1" dirty="0" err="1"/>
              <a:t>ґрунтових</a:t>
            </a:r>
            <a:r>
              <a:rPr lang="ru-RU" i="1" dirty="0"/>
              <a:t>. </a:t>
            </a:r>
            <a:r>
              <a:rPr lang="ru-RU" i="1" dirty="0" err="1"/>
              <a:t>Найбільш</a:t>
            </a:r>
            <a:r>
              <a:rPr lang="ru-RU" i="1" dirty="0"/>
              <a:t> часто </a:t>
            </a:r>
            <a:r>
              <a:rPr lang="ru-RU" i="1" dirty="0" err="1"/>
              <a:t>методи</a:t>
            </a:r>
            <a:r>
              <a:rPr lang="ru-RU" i="1" dirty="0"/>
              <a:t> </a:t>
            </a:r>
            <a:r>
              <a:rPr lang="ru-RU" i="1" dirty="0" err="1"/>
              <a:t>біотестування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використанням</a:t>
            </a:r>
            <a:r>
              <a:rPr lang="ru-RU" i="1" dirty="0"/>
              <a:t> </a:t>
            </a:r>
            <a:r>
              <a:rPr lang="ru-RU" i="1" dirty="0" err="1"/>
              <a:t>стандартних</a:t>
            </a:r>
            <a:r>
              <a:rPr lang="ru-RU" i="1" dirty="0"/>
              <a:t> </a:t>
            </a:r>
            <a:r>
              <a:rPr lang="ru-RU" i="1" dirty="0" err="1"/>
              <a:t>тест-організмів</a:t>
            </a:r>
            <a:r>
              <a:rPr lang="ru-RU" i="1" dirty="0"/>
              <a:t> </a:t>
            </a:r>
            <a:r>
              <a:rPr lang="ru-RU" i="1" dirty="0" err="1"/>
              <a:t>застосовують</a:t>
            </a:r>
            <a:r>
              <a:rPr lang="ru-RU" i="1" dirty="0"/>
              <a:t> для </a:t>
            </a:r>
            <a:r>
              <a:rPr lang="ru-RU" i="1" dirty="0" err="1"/>
              <a:t>оцінки</a:t>
            </a:r>
            <a:r>
              <a:rPr lang="ru-RU" i="1" dirty="0"/>
              <a:t> </a:t>
            </a:r>
            <a:r>
              <a:rPr lang="ru-RU" i="1" dirty="0" err="1"/>
              <a:t>токсичності</a:t>
            </a:r>
            <a:r>
              <a:rPr lang="ru-RU" i="1" dirty="0"/>
              <a:t> </a:t>
            </a:r>
            <a:r>
              <a:rPr lang="ru-RU" i="1" dirty="0" err="1"/>
              <a:t>стічних</a:t>
            </a:r>
            <a:r>
              <a:rPr lang="ru-RU" i="1" dirty="0"/>
              <a:t> вод. </a:t>
            </a:r>
            <a:r>
              <a:rPr lang="ru-RU" i="1" dirty="0" err="1"/>
              <a:t>Токсичність</a:t>
            </a:r>
            <a:r>
              <a:rPr lang="ru-RU" i="1" dirty="0"/>
              <a:t> </a:t>
            </a:r>
            <a:r>
              <a:rPr lang="ru-RU" i="1" dirty="0" err="1"/>
              <a:t>стічних</a:t>
            </a:r>
            <a:r>
              <a:rPr lang="ru-RU" i="1" dirty="0"/>
              <a:t> вод </a:t>
            </a:r>
            <a:r>
              <a:rPr lang="ru-RU" i="1" dirty="0" err="1"/>
              <a:t>кількісно</a:t>
            </a:r>
            <a:r>
              <a:rPr lang="ru-RU" i="1" dirty="0"/>
              <a:t> </a:t>
            </a:r>
            <a:r>
              <a:rPr lang="ru-RU" i="1" dirty="0" err="1"/>
              <a:t>виражається</a:t>
            </a:r>
            <a:r>
              <a:rPr lang="ru-RU" i="1" dirty="0"/>
              <a:t> через </a:t>
            </a:r>
            <a:r>
              <a:rPr lang="ru-RU" i="1" dirty="0" err="1"/>
              <a:t>летальну</a:t>
            </a:r>
            <a:r>
              <a:rPr lang="ru-RU" i="1" dirty="0"/>
              <a:t> </a:t>
            </a:r>
            <a:r>
              <a:rPr lang="ru-RU" i="1" dirty="0" err="1"/>
              <a:t>концентрацію</a:t>
            </a:r>
            <a:r>
              <a:rPr lang="ru-RU" i="1" dirty="0"/>
              <a:t> ЛК50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ступінь</a:t>
            </a:r>
            <a:r>
              <a:rPr lang="ru-RU" i="1" dirty="0"/>
              <a:t> </a:t>
            </a:r>
            <a:r>
              <a:rPr lang="ru-RU" i="1" dirty="0" err="1"/>
              <a:t>розбавлення</a:t>
            </a:r>
            <a:r>
              <a:rPr lang="ru-RU" i="1" dirty="0"/>
              <a:t> </a:t>
            </a:r>
            <a:r>
              <a:rPr lang="ru-RU" i="1" dirty="0" err="1"/>
              <a:t>стічної</a:t>
            </a:r>
            <a:r>
              <a:rPr lang="ru-RU" i="1" dirty="0"/>
              <a:t> води, при </a:t>
            </a:r>
            <a:r>
              <a:rPr lang="ru-RU" i="1" dirty="0" err="1"/>
              <a:t>якій</a:t>
            </a:r>
            <a:r>
              <a:rPr lang="ru-RU" i="1" dirty="0"/>
              <a:t> </a:t>
            </a:r>
            <a:r>
              <a:rPr lang="ru-RU" i="1" dirty="0" err="1"/>
              <a:t>гине</a:t>
            </a:r>
            <a:r>
              <a:rPr lang="ru-RU" i="1" dirty="0"/>
              <a:t> 50% </a:t>
            </a:r>
            <a:r>
              <a:rPr lang="ru-RU" i="1" dirty="0" err="1"/>
              <a:t>особин</a:t>
            </a:r>
            <a:r>
              <a:rPr lang="ru-RU" i="1" dirty="0"/>
              <a:t> </a:t>
            </a:r>
            <a:r>
              <a:rPr lang="ru-RU" i="1" dirty="0" err="1"/>
              <a:t>тест-організмів</a:t>
            </a:r>
            <a:r>
              <a:rPr lang="ru-RU" i="1" dirty="0"/>
              <a:t>. </a:t>
            </a:r>
            <a:r>
              <a:rPr lang="ru-RU" i="1" dirty="0" err="1"/>
              <a:t>Вимірування</a:t>
            </a:r>
            <a:r>
              <a:rPr lang="ru-RU" i="1" dirty="0"/>
              <a:t> </a:t>
            </a:r>
            <a:r>
              <a:rPr lang="ru-RU" i="1" dirty="0" err="1"/>
              <a:t>ступеня</a:t>
            </a:r>
            <a:r>
              <a:rPr lang="ru-RU" i="1" dirty="0"/>
              <a:t> </a:t>
            </a:r>
            <a:r>
              <a:rPr lang="ru-RU" i="1" dirty="0" err="1"/>
              <a:t>токсичності</a:t>
            </a:r>
            <a:r>
              <a:rPr lang="ru-RU" i="1" dirty="0"/>
              <a:t> як параметра </a:t>
            </a:r>
            <a:r>
              <a:rPr lang="ru-RU" i="1" dirty="0" err="1"/>
              <a:t>стічних</a:t>
            </a:r>
            <a:r>
              <a:rPr lang="ru-RU" i="1" dirty="0"/>
              <a:t> вод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використовувати</a:t>
            </a:r>
            <a:r>
              <a:rPr lang="ru-RU" i="1" dirty="0"/>
              <a:t> для </a:t>
            </a:r>
            <a:r>
              <a:rPr lang="ru-RU" i="1" dirty="0" err="1"/>
              <a:t>лімітування</a:t>
            </a:r>
            <a:r>
              <a:rPr lang="ru-RU" i="1" dirty="0"/>
              <a:t> стоку. Параметр </a:t>
            </a:r>
            <a:r>
              <a:rPr lang="ru-RU" i="1" dirty="0" err="1"/>
              <a:t>токсичності</a:t>
            </a:r>
            <a:r>
              <a:rPr lang="ru-RU" i="1" dirty="0"/>
              <a:t> не </a:t>
            </a:r>
            <a:r>
              <a:rPr lang="ru-RU" i="1" dirty="0" err="1"/>
              <a:t>відображає</a:t>
            </a:r>
            <a:r>
              <a:rPr lang="ru-RU" i="1" dirty="0"/>
              <a:t> </a:t>
            </a:r>
            <a:r>
              <a:rPr lang="ru-RU" i="1" dirty="0" err="1"/>
              <a:t>вмісту</a:t>
            </a:r>
            <a:r>
              <a:rPr lang="ru-RU" i="1" dirty="0"/>
              <a:t> у </a:t>
            </a:r>
            <a:r>
              <a:rPr lang="ru-RU" i="1" dirty="0" err="1"/>
              <a:t>воді</a:t>
            </a:r>
            <a:r>
              <a:rPr lang="ru-RU" i="1" dirty="0"/>
              <a:t> </a:t>
            </a:r>
            <a:r>
              <a:rPr lang="ru-RU" i="1" dirty="0" err="1"/>
              <a:t>окремих</a:t>
            </a:r>
            <a:r>
              <a:rPr lang="ru-RU" i="1" dirty="0"/>
              <a:t> </a:t>
            </a:r>
            <a:r>
              <a:rPr lang="ru-RU" i="1" dirty="0" err="1"/>
              <a:t>токсичних</a:t>
            </a:r>
            <a:r>
              <a:rPr lang="ru-RU" i="1" dirty="0"/>
              <a:t> </a:t>
            </a:r>
            <a:r>
              <a:rPr lang="ru-RU" i="1" dirty="0" err="1"/>
              <a:t>компонентів</a:t>
            </a:r>
            <a:r>
              <a:rPr lang="ru-RU" i="1" dirty="0"/>
              <a:t> водного </a:t>
            </a:r>
            <a:r>
              <a:rPr lang="ru-RU" i="1" dirty="0" err="1"/>
              <a:t>середовища</a:t>
            </a:r>
            <a:r>
              <a:rPr lang="ru-RU" i="1" dirty="0"/>
              <a:t>, а служить </a:t>
            </a:r>
            <a:r>
              <a:rPr lang="ru-RU" i="1" dirty="0" err="1"/>
              <a:t>інтегральною</a:t>
            </a:r>
            <a:r>
              <a:rPr lang="ru-RU" i="1" dirty="0"/>
              <a:t> характеристикою </a:t>
            </a:r>
            <a:r>
              <a:rPr lang="ru-RU" i="1" dirty="0" err="1"/>
              <a:t>стічних</a:t>
            </a:r>
            <a:r>
              <a:rPr lang="ru-RU" i="1" dirty="0"/>
              <a:t> вод. При </a:t>
            </a:r>
            <a:r>
              <a:rPr lang="ru-RU" i="1" dirty="0" err="1"/>
              <a:t>використанні</a:t>
            </a:r>
            <a:r>
              <a:rPr lang="ru-RU" i="1" dirty="0"/>
              <a:t> </a:t>
            </a:r>
            <a:r>
              <a:rPr lang="ru-RU" i="1" dirty="0" err="1"/>
              <a:t>біотестів</a:t>
            </a:r>
            <a:r>
              <a:rPr lang="ru-RU" i="1" dirty="0"/>
              <a:t> </a:t>
            </a:r>
            <a:r>
              <a:rPr lang="ru-RU" i="1" dirty="0" err="1"/>
              <a:t>необхідно</a:t>
            </a:r>
            <a:r>
              <a:rPr lang="ru-RU" i="1" dirty="0"/>
              <a:t> </a:t>
            </a:r>
            <a:r>
              <a:rPr lang="ru-RU" i="1" dirty="0" err="1"/>
              <a:t>враховувати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різні</a:t>
            </a:r>
            <a:r>
              <a:rPr lang="ru-RU" i="1" dirty="0"/>
              <a:t> </a:t>
            </a:r>
            <a:r>
              <a:rPr lang="ru-RU" i="1" dirty="0" err="1"/>
              <a:t>види</a:t>
            </a:r>
            <a:r>
              <a:rPr lang="ru-RU" i="1" dirty="0"/>
              <a:t> </a:t>
            </a:r>
            <a:r>
              <a:rPr lang="ru-RU" i="1" dirty="0" err="1"/>
              <a:t>організмів</a:t>
            </a:r>
            <a:r>
              <a:rPr lang="ru-RU" i="1" dirty="0"/>
              <a:t> </a:t>
            </a:r>
            <a:r>
              <a:rPr lang="ru-RU" i="1" dirty="0" err="1"/>
              <a:t>проявляють</a:t>
            </a:r>
            <a:r>
              <a:rPr lang="ru-RU" i="1" dirty="0"/>
              <a:t> </a:t>
            </a:r>
            <a:r>
              <a:rPr lang="ru-RU" i="1" dirty="0" err="1"/>
              <a:t>різну</a:t>
            </a:r>
            <a:r>
              <a:rPr lang="ru-RU" i="1" dirty="0"/>
              <a:t> </a:t>
            </a:r>
            <a:r>
              <a:rPr lang="ru-RU" i="1" dirty="0" err="1"/>
              <a:t>чутливість</a:t>
            </a:r>
            <a:r>
              <a:rPr lang="ru-RU" i="1" dirty="0"/>
              <a:t> до </a:t>
            </a:r>
            <a:r>
              <a:rPr lang="ru-RU" i="1" dirty="0" err="1"/>
              <a:t>токсикантів</a:t>
            </a:r>
            <a:r>
              <a:rPr lang="ru-RU" i="1" dirty="0"/>
              <a:t>. </a:t>
            </a:r>
            <a:r>
              <a:rPr lang="ru-RU" i="1" dirty="0" err="1"/>
              <a:t>Найчастіше</a:t>
            </a:r>
            <a:r>
              <a:rPr lang="ru-RU" i="1" dirty="0"/>
              <a:t> </a:t>
            </a:r>
            <a:r>
              <a:rPr lang="ru-RU" i="1" dirty="0" err="1"/>
              <a:t>між</a:t>
            </a:r>
            <a:r>
              <a:rPr lang="ru-RU" i="1" dirty="0"/>
              <a:t> видами,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піддаються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 одного </a:t>
            </a:r>
            <a:r>
              <a:rPr lang="ru-RU" i="1" dirty="0" err="1"/>
              <a:t>і</a:t>
            </a:r>
            <a:r>
              <a:rPr lang="ru-RU" i="1" dirty="0"/>
              <a:t> того ж </a:t>
            </a:r>
            <a:r>
              <a:rPr lang="ru-RU" i="1" dirty="0" err="1"/>
              <a:t>токсиканту</a:t>
            </a:r>
            <a:r>
              <a:rPr lang="ru-RU" i="1" dirty="0"/>
              <a:t>, </a:t>
            </a:r>
            <a:r>
              <a:rPr lang="ru-RU" i="1" dirty="0" err="1"/>
              <a:t>спостерігається</a:t>
            </a:r>
            <a:r>
              <a:rPr lang="ru-RU" i="1" dirty="0"/>
              <a:t> </a:t>
            </a:r>
            <a:r>
              <a:rPr lang="ru-RU" i="1" dirty="0" err="1"/>
              <a:t>значна</a:t>
            </a:r>
            <a:r>
              <a:rPr lang="ru-RU" i="1" dirty="0"/>
              <a:t> </a:t>
            </a:r>
            <a:r>
              <a:rPr lang="ru-RU" i="1" dirty="0" err="1"/>
              <a:t>різниця</a:t>
            </a:r>
            <a:r>
              <a:rPr lang="ru-RU" i="1" dirty="0"/>
              <a:t> за величиною </a:t>
            </a:r>
            <a:r>
              <a:rPr lang="ru-RU" i="1" dirty="0" err="1"/>
              <a:t>ефекту</a:t>
            </a:r>
            <a:r>
              <a:rPr lang="ru-RU" i="1" dirty="0"/>
              <a:t>. </a:t>
            </a:r>
            <a:r>
              <a:rPr lang="ru-RU" i="1" dirty="0" err="1"/>
              <a:t>Діапазон</a:t>
            </a:r>
            <a:r>
              <a:rPr lang="ru-RU" i="1" dirty="0"/>
              <a:t> </a:t>
            </a:r>
            <a:r>
              <a:rPr lang="ru-RU" i="1" dirty="0" err="1"/>
              <a:t>відмінностей</a:t>
            </a:r>
            <a:r>
              <a:rPr lang="ru-RU" i="1" dirty="0"/>
              <a:t> сильно </a:t>
            </a:r>
            <a:r>
              <a:rPr lang="ru-RU" i="1" dirty="0" err="1"/>
              <a:t>залежить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природи</a:t>
            </a:r>
            <a:r>
              <a:rPr lang="ru-RU" i="1" dirty="0"/>
              <a:t> </a:t>
            </a:r>
            <a:r>
              <a:rPr lang="ru-RU" i="1" dirty="0" err="1"/>
              <a:t>токсиканту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Агентство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США </a:t>
            </a:r>
            <a:r>
              <a:rPr lang="ru-RU" dirty="0" err="1"/>
              <a:t>вимагає</a:t>
            </a:r>
            <a:r>
              <a:rPr lang="ru-RU" dirty="0"/>
              <a:t> при </a:t>
            </a:r>
            <a:r>
              <a:rPr lang="ru-RU" dirty="0" err="1"/>
              <a:t>оцінці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води,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деякий</a:t>
            </a:r>
            <a:r>
              <a:rPr lang="ru-RU" dirty="0"/>
              <a:t> </a:t>
            </a:r>
            <a:r>
              <a:rPr lang="ru-RU" dirty="0" err="1"/>
              <a:t>токсикант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принаймні</a:t>
            </a:r>
            <a:r>
              <a:rPr lang="ru-RU" dirty="0"/>
              <a:t> на восьми </a:t>
            </a:r>
            <a:r>
              <a:rPr lang="ru-RU" dirty="0" err="1"/>
              <a:t>різних</a:t>
            </a:r>
            <a:r>
              <a:rPr lang="ru-RU" dirty="0"/>
              <a:t> видах </a:t>
            </a:r>
            <a:r>
              <a:rPr lang="ru-RU" dirty="0" err="1"/>
              <a:t>прісноводних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морських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(16 </a:t>
            </a:r>
            <a:r>
              <a:rPr lang="ru-RU" dirty="0" err="1"/>
              <a:t>тестів</a:t>
            </a:r>
            <a:r>
              <a:rPr lang="ru-RU" dirty="0"/>
              <a:t>). </a:t>
            </a:r>
            <a:r>
              <a:rPr lang="ru-RU" dirty="0" err="1"/>
              <a:t>Неодноразово</a:t>
            </a:r>
            <a:r>
              <a:rPr lang="ru-RU" dirty="0"/>
              <a:t> </a:t>
            </a:r>
            <a:r>
              <a:rPr lang="ru-RU" dirty="0" err="1"/>
              <a:t>робилися</a:t>
            </a:r>
            <a:r>
              <a:rPr lang="ru-RU" dirty="0"/>
              <a:t> </a:t>
            </a:r>
            <a:r>
              <a:rPr lang="ru-RU" dirty="0" err="1"/>
              <a:t>спроби</a:t>
            </a:r>
            <a:r>
              <a:rPr lang="ru-RU" dirty="0"/>
              <a:t> </a:t>
            </a:r>
            <a:r>
              <a:rPr lang="ru-RU" dirty="0" err="1"/>
              <a:t>ранжирувать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істот</a:t>
            </a:r>
            <a:r>
              <a:rPr lang="ru-RU" dirty="0"/>
              <a:t> по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чутливості</a:t>
            </a:r>
            <a:r>
              <a:rPr lang="ru-RU" dirty="0"/>
              <a:t> до </a:t>
            </a:r>
            <a:r>
              <a:rPr lang="ru-RU" dirty="0" err="1"/>
              <a:t>ксенобіотиків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для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токсикантів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 до них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істот</a:t>
            </a:r>
            <a:r>
              <a:rPr lang="ru-RU" dirty="0"/>
              <a:t> </a:t>
            </a:r>
            <a:r>
              <a:rPr lang="ru-RU" dirty="0" err="1"/>
              <a:t>різна</a:t>
            </a:r>
            <a:r>
              <a:rPr lang="ru-RU" dirty="0"/>
              <a:t>. </a:t>
            </a:r>
            <a:r>
              <a:rPr lang="ru-RU" dirty="0" err="1"/>
              <a:t>Більш</a:t>
            </a:r>
            <a:r>
              <a:rPr lang="ru-RU" dirty="0"/>
              <a:t> того, </a:t>
            </a:r>
            <a:r>
              <a:rPr lang="ru-RU" dirty="0" err="1"/>
              <a:t>використання</a:t>
            </a:r>
            <a:r>
              <a:rPr lang="ru-RU" dirty="0"/>
              <a:t> в </a:t>
            </a:r>
            <a:r>
              <a:rPr lang="ru-RU" dirty="0" err="1"/>
              <a:t>екотоксикології</a:t>
            </a:r>
            <a:r>
              <a:rPr lang="ru-RU" dirty="0"/>
              <a:t> «</a:t>
            </a:r>
            <a:r>
              <a:rPr lang="ru-RU" dirty="0" err="1"/>
              <a:t>стандартних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»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екотоксичності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, не </a:t>
            </a:r>
            <a:r>
              <a:rPr lang="ru-RU" dirty="0" err="1"/>
              <a:t>коректно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деколи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різниться</a:t>
            </a:r>
            <a:r>
              <a:rPr lang="ru-RU" dirty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токсичність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для </a:t>
            </a:r>
            <a:r>
              <a:rPr lang="ru-RU" dirty="0" err="1"/>
              <a:t>риб</a:t>
            </a:r>
            <a:r>
              <a:rPr lang="ru-RU" dirty="0"/>
              <a:t>, </a:t>
            </a:r>
            <a:r>
              <a:rPr lang="ru-RU" dirty="0" err="1"/>
              <a:t>птахів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ссавців</a:t>
            </a:r>
            <a:r>
              <a:rPr lang="ru-RU" dirty="0"/>
              <a:t>, </a:t>
            </a:r>
            <a:r>
              <a:rPr lang="ru-RU" dirty="0" err="1"/>
              <a:t>представлені</a:t>
            </a:r>
            <a:r>
              <a:rPr lang="ru-RU" dirty="0"/>
              <a:t> в табл. </a:t>
            </a:r>
            <a:r>
              <a:rPr lang="ru-RU" dirty="0" smtClean="0"/>
              <a:t>5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967335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5 </a:t>
            </a:r>
            <a:endParaRPr lang="ru-RU" i="1" dirty="0"/>
          </a:p>
          <a:p>
            <a:r>
              <a:rPr lang="ru-RU" b="1" dirty="0" err="1"/>
              <a:t>Групи</a:t>
            </a:r>
            <a:r>
              <a:rPr lang="ru-RU" b="1" dirty="0"/>
              <a:t> </a:t>
            </a:r>
            <a:r>
              <a:rPr lang="ru-RU" b="1" dirty="0" err="1"/>
              <a:t>токсичності</a:t>
            </a:r>
            <a:r>
              <a:rPr lang="ru-RU" b="1" dirty="0"/>
              <a:t> </a:t>
            </a:r>
            <a:r>
              <a:rPr lang="ru-RU" b="1" dirty="0" err="1"/>
              <a:t>ксенобіотиків</a:t>
            </a:r>
            <a:r>
              <a:rPr lang="ru-RU" b="1" dirty="0"/>
              <a:t> для </a:t>
            </a:r>
            <a:r>
              <a:rPr lang="ru-RU" b="1" dirty="0" err="1"/>
              <a:t>хребетних</a:t>
            </a:r>
            <a:r>
              <a:rPr lang="ru-RU" b="1" dirty="0"/>
              <a:t> </a:t>
            </a:r>
            <a:r>
              <a:rPr lang="ru-RU" b="1" dirty="0" err="1"/>
              <a:t>тварин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933056"/>
            <a:ext cx="7004870" cy="138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оцінці</a:t>
            </a:r>
            <a:r>
              <a:rPr lang="ru-RU" dirty="0"/>
              <a:t> </a:t>
            </a:r>
            <a:r>
              <a:rPr lang="ru-RU" dirty="0" err="1"/>
              <a:t>хронічної</a:t>
            </a:r>
            <a:r>
              <a:rPr lang="ru-RU" dirty="0"/>
              <a:t> </a:t>
            </a:r>
            <a:r>
              <a:rPr lang="ru-RU" dirty="0" err="1"/>
              <a:t>екотоксичності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. </a:t>
            </a:r>
          </a:p>
          <a:p>
            <a:r>
              <a:rPr lang="ru-RU" dirty="0"/>
              <a:t>1.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коефіцієнта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першою</a:t>
            </a:r>
            <a:r>
              <a:rPr lang="ru-RU" dirty="0"/>
              <a:t> ланкою в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екотоксичного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У </a:t>
            </a:r>
            <a:r>
              <a:rPr lang="ru-RU" dirty="0" err="1"/>
              <a:t>лабораторних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порогові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хронічної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токсікантів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, </a:t>
            </a:r>
            <a:r>
              <a:rPr lang="ru-RU" dirty="0" err="1"/>
              <a:t>оцінюючи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летальності</a:t>
            </a:r>
            <a:r>
              <a:rPr lang="ru-RU" dirty="0"/>
              <a:t>, </a:t>
            </a:r>
            <a:r>
              <a:rPr lang="ru-RU" dirty="0" err="1"/>
              <a:t>зростання</a:t>
            </a:r>
            <a:r>
              <a:rPr lang="ru-RU" dirty="0"/>
              <a:t>, </a:t>
            </a:r>
            <a:r>
              <a:rPr lang="ru-RU" dirty="0" err="1"/>
              <a:t>репродуктивних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хронічної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часом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числових</a:t>
            </a:r>
            <a:r>
              <a:rPr lang="ru-RU" dirty="0"/>
              <a:t> характеристик. </a:t>
            </a:r>
          </a:p>
          <a:p>
            <a:r>
              <a:rPr lang="ru-RU" dirty="0"/>
              <a:t>2.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на </a:t>
            </a:r>
            <a:r>
              <a:rPr lang="ru-RU" dirty="0" err="1"/>
              <a:t>тваринах</a:t>
            </a:r>
            <a:r>
              <a:rPr lang="ru-RU" dirty="0"/>
              <a:t>, </a:t>
            </a:r>
            <a:r>
              <a:rPr lang="ru-RU" dirty="0" err="1"/>
              <a:t>придатних</a:t>
            </a:r>
            <a:r>
              <a:rPr lang="ru-RU" dirty="0"/>
              <a:t> для </a:t>
            </a:r>
            <a:r>
              <a:rPr lang="ru-RU" dirty="0" err="1"/>
              <a:t>утримання</a:t>
            </a:r>
            <a:r>
              <a:rPr lang="ru-RU" dirty="0"/>
              <a:t> в </a:t>
            </a:r>
            <a:r>
              <a:rPr lang="ru-RU" dirty="0" err="1"/>
              <a:t>лабораторних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. </a:t>
            </a:r>
            <a:r>
              <a:rPr lang="ru-RU" dirty="0" err="1"/>
              <a:t>Отримані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як </a:t>
            </a:r>
            <a:r>
              <a:rPr lang="ru-RU" dirty="0" err="1"/>
              <a:t>абсолютні</a:t>
            </a:r>
            <a:r>
              <a:rPr lang="ru-RU" dirty="0"/>
              <a:t>. </a:t>
            </a:r>
            <a:r>
              <a:rPr lang="ru-RU" dirty="0" err="1"/>
              <a:t>Токсиканти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хронічні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 в одних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не </a:t>
            </a:r>
            <a:r>
              <a:rPr lang="ru-RU" dirty="0" err="1"/>
              <a:t>викликати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токсиканту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біотичними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абіотичними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позначитися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в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експериментальне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таких </a:t>
            </a:r>
            <a:r>
              <a:rPr lang="ru-RU" dirty="0" err="1"/>
              <a:t>процесів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лабораторії</a:t>
            </a:r>
            <a:r>
              <a:rPr lang="ru-RU" dirty="0"/>
              <a:t> практично </a:t>
            </a:r>
            <a:r>
              <a:rPr lang="ru-RU" dirty="0" err="1"/>
              <a:t>неможливо</a:t>
            </a:r>
            <a:r>
              <a:rPr lang="ru-RU" dirty="0"/>
              <a:t>. </a:t>
            </a:r>
          </a:p>
          <a:p>
            <a:r>
              <a:rPr lang="ru-RU" dirty="0" err="1"/>
              <a:t>Специфічним</a:t>
            </a:r>
            <a:r>
              <a:rPr lang="ru-RU" dirty="0"/>
              <a:t> методом </a:t>
            </a:r>
            <a:r>
              <a:rPr lang="ru-RU" dirty="0" err="1"/>
              <a:t>екотоксикометріі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i="1" dirty="0" err="1"/>
              <a:t>оцінка</a:t>
            </a:r>
            <a:r>
              <a:rPr lang="ru-RU" i="1" dirty="0"/>
              <a:t> </a:t>
            </a:r>
            <a:r>
              <a:rPr lang="ru-RU" i="1" dirty="0" err="1"/>
              <a:t>екологічного</a:t>
            </a:r>
            <a:r>
              <a:rPr lang="ru-RU" i="1" dirty="0"/>
              <a:t> </a:t>
            </a:r>
            <a:r>
              <a:rPr lang="ru-RU" i="1" dirty="0" err="1"/>
              <a:t>ризику</a:t>
            </a:r>
            <a:r>
              <a:rPr lang="ru-RU" i="1" dirty="0"/>
              <a:t>. </a:t>
            </a:r>
            <a:r>
              <a:rPr lang="ru-RU" i="1" dirty="0" err="1"/>
              <a:t>Забруднення</a:t>
            </a:r>
            <a:r>
              <a:rPr lang="ru-RU" i="1" dirty="0"/>
              <a:t> </a:t>
            </a:r>
            <a:r>
              <a:rPr lang="ru-RU" i="1" dirty="0" err="1"/>
              <a:t>середовища</a:t>
            </a:r>
            <a:r>
              <a:rPr lang="ru-RU" i="1" dirty="0"/>
              <a:t> як </a:t>
            </a:r>
            <a:r>
              <a:rPr lang="ru-RU" i="1" dirty="0" err="1"/>
              <a:t>складний</a:t>
            </a:r>
            <a:r>
              <a:rPr lang="ru-RU" i="1" dirty="0"/>
              <a:t> </a:t>
            </a:r>
            <a:r>
              <a:rPr lang="ru-RU" i="1" dirty="0" err="1"/>
              <a:t>багатофакторний</a:t>
            </a:r>
            <a:r>
              <a:rPr lang="ru-RU" i="1" dirty="0"/>
              <a:t> </a:t>
            </a:r>
            <a:r>
              <a:rPr lang="ru-RU" i="1" dirty="0" err="1"/>
              <a:t>процес</a:t>
            </a:r>
            <a:r>
              <a:rPr lang="ru-RU" i="1" dirty="0"/>
              <a:t> </a:t>
            </a:r>
            <a:r>
              <a:rPr lang="ru-RU" i="1" dirty="0" err="1"/>
              <a:t>проявляється</a:t>
            </a:r>
            <a:r>
              <a:rPr lang="ru-RU" i="1" dirty="0"/>
              <a:t> в </a:t>
            </a:r>
            <a:r>
              <a:rPr lang="ru-RU" i="1" dirty="0" err="1"/>
              <a:t>різних</a:t>
            </a:r>
            <a:r>
              <a:rPr lang="ru-RU" i="1" dirty="0"/>
              <a:t> формах </a:t>
            </a:r>
            <a:r>
              <a:rPr lang="ru-RU" i="1" dirty="0" err="1"/>
              <a:t>порушення</a:t>
            </a:r>
            <a:r>
              <a:rPr lang="ru-RU" i="1" dirty="0"/>
              <a:t> </a:t>
            </a:r>
            <a:r>
              <a:rPr lang="ru-RU" i="1" dirty="0" err="1"/>
              <a:t>здоров'я</a:t>
            </a:r>
            <a:r>
              <a:rPr lang="ru-RU" i="1" dirty="0"/>
              <a:t> людей. </a:t>
            </a:r>
            <a:r>
              <a:rPr lang="ru-RU" i="1" dirty="0" err="1"/>
              <a:t>Загальновизнано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здоров'я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 - </a:t>
            </a:r>
            <a:r>
              <a:rPr lang="ru-RU" i="1" dirty="0" err="1"/>
              <a:t>чільний</a:t>
            </a:r>
            <a:r>
              <a:rPr lang="ru-RU" i="1" dirty="0"/>
              <a:t> </a:t>
            </a:r>
            <a:r>
              <a:rPr lang="ru-RU" i="1" dirty="0" err="1"/>
              <a:t>системоутворюючий</a:t>
            </a:r>
            <a:r>
              <a:rPr lang="ru-RU" i="1" dirty="0"/>
              <a:t> фактор при </a:t>
            </a:r>
            <a:r>
              <a:rPr lang="ru-RU" i="1" dirty="0" err="1"/>
              <a:t>вивченні</a:t>
            </a:r>
            <a:r>
              <a:rPr lang="ru-RU" i="1" dirty="0"/>
              <a:t> </a:t>
            </a:r>
            <a:r>
              <a:rPr lang="ru-RU" i="1" dirty="0" err="1"/>
              <a:t>відгуку</a:t>
            </a:r>
            <a:r>
              <a:rPr lang="ru-RU" i="1" dirty="0"/>
              <a:t> </a:t>
            </a:r>
            <a:r>
              <a:rPr lang="ru-RU" i="1" dirty="0" err="1"/>
              <a:t>біологічних</a:t>
            </a:r>
            <a:r>
              <a:rPr lang="ru-RU" i="1" dirty="0"/>
              <a:t> систем на </a:t>
            </a:r>
            <a:r>
              <a:rPr lang="ru-RU" i="1" dirty="0" err="1"/>
              <a:t>техногенний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. </a:t>
            </a:r>
          </a:p>
          <a:p>
            <a:r>
              <a:rPr lang="ru-RU" dirty="0" err="1"/>
              <a:t>Оцінюючи</a:t>
            </a:r>
            <a:r>
              <a:rPr lang="ru-RU" dirty="0"/>
              <a:t> </a:t>
            </a:r>
            <a:r>
              <a:rPr lang="ru-RU" dirty="0" err="1"/>
              <a:t>екологічну</a:t>
            </a:r>
            <a:r>
              <a:rPr lang="ru-RU" dirty="0"/>
              <a:t> обстановку,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несприятливого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забруднюють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виробниче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направлення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оцінкою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/>
              <a:t>Ризик</a:t>
            </a:r>
            <a:r>
              <a:rPr lang="ru-RU" sz="1600" b="1" dirty="0"/>
              <a:t> - </a:t>
            </a:r>
            <a:r>
              <a:rPr lang="ru-RU" sz="1600" b="1" dirty="0" err="1"/>
              <a:t>кількісний</a:t>
            </a:r>
            <a:r>
              <a:rPr lang="ru-RU" sz="1600" b="1" dirty="0"/>
              <a:t> </a:t>
            </a:r>
            <a:r>
              <a:rPr lang="ru-RU" sz="1600" b="1" dirty="0" err="1"/>
              <a:t>еквівалент</a:t>
            </a:r>
            <a:r>
              <a:rPr lang="ru-RU" sz="1600" b="1" dirty="0"/>
              <a:t> </a:t>
            </a:r>
            <a:r>
              <a:rPr lang="ru-RU" sz="1600" b="1" dirty="0" err="1"/>
              <a:t>однією</a:t>
            </a:r>
            <a:r>
              <a:rPr lang="ru-RU" sz="1600" b="1" dirty="0"/>
              <a:t> </a:t>
            </a:r>
            <a:r>
              <a:rPr lang="ru-RU" sz="1600" b="1" dirty="0" err="1"/>
              <a:t>з</a:t>
            </a:r>
            <a:r>
              <a:rPr lang="ru-RU" sz="1600" b="1" dirty="0"/>
              <a:t> причин </a:t>
            </a:r>
            <a:r>
              <a:rPr lang="ru-RU" sz="1600" b="1" dirty="0" err="1"/>
              <a:t>будь-якого</a:t>
            </a:r>
            <a:r>
              <a:rPr lang="ru-RU" sz="1600" b="1" dirty="0"/>
              <a:t> </a:t>
            </a:r>
            <a:r>
              <a:rPr lang="ru-RU" sz="1600" b="1" dirty="0" err="1"/>
              <a:t>несприятливого</a:t>
            </a:r>
            <a:r>
              <a:rPr lang="ru-RU" sz="1600" b="1" dirty="0"/>
              <a:t> </a:t>
            </a:r>
            <a:r>
              <a:rPr lang="ru-RU" sz="1600" b="1" dirty="0" err="1"/>
              <a:t>явища</a:t>
            </a:r>
            <a:r>
              <a:rPr lang="ru-RU" sz="1600" b="1" dirty="0"/>
              <a:t> (</a:t>
            </a:r>
            <a:r>
              <a:rPr lang="ru-RU" sz="1600" b="1" dirty="0" err="1"/>
              <a:t>ефекту</a:t>
            </a:r>
            <a:r>
              <a:rPr lang="ru-RU" sz="1600" b="1" dirty="0"/>
              <a:t>). </a:t>
            </a:r>
            <a:r>
              <a:rPr lang="ru-RU" sz="1600" b="1" dirty="0" err="1"/>
              <a:t>Екологічний</a:t>
            </a:r>
            <a:r>
              <a:rPr lang="ru-RU" sz="1600" b="1" dirty="0"/>
              <a:t> </a:t>
            </a:r>
            <a:r>
              <a:rPr lang="ru-RU" sz="1600" b="1" dirty="0" err="1"/>
              <a:t>ризик</a:t>
            </a:r>
            <a:r>
              <a:rPr lang="ru-RU" sz="1600" b="1" dirty="0"/>
              <a:t> </a:t>
            </a:r>
            <a:r>
              <a:rPr lang="ru-RU" sz="1600" b="1" dirty="0" err="1"/>
              <a:t>пов'язаний</a:t>
            </a:r>
            <a:r>
              <a:rPr lang="ru-RU" sz="1600" b="1" dirty="0"/>
              <a:t> </a:t>
            </a:r>
            <a:r>
              <a:rPr lang="ru-RU" sz="1600" b="1" dirty="0" err="1"/>
              <a:t>з</a:t>
            </a:r>
            <a:r>
              <a:rPr lang="ru-RU" sz="1600" b="1" dirty="0"/>
              <a:t> </a:t>
            </a:r>
            <a:r>
              <a:rPr lang="ru-RU" sz="1600" b="1" dirty="0" err="1"/>
              <a:t>будь-якою</a:t>
            </a:r>
            <a:r>
              <a:rPr lang="ru-RU" sz="1600" b="1" dirty="0"/>
              <a:t> техногенною </a:t>
            </a:r>
            <a:r>
              <a:rPr lang="ru-RU" sz="1600" b="1" dirty="0" err="1"/>
              <a:t>діяльністю</a:t>
            </a:r>
            <a:r>
              <a:rPr lang="ru-RU" sz="1600" b="1" dirty="0"/>
              <a:t>. При </a:t>
            </a:r>
            <a:r>
              <a:rPr lang="ru-RU" sz="1600" b="1" dirty="0" err="1"/>
              <a:t>цьому</a:t>
            </a:r>
            <a:r>
              <a:rPr lang="ru-RU" sz="1600" b="1" dirty="0"/>
              <a:t> </a:t>
            </a:r>
            <a:r>
              <a:rPr lang="ru-RU" sz="1600" b="1" dirty="0" err="1"/>
              <a:t>традиційно</a:t>
            </a:r>
            <a:r>
              <a:rPr lang="ru-RU" sz="1600" b="1" dirty="0"/>
              <a:t> </a:t>
            </a:r>
            <a:r>
              <a:rPr lang="ru-RU" sz="1600" b="1" dirty="0" err="1"/>
              <a:t>виділяють</a:t>
            </a:r>
            <a:r>
              <a:rPr lang="ru-RU" sz="1600" b="1" dirty="0"/>
              <a:t> два </a:t>
            </a:r>
            <a:r>
              <a:rPr lang="ru-RU" sz="1600" b="1" dirty="0" err="1"/>
              <a:t>види</a:t>
            </a:r>
            <a:r>
              <a:rPr lang="ru-RU" sz="1600" b="1" dirty="0"/>
              <a:t> </a:t>
            </a:r>
            <a:r>
              <a:rPr lang="ru-RU" sz="1600" b="1" dirty="0" err="1"/>
              <a:t>екологічного</a:t>
            </a:r>
            <a:r>
              <a:rPr lang="ru-RU" sz="1600" b="1" dirty="0"/>
              <a:t> </a:t>
            </a:r>
            <a:r>
              <a:rPr lang="ru-RU" sz="1600" b="1" dirty="0" err="1"/>
              <a:t>ризику</a:t>
            </a:r>
            <a:r>
              <a:rPr lang="ru-RU" sz="1600" b="1" dirty="0"/>
              <a:t>: </a:t>
            </a:r>
            <a:r>
              <a:rPr lang="ru-RU" sz="1600" b="1" i="1" dirty="0" err="1"/>
              <a:t>аварійний</a:t>
            </a:r>
            <a:r>
              <a:rPr lang="ru-RU" sz="1600" b="1" i="1" dirty="0"/>
              <a:t> </a:t>
            </a:r>
            <a:r>
              <a:rPr lang="ru-RU" sz="1600" b="1" i="1" dirty="0" err="1"/>
              <a:t>і</a:t>
            </a:r>
            <a:r>
              <a:rPr lang="ru-RU" sz="1600" b="1" i="1" dirty="0"/>
              <a:t> </a:t>
            </a:r>
            <a:r>
              <a:rPr lang="ru-RU" sz="1600" b="1" i="1" dirty="0" err="1"/>
              <a:t>кумулятивний</a:t>
            </a:r>
            <a:r>
              <a:rPr lang="ru-RU" sz="1600" b="1" i="1" dirty="0"/>
              <a:t>. Перший </a:t>
            </a:r>
            <a:r>
              <a:rPr lang="ru-RU" sz="1600" b="1" i="1" dirty="0" err="1"/>
              <a:t>є</a:t>
            </a:r>
            <a:r>
              <a:rPr lang="ru-RU" sz="1600" b="1" i="1" dirty="0"/>
              <a:t> результатом </a:t>
            </a:r>
            <a:r>
              <a:rPr lang="ru-RU" sz="1600" b="1" i="1" dirty="0" err="1"/>
              <a:t>раптових</a:t>
            </a:r>
            <a:r>
              <a:rPr lang="ru-RU" sz="1600" b="1" i="1" dirty="0"/>
              <a:t> </a:t>
            </a:r>
            <a:r>
              <a:rPr lang="ru-RU" sz="1600" b="1" i="1" dirty="0" err="1"/>
              <a:t>відхилень</a:t>
            </a:r>
            <a:r>
              <a:rPr lang="ru-RU" sz="1600" b="1" i="1" dirty="0"/>
              <a:t> </a:t>
            </a:r>
            <a:r>
              <a:rPr lang="ru-RU" sz="1600" b="1" i="1" dirty="0" err="1"/>
              <a:t>від</a:t>
            </a:r>
            <a:r>
              <a:rPr lang="ru-RU" sz="1600" b="1" i="1" dirty="0"/>
              <a:t> нормального режиму </a:t>
            </a:r>
            <a:r>
              <a:rPr lang="ru-RU" sz="1600" b="1" i="1" dirty="0" err="1"/>
              <a:t>функціонування</a:t>
            </a:r>
            <a:r>
              <a:rPr lang="ru-RU" sz="1600" b="1" i="1" dirty="0"/>
              <a:t> </a:t>
            </a:r>
            <a:r>
              <a:rPr lang="ru-RU" sz="1600" b="1" i="1" dirty="0" err="1"/>
              <a:t>технічних</a:t>
            </a:r>
            <a:r>
              <a:rPr lang="ru-RU" sz="1600" b="1" i="1" dirty="0"/>
              <a:t> систем. Як правило, </a:t>
            </a:r>
            <a:r>
              <a:rPr lang="ru-RU" sz="1600" b="1" i="1" dirty="0" err="1"/>
              <a:t>наслідки</a:t>
            </a:r>
            <a:r>
              <a:rPr lang="ru-RU" sz="1600" b="1" i="1" dirty="0"/>
              <a:t> </a:t>
            </a:r>
            <a:r>
              <a:rPr lang="ru-RU" sz="1600" b="1" i="1" dirty="0" err="1"/>
              <a:t>цього</a:t>
            </a:r>
            <a:r>
              <a:rPr lang="ru-RU" sz="1600" b="1" i="1" dirty="0"/>
              <a:t> виду </a:t>
            </a:r>
            <a:r>
              <a:rPr lang="ru-RU" sz="1600" b="1" i="1" dirty="0" err="1"/>
              <a:t>ризику</a:t>
            </a:r>
            <a:r>
              <a:rPr lang="ru-RU" sz="1600" b="1" i="1" dirty="0"/>
              <a:t> при </a:t>
            </a:r>
            <a:r>
              <a:rPr lang="ru-RU" sz="1600" b="1" i="1" dirty="0" err="1"/>
              <a:t>його</a:t>
            </a:r>
            <a:r>
              <a:rPr lang="ru-RU" sz="1600" b="1" i="1" dirty="0"/>
              <a:t> </a:t>
            </a:r>
            <a:r>
              <a:rPr lang="ru-RU" sz="1600" b="1" i="1" dirty="0" err="1"/>
              <a:t>реалізації</a:t>
            </a:r>
            <a:r>
              <a:rPr lang="ru-RU" sz="1600" b="1" i="1" dirty="0"/>
              <a:t> </a:t>
            </a:r>
            <a:r>
              <a:rPr lang="ru-RU" sz="1600" b="1" i="1" dirty="0" err="1"/>
              <a:t>носять</a:t>
            </a:r>
            <a:r>
              <a:rPr lang="ru-RU" sz="1600" b="1" i="1" dirty="0"/>
              <a:t> </a:t>
            </a:r>
            <a:r>
              <a:rPr lang="ru-RU" sz="1600" b="1" i="1" dirty="0" err="1"/>
              <a:t>переважно</a:t>
            </a:r>
            <a:r>
              <a:rPr lang="ru-RU" sz="1600" b="1" i="1" dirty="0"/>
              <a:t> </a:t>
            </a:r>
            <a:r>
              <a:rPr lang="ru-RU" sz="1600" b="1" i="1" dirty="0" err="1"/>
              <a:t>локальний</a:t>
            </a:r>
            <a:r>
              <a:rPr lang="ru-RU" sz="1600" b="1" i="1" dirty="0"/>
              <a:t> характер, </a:t>
            </a:r>
            <a:r>
              <a:rPr lang="ru-RU" sz="1600" b="1" i="1" dirty="0" err="1"/>
              <a:t>але</a:t>
            </a:r>
            <a:r>
              <a:rPr lang="ru-RU" sz="1600" b="1" i="1" dirty="0"/>
              <a:t> </a:t>
            </a:r>
            <a:r>
              <a:rPr lang="ru-RU" sz="1600" b="1" i="1" dirty="0" err="1"/>
              <a:t>можуть</a:t>
            </a:r>
            <a:r>
              <a:rPr lang="ru-RU" sz="1600" b="1" i="1" dirty="0"/>
              <a:t> </a:t>
            </a:r>
            <a:r>
              <a:rPr lang="ru-RU" sz="1600" b="1" i="1" dirty="0" err="1"/>
              <a:t>проявлятися</a:t>
            </a:r>
            <a:r>
              <a:rPr lang="ru-RU" sz="1600" b="1" i="1" dirty="0"/>
              <a:t> </a:t>
            </a:r>
            <a:r>
              <a:rPr lang="ru-RU" sz="1600" b="1" i="1" dirty="0" err="1"/>
              <a:t>і</a:t>
            </a:r>
            <a:r>
              <a:rPr lang="ru-RU" sz="1600" b="1" i="1" dirty="0"/>
              <a:t> в широкому </a:t>
            </a:r>
            <a:r>
              <a:rPr lang="ru-RU" sz="1600" b="1" i="1" dirty="0" err="1"/>
              <a:t>масштабі</a:t>
            </a:r>
            <a:r>
              <a:rPr lang="ru-RU" sz="1600" b="1" i="1" dirty="0"/>
              <a:t>. </a:t>
            </a:r>
            <a:r>
              <a:rPr lang="ru-RU" sz="1600" b="1" i="1" dirty="0" err="1"/>
              <a:t>Другий</a:t>
            </a:r>
            <a:r>
              <a:rPr lang="ru-RU" sz="1600" b="1" i="1" dirty="0"/>
              <a:t> вид </a:t>
            </a:r>
            <a:r>
              <a:rPr lang="ru-RU" sz="1600" b="1" i="1" dirty="0" err="1"/>
              <a:t>ризику</a:t>
            </a:r>
            <a:r>
              <a:rPr lang="ru-RU" sz="1600" b="1" i="1" dirty="0"/>
              <a:t> </a:t>
            </a:r>
            <a:r>
              <a:rPr lang="ru-RU" sz="1600" b="1" i="1" dirty="0" err="1"/>
              <a:t>пов'язаний</a:t>
            </a:r>
            <a:r>
              <a:rPr lang="ru-RU" sz="1600" b="1" i="1" dirty="0"/>
              <a:t> </a:t>
            </a:r>
            <a:r>
              <a:rPr lang="ru-RU" sz="1600" b="1" i="1" dirty="0" err="1"/>
              <a:t>з</a:t>
            </a:r>
            <a:r>
              <a:rPr lang="ru-RU" sz="1600" b="1" i="1" dirty="0"/>
              <a:t> </a:t>
            </a:r>
            <a:r>
              <a:rPr lang="ru-RU" sz="1600" b="1" i="1" dirty="0" err="1"/>
              <a:t>наслідками</a:t>
            </a:r>
            <a:r>
              <a:rPr lang="ru-RU" sz="1600" b="1" i="1" dirty="0"/>
              <a:t>, </a:t>
            </a:r>
            <a:r>
              <a:rPr lang="ru-RU" sz="1600" b="1" i="1" dirty="0" err="1"/>
              <a:t>що</a:t>
            </a:r>
            <a:r>
              <a:rPr lang="ru-RU" sz="1600" b="1" i="1" dirty="0"/>
              <a:t> </a:t>
            </a:r>
            <a:r>
              <a:rPr lang="ru-RU" sz="1600" b="1" i="1" dirty="0" err="1"/>
              <a:t>приводять</a:t>
            </a:r>
            <a:r>
              <a:rPr lang="ru-RU" sz="1600" b="1" i="1" dirty="0"/>
              <a:t> до </a:t>
            </a:r>
            <a:r>
              <a:rPr lang="ru-RU" sz="1600" b="1" i="1" dirty="0" err="1"/>
              <a:t>локальних</a:t>
            </a:r>
            <a:r>
              <a:rPr lang="ru-RU" sz="1600" b="1" i="1" dirty="0"/>
              <a:t>, </a:t>
            </a:r>
            <a:r>
              <a:rPr lang="ru-RU" sz="1600" b="1" i="1" dirty="0" err="1"/>
              <a:t>регіональних</a:t>
            </a:r>
            <a:r>
              <a:rPr lang="ru-RU" sz="1600" b="1" i="1" dirty="0"/>
              <a:t> </a:t>
            </a:r>
            <a:r>
              <a:rPr lang="ru-RU" sz="1600" b="1" i="1" dirty="0" err="1"/>
              <a:t>і</a:t>
            </a:r>
            <a:r>
              <a:rPr lang="ru-RU" sz="1600" b="1" i="1" dirty="0"/>
              <a:t>, </a:t>
            </a:r>
            <a:r>
              <a:rPr lang="ru-RU" sz="1600" b="1" i="1" dirty="0" err="1"/>
              <a:t>навіть</a:t>
            </a:r>
            <a:r>
              <a:rPr lang="ru-RU" sz="1600" b="1" i="1" dirty="0"/>
              <a:t>, </a:t>
            </a:r>
            <a:r>
              <a:rPr lang="ru-RU" sz="1600" b="1" i="1" dirty="0" err="1"/>
              <a:t>глобальних</a:t>
            </a:r>
            <a:r>
              <a:rPr lang="ru-RU" sz="1600" b="1" i="1" dirty="0"/>
              <a:t> </a:t>
            </a:r>
            <a:r>
              <a:rPr lang="ru-RU" sz="1600" b="1" i="1" dirty="0" err="1"/>
              <a:t>фектів</a:t>
            </a:r>
            <a:r>
              <a:rPr lang="ru-RU" sz="1600" b="1" i="1" dirty="0"/>
              <a:t> - таким, </a:t>
            </a:r>
            <a:r>
              <a:rPr lang="ru-RU" sz="1600" b="1" i="1" dirty="0" err="1"/>
              <a:t>наприклад</a:t>
            </a:r>
            <a:r>
              <a:rPr lang="ru-RU" sz="1600" b="1" i="1" dirty="0"/>
              <a:t>, як </a:t>
            </a:r>
            <a:r>
              <a:rPr lang="ru-RU" sz="1600" b="1" i="1" dirty="0" err="1"/>
              <a:t>зміна</a:t>
            </a:r>
            <a:r>
              <a:rPr lang="ru-RU" sz="1600" b="1" i="1" dirty="0"/>
              <a:t> </a:t>
            </a:r>
            <a:r>
              <a:rPr lang="ru-RU" sz="1600" b="1" i="1" dirty="0" err="1"/>
              <a:t>клімату</a:t>
            </a:r>
            <a:r>
              <a:rPr lang="ru-RU" sz="1600" b="1" i="1" dirty="0"/>
              <a:t>, </a:t>
            </a:r>
            <a:r>
              <a:rPr lang="ru-RU" sz="1600" b="1" i="1" dirty="0" err="1"/>
              <a:t>виснаження</a:t>
            </a:r>
            <a:r>
              <a:rPr lang="ru-RU" sz="1600" b="1" i="1" dirty="0"/>
              <a:t> озонового шару </a:t>
            </a:r>
            <a:r>
              <a:rPr lang="ru-RU" sz="1600" b="1" i="1" dirty="0" err="1"/>
              <a:t>атмосфери</a:t>
            </a:r>
            <a:r>
              <a:rPr lang="ru-RU" sz="1600" b="1" i="1" dirty="0"/>
              <a:t> та </a:t>
            </a:r>
            <a:r>
              <a:rPr lang="ru-RU" sz="1600" b="1" i="1" dirty="0" err="1"/>
              <a:t>ін</a:t>
            </a:r>
            <a:r>
              <a:rPr lang="ru-RU" sz="1600" b="1" i="1" dirty="0"/>
              <a:t>., </a:t>
            </a:r>
            <a:r>
              <a:rPr lang="ru-RU" sz="1600" b="1" i="1" dirty="0" err="1"/>
              <a:t>але</a:t>
            </a:r>
            <a:r>
              <a:rPr lang="ru-RU" sz="1600" b="1" i="1" dirty="0"/>
              <a:t> </a:t>
            </a:r>
            <a:r>
              <a:rPr lang="ru-RU" sz="1600" b="1" i="1" dirty="0" err="1"/>
              <a:t>які</a:t>
            </a:r>
            <a:r>
              <a:rPr lang="ru-RU" sz="1600" b="1" i="1" dirty="0"/>
              <a:t> </a:t>
            </a:r>
            <a:r>
              <a:rPr lang="ru-RU" sz="1600" b="1" i="1" dirty="0" err="1"/>
              <a:t>є</a:t>
            </a:r>
            <a:r>
              <a:rPr lang="ru-RU" sz="1600" b="1" i="1" dirty="0"/>
              <a:t> результатом </a:t>
            </a:r>
            <a:r>
              <a:rPr lang="ru-RU" sz="1600" b="1" i="1" dirty="0" err="1"/>
              <a:t>накопичення</a:t>
            </a:r>
            <a:r>
              <a:rPr lang="ru-RU" sz="1600" b="1" i="1" dirty="0"/>
              <a:t> (</a:t>
            </a:r>
            <a:r>
              <a:rPr lang="ru-RU" sz="1600" b="1" i="1" dirty="0" err="1"/>
              <a:t>акумулювання</a:t>
            </a:r>
            <a:r>
              <a:rPr lang="ru-RU" sz="1600" b="1" i="1" dirty="0"/>
              <a:t>) ряду </a:t>
            </a:r>
            <a:r>
              <a:rPr lang="ru-RU" sz="1600" b="1" i="1" dirty="0" err="1"/>
              <a:t>несприятливих</a:t>
            </a:r>
            <a:r>
              <a:rPr lang="ru-RU" sz="1600" b="1" i="1" dirty="0"/>
              <a:t> </a:t>
            </a:r>
            <a:r>
              <a:rPr lang="ru-RU" sz="1600" b="1" i="1" dirty="0" err="1"/>
              <a:t>процесів</a:t>
            </a:r>
            <a:r>
              <a:rPr lang="ru-RU" sz="1600" b="1" i="1" dirty="0"/>
              <a:t> у </a:t>
            </a:r>
            <a:r>
              <a:rPr lang="ru-RU" sz="1600" b="1" i="1" dirty="0" err="1"/>
              <a:t>навколишньому</a:t>
            </a:r>
            <a:r>
              <a:rPr lang="ru-RU" sz="1600" b="1" i="1" dirty="0"/>
              <a:t> </a:t>
            </a:r>
            <a:r>
              <a:rPr lang="ru-RU" sz="1600" b="1" i="1" dirty="0" err="1"/>
              <a:t>середовищі</a:t>
            </a:r>
            <a:r>
              <a:rPr lang="ru-RU" sz="1600" b="1" i="1" dirty="0"/>
              <a:t> при «нормальному» </a:t>
            </a:r>
            <a:r>
              <a:rPr lang="ru-RU" sz="1600" b="1" i="1" dirty="0" err="1"/>
              <a:t>функціонуванні</a:t>
            </a:r>
            <a:r>
              <a:rPr lang="ru-RU" sz="1600" b="1" i="1" dirty="0"/>
              <a:t> </a:t>
            </a:r>
            <a:r>
              <a:rPr lang="ru-RU" sz="1600" b="1" i="1" dirty="0" err="1"/>
              <a:t>технічних</a:t>
            </a:r>
            <a:r>
              <a:rPr lang="ru-RU" sz="1600" b="1" i="1" dirty="0"/>
              <a:t> систем. </a:t>
            </a:r>
          </a:p>
          <a:p>
            <a:r>
              <a:rPr lang="ru-RU" sz="1600" dirty="0" err="1"/>
              <a:t>Кількісна</a:t>
            </a:r>
            <a:r>
              <a:rPr lang="ru-RU" sz="1600" dirty="0"/>
              <a:t> </a:t>
            </a:r>
            <a:r>
              <a:rPr lang="ru-RU" sz="1600" dirty="0" err="1"/>
              <a:t>оцінка</a:t>
            </a:r>
            <a:r>
              <a:rPr lang="ru-RU" sz="1600" dirty="0"/>
              <a:t> </a:t>
            </a:r>
            <a:r>
              <a:rPr lang="ru-RU" sz="1600" dirty="0" err="1"/>
              <a:t>екологічного</a:t>
            </a:r>
            <a:r>
              <a:rPr lang="ru-RU" sz="1600" dirty="0"/>
              <a:t> </a:t>
            </a:r>
            <a:r>
              <a:rPr lang="ru-RU" sz="1600" dirty="0" err="1"/>
              <a:t>ризику</a:t>
            </a:r>
            <a:r>
              <a:rPr lang="ru-RU" sz="1600" dirty="0"/>
              <a:t> </a:t>
            </a:r>
            <a:r>
              <a:rPr lang="ru-RU" sz="1600" dirty="0" err="1"/>
              <a:t>пов'язана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певними</a:t>
            </a:r>
            <a:r>
              <a:rPr lang="ru-RU" sz="1600" dirty="0"/>
              <a:t> </a:t>
            </a:r>
            <a:r>
              <a:rPr lang="ru-RU" sz="1600" dirty="0" err="1"/>
              <a:t>труднощами</a:t>
            </a:r>
            <a:r>
              <a:rPr lang="ru-RU" sz="1600" dirty="0"/>
              <a:t>, </a:t>
            </a:r>
            <a:r>
              <a:rPr lang="ru-RU" sz="1600" dirty="0" err="1"/>
              <a:t>обумовленими</a:t>
            </a:r>
            <a:r>
              <a:rPr lang="ru-RU" sz="1600" dirty="0"/>
              <a:t> </a:t>
            </a:r>
            <a:r>
              <a:rPr lang="ru-RU" sz="1600" dirty="0" err="1"/>
              <a:t>складністю</a:t>
            </a:r>
            <a:r>
              <a:rPr lang="ru-RU" sz="1600" dirty="0"/>
              <a:t> </a:t>
            </a:r>
            <a:r>
              <a:rPr lang="ru-RU" sz="1600" dirty="0" err="1"/>
              <a:t>екосистем</a:t>
            </a:r>
            <a:r>
              <a:rPr lang="ru-RU" sz="1600" dirty="0"/>
              <a:t>, </a:t>
            </a:r>
            <a:r>
              <a:rPr lang="ru-RU" sz="1600" dirty="0" err="1"/>
              <a:t>недостатністю</a:t>
            </a:r>
            <a:r>
              <a:rPr lang="ru-RU" sz="1600" dirty="0"/>
              <a:t> </a:t>
            </a:r>
            <a:r>
              <a:rPr lang="ru-RU" sz="1600" dirty="0" err="1"/>
              <a:t>вивчення</a:t>
            </a:r>
            <a:r>
              <a:rPr lang="ru-RU" sz="1600" dirty="0"/>
              <a:t> характеристик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284984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екотоксикологічної</a:t>
            </a:r>
            <a:r>
              <a:rPr lang="ru-RU" sz="1600" dirty="0"/>
              <a:t> </a:t>
            </a:r>
            <a:r>
              <a:rPr lang="ru-RU" sz="1600" dirty="0" err="1"/>
              <a:t>небезпеки</a:t>
            </a:r>
            <a:r>
              <a:rPr lang="ru-RU" sz="1600" dirty="0"/>
              <a:t>, </a:t>
            </a:r>
            <a:r>
              <a:rPr lang="ru-RU" sz="1600" dirty="0" err="1"/>
              <a:t>різноманіттям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великою </a:t>
            </a:r>
            <a:r>
              <a:rPr lang="ru-RU" sz="1600" dirty="0" err="1"/>
              <a:t>кількістю</a:t>
            </a:r>
            <a:r>
              <a:rPr lang="ru-RU" sz="1600" dirty="0"/>
              <a:t> </a:t>
            </a:r>
            <a:r>
              <a:rPr lang="ru-RU" sz="1600" dirty="0" err="1"/>
              <a:t>ксенобіотиків</a:t>
            </a:r>
            <a:r>
              <a:rPr lang="ru-RU" sz="1600" dirty="0"/>
              <a:t>, </a:t>
            </a:r>
            <a:r>
              <a:rPr lang="ru-RU" sz="1600" dirty="0" err="1"/>
              <a:t>використовуваних</a:t>
            </a:r>
            <a:r>
              <a:rPr lang="ru-RU" sz="1600" dirty="0"/>
              <a:t> в </a:t>
            </a:r>
            <a:r>
              <a:rPr lang="ru-RU" sz="1600" dirty="0" err="1"/>
              <a:t>господарській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. </a:t>
            </a:r>
          </a:p>
          <a:p>
            <a:r>
              <a:rPr lang="ru-RU" sz="1600" dirty="0"/>
              <a:t>На </a:t>
            </a:r>
            <a:r>
              <a:rPr lang="ru-RU" sz="1600" dirty="0" err="1"/>
              <a:t>першому</a:t>
            </a:r>
            <a:r>
              <a:rPr lang="ru-RU" sz="1600" dirty="0"/>
              <a:t> </a:t>
            </a:r>
            <a:r>
              <a:rPr lang="ru-RU" sz="1600" dirty="0" err="1"/>
              <a:t>етапі</a:t>
            </a:r>
            <a:r>
              <a:rPr lang="ru-RU" sz="1600" dirty="0"/>
              <a:t> </a:t>
            </a:r>
            <a:r>
              <a:rPr lang="ru-RU" sz="1600" dirty="0" err="1"/>
              <a:t>оцінки</a:t>
            </a:r>
            <a:r>
              <a:rPr lang="ru-RU" sz="1600" dirty="0"/>
              <a:t> </a:t>
            </a:r>
            <a:r>
              <a:rPr lang="ru-RU" sz="1600" dirty="0" err="1"/>
              <a:t>екологічного</a:t>
            </a:r>
            <a:r>
              <a:rPr lang="ru-RU" sz="1600" dirty="0"/>
              <a:t> </a:t>
            </a:r>
            <a:r>
              <a:rPr lang="ru-RU" sz="1600" dirty="0" err="1"/>
              <a:t>ризику</a:t>
            </a:r>
            <a:r>
              <a:rPr lang="ru-RU" sz="1600" dirty="0"/>
              <a:t> </a:t>
            </a:r>
            <a:r>
              <a:rPr lang="ru-RU" sz="1600" dirty="0" err="1"/>
              <a:t>здійснюється</a:t>
            </a:r>
            <a:r>
              <a:rPr lang="ru-RU" sz="1600" dirty="0"/>
              <a:t> </a:t>
            </a:r>
            <a:r>
              <a:rPr lang="ru-RU" sz="1600" dirty="0" err="1"/>
              <a:t>виявлення</a:t>
            </a:r>
            <a:r>
              <a:rPr lang="ru-RU" sz="1600" dirty="0"/>
              <a:t> проблем, </a:t>
            </a:r>
            <a:r>
              <a:rPr lang="ru-RU" sz="1600" dirty="0" err="1"/>
              <a:t>зумовлених</a:t>
            </a:r>
            <a:r>
              <a:rPr lang="ru-RU" sz="1600" dirty="0"/>
              <a:t> </a:t>
            </a:r>
            <a:r>
              <a:rPr lang="ru-RU" sz="1600" dirty="0" err="1"/>
              <a:t>забрудненням</a:t>
            </a:r>
            <a:r>
              <a:rPr lang="ru-RU" sz="1600" dirty="0"/>
              <a:t> </a:t>
            </a:r>
            <a:r>
              <a:rPr lang="ru-RU" sz="1600" dirty="0" err="1"/>
              <a:t>навколишнього</a:t>
            </a:r>
            <a:r>
              <a:rPr lang="ru-RU" sz="1600" dirty="0"/>
              <a:t> </a:t>
            </a:r>
            <a:r>
              <a:rPr lang="ru-RU" sz="1600" dirty="0" err="1"/>
              <a:t>середовища</a:t>
            </a:r>
            <a:r>
              <a:rPr lang="ru-RU" sz="1600" dirty="0"/>
              <a:t> (рис. </a:t>
            </a:r>
            <a:r>
              <a:rPr lang="ru-RU" sz="1600" dirty="0" smtClean="0"/>
              <a:t>1</a:t>
            </a:r>
            <a:r>
              <a:rPr lang="ru-RU" sz="1600" dirty="0"/>
              <a:t>). При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формується</a:t>
            </a:r>
            <a:r>
              <a:rPr lang="ru-RU" sz="1600" dirty="0"/>
              <a:t> банк </a:t>
            </a:r>
            <a:r>
              <a:rPr lang="ru-RU" sz="1600" dirty="0" err="1"/>
              <a:t>даних</a:t>
            </a:r>
            <a:r>
              <a:rPr lang="ru-RU" sz="1600" dirty="0"/>
              <a:t> про стан </a:t>
            </a:r>
            <a:r>
              <a:rPr lang="ru-RU" sz="1600" dirty="0" err="1"/>
              <a:t>здоров'я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 за результатами контролю </a:t>
            </a:r>
            <a:r>
              <a:rPr lang="ru-RU" sz="1600" dirty="0" err="1"/>
              <a:t>служби</a:t>
            </a:r>
            <a:r>
              <a:rPr lang="ru-RU" sz="1600" dirty="0"/>
              <a:t> </a:t>
            </a:r>
            <a:r>
              <a:rPr lang="ru-RU" sz="1600" dirty="0" err="1"/>
              <a:t>охорони</a:t>
            </a:r>
            <a:r>
              <a:rPr lang="ru-RU" sz="1600" dirty="0"/>
              <a:t> </a:t>
            </a:r>
            <a:r>
              <a:rPr lang="ru-RU" sz="1600" dirty="0" err="1"/>
              <a:t>здоров'я</a:t>
            </a:r>
            <a:r>
              <a:rPr lang="ru-RU" sz="1600" dirty="0"/>
              <a:t> (блок </a:t>
            </a:r>
            <a:r>
              <a:rPr lang="ru-RU" sz="1600" dirty="0" err="1"/>
              <a:t>параметрів</a:t>
            </a:r>
            <a:r>
              <a:rPr lang="ru-RU" sz="1600" dirty="0"/>
              <a:t> стану </a:t>
            </a:r>
            <a:r>
              <a:rPr lang="ru-RU" sz="1600" dirty="0" err="1"/>
              <a:t>здоров'я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)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вмісті</a:t>
            </a:r>
            <a:r>
              <a:rPr lang="ru-RU" sz="1600" dirty="0"/>
              <a:t> </a:t>
            </a:r>
            <a:r>
              <a:rPr lang="ru-RU" sz="1600" dirty="0" err="1"/>
              <a:t>забруднюючих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 у </a:t>
            </a:r>
            <a:r>
              <a:rPr lang="ru-RU" sz="1600" dirty="0" err="1"/>
              <a:t>навколишньому</a:t>
            </a:r>
            <a:r>
              <a:rPr lang="ru-RU" sz="1600" dirty="0"/>
              <a:t> </a:t>
            </a:r>
            <a:r>
              <a:rPr lang="ru-RU" sz="1600" dirty="0" err="1"/>
              <a:t>середовищі</a:t>
            </a:r>
            <a:r>
              <a:rPr lang="ru-RU" sz="1600" dirty="0"/>
              <a:t> за </a:t>
            </a:r>
            <a:r>
              <a:rPr lang="ru-RU" sz="1600" dirty="0" err="1"/>
              <a:t>даними</a:t>
            </a:r>
            <a:r>
              <a:rPr lang="ru-RU" sz="1600" dirty="0"/>
              <a:t> </a:t>
            </a:r>
            <a:r>
              <a:rPr lang="ru-RU" sz="1600" dirty="0" err="1"/>
              <a:t>метеорологічних</a:t>
            </a:r>
            <a:r>
              <a:rPr lang="ru-RU" sz="1600" dirty="0"/>
              <a:t> служб (блок </a:t>
            </a:r>
            <a:r>
              <a:rPr lang="ru-RU" sz="1600" dirty="0" err="1"/>
              <a:t>параметрів</a:t>
            </a:r>
            <a:r>
              <a:rPr lang="ru-RU" sz="1600" dirty="0"/>
              <a:t> стану </a:t>
            </a:r>
            <a:r>
              <a:rPr lang="ru-RU" sz="1600" dirty="0" err="1"/>
              <a:t>навколишнього</a:t>
            </a:r>
            <a:r>
              <a:rPr lang="ru-RU" sz="1600" dirty="0"/>
              <a:t> </a:t>
            </a:r>
            <a:r>
              <a:rPr lang="ru-RU" sz="1600" dirty="0" err="1"/>
              <a:t>середовища</a:t>
            </a:r>
            <a:r>
              <a:rPr lang="ru-RU" sz="1600" dirty="0"/>
              <a:t>). </a:t>
            </a:r>
          </a:p>
          <a:p>
            <a:r>
              <a:rPr lang="ru-RU" sz="1600" dirty="0"/>
              <a:t>На другому </a:t>
            </a:r>
            <a:r>
              <a:rPr lang="ru-RU" sz="1600" dirty="0" err="1"/>
              <a:t>етапі</a:t>
            </a:r>
            <a:r>
              <a:rPr lang="ru-RU" sz="1600" dirty="0"/>
              <a:t> </a:t>
            </a:r>
            <a:r>
              <a:rPr lang="ru-RU" sz="1600" dirty="0" err="1"/>
              <a:t>формуються</a:t>
            </a:r>
            <a:r>
              <a:rPr lang="ru-RU" sz="1600" dirty="0"/>
              <a:t> </a:t>
            </a:r>
            <a:r>
              <a:rPr lang="ru-RU" sz="1600" dirty="0" err="1"/>
              <a:t>дані</a:t>
            </a:r>
            <a:r>
              <a:rPr lang="ru-RU" sz="1600" dirty="0"/>
              <a:t> по </a:t>
            </a:r>
            <a:r>
              <a:rPr lang="ru-RU" sz="1600" dirty="0" err="1"/>
              <a:t>управлінню</a:t>
            </a:r>
            <a:r>
              <a:rPr lang="ru-RU" sz="1600" dirty="0"/>
              <a:t> </a:t>
            </a:r>
            <a:r>
              <a:rPr lang="ru-RU" sz="1600" dirty="0" err="1"/>
              <a:t>ризиком</a:t>
            </a:r>
            <a:r>
              <a:rPr lang="ru-RU" sz="1600" dirty="0"/>
              <a:t>. </a:t>
            </a:r>
            <a:r>
              <a:rPr lang="ru-RU" sz="1600" dirty="0" err="1"/>
              <a:t>Управління</a:t>
            </a:r>
            <a:r>
              <a:rPr lang="ru-RU" sz="1600" dirty="0"/>
              <a:t> </a:t>
            </a:r>
            <a:r>
              <a:rPr lang="ru-RU" sz="1600" dirty="0" err="1"/>
              <a:t>ризиком</a:t>
            </a:r>
            <a:r>
              <a:rPr lang="ru-RU" sz="1600" dirty="0"/>
              <a:t> </a:t>
            </a:r>
            <a:r>
              <a:rPr lang="ru-RU" sz="1600" dirty="0" err="1"/>
              <a:t>починається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встановлення</a:t>
            </a:r>
            <a:r>
              <a:rPr lang="ru-RU" sz="1600" dirty="0"/>
              <a:t> </a:t>
            </a:r>
            <a:r>
              <a:rPr lang="ru-RU" sz="1600" dirty="0" err="1"/>
              <a:t>стандартів</a:t>
            </a:r>
            <a:r>
              <a:rPr lang="ru-RU" sz="1600" dirty="0"/>
              <a:t> </a:t>
            </a:r>
            <a:r>
              <a:rPr lang="ru-RU" sz="1600" dirty="0" err="1"/>
              <a:t>якості</a:t>
            </a:r>
            <a:r>
              <a:rPr lang="ru-RU" sz="1600" dirty="0"/>
              <a:t> </a:t>
            </a:r>
            <a:r>
              <a:rPr lang="ru-RU" sz="1600" dirty="0" err="1"/>
              <a:t>навколишнього</a:t>
            </a:r>
            <a:r>
              <a:rPr lang="ru-RU" sz="1600" dirty="0"/>
              <a:t> </a:t>
            </a:r>
            <a:r>
              <a:rPr lang="ru-RU" sz="1600" dirty="0" err="1"/>
              <a:t>середовища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виражається</a:t>
            </a:r>
            <a:r>
              <a:rPr lang="ru-RU" sz="1600" dirty="0"/>
              <a:t> в </a:t>
            </a:r>
            <a:r>
              <a:rPr lang="ru-RU" sz="1600" dirty="0" err="1"/>
              <a:t>нормуванні</a:t>
            </a:r>
            <a:r>
              <a:rPr lang="ru-RU" sz="1600" dirty="0"/>
              <a:t> </a:t>
            </a:r>
            <a:r>
              <a:rPr lang="ru-RU" sz="1600" dirty="0" err="1"/>
              <a:t>концентрації</a:t>
            </a:r>
            <a:r>
              <a:rPr lang="ru-RU" sz="1600" dirty="0"/>
              <a:t> </a:t>
            </a:r>
            <a:r>
              <a:rPr lang="ru-RU" sz="1600" dirty="0" err="1"/>
              <a:t>ксенобіотиків</a:t>
            </a:r>
            <a:r>
              <a:rPr lang="ru-RU" sz="1600" dirty="0"/>
              <a:t> у </a:t>
            </a:r>
            <a:r>
              <a:rPr lang="ru-RU" sz="1600" dirty="0" err="1"/>
              <a:t>повітрі</a:t>
            </a:r>
            <a:r>
              <a:rPr lang="ru-RU" sz="1600" dirty="0"/>
              <a:t>, </a:t>
            </a:r>
            <a:r>
              <a:rPr lang="ru-RU" sz="1600" dirty="0" err="1"/>
              <a:t>воді</a:t>
            </a:r>
            <a:r>
              <a:rPr lang="ru-RU" sz="1600" dirty="0"/>
              <a:t> та </a:t>
            </a:r>
            <a:r>
              <a:rPr lang="ru-RU" sz="1600" dirty="0" err="1"/>
              <a:t>ґрунті</a:t>
            </a:r>
            <a:r>
              <a:rPr lang="ru-RU" sz="1600" dirty="0"/>
              <a:t> в </a:t>
            </a:r>
            <a:r>
              <a:rPr lang="ru-RU" sz="1600" dirty="0" err="1"/>
              <a:t>зоні</a:t>
            </a:r>
            <a:r>
              <a:rPr lang="ru-RU" sz="1600" dirty="0"/>
              <a:t> </a:t>
            </a:r>
            <a:r>
              <a:rPr lang="ru-RU" sz="1600" dirty="0" err="1"/>
              <a:t>проживання</a:t>
            </a:r>
            <a:r>
              <a:rPr lang="ru-RU" sz="1600" dirty="0"/>
              <a:t> людей.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Предмет </a:t>
            </a:r>
            <a:r>
              <a:rPr lang="ru-RU" sz="1600" b="1" dirty="0" err="1"/>
              <a:t>і</a:t>
            </a:r>
            <a:r>
              <a:rPr lang="ru-RU" sz="1600" b="1" dirty="0"/>
              <a:t> </a:t>
            </a:r>
            <a:r>
              <a:rPr lang="ru-RU" sz="1600" b="1" dirty="0" err="1"/>
              <a:t>завдання</a:t>
            </a:r>
            <a:r>
              <a:rPr lang="ru-RU" sz="1600" b="1" dirty="0"/>
              <a:t> </a:t>
            </a:r>
            <a:r>
              <a:rPr lang="ru-RU" sz="1600" b="1" dirty="0" err="1"/>
              <a:t>екологічної</a:t>
            </a:r>
            <a:r>
              <a:rPr lang="ru-RU" sz="1600" b="1" dirty="0"/>
              <a:t> </a:t>
            </a:r>
            <a:r>
              <a:rPr lang="ru-RU" sz="1600" b="1" dirty="0" err="1"/>
              <a:t>токсикології</a:t>
            </a:r>
            <a:r>
              <a:rPr lang="ru-RU" sz="1600" b="1" dirty="0"/>
              <a:t> </a:t>
            </a:r>
            <a:endParaRPr lang="ru-RU" sz="1600" b="1" dirty="0" smtClean="0"/>
          </a:p>
          <a:p>
            <a:endParaRPr lang="ru-RU" sz="1600" b="1" dirty="0"/>
          </a:p>
          <a:p>
            <a:r>
              <a:rPr lang="ru-RU" sz="1600" dirty="0" err="1"/>
              <a:t>Антропогенне</a:t>
            </a:r>
            <a:r>
              <a:rPr lang="ru-RU" sz="1600" dirty="0"/>
              <a:t> </a:t>
            </a:r>
            <a:r>
              <a:rPr lang="ru-RU" sz="1600" dirty="0" err="1"/>
              <a:t>забруднення</a:t>
            </a:r>
            <a:r>
              <a:rPr lang="ru-RU" sz="1600" dirty="0"/>
              <a:t> </a:t>
            </a:r>
            <a:r>
              <a:rPr lang="ru-RU" sz="1600" dirty="0" err="1"/>
              <a:t>навколишнього</a:t>
            </a:r>
            <a:r>
              <a:rPr lang="ru-RU" sz="1600" dirty="0"/>
              <a:t> </a:t>
            </a:r>
            <a:r>
              <a:rPr lang="ru-RU" sz="1600" dirty="0" err="1"/>
              <a:t>середовища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одним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негативних</a:t>
            </a:r>
            <a:r>
              <a:rPr lang="ru-RU" sz="1600" dirty="0"/>
              <a:t> </a:t>
            </a:r>
            <a:r>
              <a:rPr lang="ru-RU" sz="1600" dirty="0" err="1"/>
              <a:t>наслідків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людської</a:t>
            </a:r>
            <a:r>
              <a:rPr lang="ru-RU" sz="1600" dirty="0"/>
              <a:t> </a:t>
            </a:r>
            <a:r>
              <a:rPr lang="ru-RU" sz="1600" dirty="0" err="1"/>
              <a:t>цивілізації</a:t>
            </a:r>
            <a:r>
              <a:rPr lang="ru-RU" sz="1600" dirty="0"/>
              <a:t>. </a:t>
            </a:r>
            <a:r>
              <a:rPr lang="ru-RU" sz="1600" dirty="0" err="1"/>
              <a:t>Вивчення</a:t>
            </a:r>
            <a:r>
              <a:rPr lang="ru-RU" sz="1600" dirty="0"/>
              <a:t> </a:t>
            </a:r>
            <a:r>
              <a:rPr lang="ru-RU" sz="1600" dirty="0" err="1"/>
              <a:t>поведінки</a:t>
            </a:r>
            <a:r>
              <a:rPr lang="ru-RU" sz="1600" dirty="0"/>
              <a:t> </a:t>
            </a:r>
            <a:r>
              <a:rPr lang="ru-RU" sz="1600" dirty="0" err="1"/>
              <a:t>хімічних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,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впливу</a:t>
            </a:r>
            <a:r>
              <a:rPr lang="ru-RU" sz="1600" dirty="0"/>
              <a:t> на </a:t>
            </a:r>
            <a:r>
              <a:rPr lang="ru-RU" sz="1600" dirty="0" err="1"/>
              <a:t>популяції</a:t>
            </a:r>
            <a:r>
              <a:rPr lang="ru-RU" sz="1600" dirty="0"/>
              <a:t> </a:t>
            </a:r>
            <a:r>
              <a:rPr lang="ru-RU" sz="1600" dirty="0" err="1"/>
              <a:t>організмів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біоценози</a:t>
            </a:r>
            <a:r>
              <a:rPr lang="ru-RU" sz="1600" dirty="0"/>
              <a:t>, </a:t>
            </a:r>
            <a:r>
              <a:rPr lang="ru-RU" sz="1600" dirty="0" err="1"/>
              <a:t>розробка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 </a:t>
            </a:r>
            <a:r>
              <a:rPr lang="ru-RU" sz="1600" dirty="0" err="1"/>
              <a:t>запобіжних</a:t>
            </a:r>
            <a:r>
              <a:rPr lang="ru-RU" sz="1600" dirty="0"/>
              <a:t> </a:t>
            </a:r>
            <a:r>
              <a:rPr lang="ru-RU" sz="1600" dirty="0" err="1"/>
              <a:t>заходів</a:t>
            </a:r>
            <a:r>
              <a:rPr lang="ru-RU" sz="1600" dirty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несприятливих</a:t>
            </a:r>
            <a:r>
              <a:rPr lang="ru-RU" sz="1600" dirty="0"/>
              <a:t> </a:t>
            </a:r>
            <a:r>
              <a:rPr lang="ru-RU" sz="1600" dirty="0" err="1"/>
              <a:t>екологічних</a:t>
            </a:r>
            <a:r>
              <a:rPr lang="ru-RU" sz="1600" dirty="0"/>
              <a:t> </a:t>
            </a:r>
            <a:r>
              <a:rPr lang="ru-RU" sz="1600" dirty="0" err="1"/>
              <a:t>наслідків</a:t>
            </a:r>
            <a:r>
              <a:rPr lang="ru-RU" sz="1600" dirty="0"/>
              <a:t> стали предметом </a:t>
            </a:r>
            <a:r>
              <a:rPr lang="ru-RU" sz="1600" dirty="0" err="1"/>
              <a:t>окремого</a:t>
            </a:r>
            <a:r>
              <a:rPr lang="ru-RU" sz="1600" dirty="0"/>
              <a:t> </a:t>
            </a:r>
            <a:r>
              <a:rPr lang="ru-RU" sz="1600" dirty="0" err="1"/>
              <a:t>розділу</a:t>
            </a:r>
            <a:r>
              <a:rPr lang="ru-RU" sz="1600" dirty="0"/>
              <a:t> </a:t>
            </a:r>
            <a:r>
              <a:rPr lang="ru-RU" sz="1600" dirty="0" err="1"/>
              <a:t>токсикології</a:t>
            </a:r>
            <a:r>
              <a:rPr lang="ru-RU" sz="1600" dirty="0"/>
              <a:t> - </a:t>
            </a:r>
            <a:r>
              <a:rPr lang="ru-RU" sz="1600" i="1" dirty="0" err="1"/>
              <a:t>екологічної</a:t>
            </a:r>
            <a:r>
              <a:rPr lang="ru-RU" sz="1600" i="1" dirty="0"/>
              <a:t> </a:t>
            </a:r>
            <a:r>
              <a:rPr lang="ru-RU" sz="1600" i="1" dirty="0" err="1"/>
              <a:t>токсикології</a:t>
            </a:r>
            <a:r>
              <a:rPr lang="ru-RU" sz="1600" i="1" dirty="0"/>
              <a:t>. </a:t>
            </a:r>
          </a:p>
          <a:p>
            <a:r>
              <a:rPr lang="ru-RU" sz="1600" dirty="0" err="1"/>
              <a:t>Даний</a:t>
            </a:r>
            <a:r>
              <a:rPr lang="ru-RU" sz="1600" dirty="0"/>
              <a:t> </a:t>
            </a:r>
            <a:r>
              <a:rPr lang="ru-RU" sz="1600" dirty="0" err="1"/>
              <a:t>напрямок</a:t>
            </a:r>
            <a:r>
              <a:rPr lang="ru-RU" sz="1600" dirty="0"/>
              <a:t> </a:t>
            </a:r>
            <a:r>
              <a:rPr lang="ru-RU" sz="1600" dirty="0" err="1"/>
              <a:t>розглядається</a:t>
            </a:r>
            <a:r>
              <a:rPr lang="ru-RU" sz="1600" dirty="0"/>
              <a:t> як </a:t>
            </a:r>
            <a:r>
              <a:rPr lang="ru-RU" sz="1600" dirty="0" err="1"/>
              <a:t>природне</a:t>
            </a:r>
            <a:r>
              <a:rPr lang="ru-RU" sz="1600" dirty="0"/>
              <a:t> </a:t>
            </a:r>
            <a:r>
              <a:rPr lang="ru-RU" sz="1600" dirty="0" err="1"/>
              <a:t>відгалуження</a:t>
            </a:r>
            <a:r>
              <a:rPr lang="ru-RU" sz="1600" dirty="0"/>
              <a:t> </a:t>
            </a:r>
            <a:r>
              <a:rPr lang="ru-RU" sz="1600" dirty="0" err="1"/>
              <a:t>токсикології</a:t>
            </a:r>
            <a:r>
              <a:rPr lang="ru-RU" sz="1600" dirty="0"/>
              <a:t>, яке </a:t>
            </a:r>
            <a:r>
              <a:rPr lang="ru-RU" sz="1600" dirty="0" err="1"/>
              <a:t>розкриває</a:t>
            </a:r>
            <a:r>
              <a:rPr lang="ru-RU" sz="1600" dirty="0"/>
              <a:t> </a:t>
            </a:r>
            <a:r>
              <a:rPr lang="ru-RU" sz="1600" dirty="0" err="1"/>
              <a:t>дію</a:t>
            </a:r>
            <a:r>
              <a:rPr lang="ru-RU" sz="1600" dirty="0"/>
              <a:t> </a:t>
            </a:r>
            <a:r>
              <a:rPr lang="ru-RU" sz="1600" dirty="0" err="1"/>
              <a:t>ксенобіотиків</a:t>
            </a:r>
            <a:r>
              <a:rPr lang="ru-RU" sz="1600" dirty="0"/>
              <a:t> на </a:t>
            </a:r>
            <a:r>
              <a:rPr lang="ru-RU" sz="1600" dirty="0" err="1"/>
              <a:t>екосистеми</a:t>
            </a:r>
            <a:r>
              <a:rPr lang="ru-RU" sz="1600" dirty="0"/>
              <a:t> </a:t>
            </a:r>
            <a:r>
              <a:rPr lang="ru-RU" sz="1600" dirty="0" err="1"/>
              <a:t>на</a:t>
            </a:r>
            <a:r>
              <a:rPr lang="ru-RU" sz="1600" dirty="0"/>
              <a:t> </a:t>
            </a:r>
            <a:r>
              <a:rPr lang="ru-RU" sz="1600" dirty="0" err="1"/>
              <a:t>надорганізменному</a:t>
            </a:r>
            <a:r>
              <a:rPr lang="ru-RU" sz="1600" dirty="0"/>
              <a:t> </a:t>
            </a:r>
            <a:r>
              <a:rPr lang="ru-RU" sz="1600" dirty="0" err="1"/>
              <a:t>рівні</a:t>
            </a:r>
            <a:r>
              <a:rPr lang="ru-RU" sz="1600" dirty="0"/>
              <a:t>. </a:t>
            </a:r>
            <a:r>
              <a:rPr lang="ru-RU" sz="1600" dirty="0" err="1"/>
              <a:t>Ксенобіотик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смертельно </a:t>
            </a:r>
            <a:r>
              <a:rPr lang="ru-RU" sz="1600" dirty="0" err="1"/>
              <a:t>впливати</a:t>
            </a:r>
            <a:r>
              <a:rPr lang="ru-RU" sz="1600" dirty="0"/>
              <a:t> на </a:t>
            </a:r>
            <a:r>
              <a:rPr lang="ru-RU" sz="1600" dirty="0" err="1"/>
              <a:t>індивідуальні</a:t>
            </a:r>
            <a:r>
              <a:rPr lang="ru-RU" sz="1600" dirty="0"/>
              <a:t> </a:t>
            </a:r>
            <a:r>
              <a:rPr lang="ru-RU" sz="1600" dirty="0" err="1"/>
              <a:t>організми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не </a:t>
            </a:r>
            <a:r>
              <a:rPr lang="ru-RU" sz="1600" dirty="0" err="1"/>
              <a:t>мати</a:t>
            </a:r>
            <a:r>
              <a:rPr lang="ru-RU" sz="1600" dirty="0"/>
              <a:t> </a:t>
            </a:r>
            <a:r>
              <a:rPr lang="ru-RU" sz="1600" dirty="0" err="1"/>
              <a:t>екологічного</a:t>
            </a:r>
            <a:r>
              <a:rPr lang="ru-RU" sz="1600" dirty="0"/>
              <a:t> </a:t>
            </a:r>
            <a:r>
              <a:rPr lang="ru-RU" sz="1600" dirty="0" err="1"/>
              <a:t>значення</a:t>
            </a:r>
            <a:r>
              <a:rPr lang="ru-RU" sz="1600" dirty="0"/>
              <a:t>. </a:t>
            </a:r>
            <a:r>
              <a:rPr lang="ru-RU" sz="1600" dirty="0" err="1"/>
              <a:t>Нерідко</a:t>
            </a:r>
            <a:r>
              <a:rPr lang="ru-RU" sz="1600" dirty="0"/>
              <a:t> </a:t>
            </a:r>
            <a:r>
              <a:rPr lang="ru-RU" sz="1600" dirty="0" err="1"/>
              <a:t>спостерігається</a:t>
            </a:r>
            <a:r>
              <a:rPr lang="ru-RU" sz="1600" dirty="0"/>
              <a:t> </a:t>
            </a:r>
            <a:r>
              <a:rPr lang="ru-RU" sz="1600" dirty="0" err="1"/>
              <a:t>зворотна</a:t>
            </a:r>
            <a:r>
              <a:rPr lang="ru-RU" sz="1600" dirty="0"/>
              <a:t> картина: </a:t>
            </a:r>
            <a:r>
              <a:rPr lang="ru-RU" sz="1600" dirty="0" err="1"/>
              <a:t>малотоксичний</a:t>
            </a:r>
            <a:r>
              <a:rPr lang="ru-RU" sz="1600" dirty="0"/>
              <a:t> </a:t>
            </a:r>
            <a:r>
              <a:rPr lang="ru-RU" sz="1600" dirty="0" err="1"/>
              <a:t>полютант</a:t>
            </a:r>
            <a:r>
              <a:rPr lang="ru-RU" sz="1600" dirty="0"/>
              <a:t> </a:t>
            </a:r>
            <a:r>
              <a:rPr lang="ru-RU" sz="1600" dirty="0" err="1"/>
              <a:t>стає</a:t>
            </a:r>
            <a:r>
              <a:rPr lang="ru-RU" sz="1600" dirty="0"/>
              <a:t> </a:t>
            </a:r>
            <a:r>
              <a:rPr lang="ru-RU" sz="1600" dirty="0" err="1"/>
              <a:t>екотоксикантом</a:t>
            </a:r>
            <a:r>
              <a:rPr lang="ru-RU" sz="1600" dirty="0"/>
              <a:t>. </a:t>
            </a:r>
          </a:p>
          <a:p>
            <a:r>
              <a:rPr lang="ru-RU" sz="1600" dirty="0"/>
              <a:t>Характер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небезпека</a:t>
            </a:r>
            <a:r>
              <a:rPr lang="ru-RU" sz="1600" dirty="0"/>
              <a:t> </a:t>
            </a:r>
            <a:r>
              <a:rPr lang="ru-RU" sz="1600" dirty="0" err="1"/>
              <a:t>екотоксикантів</a:t>
            </a:r>
            <a:r>
              <a:rPr lang="ru-RU" sz="1600" dirty="0"/>
              <a:t> </a:t>
            </a:r>
            <a:r>
              <a:rPr lang="ru-RU" sz="1600" dirty="0" err="1"/>
              <a:t>оцінюється</a:t>
            </a:r>
            <a:r>
              <a:rPr lang="ru-RU" sz="1600" dirty="0"/>
              <a:t> в </a:t>
            </a:r>
            <a:r>
              <a:rPr lang="ru-RU" sz="1600" dirty="0" err="1"/>
              <a:t>прояві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 на </a:t>
            </a:r>
            <a:r>
              <a:rPr lang="ru-RU" sz="1600" dirty="0" err="1"/>
              <a:t>рівнях</a:t>
            </a:r>
            <a:r>
              <a:rPr lang="ru-RU" sz="1600" dirty="0"/>
              <a:t>: </a:t>
            </a:r>
          </a:p>
          <a:p>
            <a:r>
              <a:rPr lang="ru-RU" sz="1600" dirty="0"/>
              <a:t>- </a:t>
            </a:r>
            <a:r>
              <a:rPr lang="ru-RU" sz="1600" dirty="0" err="1"/>
              <a:t>Організму</a:t>
            </a:r>
            <a:r>
              <a:rPr lang="ru-RU" sz="1600" dirty="0"/>
              <a:t> (</a:t>
            </a:r>
            <a:r>
              <a:rPr lang="ru-RU" sz="1600" dirty="0" err="1"/>
              <a:t>захворювання</a:t>
            </a:r>
            <a:r>
              <a:rPr lang="ru-RU" sz="1600" dirty="0"/>
              <a:t>, </a:t>
            </a:r>
            <a:r>
              <a:rPr lang="ru-RU" sz="1600" dirty="0" err="1"/>
              <a:t>порушення</a:t>
            </a:r>
            <a:r>
              <a:rPr lang="ru-RU" sz="1600" dirty="0"/>
              <a:t> </a:t>
            </a:r>
            <a:r>
              <a:rPr lang="ru-RU" sz="1600" dirty="0" err="1"/>
              <a:t>репродуктивних</a:t>
            </a:r>
            <a:r>
              <a:rPr lang="ru-RU" sz="1600" dirty="0"/>
              <a:t> </a:t>
            </a:r>
            <a:r>
              <a:rPr lang="ru-RU" sz="1600" dirty="0" err="1"/>
              <a:t>функцій</a:t>
            </a:r>
            <a:r>
              <a:rPr lang="ru-RU" sz="1600" dirty="0"/>
              <a:t>, </a:t>
            </a:r>
            <a:r>
              <a:rPr lang="ru-RU" sz="1600" dirty="0" err="1"/>
              <a:t>загибель</a:t>
            </a:r>
            <a:r>
              <a:rPr lang="ru-RU" sz="1600" dirty="0"/>
              <a:t>); </a:t>
            </a:r>
          </a:p>
          <a:p>
            <a:r>
              <a:rPr lang="ru-RU" sz="1600" dirty="0"/>
              <a:t>- </a:t>
            </a:r>
            <a:r>
              <a:rPr lang="ru-RU" sz="1600" dirty="0" err="1"/>
              <a:t>Популяції</a:t>
            </a:r>
            <a:r>
              <a:rPr lang="ru-RU" sz="1600" dirty="0"/>
              <a:t> (</a:t>
            </a:r>
            <a:r>
              <a:rPr lang="ru-RU" sz="1600" dirty="0" err="1"/>
              <a:t>зростання</a:t>
            </a:r>
            <a:r>
              <a:rPr lang="ru-RU" sz="1600" dirty="0"/>
              <a:t> </a:t>
            </a:r>
            <a:r>
              <a:rPr lang="ru-RU" sz="1600" dirty="0" err="1"/>
              <a:t>захворюваності</a:t>
            </a:r>
            <a:r>
              <a:rPr lang="ru-RU" sz="1600" dirty="0"/>
              <a:t>, </a:t>
            </a:r>
            <a:r>
              <a:rPr lang="ru-RU" sz="1600" dirty="0" err="1"/>
              <a:t>смертності</a:t>
            </a:r>
            <a:r>
              <a:rPr lang="ru-RU" sz="1600" dirty="0"/>
              <a:t>, </a:t>
            </a:r>
            <a:r>
              <a:rPr lang="ru-RU" sz="1600" dirty="0" err="1"/>
              <a:t>зменшення</a:t>
            </a:r>
            <a:r>
              <a:rPr lang="ru-RU" sz="1600" dirty="0"/>
              <a:t> </a:t>
            </a:r>
            <a:r>
              <a:rPr lang="ru-RU" sz="1600" dirty="0" err="1"/>
              <a:t>народжуваності</a:t>
            </a:r>
            <a:r>
              <a:rPr lang="ru-RU" sz="1600" dirty="0"/>
              <a:t>, </a:t>
            </a:r>
            <a:r>
              <a:rPr lang="ru-RU" sz="1600" dirty="0" err="1"/>
              <a:t>збільшення</a:t>
            </a:r>
            <a:r>
              <a:rPr lang="ru-RU" sz="1600" dirty="0"/>
              <a:t> числа </a:t>
            </a:r>
            <a:r>
              <a:rPr lang="ru-RU" sz="1600" dirty="0" err="1"/>
              <a:t>вроджених</a:t>
            </a:r>
            <a:r>
              <a:rPr lang="ru-RU" sz="1600" dirty="0"/>
              <a:t> </a:t>
            </a:r>
            <a:r>
              <a:rPr lang="ru-RU" sz="1600" dirty="0" err="1"/>
              <a:t>дефектів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, </a:t>
            </a:r>
            <a:r>
              <a:rPr lang="ru-RU" sz="1600" dirty="0" err="1"/>
              <a:t>загибель</a:t>
            </a:r>
            <a:r>
              <a:rPr lang="ru-RU" sz="1600" dirty="0"/>
              <a:t> </a:t>
            </a:r>
            <a:r>
              <a:rPr lang="ru-RU" sz="1600" dirty="0" err="1"/>
              <a:t>популяції</a:t>
            </a:r>
            <a:r>
              <a:rPr lang="ru-RU" sz="1600" dirty="0"/>
              <a:t>); </a:t>
            </a:r>
          </a:p>
          <a:p>
            <a:r>
              <a:rPr lang="ru-RU" sz="1600" dirty="0"/>
              <a:t>- </a:t>
            </a:r>
            <a:r>
              <a:rPr lang="ru-RU" sz="1600" dirty="0" err="1"/>
              <a:t>Біоценозу</a:t>
            </a:r>
            <a:r>
              <a:rPr lang="ru-RU" sz="1600" dirty="0"/>
              <a:t> (</a:t>
            </a:r>
            <a:r>
              <a:rPr lang="ru-RU" sz="1600" dirty="0" err="1"/>
              <a:t>порушення</a:t>
            </a:r>
            <a:r>
              <a:rPr lang="ru-RU" sz="1600" dirty="0"/>
              <a:t> </a:t>
            </a:r>
            <a:r>
              <a:rPr lang="ru-RU" sz="1600" dirty="0" err="1"/>
              <a:t>міжвидових</a:t>
            </a:r>
            <a:r>
              <a:rPr lang="ru-RU" sz="1600" dirty="0"/>
              <a:t> </a:t>
            </a:r>
            <a:r>
              <a:rPr lang="ru-RU" sz="1600" dirty="0" err="1"/>
              <a:t>взаємовідносин</a:t>
            </a:r>
            <a:r>
              <a:rPr lang="ru-RU" sz="1600" dirty="0"/>
              <a:t>, </a:t>
            </a:r>
            <a:r>
              <a:rPr lang="ru-RU" sz="1600" dirty="0" err="1"/>
              <a:t>зникнення</a:t>
            </a:r>
            <a:r>
              <a:rPr lang="ru-RU" sz="1600" dirty="0"/>
              <a:t> </a:t>
            </a:r>
            <a:r>
              <a:rPr lang="ru-RU" sz="1600" dirty="0" err="1"/>
              <a:t>окремих</a:t>
            </a:r>
            <a:r>
              <a:rPr lang="ru-RU" sz="1600" dirty="0"/>
              <a:t> </a:t>
            </a:r>
            <a:r>
              <a:rPr lang="ru-RU" sz="1600" dirty="0" err="1"/>
              <a:t>видів</a:t>
            </a:r>
            <a:r>
              <a:rPr lang="ru-RU" sz="1600" dirty="0"/>
              <a:t>). </a:t>
            </a:r>
          </a:p>
          <a:p>
            <a:r>
              <a:rPr lang="ru-RU" sz="1600" dirty="0" err="1"/>
              <a:t>Екотоксикологія</a:t>
            </a:r>
            <a:r>
              <a:rPr lang="ru-RU" sz="1600" dirty="0"/>
              <a:t> </a:t>
            </a:r>
            <a:r>
              <a:rPr lang="ru-RU" sz="1600" dirty="0" err="1"/>
              <a:t>оперує</a:t>
            </a:r>
            <a:r>
              <a:rPr lang="ru-RU" sz="1600" dirty="0"/>
              <a:t> як </a:t>
            </a:r>
            <a:r>
              <a:rPr lang="ru-RU" sz="1600" dirty="0" err="1"/>
              <a:t>категоріями</a:t>
            </a:r>
            <a:r>
              <a:rPr lang="ru-RU" sz="1600" dirty="0"/>
              <a:t> </a:t>
            </a:r>
            <a:r>
              <a:rPr lang="ru-RU" sz="1600" dirty="0" err="1"/>
              <a:t>загальної</a:t>
            </a:r>
            <a:r>
              <a:rPr lang="ru-RU" sz="1600" dirty="0"/>
              <a:t> </a:t>
            </a:r>
            <a:r>
              <a:rPr lang="ru-RU" sz="1600" dirty="0" err="1"/>
              <a:t>екології</a:t>
            </a:r>
            <a:r>
              <a:rPr lang="ru-RU" sz="1600" dirty="0"/>
              <a:t> (</a:t>
            </a:r>
            <a:r>
              <a:rPr lang="ru-RU" sz="1600" dirty="0" err="1"/>
              <a:t>екосистема</a:t>
            </a:r>
            <a:r>
              <a:rPr lang="ru-RU" sz="1600" dirty="0"/>
              <a:t>, </a:t>
            </a:r>
            <a:r>
              <a:rPr lang="ru-RU" sz="1600" dirty="0" err="1"/>
              <a:t>біоценоз</a:t>
            </a:r>
            <a:r>
              <a:rPr lang="ru-RU" sz="1600" dirty="0"/>
              <a:t>, </a:t>
            </a:r>
            <a:r>
              <a:rPr lang="ru-RU" sz="1600" dirty="0" err="1"/>
              <a:t>біотоп</a:t>
            </a:r>
            <a:r>
              <a:rPr lang="ru-RU" sz="1600" dirty="0"/>
              <a:t>, </a:t>
            </a:r>
            <a:r>
              <a:rPr lang="ru-RU" sz="1600" dirty="0" err="1"/>
              <a:t>біосфера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), </a:t>
            </a:r>
            <a:r>
              <a:rPr lang="ru-RU" sz="1600" dirty="0" err="1"/>
              <a:t>загальної</a:t>
            </a:r>
            <a:r>
              <a:rPr lang="ru-RU" sz="1600" dirty="0"/>
              <a:t> </a:t>
            </a:r>
            <a:r>
              <a:rPr lang="ru-RU" sz="1600" dirty="0" err="1"/>
              <a:t>токсикології</a:t>
            </a:r>
            <a:r>
              <a:rPr lang="ru-RU" sz="1600" dirty="0"/>
              <a:t> (</a:t>
            </a:r>
            <a:r>
              <a:rPr lang="ru-RU" sz="1600" dirty="0" err="1"/>
              <a:t>отрута</a:t>
            </a:r>
            <a:r>
              <a:rPr lang="ru-RU" sz="1600" dirty="0"/>
              <a:t>, </a:t>
            </a:r>
            <a:r>
              <a:rPr lang="ru-RU" sz="1600" dirty="0" err="1"/>
              <a:t>токсичний</a:t>
            </a:r>
            <a:r>
              <a:rPr lang="ru-RU" sz="1600" dirty="0"/>
              <a:t> </a:t>
            </a:r>
            <a:r>
              <a:rPr lang="ru-RU" sz="1600" dirty="0" err="1"/>
              <a:t>ефект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), так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власними</a:t>
            </a:r>
            <a:r>
              <a:rPr lang="ru-RU" sz="1600" dirty="0"/>
              <a:t> </a:t>
            </a:r>
            <a:r>
              <a:rPr lang="ru-RU" sz="1600" dirty="0" err="1"/>
              <a:t>термінами</a:t>
            </a:r>
            <a:r>
              <a:rPr lang="ru-RU" sz="1600" dirty="0"/>
              <a:t> (</a:t>
            </a:r>
            <a:r>
              <a:rPr lang="ru-RU" sz="1600" dirty="0" err="1"/>
              <a:t>екотоксиканти</a:t>
            </a:r>
            <a:r>
              <a:rPr lang="ru-RU" sz="1600" dirty="0"/>
              <a:t>, </a:t>
            </a:r>
            <a:r>
              <a:rPr lang="ru-RU" sz="1600" dirty="0" err="1"/>
              <a:t>полютант</a:t>
            </a:r>
            <a:r>
              <a:rPr lang="ru-RU" sz="1600" dirty="0"/>
              <a:t>, </a:t>
            </a:r>
            <a:r>
              <a:rPr lang="ru-RU" sz="1600" dirty="0" err="1"/>
              <a:t>суперекотоксиканти</a:t>
            </a:r>
            <a:r>
              <a:rPr lang="ru-RU" sz="1600" dirty="0"/>
              <a:t> та </a:t>
            </a:r>
            <a:r>
              <a:rPr lang="ru-RU" sz="1600" dirty="0" err="1"/>
              <a:t>ін</a:t>
            </a:r>
            <a:r>
              <a:rPr lang="ru-RU" sz="1600" dirty="0"/>
              <a:t>. ). </a:t>
            </a:r>
          </a:p>
          <a:p>
            <a:r>
              <a:rPr lang="ru-RU" sz="1600" dirty="0"/>
              <a:t>До </a:t>
            </a:r>
            <a:r>
              <a:rPr lang="ru-RU" sz="1600" dirty="0" err="1"/>
              <a:t>екотоксикантів</a:t>
            </a:r>
            <a:r>
              <a:rPr lang="ru-RU" sz="1600" dirty="0"/>
              <a:t> (часто </a:t>
            </a:r>
            <a:r>
              <a:rPr lang="ru-RU" sz="1600" dirty="0" err="1"/>
              <a:t>використовують</a:t>
            </a:r>
            <a:r>
              <a:rPr lang="ru-RU" sz="1600" dirty="0"/>
              <a:t> </a:t>
            </a:r>
            <a:r>
              <a:rPr lang="ru-RU" sz="1600" dirty="0" err="1"/>
              <a:t>подібні</a:t>
            </a:r>
            <a:r>
              <a:rPr lang="ru-RU" sz="1600" dirty="0"/>
              <a:t> </a:t>
            </a:r>
            <a:r>
              <a:rPr lang="ru-RU" sz="1600" dirty="0" err="1"/>
              <a:t>поняття</a:t>
            </a:r>
            <a:r>
              <a:rPr lang="ru-RU" sz="1600" dirty="0"/>
              <a:t> </a:t>
            </a:r>
            <a:r>
              <a:rPr lang="ru-RU" sz="1600" dirty="0" err="1"/>
              <a:t>поллютантів</a:t>
            </a:r>
            <a:r>
              <a:rPr lang="ru-RU" sz="1600" dirty="0"/>
              <a:t>, </a:t>
            </a:r>
            <a:r>
              <a:rPr lang="ru-RU" sz="1600" dirty="0" err="1"/>
              <a:t>екополютантів</a:t>
            </a:r>
            <a:r>
              <a:rPr lang="ru-RU" sz="1600" dirty="0"/>
              <a:t>) </a:t>
            </a:r>
            <a:r>
              <a:rPr lang="ru-RU" sz="1600" dirty="0" err="1"/>
              <a:t>відносять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</a:t>
            </a:r>
            <a:r>
              <a:rPr lang="ru-RU" sz="1600" dirty="0" err="1"/>
              <a:t>ті</a:t>
            </a:r>
            <a:r>
              <a:rPr lang="ru-RU" sz="1600" dirty="0"/>
              <a:t> </a:t>
            </a:r>
            <a:r>
              <a:rPr lang="ru-RU" sz="1600" dirty="0" err="1"/>
              <a:t>хімічні</a:t>
            </a:r>
            <a:r>
              <a:rPr lang="ru-RU" sz="1600" dirty="0"/>
              <a:t> </a:t>
            </a:r>
            <a:r>
              <a:rPr lang="ru-RU" sz="1600" dirty="0" err="1"/>
              <a:t>сполуки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прямо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/>
              <a:t>опосередковано</a:t>
            </a:r>
            <a:r>
              <a:rPr lang="ru-RU" sz="1600" dirty="0"/>
              <a:t>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впливати</a:t>
            </a:r>
            <a:r>
              <a:rPr lang="ru-RU" sz="1600" dirty="0"/>
              <a:t> на стан </a:t>
            </a:r>
            <a:r>
              <a:rPr lang="ru-RU" sz="1600" dirty="0" err="1"/>
              <a:t>популяцій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біоценозів</a:t>
            </a:r>
            <a:r>
              <a:rPr lang="ru-RU" sz="1600" dirty="0"/>
              <a:t>. </a:t>
            </a:r>
            <a:r>
              <a:rPr lang="ru-RU" sz="1600" dirty="0" err="1"/>
              <a:t>Однак</a:t>
            </a:r>
            <a:r>
              <a:rPr lang="ru-RU" sz="1600" dirty="0"/>
              <a:t> </a:t>
            </a:r>
            <a:r>
              <a:rPr lang="ru-RU" sz="1600" dirty="0" err="1"/>
              <a:t>надзвичайно</a:t>
            </a:r>
            <a:r>
              <a:rPr lang="ru-RU" sz="1600" dirty="0"/>
              <a:t> </a:t>
            </a:r>
            <a:r>
              <a:rPr lang="ru-RU" sz="1600" dirty="0" err="1"/>
              <a:t>токсичні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небезпечні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 не </a:t>
            </a:r>
            <a:r>
              <a:rPr lang="ru-RU" sz="1600" dirty="0" err="1"/>
              <a:t>завжди</a:t>
            </a:r>
            <a:r>
              <a:rPr lang="ru-RU" sz="1600" dirty="0"/>
              <a:t> </a:t>
            </a:r>
            <a:r>
              <a:rPr lang="ru-RU" sz="1600" dirty="0" err="1"/>
              <a:t>відносяться</a:t>
            </a:r>
            <a:r>
              <a:rPr lang="ru-RU" sz="1600" dirty="0"/>
              <a:t> до </a:t>
            </a:r>
            <a:r>
              <a:rPr lang="ru-RU" sz="1600" dirty="0" err="1"/>
              <a:t>екотоксикантів</a:t>
            </a:r>
            <a:r>
              <a:rPr lang="ru-RU" sz="1600" dirty="0"/>
              <a:t>. </a:t>
            </a:r>
            <a:r>
              <a:rPr lang="ru-RU" sz="1600" dirty="0" err="1"/>
              <a:t>Приміром</a:t>
            </a:r>
            <a:r>
              <a:rPr lang="ru-RU" sz="1600" dirty="0"/>
              <a:t>, не </a:t>
            </a:r>
            <a:r>
              <a:rPr lang="ru-RU" sz="1600" dirty="0" err="1"/>
              <a:t>вважаються</a:t>
            </a:r>
            <a:r>
              <a:rPr lang="ru-RU" sz="1600" dirty="0"/>
              <a:t> </a:t>
            </a:r>
            <a:r>
              <a:rPr lang="ru-RU" sz="1600" dirty="0" err="1"/>
              <a:t>екотоксикантами</a:t>
            </a:r>
            <a:r>
              <a:rPr lang="ru-RU" sz="1600" dirty="0"/>
              <a:t> зарин, зоман, фосген, </a:t>
            </a:r>
            <a:r>
              <a:rPr lang="ru-RU" sz="1600" dirty="0" err="1"/>
              <a:t>синильна</a:t>
            </a:r>
            <a:r>
              <a:rPr lang="ru-RU" sz="1600" dirty="0"/>
              <a:t> кислота та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високолетючі</a:t>
            </a:r>
            <a:r>
              <a:rPr lang="ru-RU" sz="1600" dirty="0"/>
              <a:t> </a:t>
            </a:r>
            <a:r>
              <a:rPr lang="ru-RU" sz="1600" dirty="0" err="1"/>
              <a:t>отруйні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. У той же час диоксид </a:t>
            </a:r>
            <a:r>
              <a:rPr lang="ru-RU" sz="1600" dirty="0" err="1"/>
              <a:t>вуглецю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складовою</a:t>
            </a:r>
            <a:r>
              <a:rPr lang="ru-RU" sz="1600" dirty="0"/>
              <a:t> </a:t>
            </a:r>
            <a:r>
              <a:rPr lang="ru-RU" sz="1600" dirty="0" err="1"/>
              <a:t>частиною</a:t>
            </a:r>
            <a:r>
              <a:rPr lang="ru-RU" sz="1600" dirty="0"/>
              <a:t> атмосферного </a:t>
            </a:r>
            <a:r>
              <a:rPr lang="ru-RU" sz="1600" dirty="0" err="1"/>
              <a:t>повітря</a:t>
            </a:r>
            <a:r>
              <a:rPr lang="ru-RU" sz="1600" dirty="0"/>
              <a:t>, </a:t>
            </a:r>
            <a:r>
              <a:rPr lang="ru-RU" sz="1600" dirty="0" err="1"/>
              <a:t>набуває</a:t>
            </a:r>
            <a:r>
              <a:rPr lang="ru-RU" sz="1600" dirty="0"/>
              <a:t> все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важливого</a:t>
            </a:r>
            <a:r>
              <a:rPr lang="ru-RU" sz="1600" dirty="0"/>
              <a:t> </a:t>
            </a:r>
            <a:r>
              <a:rPr lang="ru-RU" sz="1600" dirty="0" err="1"/>
              <a:t>екологічного</a:t>
            </a:r>
            <a:r>
              <a:rPr lang="ru-RU" sz="1600" dirty="0"/>
              <a:t> </a:t>
            </a:r>
            <a:r>
              <a:rPr lang="ru-RU" sz="1600" dirty="0" err="1"/>
              <a:t>значення</a:t>
            </a:r>
            <a:r>
              <a:rPr lang="ru-RU" sz="1600" dirty="0"/>
              <a:t> (</a:t>
            </a:r>
            <a:r>
              <a:rPr lang="ru-RU" sz="1600" dirty="0" err="1"/>
              <a:t>парниковий</a:t>
            </a:r>
            <a:r>
              <a:rPr lang="ru-RU" sz="1600" dirty="0"/>
              <a:t> </a:t>
            </a:r>
            <a:r>
              <a:rPr lang="ru-RU" sz="1600" dirty="0" err="1"/>
              <a:t>ефект</a:t>
            </a:r>
            <a:r>
              <a:rPr lang="ru-RU" sz="1600" dirty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260648"/>
            <a:ext cx="698477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79712" y="5877272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Рис. </a:t>
            </a: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екологічного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використана</a:t>
            </a:r>
            <a:r>
              <a:rPr lang="ru-RU" dirty="0"/>
              <a:t> при </a:t>
            </a:r>
            <a:r>
              <a:rPr lang="ru-RU" dirty="0" err="1"/>
              <a:t>підготовці</a:t>
            </a:r>
            <a:r>
              <a:rPr lang="ru-RU" dirty="0"/>
              <a:t> та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відшкодуванням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завданої</a:t>
            </a:r>
            <a:r>
              <a:rPr lang="ru-RU" dirty="0"/>
              <a:t> </a:t>
            </a:r>
            <a:r>
              <a:rPr lang="ru-RU" dirty="0" err="1"/>
              <a:t>здоров'ю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. Таким чином, при </a:t>
            </a:r>
            <a:r>
              <a:rPr lang="ru-RU" dirty="0" err="1"/>
              <a:t>з'ясуванні</a:t>
            </a:r>
            <a:r>
              <a:rPr lang="ru-RU" dirty="0"/>
              <a:t> </a:t>
            </a:r>
            <a:r>
              <a:rPr lang="ru-RU" dirty="0" err="1"/>
              <a:t>причинно-наслідкових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здоров'ям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</a:t>
            </a:r>
            <a:r>
              <a:rPr lang="ru-RU" dirty="0" err="1"/>
              <a:t>забрудненням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володіти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блоками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: </a:t>
            </a:r>
            <a:r>
              <a:rPr lang="ru-RU" dirty="0" err="1"/>
              <a:t>з</a:t>
            </a:r>
            <a:r>
              <a:rPr lang="ru-RU" dirty="0"/>
              <a:t> одного боку - </a:t>
            </a:r>
            <a:r>
              <a:rPr lang="ru-RU" dirty="0" err="1"/>
              <a:t>показниками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людей,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- </a:t>
            </a:r>
            <a:r>
              <a:rPr lang="ru-RU" dirty="0" err="1"/>
              <a:t>даними</a:t>
            </a:r>
            <a:r>
              <a:rPr lang="ru-RU" dirty="0"/>
              <a:t> про стан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</a:p>
          <a:p>
            <a:r>
              <a:rPr lang="ru-RU" dirty="0"/>
              <a:t>До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стану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враховуються</a:t>
            </a:r>
            <a:r>
              <a:rPr lang="ru-RU" dirty="0"/>
              <a:t> при </a:t>
            </a:r>
            <a:r>
              <a:rPr lang="ru-RU" dirty="0" err="1"/>
              <a:t>оцінці</a:t>
            </a:r>
            <a:r>
              <a:rPr lang="ru-RU" dirty="0"/>
              <a:t> </a:t>
            </a:r>
            <a:r>
              <a:rPr lang="ru-RU" dirty="0" err="1"/>
              <a:t>екологічного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 </a:t>
            </a:r>
          </a:p>
          <a:p>
            <a:r>
              <a:rPr lang="ru-RU" dirty="0"/>
              <a:t>1) </a:t>
            </a:r>
            <a:r>
              <a:rPr lang="ru-RU" dirty="0" err="1"/>
              <a:t>забруднення</a:t>
            </a:r>
            <a:r>
              <a:rPr lang="ru-RU" dirty="0"/>
              <a:t> атмосферного </a:t>
            </a:r>
            <a:r>
              <a:rPr lang="ru-RU" dirty="0" err="1"/>
              <a:t>повітря</a:t>
            </a:r>
            <a:r>
              <a:rPr lang="ru-RU" dirty="0"/>
              <a:t>; </a:t>
            </a:r>
          </a:p>
          <a:p>
            <a:r>
              <a:rPr lang="ru-RU" dirty="0"/>
              <a:t>2) </a:t>
            </a:r>
            <a:r>
              <a:rPr lang="ru-RU" dirty="0" err="1"/>
              <a:t>забруднення</a:t>
            </a:r>
            <a:r>
              <a:rPr lang="ru-RU" dirty="0"/>
              <a:t> води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ґрунту</a:t>
            </a:r>
            <a:r>
              <a:rPr lang="ru-RU" dirty="0"/>
              <a:t>; </a:t>
            </a:r>
          </a:p>
          <a:p>
            <a:r>
              <a:rPr lang="ru-RU" dirty="0"/>
              <a:t>3) </a:t>
            </a:r>
            <a:r>
              <a:rPr lang="ru-RU" dirty="0" err="1"/>
              <a:t>побутові</a:t>
            </a:r>
            <a:r>
              <a:rPr lang="ru-RU" dirty="0"/>
              <a:t> та </a:t>
            </a:r>
            <a:r>
              <a:rPr lang="ru-RU" dirty="0" err="1"/>
              <a:t>дорожньо-транспортні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; </a:t>
            </a:r>
          </a:p>
          <a:p>
            <a:r>
              <a:rPr lang="ru-RU" dirty="0"/>
              <a:t>4) </a:t>
            </a:r>
            <a:r>
              <a:rPr lang="ru-RU" dirty="0" err="1"/>
              <a:t>надзвичайні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техногенного характеру. </a:t>
            </a:r>
          </a:p>
          <a:p>
            <a:r>
              <a:rPr lang="ru-RU" dirty="0"/>
              <a:t>У табл. </a:t>
            </a:r>
            <a:r>
              <a:rPr lang="ru-RU" dirty="0" smtClean="0"/>
              <a:t>6 </a:t>
            </a:r>
            <a:r>
              <a:rPr lang="ru-RU" dirty="0"/>
              <a:t>показаний </a:t>
            </a:r>
            <a:r>
              <a:rPr lang="ru-RU" dirty="0" err="1"/>
              <a:t>відносний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в </a:t>
            </a:r>
            <a:r>
              <a:rPr lang="ru-RU" dirty="0" err="1"/>
              <a:t>техногенне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на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. </a:t>
            </a:r>
          </a:p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6 </a:t>
            </a:r>
            <a:endParaRPr lang="ru-RU" i="1" dirty="0"/>
          </a:p>
          <a:p>
            <a:r>
              <a:rPr lang="ru-RU" b="1" dirty="0" err="1"/>
              <a:t>Розподіл</a:t>
            </a:r>
            <a:r>
              <a:rPr lang="ru-RU" b="1" dirty="0"/>
              <a:t> </a:t>
            </a:r>
            <a:r>
              <a:rPr lang="ru-RU" b="1" dirty="0" err="1"/>
              <a:t>джерел</a:t>
            </a:r>
            <a:r>
              <a:rPr lang="ru-RU" b="1" dirty="0"/>
              <a:t> </a:t>
            </a:r>
            <a:r>
              <a:rPr lang="ru-RU" b="1" dirty="0" err="1"/>
              <a:t>екологічної</a:t>
            </a:r>
            <a:r>
              <a:rPr lang="ru-RU" b="1" dirty="0"/>
              <a:t> </a:t>
            </a:r>
            <a:r>
              <a:rPr lang="ru-RU" b="1" dirty="0" err="1"/>
              <a:t>небезпеки</a:t>
            </a:r>
            <a:r>
              <a:rPr lang="ru-RU" b="1" dirty="0"/>
              <a:t> та </a:t>
            </a:r>
            <a:r>
              <a:rPr lang="ru-RU" b="1" dirty="0" err="1"/>
              <a:t>ризику</a:t>
            </a:r>
            <a:r>
              <a:rPr lang="ru-RU" b="1" dirty="0"/>
              <a:t> за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внеском</a:t>
            </a:r>
            <a:r>
              <a:rPr lang="ru-RU" b="1" dirty="0"/>
              <a:t> в </a:t>
            </a:r>
            <a:r>
              <a:rPr lang="ru-RU" b="1" dirty="0" err="1"/>
              <a:t>техногенне</a:t>
            </a:r>
            <a:r>
              <a:rPr lang="ru-RU" b="1" dirty="0"/>
              <a:t> </a:t>
            </a:r>
            <a:r>
              <a:rPr lang="ru-RU" b="1" dirty="0" err="1"/>
              <a:t>навантаження</a:t>
            </a:r>
            <a:r>
              <a:rPr lang="ru-RU" b="1" dirty="0"/>
              <a:t> на </a:t>
            </a:r>
            <a:r>
              <a:rPr lang="ru-RU" b="1" dirty="0" err="1"/>
              <a:t>середовище</a:t>
            </a:r>
            <a:r>
              <a:rPr lang="ru-RU" b="1" dirty="0"/>
              <a:t> </a:t>
            </a:r>
            <a:r>
              <a:rPr lang="ru-RU" b="1" dirty="0" err="1"/>
              <a:t>проживання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869160"/>
            <a:ext cx="6833552" cy="182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9.5. </a:t>
            </a:r>
            <a:r>
              <a:rPr lang="ru-RU" b="1" dirty="0" err="1"/>
              <a:t>Екологічне</a:t>
            </a:r>
            <a:r>
              <a:rPr lang="ru-RU" b="1" dirty="0"/>
              <a:t> </a:t>
            </a:r>
            <a:r>
              <a:rPr lang="ru-RU" b="1" dirty="0" err="1"/>
              <a:t>нормування</a:t>
            </a:r>
            <a:r>
              <a:rPr lang="ru-RU" b="1" dirty="0"/>
              <a:t> </a:t>
            </a:r>
          </a:p>
          <a:p>
            <a:r>
              <a:rPr lang="ru-RU" b="1" i="1" dirty="0" err="1"/>
              <a:t>Повітряне</a:t>
            </a:r>
            <a:r>
              <a:rPr lang="ru-RU" b="1" i="1" dirty="0"/>
              <a:t> </a:t>
            </a:r>
            <a:r>
              <a:rPr lang="ru-RU" b="1" i="1" dirty="0" err="1"/>
              <a:t>середовище</a:t>
            </a:r>
            <a:r>
              <a:rPr lang="ru-RU" b="1" i="1" dirty="0"/>
              <a:t>. При </a:t>
            </a:r>
            <a:r>
              <a:rPr lang="ru-RU" b="1" i="1" dirty="0" err="1"/>
              <a:t>санітарній</a:t>
            </a:r>
            <a:r>
              <a:rPr lang="ru-RU" b="1" i="1" dirty="0"/>
              <a:t> </a:t>
            </a:r>
            <a:r>
              <a:rPr lang="ru-RU" b="1" i="1" dirty="0" err="1"/>
              <a:t>оцінці</a:t>
            </a:r>
            <a:r>
              <a:rPr lang="ru-RU" b="1" i="1" dirty="0"/>
              <a:t> </a:t>
            </a:r>
            <a:r>
              <a:rPr lang="ru-RU" b="1" i="1" dirty="0" err="1"/>
              <a:t>екотоксичність</a:t>
            </a:r>
            <a:r>
              <a:rPr lang="ru-RU" b="1" i="1" dirty="0"/>
              <a:t> </a:t>
            </a:r>
            <a:r>
              <a:rPr lang="ru-RU" b="1" i="1" dirty="0" err="1"/>
              <a:t>полютантів</a:t>
            </a:r>
            <a:r>
              <a:rPr lang="ru-RU" b="1" i="1" dirty="0"/>
              <a:t> </a:t>
            </a:r>
            <a:r>
              <a:rPr lang="ru-RU" b="1" i="1" dirty="0" err="1"/>
              <a:t>використовується</a:t>
            </a:r>
            <a:r>
              <a:rPr lang="ru-RU" b="1" i="1" dirty="0"/>
              <a:t> </a:t>
            </a:r>
            <a:r>
              <a:rPr lang="ru-RU" b="1" i="1" dirty="0" err="1"/>
              <a:t>декілька</a:t>
            </a:r>
            <a:r>
              <a:rPr lang="ru-RU" b="1" i="1" dirty="0"/>
              <a:t> </a:t>
            </a:r>
            <a:r>
              <a:rPr lang="ru-RU" b="1" i="1" dirty="0" err="1"/>
              <a:t>видів</a:t>
            </a:r>
            <a:r>
              <a:rPr lang="ru-RU" b="1" i="1" dirty="0"/>
              <a:t> </a:t>
            </a:r>
            <a:r>
              <a:rPr lang="ru-RU" b="1" i="1" dirty="0" err="1"/>
              <a:t>гранично</a:t>
            </a:r>
            <a:r>
              <a:rPr lang="ru-RU" b="1" i="1" dirty="0"/>
              <a:t> </a:t>
            </a:r>
            <a:r>
              <a:rPr lang="ru-RU" b="1" i="1" dirty="0" err="1"/>
              <a:t>допустимих</a:t>
            </a:r>
            <a:r>
              <a:rPr lang="ru-RU" b="1" i="1" dirty="0"/>
              <a:t> </a:t>
            </a:r>
            <a:r>
              <a:rPr lang="ru-RU" b="1" i="1" dirty="0" err="1"/>
              <a:t>концентрацій</a:t>
            </a:r>
            <a:r>
              <a:rPr lang="ru-RU" b="1" i="1" dirty="0"/>
              <a:t> </a:t>
            </a:r>
            <a:r>
              <a:rPr lang="ru-RU" b="1" i="1" dirty="0" err="1"/>
              <a:t>забруднюючих</a:t>
            </a:r>
            <a:r>
              <a:rPr lang="ru-RU" b="1" i="1" dirty="0"/>
              <a:t> </a:t>
            </a:r>
            <a:r>
              <a:rPr lang="ru-RU" b="1" i="1" dirty="0" err="1"/>
              <a:t>речовин</a:t>
            </a:r>
            <a:r>
              <a:rPr lang="ru-RU" b="1" i="1" dirty="0"/>
              <a:t>, у тому </a:t>
            </a:r>
            <a:r>
              <a:rPr lang="ru-RU" b="1" i="1" dirty="0" err="1"/>
              <a:t>числі</a:t>
            </a:r>
            <a:r>
              <a:rPr lang="ru-RU" b="1" i="1" dirty="0"/>
              <a:t> ГДК </a:t>
            </a:r>
            <a:r>
              <a:rPr lang="ru-RU" b="1" i="1" dirty="0" err="1"/>
              <a:t>робочої</a:t>
            </a:r>
            <a:r>
              <a:rPr lang="ru-RU" b="1" i="1" dirty="0"/>
              <a:t> </a:t>
            </a:r>
            <a:r>
              <a:rPr lang="ru-RU" b="1" i="1" dirty="0" err="1"/>
              <a:t>зони</a:t>
            </a:r>
            <a:r>
              <a:rPr lang="ru-RU" b="1" i="1" dirty="0"/>
              <a:t> (</a:t>
            </a:r>
            <a:r>
              <a:rPr lang="ru-RU" b="1" i="1" dirty="0" err="1"/>
              <a:t>ГДКр.з</a:t>
            </a:r>
            <a:r>
              <a:rPr lang="ru-RU" b="1" i="1" dirty="0"/>
              <a:t>.), максимально </a:t>
            </a:r>
            <a:r>
              <a:rPr lang="ru-RU" b="1" i="1" dirty="0" err="1"/>
              <a:t>разова</a:t>
            </a:r>
            <a:r>
              <a:rPr lang="ru-RU" b="1" i="1" dirty="0"/>
              <a:t> (</a:t>
            </a:r>
            <a:r>
              <a:rPr lang="ru-RU" b="1" i="1" dirty="0" err="1"/>
              <a:t>ГДКмакс</a:t>
            </a:r>
            <a:r>
              <a:rPr lang="ru-RU" b="1" i="1" dirty="0"/>
              <a:t>.), </a:t>
            </a:r>
            <a:r>
              <a:rPr lang="ru-RU" b="1" i="1" dirty="0" err="1"/>
              <a:t>середньодобова</a:t>
            </a:r>
            <a:r>
              <a:rPr lang="ru-RU" b="1" i="1" dirty="0"/>
              <a:t> (</a:t>
            </a:r>
            <a:r>
              <a:rPr lang="ru-RU" b="1" i="1" dirty="0" err="1"/>
              <a:t>ГДКсер</a:t>
            </a:r>
            <a:r>
              <a:rPr lang="ru-RU" b="1" i="1" dirty="0" smtClean="0"/>
              <a:t>.)</a:t>
            </a:r>
            <a:endParaRPr lang="ru-RU" b="1" i="1" dirty="0"/>
          </a:p>
          <a:p>
            <a:r>
              <a:rPr lang="ru-RU" dirty="0"/>
              <a:t>Для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 </a:t>
            </a:r>
            <a:r>
              <a:rPr lang="ru-RU" dirty="0" err="1"/>
              <a:t>запроваджено</a:t>
            </a:r>
            <a:r>
              <a:rPr lang="ru-RU" dirty="0"/>
              <a:t> </a:t>
            </a:r>
            <a:r>
              <a:rPr lang="ru-RU" dirty="0" err="1"/>
              <a:t>нормативи</a:t>
            </a:r>
            <a:r>
              <a:rPr lang="ru-RU" dirty="0"/>
              <a:t> на </a:t>
            </a:r>
            <a:r>
              <a:rPr lang="ru-RU" dirty="0" err="1"/>
              <a:t>викидання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джерелами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- </a:t>
            </a:r>
            <a:r>
              <a:rPr lang="ru-RU" dirty="0" err="1"/>
              <a:t>гранично</a:t>
            </a:r>
            <a:r>
              <a:rPr lang="ru-RU" dirty="0"/>
              <a:t> </a:t>
            </a:r>
            <a:r>
              <a:rPr lang="ru-RU" dirty="0" err="1"/>
              <a:t>допустимий</a:t>
            </a:r>
            <a:r>
              <a:rPr lang="ru-RU" dirty="0"/>
              <a:t> </a:t>
            </a:r>
            <a:r>
              <a:rPr lang="ru-RU" dirty="0" err="1"/>
              <a:t>викид</a:t>
            </a:r>
            <a:r>
              <a:rPr lang="ru-RU" dirty="0"/>
              <a:t> (ГДВ). ГДВ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викидається</a:t>
            </a:r>
            <a:r>
              <a:rPr lang="ru-RU" dirty="0"/>
              <a:t> в </a:t>
            </a:r>
            <a:r>
              <a:rPr lang="ru-RU" dirty="0" err="1"/>
              <a:t>одиницю</a:t>
            </a:r>
            <a:r>
              <a:rPr lang="ru-RU" dirty="0"/>
              <a:t> часу, </a:t>
            </a:r>
            <a:r>
              <a:rPr lang="ru-RU" dirty="0" err="1"/>
              <a:t>який</a:t>
            </a:r>
            <a:r>
              <a:rPr lang="ru-RU" dirty="0"/>
              <a:t> в </a:t>
            </a:r>
            <a:r>
              <a:rPr lang="ru-RU" dirty="0" err="1"/>
              <a:t>сумі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викидами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не </a:t>
            </a:r>
            <a:r>
              <a:rPr lang="ru-RU" dirty="0" err="1"/>
              <a:t>створює</a:t>
            </a:r>
            <a:r>
              <a:rPr lang="ru-RU" dirty="0"/>
              <a:t> у приземному </a:t>
            </a:r>
            <a:r>
              <a:rPr lang="ru-RU" dirty="0" err="1"/>
              <a:t>шарі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концентрацію</a:t>
            </a:r>
            <a:r>
              <a:rPr lang="ru-RU" dirty="0"/>
              <a:t>, яка </a:t>
            </a:r>
            <a:r>
              <a:rPr lang="ru-RU" dirty="0" err="1"/>
              <a:t>перевищує</a:t>
            </a:r>
            <a:r>
              <a:rPr lang="ru-RU" dirty="0"/>
              <a:t> ГДК. ГДВ </a:t>
            </a:r>
            <a:r>
              <a:rPr lang="ru-RU" dirty="0" err="1"/>
              <a:t>розраховують</a:t>
            </a:r>
            <a:r>
              <a:rPr lang="ru-RU" dirty="0"/>
              <a:t> за методиками, </a:t>
            </a:r>
            <a:r>
              <a:rPr lang="ru-RU" dirty="0" err="1"/>
              <a:t>розробленими</a:t>
            </a:r>
            <a:r>
              <a:rPr lang="ru-RU" dirty="0"/>
              <a:t> </a:t>
            </a:r>
            <a:r>
              <a:rPr lang="ru-RU" dirty="0" err="1"/>
              <a:t>Держкомгідрометом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для кожного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враховуються</a:t>
            </a:r>
            <a:r>
              <a:rPr lang="ru-RU" dirty="0"/>
              <a:t> перспектива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кліматичні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місцевості</a:t>
            </a:r>
            <a:r>
              <a:rPr lang="ru-RU" dirty="0"/>
              <a:t>. </a:t>
            </a:r>
          </a:p>
          <a:p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ГДК, а </a:t>
            </a:r>
            <a:r>
              <a:rPr lang="ru-RU" dirty="0" err="1"/>
              <a:t>викиди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зменшені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об'єктивних</a:t>
            </a:r>
            <a:r>
              <a:rPr lang="ru-RU" dirty="0"/>
              <a:t> причин, то на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/>
              <a:t>тимчасово</a:t>
            </a:r>
            <a:r>
              <a:rPr lang="ru-RU" dirty="0"/>
              <a:t> </a:t>
            </a:r>
            <a:r>
              <a:rPr lang="ru-RU" dirty="0" err="1"/>
              <a:t>узгоджені</a:t>
            </a:r>
            <a:r>
              <a:rPr lang="ru-RU" dirty="0"/>
              <a:t> </a:t>
            </a:r>
            <a:r>
              <a:rPr lang="ru-RU" dirty="0" err="1"/>
              <a:t>викиди</a:t>
            </a:r>
            <a:r>
              <a:rPr lang="ru-RU" dirty="0"/>
              <a:t> (ТУВ). </a:t>
            </a:r>
          </a:p>
          <a:p>
            <a:r>
              <a:rPr lang="ru-RU" dirty="0"/>
              <a:t>ГДК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повітрі</a:t>
            </a:r>
            <a:r>
              <a:rPr lang="ru-RU" dirty="0"/>
              <a:t> наведено в табл. </a:t>
            </a:r>
            <a:r>
              <a:rPr lang="ru-RU" dirty="0" smtClean="0"/>
              <a:t>7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443711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7 </a:t>
            </a:r>
            <a:endParaRPr lang="ru-RU" i="1" dirty="0"/>
          </a:p>
          <a:p>
            <a:r>
              <a:rPr lang="ru-RU" b="1" dirty="0" err="1"/>
              <a:t>Гранично</a:t>
            </a:r>
            <a:r>
              <a:rPr lang="ru-RU" b="1" dirty="0"/>
              <a:t> </a:t>
            </a:r>
            <a:r>
              <a:rPr lang="ru-RU" b="1" dirty="0" err="1"/>
              <a:t>допустимі</a:t>
            </a:r>
            <a:r>
              <a:rPr lang="ru-RU" b="1" dirty="0"/>
              <a:t> </a:t>
            </a:r>
            <a:r>
              <a:rPr lang="ru-RU" b="1" dirty="0" err="1"/>
              <a:t>концентрації</a:t>
            </a:r>
            <a:r>
              <a:rPr lang="ru-RU" b="1" dirty="0"/>
              <a:t> </a:t>
            </a:r>
            <a:r>
              <a:rPr lang="ru-RU" b="1" dirty="0" err="1"/>
              <a:t>деяких</a:t>
            </a:r>
            <a:r>
              <a:rPr lang="ru-RU" b="1" dirty="0"/>
              <a:t> </a:t>
            </a:r>
            <a:r>
              <a:rPr lang="ru-RU" b="1" dirty="0" err="1"/>
              <a:t>шкідливих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в </a:t>
            </a:r>
            <a:r>
              <a:rPr lang="ru-RU" b="1" dirty="0" err="1"/>
              <a:t>повітрі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5085184"/>
            <a:ext cx="4778385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Поверхневі</a:t>
            </a:r>
            <a:r>
              <a:rPr lang="ru-RU" b="1" i="1" dirty="0"/>
              <a:t> води. </a:t>
            </a:r>
            <a:r>
              <a:rPr lang="ru-RU" b="1" i="1" dirty="0" err="1"/>
              <a:t>Нормативи</a:t>
            </a:r>
            <a:r>
              <a:rPr lang="ru-RU" b="1" i="1" dirty="0"/>
              <a:t> </a:t>
            </a:r>
            <a:r>
              <a:rPr lang="ru-RU" b="1" i="1" dirty="0" err="1"/>
              <a:t>якості</a:t>
            </a:r>
            <a:r>
              <a:rPr lang="ru-RU" b="1" i="1" dirty="0"/>
              <a:t> </a:t>
            </a:r>
            <a:r>
              <a:rPr lang="ru-RU" b="1" i="1" dirty="0" err="1"/>
              <a:t>введені</a:t>
            </a:r>
            <a:r>
              <a:rPr lang="ru-RU" b="1" i="1" dirty="0"/>
              <a:t> для </a:t>
            </a:r>
            <a:r>
              <a:rPr lang="ru-RU" b="1" i="1" dirty="0" err="1"/>
              <a:t>поверхневих</a:t>
            </a:r>
            <a:r>
              <a:rPr lang="ru-RU" b="1" i="1" dirty="0"/>
              <a:t> вод </a:t>
            </a:r>
            <a:r>
              <a:rPr lang="ru-RU" b="1" i="1" dirty="0" err="1"/>
              <a:t>різних</a:t>
            </a:r>
            <a:r>
              <a:rPr lang="ru-RU" b="1" i="1" dirty="0"/>
              <a:t> </a:t>
            </a:r>
            <a:r>
              <a:rPr lang="ru-RU" b="1" i="1" dirty="0" err="1"/>
              <a:t>категорій</a:t>
            </a:r>
            <a:r>
              <a:rPr lang="ru-RU" b="1" i="1" dirty="0"/>
              <a:t> </a:t>
            </a:r>
            <a:r>
              <a:rPr lang="ru-RU" b="1" i="1" dirty="0" err="1"/>
              <a:t>використання</a:t>
            </a:r>
            <a:r>
              <a:rPr lang="ru-RU" b="1" i="1" dirty="0"/>
              <a:t>: </a:t>
            </a:r>
            <a:r>
              <a:rPr lang="ru-RU" b="1" i="1" dirty="0" err="1"/>
              <a:t>господарсько-питного</a:t>
            </a:r>
            <a:r>
              <a:rPr lang="ru-RU" b="1" i="1" dirty="0"/>
              <a:t>, </a:t>
            </a:r>
            <a:r>
              <a:rPr lang="ru-RU" b="1" i="1" dirty="0" err="1"/>
              <a:t>культурно-побутового</a:t>
            </a:r>
            <a:r>
              <a:rPr lang="ru-RU" b="1" i="1" dirty="0"/>
              <a:t>, </a:t>
            </a:r>
            <a:r>
              <a:rPr lang="ru-RU" b="1" i="1" dirty="0" err="1"/>
              <a:t>рибогосподарського</a:t>
            </a:r>
            <a:r>
              <a:rPr lang="ru-RU" b="1" i="1" dirty="0"/>
              <a:t>. Для перших </a:t>
            </a:r>
            <a:r>
              <a:rPr lang="ru-RU" b="1" i="1" dirty="0" err="1"/>
              <a:t>двох</a:t>
            </a:r>
            <a:r>
              <a:rPr lang="ru-RU" b="1" i="1" dirty="0"/>
              <a:t> </a:t>
            </a:r>
            <a:r>
              <a:rPr lang="ru-RU" b="1" i="1" dirty="0" err="1"/>
              <a:t>основних</a:t>
            </a:r>
            <a:r>
              <a:rPr lang="ru-RU" b="1" i="1" dirty="0"/>
              <a:t> </a:t>
            </a:r>
            <a:r>
              <a:rPr lang="ru-RU" b="1" i="1" dirty="0" err="1"/>
              <a:t>категорій</a:t>
            </a:r>
            <a:r>
              <a:rPr lang="ru-RU" b="1" i="1" dirty="0"/>
              <a:t>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санітарно-гігієнічні</a:t>
            </a:r>
            <a:r>
              <a:rPr lang="ru-RU" b="1" i="1" dirty="0"/>
              <a:t> </a:t>
            </a:r>
            <a:r>
              <a:rPr lang="ru-RU" b="1" i="1" dirty="0" err="1"/>
              <a:t>нормативи</a:t>
            </a:r>
            <a:r>
              <a:rPr lang="ru-RU" b="1" i="1" dirty="0"/>
              <a:t> (табл. </a:t>
            </a:r>
            <a:r>
              <a:rPr lang="ru-RU" b="1" i="1" dirty="0" smtClean="0"/>
              <a:t>8</a:t>
            </a:r>
            <a:r>
              <a:rPr lang="ru-RU" b="1" i="1" dirty="0"/>
              <a:t>). </a:t>
            </a:r>
          </a:p>
          <a:p>
            <a:r>
              <a:rPr lang="ru-RU" b="1" i="1" dirty="0"/>
              <a:t>Грунт. ГДК </a:t>
            </a:r>
            <a:r>
              <a:rPr lang="ru-RU" b="1" i="1" dirty="0" err="1"/>
              <a:t>забруднюючих</a:t>
            </a:r>
            <a:r>
              <a:rPr lang="ru-RU" b="1" i="1" dirty="0"/>
              <a:t> </a:t>
            </a:r>
            <a:r>
              <a:rPr lang="ru-RU" b="1" i="1" dirty="0" err="1"/>
              <a:t>речовин</a:t>
            </a:r>
            <a:r>
              <a:rPr lang="ru-RU" b="1" i="1" dirty="0"/>
              <a:t> </a:t>
            </a:r>
            <a:r>
              <a:rPr lang="ru-RU" b="1" i="1" dirty="0" err="1"/>
              <a:t>визначаються</a:t>
            </a:r>
            <a:r>
              <a:rPr lang="ru-RU" b="1" i="1" dirty="0"/>
              <a:t> </a:t>
            </a:r>
            <a:r>
              <a:rPr lang="ru-RU" b="1" i="1" dirty="0" err="1"/>
              <a:t>особливостями</a:t>
            </a:r>
            <a:r>
              <a:rPr lang="ru-RU" b="1" i="1" dirty="0"/>
              <a:t> </a:t>
            </a:r>
            <a:r>
              <a:rPr lang="ru-RU" b="1" i="1" dirty="0" err="1"/>
              <a:t>відновлення</a:t>
            </a:r>
            <a:r>
              <a:rPr lang="ru-RU" b="1" i="1" dirty="0"/>
              <a:t> </a:t>
            </a:r>
            <a:r>
              <a:rPr lang="ru-RU" b="1" i="1" dirty="0" err="1"/>
              <a:t>ґрунтів</a:t>
            </a:r>
            <a:r>
              <a:rPr lang="ru-RU" b="1" i="1" dirty="0"/>
              <a:t>, </a:t>
            </a:r>
            <a:r>
              <a:rPr lang="ru-RU" b="1" i="1" dirty="0" err="1"/>
              <a:t>хімічним</a:t>
            </a:r>
            <a:r>
              <a:rPr lang="ru-RU" b="1" i="1" dirty="0"/>
              <a:t> складом </a:t>
            </a:r>
            <a:r>
              <a:rPr lang="ru-RU" b="1" i="1" dirty="0" err="1"/>
              <a:t>токсикантів</a:t>
            </a:r>
            <a:r>
              <a:rPr lang="ru-RU" b="1" i="1" dirty="0"/>
              <a:t> та </a:t>
            </a:r>
            <a:r>
              <a:rPr lang="ru-RU" b="1" i="1" dirty="0" err="1"/>
              <a:t>їх</a:t>
            </a:r>
            <a:r>
              <a:rPr lang="ru-RU" b="1" i="1" dirty="0"/>
              <a:t> </a:t>
            </a:r>
            <a:r>
              <a:rPr lang="ru-RU" b="1" i="1" dirty="0" err="1"/>
              <a:t>токсичністю</a:t>
            </a:r>
            <a:r>
              <a:rPr lang="ru-RU" b="1" i="1" dirty="0"/>
              <a:t>. </a:t>
            </a:r>
            <a:r>
              <a:rPr lang="ru-RU" b="1" i="1" dirty="0" err="1"/>
              <a:t>Забруднюючі</a:t>
            </a:r>
            <a:r>
              <a:rPr lang="ru-RU" b="1" i="1" dirty="0"/>
              <a:t> </a:t>
            </a:r>
            <a:r>
              <a:rPr lang="ru-RU" b="1" i="1" dirty="0" err="1"/>
              <a:t>речовини</a:t>
            </a:r>
            <a:r>
              <a:rPr lang="ru-RU" b="1" i="1" dirty="0"/>
              <a:t> </a:t>
            </a:r>
            <a:r>
              <a:rPr lang="ru-RU" b="1" i="1" dirty="0" err="1"/>
              <a:t>надходять</a:t>
            </a:r>
            <a:r>
              <a:rPr lang="ru-RU" b="1" i="1" dirty="0"/>
              <a:t> в </a:t>
            </a:r>
            <a:r>
              <a:rPr lang="ru-RU" b="1" i="1" dirty="0" err="1"/>
              <a:t>ґрунт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атмосферного </a:t>
            </a:r>
            <a:r>
              <a:rPr lang="ru-RU" b="1" i="1" dirty="0" err="1"/>
              <a:t>повітря</a:t>
            </a:r>
            <a:r>
              <a:rPr lang="ru-RU" b="1" i="1" dirty="0"/>
              <a:t>,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поливними</a:t>
            </a:r>
            <a:r>
              <a:rPr lang="ru-RU" b="1" i="1" dirty="0"/>
              <a:t> водами, в </a:t>
            </a:r>
            <a:r>
              <a:rPr lang="ru-RU" b="1" i="1" dirty="0" err="1"/>
              <a:t>якості</a:t>
            </a:r>
            <a:r>
              <a:rPr lang="ru-RU" b="1" i="1" dirty="0"/>
              <a:t> </a:t>
            </a:r>
            <a:r>
              <a:rPr lang="ru-RU" b="1" i="1" dirty="0" err="1"/>
              <a:t>твердих</a:t>
            </a:r>
            <a:r>
              <a:rPr lang="ru-RU" b="1" i="1" dirty="0"/>
              <a:t> </a:t>
            </a:r>
            <a:r>
              <a:rPr lang="ru-RU" b="1" i="1" dirty="0" err="1"/>
              <a:t>відходів</a:t>
            </a:r>
            <a:r>
              <a:rPr lang="ru-RU" b="1" i="1" dirty="0"/>
              <a:t>, при </a:t>
            </a:r>
            <a:r>
              <a:rPr lang="ru-RU" b="1" i="1" dirty="0" err="1"/>
              <a:t>внесенні</a:t>
            </a:r>
            <a:r>
              <a:rPr lang="ru-RU" b="1" i="1" dirty="0"/>
              <a:t> </a:t>
            </a:r>
            <a:r>
              <a:rPr lang="ru-RU" b="1" i="1" dirty="0" err="1"/>
              <a:t>різних</a:t>
            </a:r>
            <a:r>
              <a:rPr lang="ru-RU" b="1" i="1" dirty="0"/>
              <a:t> добрив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пестицидів</a:t>
            </a:r>
            <a:r>
              <a:rPr lang="ru-RU" b="1" i="1" dirty="0"/>
              <a:t>. </a:t>
            </a:r>
          </a:p>
          <a:p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ґрунтів</a:t>
            </a:r>
            <a:r>
              <a:rPr lang="ru-RU" dirty="0"/>
              <a:t>, </a:t>
            </a:r>
            <a:r>
              <a:rPr lang="ru-RU" dirty="0" err="1"/>
              <a:t>забруднених</a:t>
            </a:r>
            <a:r>
              <a:rPr lang="ru-RU" dirty="0"/>
              <a:t> </a:t>
            </a:r>
            <a:r>
              <a:rPr lang="ru-RU" dirty="0" err="1"/>
              <a:t>важкими</a:t>
            </a:r>
            <a:r>
              <a:rPr lang="ru-RU" dirty="0"/>
              <a:t> </a:t>
            </a:r>
            <a:r>
              <a:rPr lang="ru-RU" dirty="0" err="1"/>
              <a:t>металами</a:t>
            </a:r>
            <a:r>
              <a:rPr lang="ru-RU" dirty="0"/>
              <a:t>, - одна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проблем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агроценозів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28498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8 </a:t>
            </a:r>
            <a:endParaRPr lang="ru-RU" i="1" dirty="0"/>
          </a:p>
          <a:p>
            <a:r>
              <a:rPr lang="ru-RU" b="1" dirty="0"/>
              <a:t>ГДК </a:t>
            </a:r>
            <a:r>
              <a:rPr lang="ru-RU" b="1" dirty="0" err="1"/>
              <a:t>деяких</a:t>
            </a:r>
            <a:r>
              <a:rPr lang="ru-RU" b="1" dirty="0"/>
              <a:t> </a:t>
            </a:r>
            <a:r>
              <a:rPr lang="ru-RU" b="1" dirty="0" err="1"/>
              <a:t>шкідливих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у </a:t>
            </a:r>
            <a:r>
              <a:rPr lang="ru-RU" b="1" dirty="0" err="1"/>
              <a:t>водних</a:t>
            </a:r>
            <a:r>
              <a:rPr lang="ru-RU" b="1" dirty="0"/>
              <a:t> </a:t>
            </a:r>
            <a:r>
              <a:rPr lang="ru-RU" b="1" dirty="0" err="1"/>
              <a:t>об'єктах</a:t>
            </a:r>
            <a:r>
              <a:rPr lang="ru-RU" b="1" dirty="0"/>
              <a:t> </a:t>
            </a:r>
            <a:r>
              <a:rPr lang="ru-RU" b="1" dirty="0" err="1"/>
              <a:t>господарсько-питного</a:t>
            </a:r>
            <a:r>
              <a:rPr lang="ru-RU" b="1" dirty="0"/>
              <a:t> та </a:t>
            </a:r>
            <a:r>
              <a:rPr lang="ru-RU" b="1" dirty="0" err="1"/>
              <a:t>культурно-побутового</a:t>
            </a:r>
            <a:r>
              <a:rPr lang="ru-RU" b="1" dirty="0"/>
              <a:t> </a:t>
            </a:r>
            <a:r>
              <a:rPr lang="ru-RU" b="1" dirty="0" err="1"/>
              <a:t>призначень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365104"/>
            <a:ext cx="5459924" cy="171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даний</a:t>
            </a:r>
            <a:r>
              <a:rPr lang="ru-RU" dirty="0"/>
              <a:t> час для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орієнтовно</a:t>
            </a:r>
            <a:r>
              <a:rPr lang="ru-RU" dirty="0"/>
              <a:t> </a:t>
            </a:r>
            <a:r>
              <a:rPr lang="ru-RU" dirty="0" err="1"/>
              <a:t>допустимі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(ОДК)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ГДК (табл. </a:t>
            </a:r>
            <a:r>
              <a:rPr lang="ru-RU" dirty="0" smtClean="0"/>
              <a:t>9</a:t>
            </a:r>
            <a:r>
              <a:rPr lang="ru-RU" dirty="0"/>
              <a:t>). </a:t>
            </a:r>
          </a:p>
          <a:p>
            <a:endParaRPr lang="ru-RU" i="1" dirty="0" smtClean="0"/>
          </a:p>
          <a:p>
            <a:r>
              <a:rPr lang="ru-RU" i="1" dirty="0" err="1" smtClean="0"/>
              <a:t>Таблиця</a:t>
            </a:r>
            <a:r>
              <a:rPr lang="ru-RU" i="1" dirty="0" smtClean="0"/>
              <a:t> 9 </a:t>
            </a:r>
            <a:endParaRPr lang="ru-RU" i="1" dirty="0"/>
          </a:p>
          <a:p>
            <a:r>
              <a:rPr lang="ru-RU" b="1" dirty="0"/>
              <a:t>ОДК </a:t>
            </a:r>
            <a:r>
              <a:rPr lang="ru-RU" b="1" dirty="0" err="1"/>
              <a:t>важких</a:t>
            </a:r>
            <a:r>
              <a:rPr lang="ru-RU" b="1" dirty="0"/>
              <a:t> </a:t>
            </a:r>
            <a:r>
              <a:rPr lang="ru-RU" b="1" dirty="0" err="1"/>
              <a:t>металів</a:t>
            </a:r>
            <a:r>
              <a:rPr lang="ru-RU" b="1" dirty="0"/>
              <a:t> у </a:t>
            </a:r>
            <a:r>
              <a:rPr lang="ru-RU" b="1" dirty="0" err="1"/>
              <a:t>ґрунті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56792"/>
            <a:ext cx="5037588" cy="214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Проблеми</a:t>
            </a:r>
            <a:r>
              <a:rPr lang="ru-RU" b="1" i="1" dirty="0"/>
              <a:t> </a:t>
            </a:r>
            <a:r>
              <a:rPr lang="ru-RU" b="1" i="1" dirty="0" err="1"/>
              <a:t>екологічного</a:t>
            </a:r>
            <a:r>
              <a:rPr lang="ru-RU" b="1" i="1" dirty="0"/>
              <a:t> </a:t>
            </a:r>
            <a:r>
              <a:rPr lang="ru-RU" b="1" i="1" dirty="0" err="1"/>
              <a:t>нормування</a:t>
            </a:r>
            <a:r>
              <a:rPr lang="ru-RU" b="1" i="1" dirty="0"/>
              <a:t>. При </a:t>
            </a:r>
            <a:r>
              <a:rPr lang="ru-RU" b="1" i="1" dirty="0" err="1"/>
              <a:t>вирішенні</a:t>
            </a:r>
            <a:r>
              <a:rPr lang="ru-RU" b="1" i="1" dirty="0"/>
              <a:t> </a:t>
            </a:r>
            <a:r>
              <a:rPr lang="ru-RU" b="1" i="1" dirty="0" err="1"/>
              <a:t>завдань</a:t>
            </a:r>
            <a:r>
              <a:rPr lang="ru-RU" b="1" i="1" dirty="0"/>
              <a:t> </a:t>
            </a:r>
            <a:r>
              <a:rPr lang="ru-RU" b="1" i="1" dirty="0" err="1"/>
              <a:t>еко</a:t>
            </a:r>
            <a:r>
              <a:rPr lang="ru-RU" b="1" i="1" dirty="0"/>
              <a:t> </a:t>
            </a:r>
            <a:r>
              <a:rPr lang="ru-RU" b="1" i="1" dirty="0" err="1"/>
              <a:t>логічної</a:t>
            </a:r>
            <a:r>
              <a:rPr lang="ru-RU" b="1" i="1" dirty="0"/>
              <a:t> </a:t>
            </a:r>
            <a:r>
              <a:rPr lang="ru-RU" b="1" i="1" dirty="0" err="1"/>
              <a:t>токсикології</a:t>
            </a:r>
            <a:r>
              <a:rPr lang="ru-RU" b="1" i="1" dirty="0"/>
              <a:t> доводиться </a:t>
            </a:r>
            <a:r>
              <a:rPr lang="ru-RU" b="1" i="1" dirty="0" err="1"/>
              <a:t>виходити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визнання</a:t>
            </a:r>
            <a:r>
              <a:rPr lang="ru-RU" b="1" i="1" dirty="0"/>
              <a:t> </a:t>
            </a:r>
            <a:r>
              <a:rPr lang="ru-RU" b="1" i="1" dirty="0" err="1"/>
              <a:t>неможливості</a:t>
            </a:r>
            <a:r>
              <a:rPr lang="ru-RU" b="1" i="1" dirty="0"/>
              <a:t> </a:t>
            </a:r>
            <a:r>
              <a:rPr lang="ru-RU" b="1" i="1" dirty="0" err="1"/>
              <a:t>повного</a:t>
            </a:r>
            <a:r>
              <a:rPr lang="ru-RU" b="1" i="1" dirty="0"/>
              <a:t> </a:t>
            </a:r>
            <a:r>
              <a:rPr lang="ru-RU" b="1" i="1" dirty="0" err="1"/>
              <a:t>запобігання</a:t>
            </a:r>
            <a:r>
              <a:rPr lang="ru-RU" b="1" i="1" dirty="0"/>
              <a:t> </a:t>
            </a:r>
            <a:r>
              <a:rPr lang="ru-RU" b="1" i="1" dirty="0" err="1"/>
              <a:t>забруднення</a:t>
            </a:r>
            <a:r>
              <a:rPr lang="ru-RU" b="1" i="1" dirty="0"/>
              <a:t> природного </a:t>
            </a:r>
            <a:r>
              <a:rPr lang="ru-RU" b="1" i="1" dirty="0" err="1"/>
              <a:t>середовища</a:t>
            </a:r>
            <a:r>
              <a:rPr lang="ru-RU" b="1" i="1" dirty="0"/>
              <a:t> </a:t>
            </a:r>
            <a:r>
              <a:rPr lang="ru-RU" b="1" i="1" dirty="0" err="1"/>
              <a:t>навіть</a:t>
            </a:r>
            <a:r>
              <a:rPr lang="ru-RU" b="1" i="1" dirty="0"/>
              <a:t> при </a:t>
            </a:r>
            <a:r>
              <a:rPr lang="ru-RU" b="1" i="1" dirty="0" err="1"/>
              <a:t>умовах</a:t>
            </a:r>
            <a:r>
              <a:rPr lang="ru-RU" b="1" i="1" dirty="0"/>
              <a:t> </a:t>
            </a:r>
            <a:r>
              <a:rPr lang="ru-RU" b="1" i="1" dirty="0" err="1"/>
              <a:t>вдосконалення</a:t>
            </a:r>
            <a:r>
              <a:rPr lang="ru-RU" b="1" i="1" dirty="0"/>
              <a:t> </a:t>
            </a:r>
            <a:r>
              <a:rPr lang="ru-RU" b="1" i="1" dirty="0" err="1"/>
              <a:t>виробництва</a:t>
            </a:r>
            <a:r>
              <a:rPr lang="ru-RU" b="1" i="1" dirty="0"/>
              <a:t>. </a:t>
            </a:r>
          </a:p>
          <a:p>
            <a:r>
              <a:rPr lang="ru-RU" dirty="0" err="1"/>
              <a:t>Було</a:t>
            </a:r>
            <a:r>
              <a:rPr lang="ru-RU" dirty="0"/>
              <a:t> б неправильно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регламентації</a:t>
            </a:r>
            <a:r>
              <a:rPr lang="ru-RU" dirty="0"/>
              <a:t> антропогенного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виникло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в </a:t>
            </a:r>
            <a:r>
              <a:rPr lang="ru-RU" dirty="0" err="1"/>
              <a:t>останні</a:t>
            </a:r>
            <a:r>
              <a:rPr lang="ru-RU" dirty="0"/>
              <a:t> роки. У широкому практичному </a:t>
            </a:r>
            <a:r>
              <a:rPr lang="ru-RU" dirty="0" err="1"/>
              <a:t>плані</a:t>
            </a:r>
            <a:r>
              <a:rPr lang="ru-RU" dirty="0"/>
              <a:t> перед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стояла проблема: </a:t>
            </a:r>
            <a:r>
              <a:rPr lang="ru-RU" dirty="0" err="1"/>
              <a:t>що</a:t>
            </a:r>
            <a:r>
              <a:rPr lang="ru-RU" dirty="0"/>
              <a:t>, де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дозволити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при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природою.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підбирати</a:t>
            </a:r>
            <a:r>
              <a:rPr lang="ru-RU" dirty="0"/>
              <a:t> для </a:t>
            </a:r>
            <a:r>
              <a:rPr lang="ru-RU" dirty="0" err="1"/>
              <a:t>землеробства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дотримуватися</a:t>
            </a:r>
            <a:r>
              <a:rPr lang="ru-RU" dirty="0"/>
              <a:t> правильного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агротехніки</a:t>
            </a:r>
            <a:r>
              <a:rPr lang="ru-RU" dirty="0"/>
              <a:t>, </a:t>
            </a:r>
            <a:r>
              <a:rPr lang="ru-RU" dirty="0" err="1"/>
              <a:t>термінів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норм </a:t>
            </a:r>
            <a:r>
              <a:rPr lang="ru-RU" dirty="0" err="1"/>
              <a:t>сівби</a:t>
            </a:r>
            <a:r>
              <a:rPr lang="ru-RU" dirty="0"/>
              <a:t>, </a:t>
            </a:r>
            <a:r>
              <a:rPr lang="ru-RU" dirty="0" err="1"/>
              <a:t>регулювати</a:t>
            </a:r>
            <a:r>
              <a:rPr lang="ru-RU" dirty="0"/>
              <a:t> </a:t>
            </a:r>
            <a:r>
              <a:rPr lang="ru-RU" dirty="0" err="1"/>
              <a:t>інтенсивність</a:t>
            </a:r>
            <a:r>
              <a:rPr lang="ru-RU" dirty="0"/>
              <a:t> поливу, </a:t>
            </a:r>
            <a:r>
              <a:rPr lang="ru-RU" dirty="0" err="1"/>
              <a:t>пасовищних</a:t>
            </a:r>
            <a:r>
              <a:rPr lang="ru-RU" dirty="0"/>
              <a:t> </a:t>
            </a:r>
            <a:r>
              <a:rPr lang="ru-RU" dirty="0" err="1"/>
              <a:t>навантажень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 </a:t>
            </a:r>
            <a:r>
              <a:rPr lang="ru-RU" dirty="0" err="1"/>
              <a:t>Додамо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багату</a:t>
            </a:r>
            <a:r>
              <a:rPr lang="ru-RU" dirty="0"/>
              <a:t> практику </a:t>
            </a:r>
            <a:r>
              <a:rPr lang="ru-RU" dirty="0" err="1"/>
              <a:t>лісівництва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розрахункових</a:t>
            </a:r>
            <a:r>
              <a:rPr lang="ru-RU" dirty="0"/>
              <a:t> </a:t>
            </a:r>
            <a:r>
              <a:rPr lang="ru-RU" dirty="0" err="1"/>
              <a:t>лісосік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нормування</a:t>
            </a:r>
            <a:r>
              <a:rPr lang="ru-RU" dirty="0"/>
              <a:t> </a:t>
            </a:r>
            <a:r>
              <a:rPr lang="ru-RU" dirty="0" err="1"/>
              <a:t>забруднюючих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біоценозах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санітарно-гігієнічних</a:t>
            </a:r>
            <a:r>
              <a:rPr lang="ru-RU" dirty="0"/>
              <a:t> принципах </a:t>
            </a:r>
            <a:r>
              <a:rPr lang="ru-RU" dirty="0" err="1"/>
              <a:t>і</a:t>
            </a:r>
            <a:r>
              <a:rPr lang="ru-RU" dirty="0"/>
              <a:t> нормах, </a:t>
            </a:r>
            <a:r>
              <a:rPr lang="ru-RU" dirty="0" err="1"/>
              <a:t>тобто</a:t>
            </a:r>
            <a:r>
              <a:rPr lang="ru-RU" dirty="0"/>
              <a:t> на </a:t>
            </a:r>
            <a:r>
              <a:rPr lang="ru-RU" dirty="0" err="1"/>
              <a:t>пріоритетності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, </a:t>
            </a:r>
            <a:r>
              <a:rPr lang="ru-RU" dirty="0" err="1"/>
              <a:t>передусім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токсикологи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гігієністи</a:t>
            </a:r>
            <a:r>
              <a:rPr lang="ru-RU" dirty="0"/>
              <a:t> при </a:t>
            </a:r>
            <a:r>
              <a:rPr lang="ru-RU" dirty="0" err="1"/>
              <a:t>встановленні</a:t>
            </a:r>
            <a:r>
              <a:rPr lang="ru-RU" dirty="0"/>
              <a:t> ГДК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, </a:t>
            </a:r>
            <a:r>
              <a:rPr lang="ru-RU" dirty="0" err="1"/>
              <a:t>повітрі</a:t>
            </a:r>
            <a:r>
              <a:rPr lang="ru-RU" dirty="0"/>
              <a:t>, </a:t>
            </a:r>
            <a:r>
              <a:rPr lang="ru-RU" dirty="0" err="1"/>
              <a:t>ґрунтах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продуктах </a:t>
            </a:r>
            <a:r>
              <a:rPr lang="ru-RU" dirty="0" err="1"/>
              <a:t>харчування</a:t>
            </a:r>
            <a:r>
              <a:rPr lang="ru-RU" dirty="0"/>
              <a:t>. </a:t>
            </a:r>
          </a:p>
          <a:p>
            <a:r>
              <a:rPr lang="ru-RU" dirty="0"/>
              <a:t>Разом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гігієнічні</a:t>
            </a:r>
            <a:r>
              <a:rPr lang="ru-RU" dirty="0"/>
              <a:t> </a:t>
            </a:r>
            <a:r>
              <a:rPr lang="ru-RU" dirty="0" err="1"/>
              <a:t>нормативи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у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(</a:t>
            </a:r>
            <a:r>
              <a:rPr lang="ru-RU" dirty="0" err="1"/>
              <a:t>повітря</a:t>
            </a:r>
            <a:r>
              <a:rPr lang="ru-RU" dirty="0"/>
              <a:t>, вода, грунт,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), </a:t>
            </a:r>
            <a:r>
              <a:rPr lang="ru-RU" dirty="0" err="1"/>
              <a:t>орієнтовані</a:t>
            </a:r>
            <a:r>
              <a:rPr lang="ru-RU" dirty="0"/>
              <a:t> на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прямого токсичного </a:t>
            </a:r>
            <a:r>
              <a:rPr lang="ru-RU" dirty="0" err="1"/>
              <a:t>впливу</a:t>
            </a:r>
            <a:r>
              <a:rPr lang="ru-RU" dirty="0"/>
              <a:t> перш за все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організменного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суборганізменного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гарантувати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Свідченням</a:t>
            </a:r>
            <a:r>
              <a:rPr lang="ru-RU" dirty="0"/>
              <a:t> </a:t>
            </a:r>
            <a:r>
              <a:rPr lang="ru-RU" dirty="0" err="1"/>
              <a:t>недостатності</a:t>
            </a:r>
            <a:r>
              <a:rPr lang="ru-RU" dirty="0"/>
              <a:t> </a:t>
            </a:r>
            <a:r>
              <a:rPr lang="ru-RU" dirty="0" err="1"/>
              <a:t>класичних</a:t>
            </a:r>
            <a:r>
              <a:rPr lang="ru-RU" dirty="0"/>
              <a:t> </a:t>
            </a:r>
            <a:r>
              <a:rPr lang="ru-RU" dirty="0" err="1"/>
              <a:t>токсикологічних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площ</a:t>
            </a:r>
            <a:r>
              <a:rPr lang="ru-RU" dirty="0"/>
              <a:t> </a:t>
            </a:r>
            <a:r>
              <a:rPr lang="ru-RU" dirty="0" err="1"/>
              <a:t>деградованих</a:t>
            </a:r>
            <a:r>
              <a:rPr lang="ru-RU" dirty="0"/>
              <a:t> </a:t>
            </a:r>
            <a:r>
              <a:rPr lang="ru-RU" dirty="0" err="1"/>
              <a:t>токсичним</a:t>
            </a:r>
            <a:r>
              <a:rPr lang="ru-RU" dirty="0"/>
              <a:t> </a:t>
            </a:r>
            <a:r>
              <a:rPr lang="ru-RU" dirty="0" err="1"/>
              <a:t>забрудненням</a:t>
            </a:r>
            <a:r>
              <a:rPr lang="ru-RU" dirty="0"/>
              <a:t> </a:t>
            </a:r>
            <a:r>
              <a:rPr lang="ru-RU" dirty="0" err="1"/>
              <a:t>наземних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екосистем</a:t>
            </a:r>
            <a:r>
              <a:rPr lang="ru-RU" dirty="0"/>
              <a:t>,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чутливі</a:t>
            </a:r>
            <a:r>
              <a:rPr lang="ru-RU" dirty="0"/>
              <a:t> до </a:t>
            </a:r>
            <a:r>
              <a:rPr lang="ru-RU" dirty="0" err="1"/>
              <a:t>токсикантів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. Тому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гігієнічних</a:t>
            </a:r>
            <a:r>
              <a:rPr lang="ru-RU" dirty="0"/>
              <a:t> ГДК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гарантує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 (в основному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ефектів</a:t>
            </a:r>
            <a:r>
              <a:rPr lang="ru-RU" dirty="0"/>
              <a:t> </a:t>
            </a:r>
            <a:r>
              <a:rPr lang="ru-RU" dirty="0" err="1"/>
              <a:t>біотрансформації</a:t>
            </a:r>
            <a:r>
              <a:rPr lang="ru-RU" dirty="0"/>
              <a:t> та </a:t>
            </a:r>
            <a:r>
              <a:rPr lang="ru-RU" dirty="0" err="1"/>
              <a:t>акумуляції</a:t>
            </a:r>
            <a:r>
              <a:rPr lang="ru-RU" dirty="0"/>
              <a:t> </a:t>
            </a:r>
            <a:r>
              <a:rPr lang="ru-RU" dirty="0" err="1"/>
              <a:t>токсикантів</a:t>
            </a:r>
            <a:r>
              <a:rPr lang="ru-RU" dirty="0"/>
              <a:t>).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Наприклад</a:t>
            </a:r>
            <a:r>
              <a:rPr lang="ru-RU" dirty="0"/>
              <a:t>, при </a:t>
            </a:r>
            <a:r>
              <a:rPr lang="ru-RU" dirty="0" err="1"/>
              <a:t>тривалому</a:t>
            </a:r>
            <a:r>
              <a:rPr lang="ru-RU" dirty="0"/>
              <a:t> </a:t>
            </a:r>
            <a:r>
              <a:rPr lang="ru-RU" dirty="0" err="1"/>
              <a:t>впливі</a:t>
            </a:r>
            <a:r>
              <a:rPr lang="ru-RU" dirty="0"/>
              <a:t> </a:t>
            </a:r>
            <a:r>
              <a:rPr lang="ru-RU" dirty="0" err="1"/>
              <a:t>сірчистого</a:t>
            </a:r>
            <a:r>
              <a:rPr lang="ru-RU" dirty="0"/>
              <a:t> газу в </a:t>
            </a:r>
            <a:r>
              <a:rPr lang="ru-RU" dirty="0" err="1"/>
              <a:t>концентраціях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перевищують</a:t>
            </a:r>
            <a:r>
              <a:rPr lang="ru-RU" dirty="0"/>
              <a:t> </a:t>
            </a:r>
            <a:r>
              <a:rPr lang="ru-RU" dirty="0" err="1"/>
              <a:t>санітарно-гігієнічні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для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серйозно</a:t>
            </a:r>
            <a:r>
              <a:rPr lang="ru-RU" dirty="0"/>
              <a:t> </a:t>
            </a:r>
            <a:r>
              <a:rPr lang="ru-RU" dirty="0" err="1"/>
              <a:t>уражаються</a:t>
            </a:r>
            <a:r>
              <a:rPr lang="ru-RU" dirty="0"/>
              <a:t> </a:t>
            </a:r>
            <a:r>
              <a:rPr lang="ru-RU" dirty="0" err="1"/>
              <a:t>хвойні</a:t>
            </a:r>
            <a:r>
              <a:rPr lang="ru-RU" dirty="0"/>
              <a:t> </a:t>
            </a:r>
            <a:r>
              <a:rPr lang="ru-RU" dirty="0" err="1"/>
              <a:t>ліси</a:t>
            </a:r>
            <a:r>
              <a:rPr lang="ru-RU" dirty="0"/>
              <a:t>.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лишайники гинуть в </a:t>
            </a:r>
            <a:r>
              <a:rPr lang="ru-RU" dirty="0" err="1"/>
              <a:t>міській</a:t>
            </a:r>
            <a:r>
              <a:rPr lang="ru-RU" dirty="0"/>
              <a:t> </a:t>
            </a:r>
            <a:r>
              <a:rPr lang="ru-RU" dirty="0" err="1"/>
              <a:t>атмосфері</a:t>
            </a:r>
            <a:r>
              <a:rPr lang="ru-RU" dirty="0"/>
              <a:t>, яка за </a:t>
            </a:r>
            <a:r>
              <a:rPr lang="ru-RU" dirty="0" err="1"/>
              <a:t>санітарно-гігієнічним</a:t>
            </a:r>
            <a:r>
              <a:rPr lang="ru-RU" dirty="0"/>
              <a:t> стандартам </a:t>
            </a:r>
            <a:r>
              <a:rPr lang="ru-RU" dirty="0" err="1"/>
              <a:t>вважається</a:t>
            </a:r>
            <a:r>
              <a:rPr lang="ru-RU" dirty="0"/>
              <a:t> допустимою для </a:t>
            </a:r>
            <a:r>
              <a:rPr lang="ru-RU" dirty="0" err="1"/>
              <a:t>людини</a:t>
            </a:r>
            <a:r>
              <a:rPr lang="ru-RU" dirty="0"/>
              <a:t>.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, </a:t>
            </a:r>
            <a:r>
              <a:rPr lang="ru-RU" dirty="0" err="1"/>
              <a:t>у</a:t>
            </a:r>
            <a:r>
              <a:rPr lang="ru-RU" dirty="0"/>
              <a:t>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Росії</a:t>
            </a:r>
            <a:r>
              <a:rPr lang="ru-RU" dirty="0"/>
              <a:t>, </a:t>
            </a:r>
            <a:r>
              <a:rPr lang="ru-RU" dirty="0" err="1"/>
              <a:t>нерідкі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питної</a:t>
            </a:r>
            <a:r>
              <a:rPr lang="ru-RU" dirty="0"/>
              <a:t> води,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вижити</a:t>
            </a:r>
            <a:r>
              <a:rPr lang="ru-RU" dirty="0"/>
              <a:t> далеко не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прісноводні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. При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забрудненнях</a:t>
            </a:r>
            <a:r>
              <a:rPr lang="ru-RU" dirty="0"/>
              <a:t> </a:t>
            </a:r>
            <a:r>
              <a:rPr lang="ru-RU" dirty="0" err="1"/>
              <a:t>ґрунту</a:t>
            </a:r>
            <a:r>
              <a:rPr lang="ru-RU" dirty="0"/>
              <a:t> </a:t>
            </a:r>
            <a:r>
              <a:rPr lang="ru-RU" dirty="0" err="1"/>
              <a:t>нафтою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важкими</a:t>
            </a:r>
            <a:r>
              <a:rPr lang="ru-RU" dirty="0"/>
              <a:t> </a:t>
            </a:r>
            <a:r>
              <a:rPr lang="ru-RU" dirty="0" err="1"/>
              <a:t>металами</a:t>
            </a:r>
            <a:r>
              <a:rPr lang="ru-RU" dirty="0"/>
              <a:t> сильно </a:t>
            </a:r>
            <a:r>
              <a:rPr lang="ru-RU" dirty="0" err="1"/>
              <a:t>страждає</a:t>
            </a:r>
            <a:r>
              <a:rPr lang="ru-RU" dirty="0"/>
              <a:t> </a:t>
            </a:r>
            <a:r>
              <a:rPr lang="ru-RU" dirty="0" err="1"/>
              <a:t>ґрунтова</a:t>
            </a:r>
            <a:r>
              <a:rPr lang="ru-RU" dirty="0"/>
              <a:t> </a:t>
            </a:r>
            <a:r>
              <a:rPr lang="ru-RU" dirty="0" err="1"/>
              <a:t>мезофауна</a:t>
            </a:r>
            <a:r>
              <a:rPr lang="ru-RU" dirty="0"/>
              <a:t>, в той час як </a:t>
            </a:r>
            <a:r>
              <a:rPr lang="ru-RU" dirty="0" err="1"/>
              <a:t>сільськогосподарська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відповідать</a:t>
            </a:r>
            <a:r>
              <a:rPr lang="ru-RU" dirty="0"/>
              <a:t> </a:t>
            </a:r>
            <a:r>
              <a:rPr lang="ru-RU" dirty="0" err="1"/>
              <a:t>санітарним</a:t>
            </a:r>
            <a:r>
              <a:rPr lang="ru-RU" dirty="0"/>
              <a:t> нормам для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. </a:t>
            </a:r>
            <a:r>
              <a:rPr lang="ru-RU" dirty="0" err="1"/>
              <a:t>Перерахування</a:t>
            </a:r>
            <a:r>
              <a:rPr lang="ru-RU" dirty="0"/>
              <a:t> </a:t>
            </a:r>
            <a:r>
              <a:rPr lang="ru-RU" dirty="0" err="1"/>
              <a:t>подібних</a:t>
            </a:r>
            <a:r>
              <a:rPr lang="ru-RU" dirty="0"/>
              <a:t> </a:t>
            </a:r>
            <a:r>
              <a:rPr lang="ru-RU" dirty="0" err="1"/>
              <a:t>прикладів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продовжувати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зрозуміло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біоценозів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«</a:t>
            </a:r>
            <a:r>
              <a:rPr lang="ru-RU" dirty="0" err="1"/>
              <a:t>унормувати</a:t>
            </a:r>
            <a:r>
              <a:rPr lang="ru-RU" dirty="0"/>
              <a:t>» по регламентам </a:t>
            </a:r>
            <a:r>
              <a:rPr lang="ru-RU" dirty="0" err="1"/>
              <a:t>людини</a:t>
            </a:r>
            <a:r>
              <a:rPr lang="ru-RU" dirty="0"/>
              <a:t>. Тут </a:t>
            </a:r>
            <a:r>
              <a:rPr lang="ru-RU" dirty="0" err="1"/>
              <a:t>потрібні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враховують</a:t>
            </a:r>
            <a:r>
              <a:rPr lang="ru-RU" dirty="0"/>
              <a:t> </a:t>
            </a:r>
            <a:r>
              <a:rPr lang="ru-RU" dirty="0" err="1"/>
              <a:t>надорганізменний</a:t>
            </a:r>
            <a:r>
              <a:rPr lang="ru-RU" dirty="0"/>
              <a:t> характер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токсикології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прикладних</a:t>
            </a:r>
            <a:r>
              <a:rPr lang="ru-RU" dirty="0"/>
              <a:t> </a:t>
            </a:r>
            <a:r>
              <a:rPr lang="ru-RU" dirty="0" err="1"/>
              <a:t>аспектів</a:t>
            </a:r>
            <a:r>
              <a:rPr lang="ru-RU" dirty="0"/>
              <a:t>. </a:t>
            </a:r>
          </a:p>
          <a:p>
            <a:r>
              <a:rPr lang="ru-RU" dirty="0" err="1"/>
              <a:t>Визначальними</a:t>
            </a:r>
            <a:r>
              <a:rPr lang="ru-RU" dirty="0"/>
              <a:t> в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екологічного</a:t>
            </a:r>
            <a:r>
              <a:rPr lang="ru-RU" dirty="0"/>
              <a:t> </a:t>
            </a:r>
            <a:r>
              <a:rPr lang="ru-RU" dirty="0" err="1"/>
              <a:t>нормування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екосистем</a:t>
            </a:r>
            <a:r>
              <a:rPr lang="ru-RU" dirty="0"/>
              <a:t>, а не </a:t>
            </a:r>
            <a:r>
              <a:rPr lang="ru-RU" dirty="0" err="1"/>
              <a:t>заміна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пристосування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до потреб </a:t>
            </a:r>
            <a:r>
              <a:rPr lang="ru-RU" dirty="0" err="1"/>
              <a:t>людини</a:t>
            </a:r>
            <a:r>
              <a:rPr lang="ru-RU" dirty="0"/>
              <a:t>. </a:t>
            </a:r>
          </a:p>
          <a:p>
            <a:r>
              <a:rPr lang="ru-RU" dirty="0" err="1"/>
              <a:t>Будь-які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екологічного</a:t>
            </a:r>
            <a:r>
              <a:rPr lang="ru-RU" dirty="0"/>
              <a:t> </a:t>
            </a:r>
            <a:r>
              <a:rPr lang="ru-RU" dirty="0" err="1"/>
              <a:t>нормування</a:t>
            </a:r>
            <a:r>
              <a:rPr lang="ru-RU" dirty="0"/>
              <a:t> </a:t>
            </a: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понятті</a:t>
            </a:r>
            <a:r>
              <a:rPr lang="ru-RU" dirty="0"/>
              <a:t> допустимого </a:t>
            </a:r>
            <a:r>
              <a:rPr lang="ru-RU" dirty="0" err="1"/>
              <a:t>навантаження</a:t>
            </a:r>
            <a:r>
              <a:rPr lang="ru-RU" dirty="0"/>
              <a:t>. У широкому </a:t>
            </a:r>
            <a:r>
              <a:rPr lang="ru-RU" dirty="0" err="1"/>
              <a:t>сенсі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допустимим</a:t>
            </a:r>
            <a:r>
              <a:rPr lang="ru-RU" dirty="0"/>
              <a:t> </a:t>
            </a:r>
            <a:r>
              <a:rPr lang="ru-RU" dirty="0" err="1"/>
              <a:t>антропогенним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на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розуміти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, яке не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якість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змінює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в </a:t>
            </a:r>
            <a:r>
              <a:rPr lang="ru-RU" dirty="0" err="1"/>
              <a:t>допустимих</a:t>
            </a:r>
            <a:r>
              <a:rPr lang="ru-RU" dirty="0"/>
              <a:t> межах, </a:t>
            </a:r>
            <a:r>
              <a:rPr lang="ru-RU" dirty="0" err="1"/>
              <a:t>тобто</a:t>
            </a:r>
            <a:r>
              <a:rPr lang="ru-RU" dirty="0"/>
              <a:t> не </a:t>
            </a:r>
            <a:r>
              <a:rPr lang="ru-RU" dirty="0" err="1"/>
              <a:t>руйнує</a:t>
            </a:r>
            <a:r>
              <a:rPr lang="ru-RU" dirty="0"/>
              <a:t> </a:t>
            </a:r>
            <a:r>
              <a:rPr lang="ru-RU" dirty="0" err="1"/>
              <a:t>існуючі</a:t>
            </a:r>
            <a:r>
              <a:rPr lang="ru-RU" dirty="0"/>
              <a:t> </a:t>
            </a:r>
            <a:r>
              <a:rPr lang="ru-RU" dirty="0" err="1"/>
              <a:t>екосистеми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несприятливих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у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популяцій</a:t>
            </a:r>
            <a:r>
              <a:rPr lang="ru-RU" dirty="0"/>
              <a:t>, в першу </a:t>
            </a:r>
            <a:r>
              <a:rPr lang="ru-RU" dirty="0" err="1"/>
              <a:t>чергу</a:t>
            </a:r>
            <a:r>
              <a:rPr lang="ru-RU" dirty="0"/>
              <a:t> у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Екологічне</a:t>
            </a:r>
            <a:r>
              <a:rPr lang="ru-RU" dirty="0"/>
              <a:t> </a:t>
            </a:r>
            <a:r>
              <a:rPr lang="ru-RU" dirty="0" err="1"/>
              <a:t>нормування</a:t>
            </a:r>
            <a:r>
              <a:rPr lang="ru-RU" dirty="0"/>
              <a:t> на </a:t>
            </a:r>
            <a:r>
              <a:rPr lang="ru-RU" dirty="0" err="1"/>
              <a:t>ландшафтно-географічному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реалізовано</a:t>
            </a:r>
            <a:r>
              <a:rPr lang="ru-RU" dirty="0"/>
              <a:t> через </a:t>
            </a:r>
            <a:r>
              <a:rPr lang="ru-RU" dirty="0" err="1"/>
              <a:t>обґрунтований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обмеженого</a:t>
            </a:r>
            <a:r>
              <a:rPr lang="ru-RU" dirty="0"/>
              <a:t> числа </a:t>
            </a:r>
            <a:r>
              <a:rPr lang="ru-RU" dirty="0" err="1"/>
              <a:t>біогеоценозів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регламентації</a:t>
            </a:r>
            <a:r>
              <a:rPr lang="ru-RU" dirty="0"/>
              <a:t>. У </a:t>
            </a:r>
            <a:r>
              <a:rPr lang="ru-RU" dirty="0" err="1"/>
              <a:t>рівній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нормування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на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біоценози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здійснено</a:t>
            </a:r>
            <a:r>
              <a:rPr lang="ru-RU" dirty="0"/>
              <a:t> через </a:t>
            </a:r>
            <a:r>
              <a:rPr lang="ru-RU" dirty="0" err="1"/>
              <a:t>регламентації</a:t>
            </a:r>
            <a:r>
              <a:rPr lang="ru-RU" dirty="0"/>
              <a:t> стану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популяцій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співтовариств</a:t>
            </a:r>
            <a:r>
              <a:rPr lang="ru-RU" dirty="0"/>
              <a:t>, </a:t>
            </a:r>
            <a:r>
              <a:rPr lang="ru-RU" dirty="0" err="1"/>
              <a:t>віднесених</a:t>
            </a:r>
            <a:r>
              <a:rPr lang="ru-RU" dirty="0"/>
              <a:t> до </a:t>
            </a:r>
            <a:r>
              <a:rPr lang="ru-RU" dirty="0" err="1"/>
              <a:t>критичних</a:t>
            </a:r>
            <a:r>
              <a:rPr lang="ru-RU" dirty="0"/>
              <a:t> ланок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біоценозів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80728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</a:t>
            </a:r>
            <a:r>
              <a:rPr lang="ru-RU" dirty="0" err="1"/>
              <a:t>нормативів</a:t>
            </a:r>
            <a:r>
              <a:rPr lang="ru-RU" dirty="0"/>
              <a:t> </a:t>
            </a:r>
            <a:r>
              <a:rPr lang="ru-RU" dirty="0" err="1"/>
              <a:t>можлива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кількісної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обмеженого</a:t>
            </a:r>
            <a:r>
              <a:rPr lang="ru-RU" dirty="0"/>
              <a:t> числа </a:t>
            </a:r>
            <a:r>
              <a:rPr lang="ru-RU" dirty="0" err="1"/>
              <a:t>параметрів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стан </a:t>
            </a:r>
            <a:r>
              <a:rPr lang="ru-RU" dirty="0" err="1"/>
              <a:t>регламентованого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серйозної</a:t>
            </a:r>
            <a:r>
              <a:rPr lang="ru-RU" dirty="0"/>
              <a:t> </a:t>
            </a:r>
            <a:r>
              <a:rPr lang="ru-RU" dirty="0" err="1"/>
              <a:t>формалізації</a:t>
            </a:r>
            <a:r>
              <a:rPr lang="ru-RU" dirty="0"/>
              <a:t> та </a:t>
            </a:r>
            <a:r>
              <a:rPr lang="ru-RU" dirty="0" err="1"/>
              <a:t>спрощення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популяцій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взаємини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компонентами </a:t>
            </a:r>
            <a:r>
              <a:rPr lang="ru-RU" dirty="0" err="1"/>
              <a:t>біоценозу</a:t>
            </a:r>
            <a:r>
              <a:rPr lang="ru-RU" dirty="0"/>
              <a:t>. </a:t>
            </a:r>
            <a:r>
              <a:rPr lang="ru-RU" dirty="0" err="1"/>
              <a:t>Виділені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відображати</a:t>
            </a:r>
            <a:r>
              <a:rPr lang="ru-RU" dirty="0"/>
              <a:t> </a:t>
            </a:r>
            <a:r>
              <a:rPr lang="ru-RU" dirty="0" err="1"/>
              <a:t>неспецифічні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систем на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токсичного </a:t>
            </a:r>
            <a:r>
              <a:rPr lang="ru-RU" dirty="0" err="1"/>
              <a:t>впливу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дозволить </a:t>
            </a:r>
            <a:r>
              <a:rPr lang="ru-RU" dirty="0" err="1"/>
              <a:t>розглядати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як характеристик </a:t>
            </a:r>
            <a:r>
              <a:rPr lang="ru-RU" dirty="0" err="1"/>
              <a:t>поєднаної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та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інтегральними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. </a:t>
            </a:r>
          </a:p>
          <a:p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єдина</a:t>
            </a:r>
            <a:r>
              <a:rPr lang="ru-RU" dirty="0"/>
              <a:t> система </a:t>
            </a:r>
            <a:r>
              <a:rPr lang="ru-RU" dirty="0" err="1"/>
              <a:t>екологічного</a:t>
            </a:r>
            <a:r>
              <a:rPr lang="ru-RU" dirty="0"/>
              <a:t> та </a:t>
            </a:r>
            <a:r>
              <a:rPr lang="ru-RU" dirty="0" err="1"/>
              <a:t>санітарного</a:t>
            </a:r>
            <a:r>
              <a:rPr lang="ru-RU" dirty="0"/>
              <a:t> </a:t>
            </a:r>
            <a:r>
              <a:rPr lang="ru-RU" dirty="0" err="1"/>
              <a:t>нормування</a:t>
            </a:r>
            <a:r>
              <a:rPr lang="ru-RU" dirty="0"/>
              <a:t> в </a:t>
            </a:r>
            <a:r>
              <a:rPr lang="ru-RU" dirty="0" err="1"/>
              <a:t>змозі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добробут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зростаючого</a:t>
            </a:r>
            <a:r>
              <a:rPr lang="ru-RU" dirty="0"/>
              <a:t> </a:t>
            </a:r>
            <a:r>
              <a:rPr lang="ru-RU" dirty="0" err="1"/>
              <a:t>пресу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Таким чином, в </a:t>
            </a:r>
            <a:r>
              <a:rPr lang="ru-RU" dirty="0" err="1"/>
              <a:t>екологічній</a:t>
            </a:r>
            <a:r>
              <a:rPr lang="ru-RU" dirty="0"/>
              <a:t> </a:t>
            </a:r>
            <a:r>
              <a:rPr lang="ru-RU" dirty="0" err="1"/>
              <a:t>токсикології</a:t>
            </a:r>
            <a:r>
              <a:rPr lang="ru-RU" dirty="0"/>
              <a:t> при </a:t>
            </a:r>
            <a:r>
              <a:rPr lang="ru-RU" dirty="0" err="1"/>
              <a:t>нормуванні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представлені</a:t>
            </a:r>
            <a:r>
              <a:rPr lang="ru-RU" dirty="0"/>
              <a:t> три напрямки: </a:t>
            </a:r>
          </a:p>
          <a:p>
            <a:r>
              <a:rPr lang="ru-RU" dirty="0"/>
              <a:t>1) </a:t>
            </a:r>
            <a:r>
              <a:rPr lang="ru-RU" dirty="0" err="1"/>
              <a:t>польові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, </a:t>
            </a:r>
            <a:r>
              <a:rPr lang="ru-RU" dirty="0" err="1"/>
              <a:t>схильних</a:t>
            </a:r>
            <a:r>
              <a:rPr lang="ru-RU" dirty="0"/>
              <a:t> до токсичного </a:t>
            </a:r>
            <a:r>
              <a:rPr lang="ru-RU" dirty="0" err="1"/>
              <a:t>впливу</a:t>
            </a:r>
            <a:r>
              <a:rPr lang="ru-RU" dirty="0"/>
              <a:t>; </a:t>
            </a:r>
          </a:p>
          <a:p>
            <a:r>
              <a:rPr lang="ru-RU" dirty="0"/>
              <a:t>2) </a:t>
            </a:r>
            <a:r>
              <a:rPr lang="ru-RU" dirty="0" err="1"/>
              <a:t>експериментальне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; </a:t>
            </a:r>
          </a:p>
          <a:p>
            <a:r>
              <a:rPr lang="ru-RU" dirty="0"/>
              <a:t>3)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стійкості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систем. </a:t>
            </a:r>
          </a:p>
          <a:p>
            <a:r>
              <a:rPr lang="ru-RU" dirty="0"/>
              <a:t>В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екосистем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благополуччя</a:t>
            </a:r>
            <a:r>
              <a:rPr lang="ru-RU" dirty="0"/>
              <a:t> </a:t>
            </a:r>
            <a:r>
              <a:rPr lang="ru-RU" dirty="0" err="1"/>
              <a:t>людства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 шляху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взаємної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7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6</a:t>
            </a:r>
            <a:r>
              <a:rPr lang="ru-RU" sz="1600" b="1" dirty="0"/>
              <a:t>. Характеристика </a:t>
            </a:r>
            <a:r>
              <a:rPr lang="ru-RU" sz="1600" b="1" dirty="0" err="1"/>
              <a:t>деяких</a:t>
            </a:r>
            <a:r>
              <a:rPr lang="ru-RU" sz="1600" b="1" dirty="0"/>
              <a:t> </a:t>
            </a:r>
            <a:r>
              <a:rPr lang="ru-RU" sz="1600" b="1" dirty="0" err="1"/>
              <a:t>екотоксикантів</a:t>
            </a:r>
            <a:r>
              <a:rPr lang="ru-RU" sz="1600" b="1" dirty="0"/>
              <a:t>, </a:t>
            </a:r>
            <a:r>
              <a:rPr lang="ru-RU" sz="1600" b="1" dirty="0" err="1"/>
              <a:t>небезпечних</a:t>
            </a:r>
            <a:r>
              <a:rPr lang="ru-RU" sz="1600" b="1" dirty="0"/>
              <a:t> для </a:t>
            </a:r>
            <a:r>
              <a:rPr lang="ru-RU" sz="1600" b="1" dirty="0" err="1"/>
              <a:t>людини</a:t>
            </a:r>
            <a:r>
              <a:rPr lang="ru-RU" sz="1600" b="1" dirty="0"/>
              <a:t> </a:t>
            </a:r>
            <a:endParaRPr lang="ru-RU" sz="1600" b="1" dirty="0" smtClean="0"/>
          </a:p>
          <a:p>
            <a:endParaRPr lang="ru-RU" sz="1600" b="1" dirty="0"/>
          </a:p>
          <a:p>
            <a:r>
              <a:rPr lang="ru-RU" sz="1600" dirty="0"/>
              <a:t>Як </a:t>
            </a:r>
            <a:r>
              <a:rPr lang="ru-RU" sz="1600" dirty="0" err="1"/>
              <a:t>екотоксиканти</a:t>
            </a:r>
            <a:r>
              <a:rPr lang="ru-RU" sz="1600" dirty="0"/>
              <a:t> </a:t>
            </a:r>
            <a:r>
              <a:rPr lang="ru-RU" sz="1600" dirty="0" err="1"/>
              <a:t>найбільшу</a:t>
            </a:r>
            <a:r>
              <a:rPr lang="ru-RU" sz="1600" dirty="0"/>
              <a:t> </a:t>
            </a:r>
            <a:r>
              <a:rPr lang="ru-RU" sz="1600" dirty="0" err="1"/>
              <a:t>небезпеку</a:t>
            </a:r>
            <a:r>
              <a:rPr lang="ru-RU" sz="1600" dirty="0"/>
              <a:t> для </a:t>
            </a:r>
            <a:r>
              <a:rPr lang="ru-RU" sz="1600" dirty="0" err="1"/>
              <a:t>людини</a:t>
            </a:r>
            <a:r>
              <a:rPr lang="ru-RU" sz="1600" dirty="0"/>
              <a:t> </a:t>
            </a:r>
            <a:r>
              <a:rPr lang="ru-RU" sz="1600" dirty="0" err="1"/>
              <a:t>представляють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тривалий</a:t>
            </a:r>
            <a:r>
              <a:rPr lang="ru-RU" sz="1600" dirty="0"/>
              <a:t> час </a:t>
            </a:r>
            <a:r>
              <a:rPr lang="ru-RU" sz="1600" dirty="0" err="1"/>
              <a:t>зберігаються</a:t>
            </a:r>
            <a:r>
              <a:rPr lang="ru-RU" sz="1600" dirty="0"/>
              <a:t> в </a:t>
            </a:r>
            <a:r>
              <a:rPr lang="ru-RU" sz="1600" dirty="0" err="1"/>
              <a:t>навколишньому</a:t>
            </a:r>
            <a:r>
              <a:rPr lang="ru-RU" sz="1600" dirty="0"/>
              <a:t> </a:t>
            </a:r>
            <a:r>
              <a:rPr lang="ru-RU" sz="1600" dirty="0" err="1"/>
              <a:t>середовищі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організмі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здатні</a:t>
            </a:r>
            <a:r>
              <a:rPr lang="ru-RU" sz="1600" dirty="0"/>
              <a:t>, </a:t>
            </a:r>
            <a:r>
              <a:rPr lang="ru-RU" sz="1600" dirty="0" err="1"/>
              <a:t>діючи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 </a:t>
            </a:r>
            <a:r>
              <a:rPr lang="ru-RU" sz="1600" dirty="0" err="1"/>
              <a:t>малих</a:t>
            </a:r>
            <a:r>
              <a:rPr lang="ru-RU" sz="1600" dirty="0"/>
              <a:t> дозах, </a:t>
            </a:r>
            <a:r>
              <a:rPr lang="ru-RU" sz="1600" dirty="0" err="1"/>
              <a:t>ініціювати</a:t>
            </a:r>
            <a:r>
              <a:rPr lang="ru-RU" sz="1600" dirty="0"/>
              <a:t> </a:t>
            </a:r>
            <a:r>
              <a:rPr lang="ru-RU" sz="1600" dirty="0" err="1"/>
              <a:t>хронічні</a:t>
            </a:r>
            <a:r>
              <a:rPr lang="ru-RU" sz="1600" dirty="0"/>
              <a:t> </a:t>
            </a:r>
            <a:r>
              <a:rPr lang="ru-RU" sz="1600" dirty="0" err="1"/>
              <a:t>інтоксикації</a:t>
            </a:r>
            <a:r>
              <a:rPr lang="ru-RU" sz="1600" dirty="0"/>
              <a:t>, </a:t>
            </a:r>
            <a:r>
              <a:rPr lang="ru-RU" sz="1600" dirty="0" err="1"/>
              <a:t>аллобіотичні</a:t>
            </a:r>
            <a:r>
              <a:rPr lang="ru-RU" sz="1600" dirty="0"/>
              <a:t> </a:t>
            </a:r>
            <a:r>
              <a:rPr lang="ru-RU" sz="1600" dirty="0" err="1"/>
              <a:t>стани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спеціальні</a:t>
            </a:r>
            <a:r>
              <a:rPr lang="ru-RU" sz="1600" dirty="0"/>
              <a:t> </a:t>
            </a:r>
            <a:r>
              <a:rPr lang="ru-RU" sz="1600" dirty="0" err="1"/>
              <a:t>форми</a:t>
            </a:r>
            <a:r>
              <a:rPr lang="ru-RU" sz="1600" dirty="0"/>
              <a:t> токсичного </a:t>
            </a:r>
            <a:r>
              <a:rPr lang="ru-RU" sz="1600" dirty="0" err="1"/>
              <a:t>процесу</a:t>
            </a:r>
            <a:r>
              <a:rPr lang="ru-RU" sz="1600" dirty="0"/>
              <a:t>. До числа таких </a:t>
            </a:r>
            <a:r>
              <a:rPr lang="ru-RU" sz="1600" dirty="0" err="1"/>
              <a:t>екотоксикантів</a:t>
            </a:r>
            <a:r>
              <a:rPr lang="ru-RU" sz="1600" dirty="0"/>
              <a:t> </a:t>
            </a:r>
            <a:r>
              <a:rPr lang="ru-RU" sz="1600" dirty="0" err="1"/>
              <a:t>насамперед</a:t>
            </a:r>
            <a:r>
              <a:rPr lang="ru-RU" sz="1600" dirty="0"/>
              <a:t> належать </a:t>
            </a:r>
            <a:r>
              <a:rPr lang="ru-RU" sz="1600" dirty="0" err="1"/>
              <a:t>полігалогеновані</a:t>
            </a:r>
            <a:r>
              <a:rPr lang="ru-RU" sz="1600" dirty="0"/>
              <a:t> </a:t>
            </a:r>
            <a:r>
              <a:rPr lang="ru-RU" sz="1600" dirty="0" err="1"/>
              <a:t>ароматичні</a:t>
            </a:r>
            <a:r>
              <a:rPr lang="ru-RU" sz="1600" dirty="0"/>
              <a:t> </a:t>
            </a:r>
            <a:r>
              <a:rPr lang="ru-RU" sz="1600" dirty="0" err="1"/>
              <a:t>вуглеводні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деякі</a:t>
            </a:r>
            <a:r>
              <a:rPr lang="ru-RU" sz="1600" dirty="0"/>
              <a:t> метали: ртуть, </a:t>
            </a:r>
            <a:r>
              <a:rPr lang="ru-RU" sz="1600" dirty="0" err="1"/>
              <a:t>свинець</a:t>
            </a:r>
            <a:r>
              <a:rPr lang="ru-RU" sz="1600" dirty="0"/>
              <a:t>, </a:t>
            </a:r>
            <a:r>
              <a:rPr lang="ru-RU" sz="1600" dirty="0" err="1"/>
              <a:t>кадмій</a:t>
            </a:r>
            <a:r>
              <a:rPr lang="ru-RU" sz="1600" dirty="0"/>
              <a:t> та </a:t>
            </a:r>
            <a:r>
              <a:rPr lang="ru-RU" sz="1600" dirty="0" err="1"/>
              <a:t>ін</a:t>
            </a:r>
            <a:r>
              <a:rPr lang="ru-RU" sz="1600" dirty="0"/>
              <a:t>. (</a:t>
            </a:r>
            <a:r>
              <a:rPr lang="ru-RU" sz="1600" dirty="0" err="1"/>
              <a:t>їх</a:t>
            </a:r>
            <a:r>
              <a:rPr lang="ru-RU" sz="1600" dirty="0"/>
              <a:t> характеристики дано у </a:t>
            </a:r>
            <a:r>
              <a:rPr lang="ru-RU" sz="1600" dirty="0" err="1"/>
              <a:t>розділі</a:t>
            </a:r>
            <a:r>
              <a:rPr lang="ru-RU" sz="1600" dirty="0"/>
              <a:t> 7), а </a:t>
            </a:r>
            <a:r>
              <a:rPr lang="ru-RU" sz="1600" dirty="0" err="1"/>
              <a:t>також</a:t>
            </a:r>
            <a:r>
              <a:rPr lang="ru-RU" sz="1600" dirty="0"/>
              <a:t> ФОС </a:t>
            </a:r>
            <a:r>
              <a:rPr lang="ru-RU" sz="1600" dirty="0" err="1"/>
              <a:t>і</a:t>
            </a:r>
            <a:r>
              <a:rPr lang="ru-RU" sz="1600" dirty="0"/>
              <a:t> ХОС. </a:t>
            </a:r>
          </a:p>
          <a:p>
            <a:r>
              <a:rPr lang="ru-RU" sz="1600" b="1" dirty="0" err="1"/>
              <a:t>Полігалогеновані</a:t>
            </a:r>
            <a:r>
              <a:rPr lang="ru-RU" sz="1600" b="1" dirty="0"/>
              <a:t> </a:t>
            </a:r>
            <a:r>
              <a:rPr lang="ru-RU" sz="1600" b="1" dirty="0" err="1"/>
              <a:t>ароматичні</a:t>
            </a:r>
            <a:r>
              <a:rPr lang="ru-RU" sz="1600" b="1" dirty="0"/>
              <a:t> </a:t>
            </a:r>
            <a:r>
              <a:rPr lang="ru-RU" sz="1600" b="1" dirty="0" err="1"/>
              <a:t>вуглеводні</a:t>
            </a:r>
            <a:r>
              <a:rPr lang="ru-RU" sz="1600" b="1" dirty="0"/>
              <a:t> (ПАВ). </a:t>
            </a:r>
            <a:r>
              <a:rPr lang="ru-RU" sz="1600" b="1" dirty="0" err="1"/>
              <a:t>Ця</a:t>
            </a:r>
            <a:r>
              <a:rPr lang="ru-RU" sz="1600" b="1" dirty="0"/>
              <a:t> </a:t>
            </a:r>
            <a:r>
              <a:rPr lang="ru-RU" sz="1600" b="1" dirty="0" err="1"/>
              <a:t>група</a:t>
            </a:r>
            <a:r>
              <a:rPr lang="ru-RU" sz="1600" b="1" dirty="0"/>
              <a:t> </a:t>
            </a:r>
            <a:r>
              <a:rPr lang="ru-RU" sz="1600" b="1" dirty="0" err="1"/>
              <a:t>речовин</a:t>
            </a:r>
            <a:r>
              <a:rPr lang="ru-RU" sz="1600" b="1" dirty="0"/>
              <a:t> </a:t>
            </a:r>
            <a:r>
              <a:rPr lang="ru-RU" sz="1600" b="1" dirty="0" err="1"/>
              <a:t>включає</a:t>
            </a:r>
            <a:r>
              <a:rPr lang="ru-RU" sz="1600" b="1" dirty="0"/>
              <a:t> в себе </a:t>
            </a:r>
            <a:r>
              <a:rPr lang="ru-RU" sz="1600" b="1" dirty="0" err="1"/>
              <a:t>галогенопохідні</a:t>
            </a:r>
            <a:r>
              <a:rPr lang="ru-RU" sz="1600" b="1" dirty="0"/>
              <a:t> </a:t>
            </a:r>
            <a:r>
              <a:rPr lang="ru-RU" sz="1600" b="1" dirty="0" err="1"/>
              <a:t>деякі</a:t>
            </a:r>
            <a:r>
              <a:rPr lang="ru-RU" sz="1600" b="1" dirty="0"/>
              <a:t> </a:t>
            </a:r>
            <a:r>
              <a:rPr lang="ru-RU" sz="1600" b="1" dirty="0" err="1"/>
              <a:t>ароматичних</a:t>
            </a:r>
            <a:r>
              <a:rPr lang="ru-RU" sz="1600" b="1" dirty="0"/>
              <a:t> </a:t>
            </a:r>
            <a:r>
              <a:rPr lang="ru-RU" sz="1600" b="1" dirty="0" err="1"/>
              <a:t>вуглеводнів</a:t>
            </a:r>
            <a:r>
              <a:rPr lang="ru-RU" sz="1600" b="1" dirty="0"/>
              <a:t>, </a:t>
            </a:r>
            <a:r>
              <a:rPr lang="ru-RU" sz="1600" b="1" dirty="0" err="1"/>
              <a:t>наприклад</a:t>
            </a:r>
            <a:r>
              <a:rPr lang="ru-RU" sz="1600" b="1" dirty="0"/>
              <a:t> </a:t>
            </a:r>
            <a:r>
              <a:rPr lang="ru-RU" sz="1600" b="1" dirty="0" err="1"/>
              <a:t>діоксину</a:t>
            </a:r>
            <a:r>
              <a:rPr lang="ru-RU" sz="1600" b="1" dirty="0"/>
              <a:t>, </a:t>
            </a:r>
            <a:r>
              <a:rPr lang="ru-RU" sz="1600" b="1" dirty="0" err="1"/>
              <a:t>дібензофурану</a:t>
            </a:r>
            <a:r>
              <a:rPr lang="ru-RU" sz="1600" b="1" dirty="0"/>
              <a:t>, </a:t>
            </a:r>
            <a:r>
              <a:rPr lang="ru-RU" sz="1600" b="1" dirty="0" err="1"/>
              <a:t>біфеніл</a:t>
            </a:r>
            <a:r>
              <a:rPr lang="ru-RU" sz="1600" b="1" dirty="0"/>
              <a:t>, бензолу та </a:t>
            </a:r>
            <a:r>
              <a:rPr lang="ru-RU" sz="1600" b="1" dirty="0" err="1"/>
              <a:t>ін</a:t>
            </a:r>
            <a:r>
              <a:rPr lang="ru-RU" sz="1600" b="1" dirty="0"/>
              <a:t>. ПАВ </a:t>
            </a:r>
            <a:r>
              <a:rPr lang="ru-RU" sz="1600" b="1" dirty="0" err="1"/>
              <a:t>можуть</a:t>
            </a:r>
            <a:r>
              <a:rPr lang="ru-RU" sz="1600" b="1" dirty="0"/>
              <a:t> </a:t>
            </a:r>
            <a:r>
              <a:rPr lang="ru-RU" sz="1600" b="1" dirty="0" err="1"/>
              <a:t>утворюватися</a:t>
            </a:r>
            <a:r>
              <a:rPr lang="ru-RU" sz="1600" b="1" dirty="0"/>
              <a:t> при </a:t>
            </a:r>
            <a:r>
              <a:rPr lang="ru-RU" sz="1600" b="1" dirty="0" err="1"/>
              <a:t>взаємодії</a:t>
            </a:r>
            <a:r>
              <a:rPr lang="ru-RU" sz="1600" b="1" dirty="0"/>
              <a:t> хлору </a:t>
            </a:r>
            <a:r>
              <a:rPr lang="ru-RU" sz="1600" b="1" dirty="0" err="1"/>
              <a:t>з</a:t>
            </a:r>
            <a:r>
              <a:rPr lang="ru-RU" sz="1600" b="1" dirty="0"/>
              <a:t> </a:t>
            </a:r>
            <a:r>
              <a:rPr lang="ru-RU" sz="1600" b="1" dirty="0" err="1"/>
              <a:t>ароматичними</a:t>
            </a:r>
            <a:r>
              <a:rPr lang="ru-RU" sz="1600" b="1" dirty="0"/>
              <a:t> </a:t>
            </a:r>
            <a:r>
              <a:rPr lang="ru-RU" sz="1600" b="1" dirty="0" err="1"/>
              <a:t>вуглеводнями</a:t>
            </a:r>
            <a:r>
              <a:rPr lang="ru-RU" sz="1600" b="1" dirty="0"/>
              <a:t> в </a:t>
            </a:r>
            <a:r>
              <a:rPr lang="ru-RU" sz="1600" b="1" dirty="0" err="1"/>
              <a:t>кисневому</a:t>
            </a:r>
            <a:r>
              <a:rPr lang="ru-RU" sz="1600" b="1" dirty="0"/>
              <a:t> </a:t>
            </a:r>
            <a:r>
              <a:rPr lang="ru-RU" sz="1600" b="1" dirty="0" err="1"/>
              <a:t>середовищі</a:t>
            </a:r>
            <a:r>
              <a:rPr lang="ru-RU" sz="1600" b="1" dirty="0"/>
              <a:t>, </a:t>
            </a:r>
            <a:r>
              <a:rPr lang="ru-RU" sz="1600" b="1" dirty="0" err="1"/>
              <a:t>зокрема</a:t>
            </a:r>
            <a:r>
              <a:rPr lang="ru-RU" sz="1600" b="1" dirty="0"/>
              <a:t> при </a:t>
            </a:r>
            <a:r>
              <a:rPr lang="ru-RU" sz="1600" b="1" dirty="0" err="1"/>
              <a:t>хлоруванні</a:t>
            </a:r>
            <a:r>
              <a:rPr lang="ru-RU" sz="1600" b="1" dirty="0"/>
              <a:t> </a:t>
            </a:r>
            <a:r>
              <a:rPr lang="ru-RU" sz="1600" b="1" dirty="0" err="1"/>
              <a:t>питної</a:t>
            </a:r>
            <a:r>
              <a:rPr lang="ru-RU" sz="1600" b="1" dirty="0"/>
              <a:t> води, </a:t>
            </a:r>
            <a:r>
              <a:rPr lang="ru-RU" sz="1600" b="1" dirty="0" err="1"/>
              <a:t>спалюванні</a:t>
            </a:r>
            <a:r>
              <a:rPr lang="ru-RU" sz="1600" b="1" dirty="0"/>
              <a:t> </a:t>
            </a:r>
            <a:r>
              <a:rPr lang="ru-RU" sz="1600" b="1" dirty="0" err="1"/>
              <a:t>осадів</a:t>
            </a:r>
            <a:r>
              <a:rPr lang="ru-RU" sz="1600" b="1" dirty="0"/>
              <a:t> </a:t>
            </a:r>
            <a:r>
              <a:rPr lang="ru-RU" sz="1600" b="1" dirty="0" err="1"/>
              <a:t>стічних</a:t>
            </a:r>
            <a:r>
              <a:rPr lang="ru-RU" sz="1600" b="1" dirty="0"/>
              <a:t> вод, </a:t>
            </a:r>
            <a:r>
              <a:rPr lang="ru-RU" sz="1600" b="1" dirty="0" err="1"/>
              <a:t>термічному</a:t>
            </a:r>
            <a:r>
              <a:rPr lang="ru-RU" sz="1600" b="1" dirty="0"/>
              <a:t> </a:t>
            </a:r>
            <a:r>
              <a:rPr lang="ru-RU" sz="1600" b="1" dirty="0" err="1"/>
              <a:t>розкладанні</a:t>
            </a:r>
            <a:r>
              <a:rPr lang="ru-RU" sz="1600" b="1" dirty="0"/>
              <a:t> </a:t>
            </a:r>
            <a:r>
              <a:rPr lang="ru-RU" sz="1600" b="1" dirty="0" err="1"/>
              <a:t>хімічних</a:t>
            </a:r>
            <a:r>
              <a:rPr lang="ru-RU" sz="1600" b="1" dirty="0"/>
              <a:t> </a:t>
            </a:r>
            <a:r>
              <a:rPr lang="ru-RU" sz="1600" b="1" dirty="0" err="1"/>
              <a:t>продуктів</a:t>
            </a:r>
            <a:r>
              <a:rPr lang="ru-RU" sz="1600" b="1" dirty="0"/>
              <a:t>, </a:t>
            </a:r>
            <a:r>
              <a:rPr lang="ru-RU" sz="1600" b="1" dirty="0" err="1"/>
              <a:t>вихлопах</a:t>
            </a:r>
            <a:r>
              <a:rPr lang="ru-RU" sz="1600" b="1" dirty="0"/>
              <a:t> </a:t>
            </a:r>
            <a:r>
              <a:rPr lang="ru-RU" sz="1600" b="1" dirty="0" err="1"/>
              <a:t>автомобілів</a:t>
            </a:r>
            <a:r>
              <a:rPr lang="ru-RU" sz="1600" b="1" dirty="0"/>
              <a:t> </a:t>
            </a:r>
            <a:r>
              <a:rPr lang="ru-RU" sz="1600" b="1" dirty="0" err="1"/>
              <a:t>і</a:t>
            </a:r>
            <a:r>
              <a:rPr lang="ru-RU" sz="1600" b="1" dirty="0"/>
              <a:t> т.д. </a:t>
            </a:r>
          </a:p>
          <a:p>
            <a:r>
              <a:rPr lang="ru-RU" sz="1600" b="1" dirty="0" err="1"/>
              <a:t>Діоксини</a:t>
            </a:r>
            <a:r>
              <a:rPr lang="ru-RU" sz="1600" b="1" dirty="0"/>
              <a:t>. В </a:t>
            </a:r>
            <a:r>
              <a:rPr lang="ru-RU" sz="1600" b="1" dirty="0" err="1"/>
              <a:t>даний</a:t>
            </a:r>
            <a:r>
              <a:rPr lang="ru-RU" sz="1600" b="1" dirty="0"/>
              <a:t> час </a:t>
            </a:r>
            <a:r>
              <a:rPr lang="ru-RU" sz="1600" b="1" dirty="0" err="1"/>
              <a:t>налічується</a:t>
            </a:r>
            <a:r>
              <a:rPr lang="ru-RU" sz="1600" b="1" dirty="0"/>
              <a:t> </a:t>
            </a:r>
            <a:r>
              <a:rPr lang="ru-RU" sz="1600" b="1" dirty="0" err="1"/>
              <a:t>кілька</a:t>
            </a:r>
            <a:r>
              <a:rPr lang="ru-RU" sz="1600" b="1" dirty="0"/>
              <a:t> </a:t>
            </a:r>
            <a:r>
              <a:rPr lang="ru-RU" sz="1600" b="1" dirty="0" err="1"/>
              <a:t>десятків</a:t>
            </a:r>
            <a:r>
              <a:rPr lang="ru-RU" sz="1600" b="1" dirty="0"/>
              <a:t> родин </a:t>
            </a:r>
            <a:r>
              <a:rPr lang="ru-RU" sz="1600" b="1" dirty="0" err="1"/>
              <a:t>цих</a:t>
            </a:r>
            <a:r>
              <a:rPr lang="ru-RU" sz="1600" b="1" dirty="0"/>
              <a:t> отрут, а </a:t>
            </a:r>
            <a:r>
              <a:rPr lang="ru-RU" sz="1600" b="1" dirty="0" err="1"/>
              <a:t>загальне</a:t>
            </a:r>
            <a:r>
              <a:rPr lang="ru-RU" sz="1600" b="1" dirty="0"/>
              <a:t> число </a:t>
            </a:r>
            <a:r>
              <a:rPr lang="ru-RU" sz="1600" b="1" dirty="0" err="1"/>
              <a:t>сполук</a:t>
            </a:r>
            <a:r>
              <a:rPr lang="ru-RU" sz="1600" b="1" dirty="0"/>
              <a:t> </a:t>
            </a:r>
            <a:r>
              <a:rPr lang="ru-RU" sz="1600" b="1" dirty="0" err="1"/>
              <a:t>перевищує</a:t>
            </a:r>
            <a:r>
              <a:rPr lang="ru-RU" sz="1600" b="1" dirty="0"/>
              <a:t> </a:t>
            </a:r>
            <a:r>
              <a:rPr lang="ru-RU" sz="1600" b="1" dirty="0" err="1"/>
              <a:t>тисячу</a:t>
            </a:r>
            <a:r>
              <a:rPr lang="ru-RU" sz="1600" b="1" dirty="0"/>
              <a:t>. </a:t>
            </a:r>
          </a:p>
          <a:p>
            <a:r>
              <a:rPr lang="ru-RU" sz="1600" dirty="0"/>
              <a:t>2,3,7,8-тетрахлордибензо-пара-діоксин (ТХДЦ, </a:t>
            </a:r>
            <a:r>
              <a:rPr lang="ru-RU" sz="1600" dirty="0" err="1"/>
              <a:t>діоксин</a:t>
            </a:r>
            <a:r>
              <a:rPr lang="ru-RU" sz="1600" dirty="0"/>
              <a:t>) – </a:t>
            </a:r>
            <a:r>
              <a:rPr lang="ru-RU" sz="1600" dirty="0" err="1"/>
              <a:t>найтоксичніший</a:t>
            </a:r>
            <a:r>
              <a:rPr lang="ru-RU" sz="1600" dirty="0"/>
              <a:t> </a:t>
            </a:r>
            <a:r>
              <a:rPr lang="ru-RU" sz="1600" dirty="0" err="1"/>
              <a:t>представник</a:t>
            </a:r>
            <a:r>
              <a:rPr lang="ru-RU" sz="1600" dirty="0"/>
              <a:t> </a:t>
            </a:r>
            <a:r>
              <a:rPr lang="ru-RU" sz="1600" dirty="0" err="1"/>
              <a:t>цієї</a:t>
            </a:r>
            <a:r>
              <a:rPr lang="ru-RU" sz="1600" dirty="0"/>
              <a:t> </a:t>
            </a:r>
            <a:r>
              <a:rPr lang="ru-RU" sz="1600" dirty="0" err="1"/>
              <a:t>групи</a:t>
            </a:r>
            <a:r>
              <a:rPr lang="ru-RU" sz="1600" dirty="0"/>
              <a:t>. ТХДЦ </a:t>
            </a:r>
            <a:r>
              <a:rPr lang="ru-RU" sz="1600" dirty="0" err="1"/>
              <a:t>відноситься</a:t>
            </a:r>
            <a:r>
              <a:rPr lang="ru-RU" sz="1600" dirty="0"/>
              <a:t> до </a:t>
            </a:r>
            <a:r>
              <a:rPr lang="ru-RU" sz="1600" dirty="0" err="1"/>
              <a:t>супертоксикантів</a:t>
            </a:r>
            <a:r>
              <a:rPr lang="ru-RU" sz="1600" dirty="0"/>
              <a:t>.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кристалічна</a:t>
            </a:r>
            <a:r>
              <a:rPr lang="ru-RU" sz="1600" dirty="0"/>
              <a:t> </a:t>
            </a:r>
            <a:r>
              <a:rPr lang="ru-RU" sz="1600" dirty="0" err="1"/>
              <a:t>речовина</a:t>
            </a:r>
            <a:r>
              <a:rPr lang="ru-RU" sz="1600" dirty="0"/>
              <a:t>, добре </a:t>
            </a:r>
            <a:r>
              <a:rPr lang="ru-RU" sz="1600" dirty="0" err="1"/>
              <a:t>розчиняється</a:t>
            </a:r>
            <a:r>
              <a:rPr lang="ru-RU" sz="1600" dirty="0"/>
              <a:t> у </a:t>
            </a:r>
            <a:r>
              <a:rPr lang="ru-RU" sz="1600" dirty="0" err="1"/>
              <a:t>ліпідах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органічних</a:t>
            </a:r>
            <a:r>
              <a:rPr lang="ru-RU" sz="1600" dirty="0"/>
              <a:t> </a:t>
            </a:r>
            <a:r>
              <a:rPr lang="ru-RU" sz="1600" dirty="0" err="1"/>
              <a:t>розчинниках</a:t>
            </a:r>
            <a:r>
              <a:rPr lang="ru-RU" sz="1600" dirty="0"/>
              <a:t>, особливо в </a:t>
            </a:r>
            <a:r>
              <a:rPr lang="ru-RU" sz="1600" dirty="0" err="1"/>
              <a:t>хлорбензолі</a:t>
            </a:r>
            <a:r>
              <a:rPr lang="ru-RU" sz="1600" dirty="0"/>
              <a:t>. У </a:t>
            </a:r>
            <a:r>
              <a:rPr lang="ru-RU" sz="1600" dirty="0" err="1"/>
              <a:t>воді</a:t>
            </a:r>
            <a:r>
              <a:rPr lang="ru-RU" sz="1600" dirty="0"/>
              <a:t> не </a:t>
            </a:r>
            <a:r>
              <a:rPr lang="ru-RU" sz="1600" dirty="0" err="1"/>
              <a:t>розчинний</a:t>
            </a:r>
            <a:r>
              <a:rPr lang="ru-RU" sz="1600" dirty="0"/>
              <a:t>, </a:t>
            </a:r>
            <a:r>
              <a:rPr lang="ru-RU" sz="1600" dirty="0" err="1"/>
              <a:t>не</a:t>
            </a:r>
            <a:r>
              <a:rPr lang="ru-RU" sz="1600" dirty="0"/>
              <a:t> </a:t>
            </a:r>
            <a:r>
              <a:rPr lang="ru-RU" sz="1600" dirty="0" err="1"/>
              <a:t>леткий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Діоксини</a:t>
            </a:r>
            <a:r>
              <a:rPr lang="ru-RU" sz="1600" dirty="0"/>
              <a:t> </a:t>
            </a:r>
            <a:r>
              <a:rPr lang="ru-RU" sz="1600" dirty="0" err="1"/>
              <a:t>відрізняються</a:t>
            </a:r>
            <a:r>
              <a:rPr lang="ru-RU" sz="1600" dirty="0"/>
              <a:t> </a:t>
            </a:r>
            <a:r>
              <a:rPr lang="ru-RU" sz="1600" dirty="0" err="1"/>
              <a:t>надзвичайною</a:t>
            </a:r>
            <a:r>
              <a:rPr lang="ru-RU" sz="1600" dirty="0"/>
              <a:t> </a:t>
            </a:r>
            <a:r>
              <a:rPr lang="ru-RU" sz="1600" dirty="0" err="1"/>
              <a:t>стійкістю</a:t>
            </a:r>
            <a:r>
              <a:rPr lang="ru-RU" sz="1600" dirty="0"/>
              <a:t>, </a:t>
            </a:r>
            <a:r>
              <a:rPr lang="ru-RU" sz="1600" dirty="0" err="1"/>
              <a:t>накопичуються</a:t>
            </a:r>
            <a:r>
              <a:rPr lang="ru-RU" sz="1600" dirty="0"/>
              <a:t> в </a:t>
            </a:r>
            <a:r>
              <a:rPr lang="ru-RU" sz="1600" dirty="0" err="1"/>
              <a:t>організмах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, </a:t>
            </a:r>
            <a:r>
              <a:rPr lang="ru-RU" sz="1600" dirty="0" err="1"/>
              <a:t>передаються</a:t>
            </a:r>
            <a:r>
              <a:rPr lang="ru-RU" sz="1600" dirty="0"/>
              <a:t> по </a:t>
            </a:r>
            <a:r>
              <a:rPr lang="ru-RU" sz="1600" dirty="0" err="1"/>
              <a:t>харчових</a:t>
            </a:r>
            <a:r>
              <a:rPr lang="ru-RU" sz="1600" dirty="0"/>
              <a:t> </a:t>
            </a:r>
            <a:r>
              <a:rPr lang="ru-RU" sz="1600" dirty="0" err="1"/>
              <a:t>ланцюгах</a:t>
            </a:r>
            <a:r>
              <a:rPr lang="ru-RU" sz="1600" dirty="0"/>
              <a:t>. </a:t>
            </a:r>
            <a:r>
              <a:rPr lang="ru-RU" sz="1600" dirty="0" err="1"/>
              <a:t>Діоксини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надійшли</a:t>
            </a:r>
            <a:r>
              <a:rPr lang="ru-RU" sz="1600" dirty="0"/>
              <a:t> в </a:t>
            </a:r>
            <a:r>
              <a:rPr lang="ru-RU" sz="1600" dirty="0" err="1"/>
              <a:t>організм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зараженою</a:t>
            </a:r>
            <a:r>
              <a:rPr lang="ru-RU" sz="1600" dirty="0"/>
              <a:t> </a:t>
            </a:r>
            <a:r>
              <a:rPr lang="ru-RU" sz="1600" dirty="0" err="1"/>
              <a:t>їжею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інгаляційно</a:t>
            </a:r>
            <a:r>
              <a:rPr lang="ru-RU" sz="1600" dirty="0"/>
              <a:t>, </a:t>
            </a:r>
            <a:r>
              <a:rPr lang="ru-RU" sz="1600" dirty="0" err="1"/>
              <a:t>піддаються</a:t>
            </a:r>
            <a:r>
              <a:rPr lang="ru-RU" sz="1600" dirty="0"/>
              <a:t> </a:t>
            </a:r>
            <a:r>
              <a:rPr lang="ru-RU" sz="1600" dirty="0" err="1"/>
              <a:t>повільній</a:t>
            </a:r>
            <a:r>
              <a:rPr lang="ru-RU" sz="1600" dirty="0"/>
              <a:t> </a:t>
            </a:r>
            <a:r>
              <a:rPr lang="ru-RU" sz="1600" dirty="0" err="1"/>
              <a:t>біотрансформації</a:t>
            </a:r>
            <a:r>
              <a:rPr lang="ru-RU" sz="1600" dirty="0"/>
              <a:t>. </a:t>
            </a:r>
            <a:r>
              <a:rPr lang="ru-RU" sz="1600" dirty="0" err="1"/>
              <a:t>Значна</a:t>
            </a:r>
            <a:r>
              <a:rPr lang="ru-RU" sz="1600" dirty="0"/>
              <a:t> </a:t>
            </a:r>
            <a:r>
              <a:rPr lang="ru-RU" sz="1600" dirty="0" err="1"/>
              <a:t>частина</a:t>
            </a:r>
            <a:r>
              <a:rPr lang="ru-RU" sz="1600" dirty="0"/>
              <a:t> </a:t>
            </a:r>
            <a:r>
              <a:rPr lang="ru-RU" sz="1600" dirty="0" err="1"/>
              <a:t>токсиканту</a:t>
            </a:r>
            <a:r>
              <a:rPr lang="ru-RU" sz="1600" dirty="0"/>
              <a:t> </a:t>
            </a:r>
            <a:r>
              <a:rPr lang="ru-RU" sz="1600" dirty="0" err="1"/>
              <a:t>накопичується</a:t>
            </a:r>
            <a:r>
              <a:rPr lang="ru-RU" sz="1600" dirty="0"/>
              <a:t> в </a:t>
            </a:r>
            <a:r>
              <a:rPr lang="ru-RU" sz="1600" dirty="0" err="1"/>
              <a:t>жировій</a:t>
            </a:r>
            <a:r>
              <a:rPr lang="ru-RU" sz="1600" dirty="0"/>
              <a:t> </a:t>
            </a:r>
            <a:r>
              <a:rPr lang="ru-RU" sz="1600" dirty="0" err="1"/>
              <a:t>тканині</a:t>
            </a:r>
            <a:r>
              <a:rPr lang="ru-RU" sz="1600" dirty="0"/>
              <a:t>.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напіввиведення</a:t>
            </a:r>
            <a:r>
              <a:rPr lang="ru-RU" sz="1600" dirty="0"/>
              <a:t> у </a:t>
            </a:r>
            <a:r>
              <a:rPr lang="ru-RU" sz="1600" dirty="0" err="1"/>
              <a:t>людини</a:t>
            </a:r>
            <a:r>
              <a:rPr lang="ru-RU" sz="1600" dirty="0"/>
              <a:t> - </a:t>
            </a:r>
            <a:r>
              <a:rPr lang="ru-RU" sz="1600" dirty="0" err="1"/>
              <a:t>п'ять-сім</a:t>
            </a:r>
            <a:r>
              <a:rPr lang="ru-RU" sz="1600" dirty="0"/>
              <a:t> </a:t>
            </a:r>
            <a:r>
              <a:rPr lang="ru-RU" sz="1600" dirty="0" err="1"/>
              <a:t>років</a:t>
            </a:r>
            <a:r>
              <a:rPr lang="ru-RU" sz="1600" dirty="0"/>
              <a:t>. Для токсичного </a:t>
            </a:r>
            <a:r>
              <a:rPr lang="ru-RU" sz="1600" dirty="0" err="1"/>
              <a:t>процесу</a:t>
            </a:r>
            <a:r>
              <a:rPr lang="ru-RU" sz="1600" dirty="0"/>
              <a:t> </a:t>
            </a:r>
            <a:r>
              <a:rPr lang="ru-RU" sz="1600" dirty="0" err="1"/>
              <a:t>характерний</a:t>
            </a:r>
            <a:r>
              <a:rPr lang="ru-RU" sz="1600" dirty="0"/>
              <a:t> </a:t>
            </a:r>
            <a:r>
              <a:rPr lang="ru-RU" sz="1600" dirty="0" err="1"/>
              <a:t>тривалий</a:t>
            </a:r>
            <a:r>
              <a:rPr lang="ru-RU" sz="1600" dirty="0"/>
              <a:t> </a:t>
            </a:r>
            <a:r>
              <a:rPr lang="ru-RU" sz="1600" dirty="0" err="1"/>
              <a:t>прихований</a:t>
            </a:r>
            <a:r>
              <a:rPr lang="ru-RU" sz="1600" dirty="0"/>
              <a:t> </a:t>
            </a:r>
            <a:r>
              <a:rPr lang="ru-RU" sz="1600" dirty="0" err="1"/>
              <a:t>період</a:t>
            </a:r>
            <a:r>
              <a:rPr lang="ru-RU" sz="1600" dirty="0"/>
              <a:t>. </a:t>
            </a:r>
            <a:r>
              <a:rPr lang="ru-RU" sz="1600" dirty="0" err="1"/>
              <a:t>Перебіг</a:t>
            </a:r>
            <a:r>
              <a:rPr lang="ru-RU" sz="1600" dirty="0"/>
              <a:t> </a:t>
            </a:r>
            <a:r>
              <a:rPr lang="ru-RU" sz="1600" dirty="0" err="1"/>
              <a:t>навіть</a:t>
            </a:r>
            <a:r>
              <a:rPr lang="ru-RU" sz="1600" dirty="0"/>
              <a:t> </a:t>
            </a:r>
            <a:r>
              <a:rPr lang="ru-RU" sz="1600" dirty="0" err="1"/>
              <a:t>гострого</a:t>
            </a:r>
            <a:r>
              <a:rPr lang="ru-RU" sz="1600" dirty="0"/>
              <a:t> </a:t>
            </a:r>
            <a:r>
              <a:rPr lang="ru-RU" sz="1600" dirty="0" err="1"/>
              <a:t>ураження</a:t>
            </a:r>
            <a:r>
              <a:rPr lang="ru-RU" sz="1600" dirty="0"/>
              <a:t> </a:t>
            </a:r>
            <a:r>
              <a:rPr lang="ru-RU" sz="1600" dirty="0" err="1"/>
              <a:t>вкрай</a:t>
            </a:r>
            <a:r>
              <a:rPr lang="ru-RU" sz="1600" dirty="0"/>
              <a:t> </a:t>
            </a:r>
            <a:r>
              <a:rPr lang="ru-RU" sz="1600" dirty="0" err="1"/>
              <a:t>млявий</a:t>
            </a:r>
            <a:r>
              <a:rPr lang="ru-RU" sz="1600" dirty="0"/>
              <a:t>. У </a:t>
            </a:r>
            <a:r>
              <a:rPr lang="ru-RU" sz="1600" dirty="0" err="1"/>
              <a:t>клінічній</a:t>
            </a:r>
            <a:r>
              <a:rPr lang="ru-RU" sz="1600" dirty="0"/>
              <a:t> </a:t>
            </a:r>
            <a:r>
              <a:rPr lang="ru-RU" sz="1600" dirty="0" err="1"/>
              <a:t>картині</a:t>
            </a:r>
            <a:r>
              <a:rPr lang="ru-RU" sz="1600" dirty="0"/>
              <a:t> </a:t>
            </a:r>
            <a:r>
              <a:rPr lang="ru-RU" sz="1600" dirty="0" err="1"/>
              <a:t>спостерігається</a:t>
            </a:r>
            <a:r>
              <a:rPr lang="ru-RU" sz="1600" dirty="0"/>
              <a:t> </a:t>
            </a:r>
            <a:r>
              <a:rPr lang="ru-RU" sz="1600" dirty="0" err="1"/>
              <a:t>спочатку</a:t>
            </a:r>
            <a:r>
              <a:rPr lang="ru-RU" sz="1600" dirty="0"/>
              <a:t> синдром </a:t>
            </a:r>
            <a:r>
              <a:rPr lang="ru-RU" sz="1600" dirty="0" err="1"/>
              <a:t>загальної</a:t>
            </a:r>
            <a:r>
              <a:rPr lang="ru-RU" sz="1600" dirty="0"/>
              <a:t> </a:t>
            </a:r>
            <a:r>
              <a:rPr lang="ru-RU" sz="1600" dirty="0" err="1"/>
              <a:t>інтоксикації</a:t>
            </a:r>
            <a:r>
              <a:rPr lang="ru-RU" sz="1600" dirty="0"/>
              <a:t> (</a:t>
            </a:r>
            <a:r>
              <a:rPr lang="ru-RU" sz="1600" dirty="0" err="1"/>
              <a:t>виснаження</a:t>
            </a:r>
            <a:r>
              <a:rPr lang="ru-RU" sz="1600" dirty="0"/>
              <a:t>, </a:t>
            </a:r>
            <a:r>
              <a:rPr lang="ru-RU" sz="1600" dirty="0" err="1"/>
              <a:t>загальне</a:t>
            </a:r>
            <a:r>
              <a:rPr lang="ru-RU" sz="1600" dirty="0"/>
              <a:t> </a:t>
            </a:r>
            <a:r>
              <a:rPr lang="ru-RU" sz="1600" dirty="0" err="1"/>
              <a:t>пригнічення</a:t>
            </a:r>
            <a:r>
              <a:rPr lang="ru-RU" sz="1600" dirty="0"/>
              <a:t>, лейкоцитоз та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симптоми</a:t>
            </a:r>
            <a:r>
              <a:rPr lang="ru-RU" sz="1600" dirty="0"/>
              <a:t>). </a:t>
            </a:r>
            <a:r>
              <a:rPr lang="ru-RU" sz="1600" dirty="0" err="1"/>
              <a:t>Пізніше</a:t>
            </a:r>
            <a:r>
              <a:rPr lang="ru-RU" sz="1600" dirty="0"/>
              <a:t> </a:t>
            </a:r>
            <a:r>
              <a:rPr lang="ru-RU" sz="1600" dirty="0" err="1"/>
              <a:t>додаються</a:t>
            </a:r>
            <a:r>
              <a:rPr lang="ru-RU" sz="1600" dirty="0"/>
              <a:t> </a:t>
            </a:r>
            <a:r>
              <a:rPr lang="ru-RU" sz="1600" dirty="0" err="1"/>
              <a:t>симптоми</a:t>
            </a:r>
            <a:r>
              <a:rPr lang="ru-RU" sz="1600" dirty="0"/>
              <a:t> </a:t>
            </a:r>
            <a:r>
              <a:rPr lang="ru-RU" sz="1600" dirty="0" err="1"/>
              <a:t>органоспецифічної</a:t>
            </a:r>
            <a:r>
              <a:rPr lang="ru-RU" sz="1600" dirty="0"/>
              <a:t> </a:t>
            </a:r>
            <a:r>
              <a:rPr lang="ru-RU" sz="1600" dirty="0" err="1"/>
              <a:t>патології</a:t>
            </a:r>
            <a:r>
              <a:rPr lang="ru-RU" sz="1600" dirty="0"/>
              <a:t>, характерна </a:t>
            </a:r>
            <a:r>
              <a:rPr lang="ru-RU" sz="1600" dirty="0" err="1"/>
              <a:t>ембріотоксична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тератогенна</a:t>
            </a:r>
            <a:r>
              <a:rPr lang="ru-RU" sz="1600" dirty="0"/>
              <a:t> </a:t>
            </a:r>
            <a:r>
              <a:rPr lang="ru-RU" sz="1600" dirty="0" err="1"/>
              <a:t>дія</a:t>
            </a:r>
            <a:r>
              <a:rPr lang="ru-RU" sz="1600" dirty="0"/>
              <a:t>. ТХДД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/>
              <a:t>виражені</a:t>
            </a:r>
            <a:r>
              <a:rPr lang="ru-RU" sz="1600" dirty="0"/>
              <a:t> </a:t>
            </a:r>
            <a:r>
              <a:rPr lang="ru-RU" sz="1600" dirty="0" err="1"/>
              <a:t>канцерогенні</a:t>
            </a:r>
            <a:r>
              <a:rPr lang="ru-RU" sz="1600" dirty="0"/>
              <a:t> </a:t>
            </a:r>
            <a:r>
              <a:rPr lang="ru-RU" sz="1600" dirty="0" err="1"/>
              <a:t>властивості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76672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/>
              <a:t>Поліхлоровані</a:t>
            </a:r>
            <a:r>
              <a:rPr lang="ru-RU" sz="1600" b="1" dirty="0"/>
              <a:t> </a:t>
            </a:r>
            <a:r>
              <a:rPr lang="ru-RU" sz="1600" b="1" dirty="0" err="1"/>
              <a:t>біфеніли</a:t>
            </a:r>
            <a:r>
              <a:rPr lang="ru-RU" sz="1600" b="1" dirty="0"/>
              <a:t> (ПХБ). </a:t>
            </a:r>
            <a:r>
              <a:rPr lang="ru-RU" sz="1600" b="1" dirty="0" err="1"/>
              <a:t>Це</a:t>
            </a:r>
            <a:r>
              <a:rPr lang="ru-RU" sz="1600" b="1" dirty="0"/>
              <a:t> </a:t>
            </a:r>
            <a:r>
              <a:rPr lang="ru-RU" sz="1600" b="1" dirty="0" err="1"/>
              <a:t>клас</a:t>
            </a:r>
            <a:r>
              <a:rPr lang="ru-RU" sz="1600" b="1" dirty="0"/>
              <a:t> </a:t>
            </a:r>
            <a:r>
              <a:rPr lang="ru-RU" sz="1600" b="1" dirty="0" err="1"/>
              <a:t>синтетичних</a:t>
            </a:r>
            <a:r>
              <a:rPr lang="ru-RU" sz="1600" b="1" dirty="0"/>
              <a:t> </a:t>
            </a:r>
            <a:r>
              <a:rPr lang="ru-RU" sz="1600" b="1" dirty="0" err="1"/>
              <a:t>хлормістких</a:t>
            </a:r>
            <a:r>
              <a:rPr lang="ru-RU" sz="1600" b="1" dirty="0"/>
              <a:t> </a:t>
            </a:r>
            <a:r>
              <a:rPr lang="ru-RU" sz="1600" b="1" dirty="0" err="1"/>
              <a:t>поліциклічних</a:t>
            </a:r>
            <a:r>
              <a:rPr lang="ru-RU" sz="1600" b="1" dirty="0"/>
              <a:t> </a:t>
            </a:r>
            <a:r>
              <a:rPr lang="ru-RU" sz="1600" b="1" dirty="0" err="1"/>
              <a:t>сполук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використовуються</a:t>
            </a:r>
            <a:r>
              <a:rPr lang="ru-RU" sz="1600" b="1" dirty="0"/>
              <a:t> як </a:t>
            </a:r>
            <a:r>
              <a:rPr lang="ru-RU" sz="1600" b="1" dirty="0" err="1"/>
              <a:t>інсектицидии</a:t>
            </a:r>
            <a:r>
              <a:rPr lang="ru-RU" sz="1600" b="1" dirty="0"/>
              <a:t>. Вони </a:t>
            </a:r>
            <a:r>
              <a:rPr lang="ru-RU" sz="1600" b="1" dirty="0" err="1"/>
              <a:t>знаходять</a:t>
            </a:r>
            <a:r>
              <a:rPr lang="ru-RU" sz="1600" b="1" dirty="0"/>
              <a:t> </a:t>
            </a:r>
            <a:r>
              <a:rPr lang="ru-RU" sz="1600" b="1" dirty="0" err="1"/>
              <a:t>широке</a:t>
            </a:r>
            <a:r>
              <a:rPr lang="ru-RU" sz="1600" b="1" dirty="0"/>
              <a:t> </a:t>
            </a:r>
            <a:r>
              <a:rPr lang="ru-RU" sz="1600" b="1" dirty="0" err="1"/>
              <a:t>застосування</a:t>
            </a:r>
            <a:r>
              <a:rPr lang="ru-RU" sz="1600" b="1" dirty="0"/>
              <a:t> при </a:t>
            </a:r>
            <a:r>
              <a:rPr lang="ru-RU" sz="1600" b="1" dirty="0" err="1"/>
              <a:t>виробництві</a:t>
            </a:r>
            <a:r>
              <a:rPr lang="ru-RU" sz="1600" b="1" dirty="0"/>
              <a:t> </a:t>
            </a:r>
            <a:r>
              <a:rPr lang="ru-RU" sz="1600" b="1" dirty="0" err="1"/>
              <a:t>електрообладнання</a:t>
            </a:r>
            <a:r>
              <a:rPr lang="ru-RU" sz="1600" b="1" dirty="0"/>
              <a:t>, </a:t>
            </a:r>
            <a:r>
              <a:rPr lang="ru-RU" sz="1600" b="1" dirty="0" err="1"/>
              <a:t>охолоджуючих</a:t>
            </a:r>
            <a:r>
              <a:rPr lang="ru-RU" sz="1600" b="1" dirty="0"/>
              <a:t> </a:t>
            </a:r>
            <a:r>
              <a:rPr lang="ru-RU" sz="1600" b="1" dirty="0" err="1"/>
              <a:t>рідин</a:t>
            </a:r>
            <a:r>
              <a:rPr lang="ru-RU" sz="1600" b="1" dirty="0"/>
              <a:t>, в </a:t>
            </a:r>
            <a:r>
              <a:rPr lang="ru-RU" sz="1600" b="1" dirty="0" err="1"/>
              <a:t>якості</a:t>
            </a:r>
            <a:r>
              <a:rPr lang="ru-RU" sz="1600" b="1" dirty="0"/>
              <a:t> </a:t>
            </a:r>
            <a:r>
              <a:rPr lang="ru-RU" sz="1600" b="1" dirty="0" err="1"/>
              <a:t>наповнювачів</a:t>
            </a:r>
            <a:r>
              <a:rPr lang="ru-RU" sz="1600" b="1" dirty="0"/>
              <a:t> при </a:t>
            </a:r>
            <a:r>
              <a:rPr lang="ru-RU" sz="1600" b="1" dirty="0" err="1"/>
              <a:t>виробництві</a:t>
            </a:r>
            <a:r>
              <a:rPr lang="ru-RU" sz="1600" b="1" dirty="0"/>
              <a:t> </a:t>
            </a:r>
            <a:r>
              <a:rPr lang="ru-RU" sz="1600" b="1" dirty="0" err="1"/>
              <a:t>барвників</a:t>
            </a:r>
            <a:r>
              <a:rPr lang="ru-RU" sz="1600" b="1" dirty="0"/>
              <a:t>, </a:t>
            </a:r>
            <a:r>
              <a:rPr lang="ru-RU" sz="1600" b="1" dirty="0" err="1"/>
              <a:t>мастильних</a:t>
            </a:r>
            <a:r>
              <a:rPr lang="ru-RU" sz="1600" b="1" dirty="0"/>
              <a:t> </a:t>
            </a:r>
            <a:r>
              <a:rPr lang="ru-RU" sz="1600" b="1" dirty="0" err="1"/>
              <a:t>матеріалів</a:t>
            </a:r>
            <a:r>
              <a:rPr lang="ru-RU" sz="1600" b="1" dirty="0"/>
              <a:t> для </a:t>
            </a:r>
            <a:r>
              <a:rPr lang="ru-RU" sz="1600" b="1" dirty="0" err="1"/>
              <a:t>турбін</a:t>
            </a:r>
            <a:r>
              <a:rPr lang="ru-RU" sz="1600" b="1" dirty="0"/>
              <a:t>. При </a:t>
            </a:r>
            <a:r>
              <a:rPr lang="ru-RU" sz="1600" b="1" dirty="0" err="1"/>
              <a:t>гострому</a:t>
            </a:r>
            <a:r>
              <a:rPr lang="ru-RU" sz="1600" b="1" dirty="0"/>
              <a:t> </a:t>
            </a:r>
            <a:r>
              <a:rPr lang="ru-RU" sz="1600" b="1" dirty="0" err="1"/>
              <a:t>впливі</a:t>
            </a:r>
            <a:r>
              <a:rPr lang="ru-RU" sz="1600" b="1" dirty="0"/>
              <a:t> ПХБ </a:t>
            </a:r>
            <a:r>
              <a:rPr lang="ru-RU" sz="1600" b="1" dirty="0" err="1"/>
              <a:t>мають</a:t>
            </a:r>
            <a:r>
              <a:rPr lang="ru-RU" sz="1600" b="1" dirty="0"/>
              <a:t> </a:t>
            </a:r>
            <a:r>
              <a:rPr lang="ru-RU" sz="1600" b="1" dirty="0" err="1"/>
              <a:t>порівняно</a:t>
            </a:r>
            <a:r>
              <a:rPr lang="ru-RU" sz="1600" b="1" dirty="0"/>
              <a:t> </a:t>
            </a:r>
            <a:r>
              <a:rPr lang="ru-RU" sz="1600" b="1" dirty="0" err="1"/>
              <a:t>низьку</a:t>
            </a:r>
            <a:r>
              <a:rPr lang="ru-RU" sz="1600" b="1" dirty="0"/>
              <a:t> </a:t>
            </a:r>
            <a:r>
              <a:rPr lang="ru-RU" sz="1600" b="1" dirty="0" err="1"/>
              <a:t>токсичність</a:t>
            </a:r>
            <a:r>
              <a:rPr lang="ru-RU" sz="1600" b="1" dirty="0"/>
              <a:t>. Смертельна доза </a:t>
            </a:r>
            <a:r>
              <a:rPr lang="ru-RU" sz="1600" b="1" dirty="0" err="1"/>
              <a:t>коливається</a:t>
            </a:r>
            <a:r>
              <a:rPr lang="ru-RU" sz="1600" b="1" dirty="0"/>
              <a:t> </a:t>
            </a:r>
            <a:r>
              <a:rPr lang="ru-RU" sz="1600" b="1" dirty="0" err="1"/>
              <a:t>від</a:t>
            </a:r>
            <a:r>
              <a:rPr lang="ru-RU" sz="1600" b="1" dirty="0"/>
              <a:t> 0,5 до 11,3 г/кг. В </a:t>
            </a:r>
            <a:r>
              <a:rPr lang="ru-RU" sz="1600" b="1" dirty="0" err="1"/>
              <a:t>організм</a:t>
            </a:r>
            <a:r>
              <a:rPr lang="ru-RU" sz="1600" b="1" dirty="0"/>
              <a:t> </a:t>
            </a:r>
            <a:r>
              <a:rPr lang="ru-RU" sz="1600" b="1" dirty="0" err="1"/>
              <a:t>людини</a:t>
            </a:r>
            <a:r>
              <a:rPr lang="ru-RU" sz="1600" b="1" dirty="0"/>
              <a:t> ПХБ </a:t>
            </a:r>
            <a:r>
              <a:rPr lang="ru-RU" sz="1600" b="1" dirty="0" err="1"/>
              <a:t>можуть</a:t>
            </a:r>
            <a:r>
              <a:rPr lang="ru-RU" sz="1600" b="1" dirty="0"/>
              <a:t> </a:t>
            </a:r>
            <a:r>
              <a:rPr lang="ru-RU" sz="1600" b="1" dirty="0" err="1"/>
              <a:t>проникати</a:t>
            </a:r>
            <a:r>
              <a:rPr lang="ru-RU" sz="1600" b="1" dirty="0"/>
              <a:t> через </a:t>
            </a:r>
            <a:r>
              <a:rPr lang="ru-RU" sz="1600" b="1" dirty="0" err="1"/>
              <a:t>шкіру</a:t>
            </a:r>
            <a:r>
              <a:rPr lang="ru-RU" sz="1600" b="1" dirty="0"/>
              <a:t>, </a:t>
            </a:r>
            <a:r>
              <a:rPr lang="ru-RU" sz="1600" b="1" dirty="0" err="1"/>
              <a:t>легені</a:t>
            </a:r>
            <a:r>
              <a:rPr lang="ru-RU" sz="1600" b="1" dirty="0"/>
              <a:t>, </a:t>
            </a:r>
            <a:r>
              <a:rPr lang="ru-RU" sz="1600" b="1" dirty="0" err="1"/>
              <a:t>шлунково-кишковий</a:t>
            </a:r>
            <a:r>
              <a:rPr lang="ru-RU" sz="1600" b="1" dirty="0"/>
              <a:t> тракт. </a:t>
            </a:r>
            <a:r>
              <a:rPr lang="ru-RU" sz="1600" b="1" dirty="0" err="1"/>
              <a:t>Потрапивши</a:t>
            </a:r>
            <a:r>
              <a:rPr lang="ru-RU" sz="1600" b="1" dirty="0"/>
              <a:t> в кров, </a:t>
            </a:r>
            <a:r>
              <a:rPr lang="ru-RU" sz="1600" b="1" dirty="0" err="1"/>
              <a:t>речовини</a:t>
            </a:r>
            <a:r>
              <a:rPr lang="ru-RU" sz="1600" b="1" dirty="0"/>
              <a:t> </a:t>
            </a:r>
            <a:r>
              <a:rPr lang="ru-RU" sz="1600" b="1" dirty="0" err="1"/>
              <a:t>швидко</a:t>
            </a:r>
            <a:r>
              <a:rPr lang="ru-RU" sz="1600" b="1" dirty="0"/>
              <a:t> </a:t>
            </a:r>
            <a:r>
              <a:rPr lang="ru-RU" sz="1600" b="1" dirty="0" err="1"/>
              <a:t>накопичуються</a:t>
            </a:r>
            <a:r>
              <a:rPr lang="ru-RU" sz="1600" b="1" dirty="0"/>
              <a:t> в </a:t>
            </a:r>
            <a:r>
              <a:rPr lang="ru-RU" sz="1600" b="1" dirty="0" err="1"/>
              <a:t>печінці</a:t>
            </a:r>
            <a:r>
              <a:rPr lang="ru-RU" sz="1600" b="1" dirty="0"/>
              <a:t> </a:t>
            </a:r>
            <a:r>
              <a:rPr lang="ru-RU" sz="1600" b="1" dirty="0" err="1"/>
              <a:t>і</a:t>
            </a:r>
            <a:r>
              <a:rPr lang="ru-RU" sz="1600" b="1" dirty="0"/>
              <a:t> </a:t>
            </a:r>
            <a:r>
              <a:rPr lang="ru-RU" sz="1600" b="1" dirty="0" err="1"/>
              <a:t>м'язах</a:t>
            </a:r>
            <a:r>
              <a:rPr lang="ru-RU" sz="1600" b="1" dirty="0"/>
              <a:t>, </a:t>
            </a:r>
            <a:r>
              <a:rPr lang="ru-RU" sz="1600" b="1" dirty="0" err="1"/>
              <a:t>звідти</a:t>
            </a:r>
            <a:r>
              <a:rPr lang="ru-RU" sz="1600" b="1" dirty="0"/>
              <a:t> </a:t>
            </a:r>
            <a:r>
              <a:rPr lang="ru-RU" sz="1600" b="1" dirty="0" err="1"/>
              <a:t>перерозподіляються</a:t>
            </a:r>
            <a:r>
              <a:rPr lang="ru-RU" sz="1600" b="1" dirty="0"/>
              <a:t> </a:t>
            </a:r>
            <a:r>
              <a:rPr lang="ru-RU" sz="1600" b="1" dirty="0" err="1"/>
              <a:t>в</a:t>
            </a:r>
            <a:r>
              <a:rPr lang="ru-RU" sz="1600" b="1" dirty="0"/>
              <a:t> </a:t>
            </a:r>
            <a:r>
              <a:rPr lang="ru-RU" sz="1600" b="1" dirty="0" err="1"/>
              <a:t>жирову</a:t>
            </a:r>
            <a:r>
              <a:rPr lang="ru-RU" sz="1600" b="1" dirty="0"/>
              <a:t> тканину. ПХБ </a:t>
            </a:r>
            <a:r>
              <a:rPr lang="ru-RU" sz="1600" b="1" dirty="0" err="1"/>
              <a:t>метаболізують</a:t>
            </a:r>
            <a:r>
              <a:rPr lang="ru-RU" sz="1600" b="1" dirty="0"/>
              <a:t> в основному в </a:t>
            </a:r>
            <a:r>
              <a:rPr lang="ru-RU" sz="1600" b="1" dirty="0" err="1"/>
              <a:t>печінці</a:t>
            </a:r>
            <a:r>
              <a:rPr lang="ru-RU" sz="1600" b="1" dirty="0"/>
              <a:t> </a:t>
            </a:r>
            <a:r>
              <a:rPr lang="ru-RU" sz="1600" b="1" dirty="0" err="1"/>
              <a:t>з</a:t>
            </a:r>
            <a:r>
              <a:rPr lang="ru-RU" sz="1600" b="1" dirty="0"/>
              <a:t> </a:t>
            </a:r>
            <a:r>
              <a:rPr lang="ru-RU" sz="1600" b="1" dirty="0" err="1"/>
              <a:t>утворенням</a:t>
            </a:r>
            <a:r>
              <a:rPr lang="ru-RU" sz="1600" b="1" dirty="0"/>
              <a:t> </a:t>
            </a:r>
            <a:r>
              <a:rPr lang="ru-RU" sz="1600" b="1" dirty="0" err="1"/>
              <a:t>гідроксильованих</a:t>
            </a:r>
            <a:r>
              <a:rPr lang="ru-RU" sz="1600" b="1" dirty="0"/>
              <a:t> </a:t>
            </a:r>
            <a:r>
              <a:rPr lang="ru-RU" sz="1600" b="1" dirty="0" err="1"/>
              <a:t>фенольних</a:t>
            </a:r>
            <a:r>
              <a:rPr lang="ru-RU" sz="1600" b="1" dirty="0"/>
              <a:t> </a:t>
            </a:r>
            <a:r>
              <a:rPr lang="ru-RU" sz="1600" b="1" dirty="0" err="1"/>
              <a:t>сполук</a:t>
            </a:r>
            <a:r>
              <a:rPr lang="ru-RU" sz="1600" b="1" dirty="0"/>
              <a:t>. </a:t>
            </a:r>
            <a:r>
              <a:rPr lang="ru-RU" sz="1600" b="1" dirty="0" err="1"/>
              <a:t>Основні</a:t>
            </a:r>
            <a:r>
              <a:rPr lang="ru-RU" sz="1600" b="1" dirty="0"/>
              <a:t> шляхи </a:t>
            </a:r>
            <a:r>
              <a:rPr lang="ru-RU" sz="1600" b="1" dirty="0" err="1"/>
              <a:t>виведення</a:t>
            </a:r>
            <a:r>
              <a:rPr lang="ru-RU" sz="1600" b="1" dirty="0"/>
              <a:t> - </a:t>
            </a:r>
            <a:r>
              <a:rPr lang="ru-RU" sz="1600" b="1" dirty="0" err="1"/>
              <a:t>з</a:t>
            </a:r>
            <a:r>
              <a:rPr lang="ru-RU" sz="1600" b="1" dirty="0"/>
              <a:t> </a:t>
            </a:r>
            <a:r>
              <a:rPr lang="ru-RU" sz="1600" b="1" dirty="0" err="1"/>
              <a:t>жовчю</a:t>
            </a:r>
            <a:r>
              <a:rPr lang="ru-RU" sz="1600" b="1" dirty="0"/>
              <a:t> у </a:t>
            </a:r>
            <a:r>
              <a:rPr lang="ru-RU" sz="1600" b="1" dirty="0" err="1"/>
              <a:t>вміст</a:t>
            </a:r>
            <a:r>
              <a:rPr lang="ru-RU" sz="1600" b="1" dirty="0"/>
              <a:t> кишечника </a:t>
            </a:r>
            <a:r>
              <a:rPr lang="ru-RU" sz="1600" b="1" dirty="0" err="1"/>
              <a:t>і</a:t>
            </a:r>
            <a:r>
              <a:rPr lang="ru-RU" sz="1600" b="1" dirty="0"/>
              <a:t> через </a:t>
            </a:r>
            <a:r>
              <a:rPr lang="ru-RU" sz="1600" b="1" dirty="0" err="1"/>
              <a:t>нирки</a:t>
            </a:r>
            <a:r>
              <a:rPr lang="ru-RU" sz="1600" b="1" dirty="0"/>
              <a:t> </a:t>
            </a:r>
            <a:r>
              <a:rPr lang="ru-RU" sz="1600" b="1" dirty="0" err="1"/>
              <a:t>з</a:t>
            </a:r>
            <a:r>
              <a:rPr lang="ru-RU" sz="1600" b="1" dirty="0"/>
              <a:t> сечею. </a:t>
            </a:r>
            <a:r>
              <a:rPr lang="ru-RU" sz="1600" b="1" dirty="0" err="1"/>
              <a:t>Період</a:t>
            </a:r>
            <a:r>
              <a:rPr lang="ru-RU" sz="1600" b="1" dirty="0"/>
              <a:t> </a:t>
            </a:r>
            <a:r>
              <a:rPr lang="ru-RU" sz="1600" b="1" dirty="0" err="1"/>
              <a:t>напіввиведення</a:t>
            </a:r>
            <a:r>
              <a:rPr lang="ru-RU" sz="1600" b="1" dirty="0"/>
              <a:t> ПХБ </a:t>
            </a:r>
            <a:r>
              <a:rPr lang="ru-RU" sz="1600" b="1" dirty="0" err="1"/>
              <a:t>з</a:t>
            </a:r>
            <a:r>
              <a:rPr lang="ru-RU" sz="1600" b="1" dirty="0"/>
              <a:t> </a:t>
            </a:r>
            <a:r>
              <a:rPr lang="ru-RU" sz="1600" b="1" dirty="0" err="1"/>
              <a:t>організму</a:t>
            </a:r>
            <a:r>
              <a:rPr lang="ru-RU" sz="1600" b="1" dirty="0"/>
              <a:t> </a:t>
            </a:r>
            <a:r>
              <a:rPr lang="ru-RU" sz="1600" b="1" dirty="0" err="1"/>
              <a:t>людини</a:t>
            </a:r>
            <a:r>
              <a:rPr lang="ru-RU" sz="1600" b="1" dirty="0"/>
              <a:t> - до </a:t>
            </a:r>
            <a:r>
              <a:rPr lang="ru-RU" sz="1600" b="1" dirty="0" err="1"/>
              <a:t>трьох</a:t>
            </a:r>
            <a:r>
              <a:rPr lang="ru-RU" sz="1600" b="1" dirty="0"/>
              <a:t> </a:t>
            </a:r>
            <a:r>
              <a:rPr lang="ru-RU" sz="1600" b="1" dirty="0" err="1"/>
              <a:t>років</a:t>
            </a:r>
            <a:r>
              <a:rPr lang="ru-RU" sz="1600" b="1" dirty="0"/>
              <a:t>. </a:t>
            </a:r>
            <a:r>
              <a:rPr lang="ru-RU" sz="1600" b="1" dirty="0" err="1"/>
              <a:t>Дія</a:t>
            </a:r>
            <a:r>
              <a:rPr lang="ru-RU" sz="1600" b="1" dirty="0"/>
              <a:t> ПХБ приводить до </a:t>
            </a:r>
            <a:r>
              <a:rPr lang="ru-RU" sz="1600" b="1" dirty="0" err="1"/>
              <a:t>падіння</a:t>
            </a:r>
            <a:r>
              <a:rPr lang="ru-RU" sz="1600" b="1" dirty="0"/>
              <a:t> </a:t>
            </a:r>
            <a:r>
              <a:rPr lang="ru-RU" sz="1600" b="1" dirty="0" err="1"/>
              <a:t>маси</a:t>
            </a:r>
            <a:r>
              <a:rPr lang="ru-RU" sz="1600" b="1" dirty="0"/>
              <a:t> </a:t>
            </a:r>
            <a:r>
              <a:rPr lang="ru-RU" sz="1600" b="1" dirty="0" err="1"/>
              <a:t>тіла</a:t>
            </a:r>
            <a:r>
              <a:rPr lang="ru-RU" sz="1600" b="1" dirty="0"/>
              <a:t>, </a:t>
            </a:r>
            <a:r>
              <a:rPr lang="ru-RU" sz="1600" b="1" dirty="0" err="1"/>
              <a:t>випадання</a:t>
            </a:r>
            <a:r>
              <a:rPr lang="ru-RU" sz="1600" b="1" dirty="0"/>
              <a:t> </a:t>
            </a:r>
            <a:r>
              <a:rPr lang="ru-RU" sz="1600" b="1" dirty="0" err="1"/>
              <a:t>волосся</a:t>
            </a:r>
            <a:r>
              <a:rPr lang="ru-RU" sz="1600" b="1" dirty="0"/>
              <a:t>, </a:t>
            </a:r>
            <a:r>
              <a:rPr lang="ru-RU" sz="1600" b="1" dirty="0" err="1"/>
              <a:t>набряків</a:t>
            </a:r>
            <a:r>
              <a:rPr lang="ru-RU" sz="1600" b="1" dirty="0"/>
              <a:t>, </a:t>
            </a:r>
            <a:r>
              <a:rPr lang="ru-RU" sz="1600" b="1" dirty="0" err="1"/>
              <a:t>пригнічення</a:t>
            </a:r>
            <a:r>
              <a:rPr lang="ru-RU" sz="1600" b="1" dirty="0"/>
              <a:t> </a:t>
            </a:r>
            <a:r>
              <a:rPr lang="ru-RU" sz="1600" b="1" dirty="0" err="1"/>
              <a:t>дії</a:t>
            </a:r>
            <a:r>
              <a:rPr lang="ru-RU" sz="1600" b="1" dirty="0"/>
              <a:t> </a:t>
            </a:r>
            <a:r>
              <a:rPr lang="ru-RU" sz="1600" b="1" dirty="0" err="1"/>
              <a:t>кісткового</a:t>
            </a:r>
            <a:r>
              <a:rPr lang="ru-RU" sz="1600" b="1" dirty="0"/>
              <a:t> </a:t>
            </a:r>
            <a:r>
              <a:rPr lang="ru-RU" sz="1600" b="1" dirty="0" err="1"/>
              <a:t>мозку</a:t>
            </a:r>
            <a:r>
              <a:rPr lang="ru-RU" sz="1600" b="1" dirty="0"/>
              <a:t>, </a:t>
            </a:r>
            <a:r>
              <a:rPr lang="ru-RU" sz="1600" b="1" dirty="0" err="1"/>
              <a:t>порушення</a:t>
            </a:r>
            <a:r>
              <a:rPr lang="ru-RU" sz="1600" b="1" dirty="0"/>
              <a:t> </a:t>
            </a:r>
            <a:r>
              <a:rPr lang="ru-RU" sz="1600" b="1" dirty="0" err="1"/>
              <a:t>репродуктивних</a:t>
            </a:r>
            <a:r>
              <a:rPr lang="ru-RU" sz="1600" b="1" dirty="0"/>
              <a:t> </a:t>
            </a:r>
            <a:r>
              <a:rPr lang="ru-RU" sz="1600" b="1" dirty="0" err="1"/>
              <a:t>функцій</a:t>
            </a:r>
            <a:r>
              <a:rPr lang="ru-RU" sz="1600" b="1" dirty="0"/>
              <a:t>. </a:t>
            </a:r>
            <a:r>
              <a:rPr lang="ru-RU" sz="1600" b="1" dirty="0" err="1"/>
              <a:t>Отримано</a:t>
            </a:r>
            <a:r>
              <a:rPr lang="ru-RU" sz="1600" b="1" dirty="0"/>
              <a:t> </a:t>
            </a:r>
            <a:r>
              <a:rPr lang="ru-RU" sz="1600" b="1" dirty="0" err="1"/>
              <a:t>численні</a:t>
            </a:r>
            <a:r>
              <a:rPr lang="ru-RU" sz="1600" b="1" dirty="0"/>
              <a:t> </a:t>
            </a:r>
            <a:r>
              <a:rPr lang="ru-RU" sz="1600" b="1" dirty="0" err="1"/>
              <a:t>дані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свідчать</a:t>
            </a:r>
            <a:r>
              <a:rPr lang="ru-RU" sz="1600" b="1" dirty="0"/>
              <a:t> про </a:t>
            </a:r>
            <a:r>
              <a:rPr lang="ru-RU" sz="1600" b="1" dirty="0" err="1"/>
              <a:t>мутагенну</a:t>
            </a:r>
            <a:r>
              <a:rPr lang="ru-RU" sz="1600" b="1" dirty="0"/>
              <a:t> </a:t>
            </a:r>
            <a:r>
              <a:rPr lang="ru-RU" sz="1600" b="1" dirty="0" err="1"/>
              <a:t>дію</a:t>
            </a:r>
            <a:r>
              <a:rPr lang="ru-RU" sz="1600" b="1" dirty="0"/>
              <a:t> ПХБ. </a:t>
            </a:r>
          </a:p>
          <a:p>
            <a:r>
              <a:rPr lang="ru-RU" sz="1600" b="1" dirty="0" err="1"/>
              <a:t>Хлоровані</a:t>
            </a:r>
            <a:r>
              <a:rPr lang="ru-RU" sz="1600" b="1" dirty="0"/>
              <a:t> </a:t>
            </a:r>
            <a:r>
              <a:rPr lang="ru-RU" sz="1600" b="1" dirty="0" err="1"/>
              <a:t>бензоли</a:t>
            </a:r>
            <a:r>
              <a:rPr lang="ru-RU" sz="1600" b="1" dirty="0"/>
              <a:t> (ХБ). </a:t>
            </a:r>
            <a:r>
              <a:rPr lang="ru-RU" sz="1600" b="1" dirty="0" err="1"/>
              <a:t>Ця</a:t>
            </a:r>
            <a:r>
              <a:rPr lang="ru-RU" sz="1600" b="1" dirty="0"/>
              <a:t> </a:t>
            </a:r>
            <a:r>
              <a:rPr lang="ru-RU" sz="1600" b="1" dirty="0" err="1"/>
              <a:t>група</a:t>
            </a:r>
            <a:r>
              <a:rPr lang="ru-RU" sz="1600" b="1" dirty="0"/>
              <a:t> </a:t>
            </a:r>
            <a:r>
              <a:rPr lang="ru-RU" sz="1600" b="1" dirty="0" err="1"/>
              <a:t>хімічних</a:t>
            </a:r>
            <a:r>
              <a:rPr lang="ru-RU" sz="1600" b="1" dirty="0"/>
              <a:t> </a:t>
            </a:r>
            <a:r>
              <a:rPr lang="ru-RU" sz="1600" b="1" dirty="0" err="1"/>
              <a:t>сполук</a:t>
            </a:r>
            <a:r>
              <a:rPr lang="ru-RU" sz="1600" b="1" dirty="0"/>
              <a:t> </a:t>
            </a:r>
            <a:r>
              <a:rPr lang="ru-RU" sz="1600" b="1" dirty="0" err="1"/>
              <a:t>використовується</a:t>
            </a:r>
            <a:r>
              <a:rPr lang="ru-RU" sz="1600" b="1" dirty="0"/>
              <a:t> в </a:t>
            </a:r>
            <a:r>
              <a:rPr lang="ru-RU" sz="1600" b="1" dirty="0" err="1"/>
              <a:t>якості</a:t>
            </a:r>
            <a:r>
              <a:rPr lang="ru-RU" sz="1600" b="1" dirty="0"/>
              <a:t> </a:t>
            </a:r>
            <a:r>
              <a:rPr lang="ru-RU" sz="1600" b="1" dirty="0" err="1"/>
              <a:t>органічних</a:t>
            </a:r>
            <a:r>
              <a:rPr lang="ru-RU" sz="1600" b="1" dirty="0"/>
              <a:t> </a:t>
            </a:r>
            <a:r>
              <a:rPr lang="ru-RU" sz="1600" b="1" dirty="0" err="1"/>
              <a:t>розчинників</a:t>
            </a:r>
            <a:r>
              <a:rPr lang="ru-RU" sz="1600" b="1" dirty="0"/>
              <a:t>, </a:t>
            </a:r>
            <a:r>
              <a:rPr lang="ru-RU" sz="1600" b="1" dirty="0" err="1"/>
              <a:t>пестицидів</a:t>
            </a:r>
            <a:r>
              <a:rPr lang="ru-RU" sz="1600" b="1" dirty="0"/>
              <a:t>, </a:t>
            </a:r>
            <a:r>
              <a:rPr lang="ru-RU" sz="1600" b="1" dirty="0" err="1"/>
              <a:t>фунгіцидів</a:t>
            </a:r>
            <a:r>
              <a:rPr lang="ru-RU" sz="1600" b="1" dirty="0"/>
              <a:t>, </a:t>
            </a:r>
            <a:r>
              <a:rPr lang="ru-RU" sz="1600" b="1" dirty="0" err="1"/>
              <a:t>компонентів</a:t>
            </a:r>
            <a:r>
              <a:rPr lang="ru-RU" sz="1600" b="1" dirty="0"/>
              <a:t> </a:t>
            </a:r>
            <a:r>
              <a:rPr lang="ru-RU" sz="1600" b="1" dirty="0" err="1"/>
              <a:t>хімічного</a:t>
            </a:r>
            <a:r>
              <a:rPr lang="ru-RU" sz="1600" b="1" dirty="0"/>
              <a:t> синтезу. </a:t>
            </a:r>
            <a:r>
              <a:rPr lang="ru-RU" sz="1600" b="1" dirty="0" err="1"/>
              <a:t>Хімічна</a:t>
            </a:r>
            <a:r>
              <a:rPr lang="ru-RU" sz="1600" b="1" dirty="0"/>
              <a:t> структура ХБ </a:t>
            </a:r>
            <a:r>
              <a:rPr lang="ru-RU" sz="1600" b="1" dirty="0" err="1"/>
              <a:t>визначається</a:t>
            </a:r>
            <a:r>
              <a:rPr lang="ru-RU" sz="1600" b="1" dirty="0"/>
              <a:t> </a:t>
            </a:r>
            <a:r>
              <a:rPr lang="ru-RU" sz="1600" b="1" dirty="0" err="1"/>
              <a:t>кількістю</a:t>
            </a:r>
            <a:r>
              <a:rPr lang="ru-RU" sz="1600" b="1" dirty="0"/>
              <a:t> </a:t>
            </a:r>
            <a:r>
              <a:rPr lang="ru-RU" sz="1600" b="1" dirty="0" err="1"/>
              <a:t>атомів</a:t>
            </a:r>
            <a:r>
              <a:rPr lang="ru-RU" sz="1600" b="1" dirty="0"/>
              <a:t> </a:t>
            </a:r>
            <a:r>
              <a:rPr lang="ru-RU" sz="1600" b="1" dirty="0" err="1"/>
              <a:t>водню</a:t>
            </a:r>
            <a:r>
              <a:rPr lang="ru-RU" sz="1600" b="1" dirty="0"/>
              <a:t>, </a:t>
            </a:r>
            <a:r>
              <a:rPr lang="ru-RU" sz="1600" b="1" dirty="0" err="1"/>
              <a:t>заміщених</a:t>
            </a:r>
            <a:r>
              <a:rPr lang="ru-RU" sz="1600" b="1" dirty="0"/>
              <a:t> атомами хлору в </a:t>
            </a:r>
            <a:r>
              <a:rPr lang="ru-RU" sz="1600" b="1" dirty="0" err="1"/>
              <a:t>молекулі</a:t>
            </a:r>
            <a:r>
              <a:rPr lang="ru-RU" sz="1600" b="1" dirty="0"/>
              <a:t> бензолу. Як правило, </a:t>
            </a:r>
            <a:r>
              <a:rPr lang="ru-RU" sz="1600" b="1" dirty="0" err="1"/>
              <a:t>впливу</a:t>
            </a:r>
            <a:r>
              <a:rPr lang="ru-RU" sz="1600" b="1" dirty="0"/>
              <a:t> ХБ </a:t>
            </a:r>
            <a:r>
              <a:rPr lang="ru-RU" sz="1600" b="1" dirty="0" err="1"/>
              <a:t>піддається</a:t>
            </a:r>
            <a:r>
              <a:rPr lang="ru-RU" sz="1600" b="1" dirty="0"/>
              <a:t> персонал </a:t>
            </a:r>
            <a:r>
              <a:rPr lang="ru-RU" sz="1600" b="1" dirty="0" err="1"/>
              <a:t>хімічних</a:t>
            </a:r>
            <a:r>
              <a:rPr lang="ru-RU" sz="1600" b="1" dirty="0"/>
              <a:t> </a:t>
            </a:r>
            <a:r>
              <a:rPr lang="ru-RU" sz="1600" b="1" dirty="0" err="1"/>
              <a:t>підприємств</a:t>
            </a:r>
            <a:r>
              <a:rPr lang="ru-RU" sz="1600" b="1" dirty="0"/>
              <a:t>. </a:t>
            </a:r>
            <a:r>
              <a:rPr lang="ru-RU" sz="1600" b="1" dirty="0" err="1"/>
              <a:t>Проте</a:t>
            </a:r>
            <a:r>
              <a:rPr lang="ru-RU" sz="1600" b="1" dirty="0"/>
              <a:t> </a:t>
            </a:r>
            <a:r>
              <a:rPr lang="ru-RU" sz="1600" b="1" dirty="0" err="1"/>
              <a:t>останнім</a:t>
            </a:r>
            <a:r>
              <a:rPr lang="ru-RU" sz="1600" b="1" dirty="0"/>
              <a:t> часом </a:t>
            </a:r>
            <a:r>
              <a:rPr lang="ru-RU" sz="1600" b="1" dirty="0" err="1"/>
              <a:t>досить</a:t>
            </a:r>
            <a:r>
              <a:rPr lang="ru-RU" sz="1600" b="1" dirty="0"/>
              <a:t> велика </a:t>
            </a:r>
            <a:r>
              <a:rPr lang="ru-RU" sz="1600" b="1" dirty="0" err="1"/>
              <a:t>кількість</a:t>
            </a:r>
            <a:r>
              <a:rPr lang="ru-RU" sz="1600" b="1" dirty="0"/>
              <a:t> ХБ </a:t>
            </a:r>
            <a:r>
              <a:rPr lang="ru-RU" sz="1600" b="1" dirty="0" err="1"/>
              <a:t>виявляють</a:t>
            </a:r>
            <a:r>
              <a:rPr lang="ru-RU" sz="1600" b="1" dirty="0"/>
              <a:t> </a:t>
            </a:r>
            <a:r>
              <a:rPr lang="ru-RU" sz="1600" b="1" dirty="0" err="1"/>
              <a:t>і</a:t>
            </a:r>
            <a:r>
              <a:rPr lang="ru-RU" sz="1600" b="1" dirty="0"/>
              <a:t> в </a:t>
            </a:r>
            <a:r>
              <a:rPr lang="ru-RU" sz="1600" b="1" dirty="0" err="1"/>
              <a:t>навколишньому</a:t>
            </a:r>
            <a:r>
              <a:rPr lang="ru-RU" sz="1600" b="1" dirty="0"/>
              <a:t> </a:t>
            </a:r>
            <a:r>
              <a:rPr lang="ru-RU" sz="1600" b="1" dirty="0" err="1"/>
              <a:t>середовищі</a:t>
            </a:r>
            <a:r>
              <a:rPr lang="ru-RU" sz="1600" b="1" dirty="0"/>
              <a:t> - </a:t>
            </a:r>
            <a:r>
              <a:rPr lang="ru-RU" sz="1600" b="1" dirty="0" err="1"/>
              <a:t>повітрі</a:t>
            </a:r>
            <a:r>
              <a:rPr lang="ru-RU" sz="1600" b="1" dirty="0"/>
              <a:t>, </a:t>
            </a:r>
            <a:r>
              <a:rPr lang="ru-RU" sz="1600" b="1" dirty="0" err="1"/>
              <a:t>ґрунті</a:t>
            </a:r>
            <a:r>
              <a:rPr lang="ru-RU" sz="1600" b="1" dirty="0"/>
              <a:t>, </a:t>
            </a:r>
            <a:r>
              <a:rPr lang="ru-RU" sz="1600" b="1" dirty="0" err="1"/>
              <a:t>воді</a:t>
            </a:r>
            <a:r>
              <a:rPr lang="ru-RU" sz="1600" b="1" dirty="0"/>
              <a:t>. Чим </a:t>
            </a:r>
            <a:r>
              <a:rPr lang="ru-RU" sz="1600" b="1" dirty="0" err="1"/>
              <a:t>вище</a:t>
            </a:r>
            <a:r>
              <a:rPr lang="ru-RU" sz="1600" b="1" dirty="0"/>
              <a:t> </a:t>
            </a:r>
            <a:r>
              <a:rPr lang="ru-RU" sz="1600" b="1" dirty="0" err="1"/>
              <a:t>ступінь</a:t>
            </a:r>
            <a:r>
              <a:rPr lang="ru-RU" sz="1600" b="1" dirty="0"/>
              <a:t> </a:t>
            </a:r>
            <a:r>
              <a:rPr lang="ru-RU" sz="1600" b="1" dirty="0" err="1"/>
              <a:t>хлорування</a:t>
            </a:r>
            <a:r>
              <a:rPr lang="ru-RU" sz="1600" b="1" dirty="0"/>
              <a:t> </a:t>
            </a:r>
            <a:r>
              <a:rPr lang="ru-RU" sz="1600" b="1" dirty="0" err="1"/>
              <a:t>молекули</a:t>
            </a:r>
            <a:r>
              <a:rPr lang="ru-RU" sz="1600" b="1" dirty="0"/>
              <a:t>, </a:t>
            </a:r>
            <a:r>
              <a:rPr lang="ru-RU" sz="1600" b="1" dirty="0" err="1"/>
              <a:t>тим</a:t>
            </a:r>
            <a:r>
              <a:rPr lang="ru-RU" sz="1600" b="1" dirty="0"/>
              <a:t> </a:t>
            </a:r>
            <a:r>
              <a:rPr lang="ru-RU" sz="1600" b="1" dirty="0" err="1"/>
              <a:t>нижче</a:t>
            </a:r>
            <a:r>
              <a:rPr lang="ru-RU" sz="1600" b="1" dirty="0"/>
              <a:t> </a:t>
            </a:r>
            <a:r>
              <a:rPr lang="ru-RU" sz="1600" b="1" dirty="0" err="1"/>
              <a:t>розчинність</a:t>
            </a:r>
            <a:r>
              <a:rPr lang="ru-RU" sz="1600" b="1" dirty="0"/>
              <a:t> в </a:t>
            </a:r>
            <a:r>
              <a:rPr lang="ru-RU" sz="1600" b="1" dirty="0" err="1"/>
              <a:t>воді</a:t>
            </a:r>
            <a:r>
              <a:rPr lang="ru-RU" sz="1600" b="1" dirty="0"/>
              <a:t>. ХБ - </a:t>
            </a:r>
            <a:r>
              <a:rPr lang="ru-RU" sz="1600" b="1" dirty="0" err="1"/>
              <a:t>ліпофільні</a:t>
            </a:r>
            <a:r>
              <a:rPr lang="ru-RU" sz="1600" b="1" dirty="0"/>
              <a:t> </a:t>
            </a:r>
            <a:r>
              <a:rPr lang="ru-RU" sz="1600" b="1" dirty="0" err="1"/>
              <a:t>речовини</a:t>
            </a:r>
            <a:r>
              <a:rPr lang="ru-RU" sz="1600" b="1" dirty="0"/>
              <a:t>, </a:t>
            </a:r>
            <a:r>
              <a:rPr lang="ru-RU" sz="1600" b="1" dirty="0" err="1"/>
              <a:t>здатні</a:t>
            </a:r>
            <a:r>
              <a:rPr lang="ru-RU" sz="1600" b="1" dirty="0"/>
              <a:t> до </a:t>
            </a:r>
            <a:r>
              <a:rPr lang="ru-RU" sz="1600" b="1" dirty="0" err="1"/>
              <a:t>біоакумуляції</a:t>
            </a:r>
            <a:r>
              <a:rPr lang="ru-RU" sz="1600" b="1" dirty="0"/>
              <a:t> в тканинах </a:t>
            </a:r>
            <a:r>
              <a:rPr lang="ru-RU" sz="1600" b="1" dirty="0" err="1"/>
              <a:t>тварин</a:t>
            </a:r>
            <a:r>
              <a:rPr lang="ru-RU" sz="1600" b="1" dirty="0"/>
              <a:t> </a:t>
            </a:r>
            <a:r>
              <a:rPr lang="ru-RU" sz="1600" b="1" dirty="0" err="1"/>
              <a:t>і</a:t>
            </a:r>
            <a:r>
              <a:rPr lang="ru-RU" sz="1600" b="1" dirty="0"/>
              <a:t> </a:t>
            </a:r>
            <a:r>
              <a:rPr lang="ru-RU" sz="1600" b="1" dirty="0" err="1"/>
              <a:t>людини</a:t>
            </a:r>
            <a:r>
              <a:rPr lang="ru-RU" sz="1600" b="1" dirty="0"/>
              <a:t>. </a:t>
            </a:r>
            <a:r>
              <a:rPr lang="ru-RU" sz="1600" b="1" dirty="0" err="1"/>
              <a:t>Метаболізують</a:t>
            </a:r>
            <a:r>
              <a:rPr lang="ru-RU" sz="1600" b="1" dirty="0"/>
              <a:t> в </a:t>
            </a:r>
            <a:r>
              <a:rPr lang="ru-RU" sz="1600" b="1" dirty="0" err="1"/>
              <a:t>печінці</a:t>
            </a:r>
            <a:r>
              <a:rPr lang="ru-RU" sz="1600" b="1" dirty="0"/>
              <a:t> до </a:t>
            </a:r>
            <a:r>
              <a:rPr lang="ru-RU" sz="1600" b="1" dirty="0" err="1"/>
              <a:t>хлорованих</a:t>
            </a:r>
            <a:r>
              <a:rPr lang="ru-RU" sz="1600" b="1" dirty="0"/>
              <a:t> </a:t>
            </a:r>
            <a:r>
              <a:rPr lang="ru-RU" sz="1600" dirty="0" err="1"/>
              <a:t>фенолів</a:t>
            </a:r>
            <a:r>
              <a:rPr lang="ru-RU" sz="1600" dirty="0"/>
              <a:t>. В </a:t>
            </a:r>
            <a:r>
              <a:rPr lang="ru-RU" sz="1600" dirty="0" err="1"/>
              <a:t>організмі</a:t>
            </a:r>
            <a:r>
              <a:rPr lang="ru-RU" sz="1600" dirty="0"/>
              <a:t> ХБ </a:t>
            </a:r>
            <a:r>
              <a:rPr lang="ru-RU" sz="1600" dirty="0" err="1"/>
              <a:t>зв'язуються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клітинними</a:t>
            </a:r>
            <a:r>
              <a:rPr lang="ru-RU" sz="1600" dirty="0"/>
              <a:t> </a:t>
            </a:r>
            <a:r>
              <a:rPr lang="ru-RU" sz="1600" dirty="0" err="1"/>
              <a:t>білками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піддаються</a:t>
            </a:r>
            <a:r>
              <a:rPr lang="ru-RU" sz="1600" dirty="0"/>
              <a:t> </a:t>
            </a:r>
            <a:r>
              <a:rPr lang="ru-RU" sz="1600" dirty="0" err="1"/>
              <a:t>перетворенням</a:t>
            </a:r>
            <a:r>
              <a:rPr lang="ru-RU" sz="1600" dirty="0"/>
              <a:t> шляхом </a:t>
            </a:r>
            <a:r>
              <a:rPr lang="ru-RU" sz="1600" dirty="0" err="1"/>
              <a:t>дегалогенуванням</a:t>
            </a:r>
            <a:r>
              <a:rPr lang="ru-RU" sz="1600" dirty="0"/>
              <a:t> </a:t>
            </a:r>
            <a:r>
              <a:rPr lang="ru-RU" sz="1600" dirty="0" err="1"/>
              <a:t>молекули</a:t>
            </a:r>
            <a:r>
              <a:rPr lang="ru-RU" sz="1600" dirty="0"/>
              <a:t>. </a:t>
            </a:r>
            <a:r>
              <a:rPr lang="ru-RU" sz="1600" dirty="0" err="1"/>
              <a:t>Хлоровані</a:t>
            </a:r>
            <a:r>
              <a:rPr lang="ru-RU" sz="1600" dirty="0"/>
              <a:t> </a:t>
            </a:r>
            <a:r>
              <a:rPr lang="ru-RU" sz="1600" dirty="0" err="1"/>
              <a:t>феноли</a:t>
            </a:r>
            <a:r>
              <a:rPr lang="ru-RU" sz="1600" dirty="0"/>
              <a:t> </a:t>
            </a:r>
            <a:r>
              <a:rPr lang="ru-RU" sz="1600" dirty="0" err="1"/>
              <a:t>виділяються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сечею </a:t>
            </a:r>
            <a:r>
              <a:rPr lang="ru-RU" sz="1600" dirty="0" err="1"/>
              <a:t>і</a:t>
            </a:r>
            <a:r>
              <a:rPr lang="ru-RU" sz="1600" dirty="0"/>
              <a:t> калом. ХБ </a:t>
            </a:r>
            <a:r>
              <a:rPr lang="ru-RU" sz="1600" dirty="0" err="1"/>
              <a:t>здатні</a:t>
            </a:r>
            <a:r>
              <a:rPr lang="ru-RU" sz="1600" dirty="0"/>
              <a:t> </a:t>
            </a:r>
            <a:r>
              <a:rPr lang="ru-RU" sz="1600" dirty="0" err="1"/>
              <a:t>викликати</a:t>
            </a:r>
            <a:r>
              <a:rPr lang="ru-RU" sz="1600" dirty="0"/>
              <a:t> </a:t>
            </a:r>
            <a:r>
              <a:rPr lang="ru-RU" sz="1600" dirty="0" err="1"/>
              <a:t>ураження</a:t>
            </a:r>
            <a:r>
              <a:rPr lang="ru-RU" sz="1600" dirty="0"/>
              <a:t> </a:t>
            </a:r>
            <a:r>
              <a:rPr lang="ru-RU" sz="1600" dirty="0" err="1"/>
              <a:t>печінки</a:t>
            </a:r>
            <a:r>
              <a:rPr lang="ru-RU" sz="1600" dirty="0"/>
              <a:t>, </a:t>
            </a:r>
            <a:r>
              <a:rPr lang="ru-RU" sz="1600" dirty="0" err="1"/>
              <a:t>нирок</a:t>
            </a:r>
            <a:r>
              <a:rPr lang="ru-RU" sz="1600" dirty="0"/>
              <a:t>, </a:t>
            </a:r>
            <a:r>
              <a:rPr lang="ru-RU" sz="1600" dirty="0" err="1"/>
              <a:t>щитовидної</a:t>
            </a:r>
            <a:r>
              <a:rPr lang="ru-RU" sz="1600" dirty="0"/>
              <a:t> </a:t>
            </a:r>
            <a:r>
              <a:rPr lang="ru-RU" sz="1600" dirty="0" err="1"/>
              <a:t>залози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Поллютанти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</a:t>
            </a:r>
          </a:p>
          <a:p>
            <a:r>
              <a:rPr lang="ru-RU" dirty="0"/>
              <a:t>Перша </a:t>
            </a:r>
            <a:r>
              <a:rPr lang="ru-RU" dirty="0" err="1"/>
              <a:t>група</a:t>
            </a:r>
            <a:r>
              <a:rPr lang="ru-RU" dirty="0"/>
              <a:t> - </a:t>
            </a:r>
            <a:r>
              <a:rPr lang="ru-RU" dirty="0" err="1"/>
              <a:t>поллютанти</a:t>
            </a:r>
            <a:r>
              <a:rPr lang="ru-RU" dirty="0"/>
              <a:t>, </a:t>
            </a:r>
            <a:r>
              <a:rPr lang="ru-RU" dirty="0" err="1"/>
              <a:t>віднайдені</a:t>
            </a:r>
            <a:r>
              <a:rPr lang="ru-RU" dirty="0"/>
              <a:t> в </a:t>
            </a:r>
            <a:r>
              <a:rPr lang="ru-RU" dirty="0" err="1"/>
              <a:t>кількостях</a:t>
            </a:r>
            <a:r>
              <a:rPr lang="ru-RU" dirty="0"/>
              <a:t>, при </a:t>
            </a:r>
            <a:r>
              <a:rPr lang="ru-RU" dirty="0" err="1"/>
              <a:t>яких</a:t>
            </a:r>
            <a:r>
              <a:rPr lang="ru-RU" dirty="0"/>
              <a:t> не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прямий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організми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порушуються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СО2 в атмосферному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ряд </a:t>
            </a:r>
            <a:r>
              <a:rPr lang="ru-RU" dirty="0" err="1"/>
              <a:t>глобальних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: </a:t>
            </a:r>
          </a:p>
          <a:p>
            <a:r>
              <a:rPr lang="ru-RU" dirty="0" err="1"/>
              <a:t>парниковий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→ </a:t>
            </a:r>
            <a:r>
              <a:rPr lang="ru-RU" dirty="0" err="1"/>
              <a:t>потепління</a:t>
            </a:r>
            <a:r>
              <a:rPr lang="ru-RU" dirty="0"/>
              <a:t> →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океану, </a:t>
            </a:r>
            <a:r>
              <a:rPr lang="ru-RU" dirty="0" err="1"/>
              <a:t>опустелювання</a:t>
            </a:r>
            <a:r>
              <a:rPr lang="ru-RU" dirty="0"/>
              <a:t> </a:t>
            </a:r>
            <a:r>
              <a:rPr lang="ru-RU" dirty="0" err="1"/>
              <a:t>сільськогосподарських</a:t>
            </a:r>
            <a:r>
              <a:rPr lang="ru-RU" dirty="0"/>
              <a:t> земель. </a:t>
            </a:r>
          </a:p>
          <a:p>
            <a:r>
              <a:rPr lang="ru-RU" dirty="0"/>
              <a:t>Друга </a:t>
            </a:r>
            <a:r>
              <a:rPr lang="ru-RU" dirty="0" err="1"/>
              <a:t>група</a:t>
            </a:r>
            <a:r>
              <a:rPr lang="ru-RU" dirty="0"/>
              <a:t> - </a:t>
            </a:r>
            <a:r>
              <a:rPr lang="ru-RU" dirty="0" err="1"/>
              <a:t>токсичні</a:t>
            </a:r>
            <a:r>
              <a:rPr lang="ru-RU" dirty="0"/>
              <a:t> </a:t>
            </a:r>
            <a:r>
              <a:rPr lang="ru-RU" dirty="0" err="1"/>
              <a:t>екотоксиканти</a:t>
            </a:r>
            <a:r>
              <a:rPr lang="ru-RU" dirty="0"/>
              <a:t>: </a:t>
            </a:r>
            <a:r>
              <a:rPr lang="en-US" dirty="0"/>
              <a:t>SO2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оксиди</a:t>
            </a:r>
            <a:r>
              <a:rPr lang="ru-RU" dirty="0"/>
              <a:t> </a:t>
            </a:r>
            <a:r>
              <a:rPr lang="ru-RU" dirty="0" err="1"/>
              <a:t>сірки</a:t>
            </a:r>
            <a:r>
              <a:rPr lang="ru-RU" dirty="0"/>
              <a:t> </a:t>
            </a:r>
            <a:r>
              <a:rPr lang="ru-RU" dirty="0" err="1"/>
              <a:t>закислюють</a:t>
            </a:r>
            <a:r>
              <a:rPr lang="ru-RU" dirty="0"/>
              <a:t> </a:t>
            </a:r>
            <a:r>
              <a:rPr lang="ru-RU" dirty="0" err="1"/>
              <a:t>ґрунти</a:t>
            </a:r>
            <a:r>
              <a:rPr lang="ru-RU" dirty="0"/>
              <a:t>, води.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до </a:t>
            </a:r>
            <a:r>
              <a:rPr lang="ru-RU" dirty="0" err="1"/>
              <a:t>кислотних</a:t>
            </a:r>
            <a:r>
              <a:rPr lang="ru-RU" dirty="0"/>
              <a:t> </a:t>
            </a:r>
            <a:r>
              <a:rPr lang="ru-RU" dirty="0" err="1"/>
              <a:t>дощів</a:t>
            </a:r>
            <a:r>
              <a:rPr lang="ru-RU" dirty="0"/>
              <a:t>. </a:t>
            </a:r>
            <a:r>
              <a:rPr lang="ru-RU" dirty="0" err="1"/>
              <a:t>Більш</a:t>
            </a:r>
            <a:r>
              <a:rPr lang="ru-RU" dirty="0"/>
              <a:t> детально про гази,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забруднюють</a:t>
            </a:r>
            <a:r>
              <a:rPr lang="ru-RU" dirty="0"/>
              <a:t> </a:t>
            </a:r>
            <a:r>
              <a:rPr lang="ru-RU" dirty="0" err="1"/>
              <a:t>атмосферне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піде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. </a:t>
            </a:r>
          </a:p>
          <a:p>
            <a:r>
              <a:rPr lang="ru-RU" dirty="0"/>
              <a:t>У тих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екотоксиканти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стійкістю</a:t>
            </a:r>
            <a:r>
              <a:rPr lang="ru-RU" dirty="0"/>
              <a:t> (</a:t>
            </a:r>
            <a:r>
              <a:rPr lang="ru-RU" dirty="0" err="1"/>
              <a:t>персистентністю</a:t>
            </a:r>
            <a:r>
              <a:rPr lang="ru-RU" dirty="0"/>
              <a:t>), </a:t>
            </a:r>
            <a:r>
              <a:rPr lang="ru-RU" dirty="0" err="1"/>
              <a:t>повільно</a:t>
            </a:r>
            <a:r>
              <a:rPr lang="ru-RU" dirty="0"/>
              <a:t> </a:t>
            </a:r>
            <a:r>
              <a:rPr lang="ru-RU" dirty="0" err="1"/>
              <a:t>метаболізуються</a:t>
            </a:r>
            <a:r>
              <a:rPr lang="ru-RU" dirty="0"/>
              <a:t> в </a:t>
            </a:r>
            <a:r>
              <a:rPr lang="ru-RU" dirty="0" err="1"/>
              <a:t>організмах</a:t>
            </a:r>
            <a:r>
              <a:rPr lang="ru-RU" dirty="0"/>
              <a:t>, </a:t>
            </a:r>
            <a:r>
              <a:rPr lang="ru-RU" dirty="0" err="1"/>
              <a:t>накопичуються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них (</a:t>
            </a:r>
            <a:r>
              <a:rPr lang="ru-RU" dirty="0" err="1"/>
              <a:t>кумуляція</a:t>
            </a:r>
            <a:r>
              <a:rPr lang="ru-RU" dirty="0"/>
              <a:t>),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мігрувати</a:t>
            </a:r>
            <a:r>
              <a:rPr lang="ru-RU" dirty="0"/>
              <a:t> в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по </a:t>
            </a:r>
            <a:r>
              <a:rPr lang="ru-RU" dirty="0" err="1"/>
              <a:t>харчових</a:t>
            </a:r>
            <a:r>
              <a:rPr lang="ru-RU" dirty="0"/>
              <a:t> </a:t>
            </a:r>
            <a:r>
              <a:rPr lang="ru-RU" dirty="0" err="1"/>
              <a:t>ланцюгах</a:t>
            </a:r>
            <a:r>
              <a:rPr lang="ru-RU" dirty="0"/>
              <a:t>, </a:t>
            </a:r>
            <a:r>
              <a:rPr lang="ru-RU" dirty="0" err="1"/>
              <a:t>говорять</a:t>
            </a:r>
            <a:r>
              <a:rPr lang="ru-RU" dirty="0"/>
              <a:t> про </a:t>
            </a:r>
            <a:r>
              <a:rPr lang="ru-RU" i="1" dirty="0" err="1"/>
              <a:t>суперекотоксиканти</a:t>
            </a:r>
            <a:r>
              <a:rPr lang="ru-RU" i="1" dirty="0"/>
              <a:t>.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хлорорганічні</a:t>
            </a:r>
            <a:r>
              <a:rPr lang="ru-RU" i="1" dirty="0"/>
              <a:t> </a:t>
            </a:r>
            <a:r>
              <a:rPr lang="ru-RU" i="1" dirty="0" err="1"/>
              <a:t>пестициди</a:t>
            </a:r>
            <a:r>
              <a:rPr lang="ru-RU" i="1" dirty="0"/>
              <a:t> (ХОП), </a:t>
            </a:r>
            <a:r>
              <a:rPr lang="ru-RU" i="1" dirty="0" err="1"/>
              <a:t>діоксини</a:t>
            </a:r>
            <a:r>
              <a:rPr lang="ru-RU" i="1" dirty="0"/>
              <a:t> (у тому </a:t>
            </a:r>
            <a:r>
              <a:rPr lang="ru-RU" i="1" dirty="0" err="1"/>
              <a:t>числі</a:t>
            </a:r>
            <a:r>
              <a:rPr lang="ru-RU" i="1" dirty="0"/>
              <a:t> </a:t>
            </a:r>
            <a:r>
              <a:rPr lang="ru-RU" i="1" dirty="0" err="1"/>
              <a:t>ТХДД-тетрахлордибензопарадиоксин</a:t>
            </a:r>
            <a:r>
              <a:rPr lang="ru-RU" i="1" dirty="0"/>
              <a:t>), </a:t>
            </a:r>
            <a:r>
              <a:rPr lang="ru-RU" i="1" dirty="0" err="1"/>
              <a:t>важкі</a:t>
            </a:r>
            <a:r>
              <a:rPr lang="ru-RU" i="1" dirty="0"/>
              <a:t> метали. </a:t>
            </a:r>
          </a:p>
          <a:p>
            <a:r>
              <a:rPr lang="ru-RU" dirty="0"/>
              <a:t>До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забруднювачів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належать: </a:t>
            </a:r>
          </a:p>
          <a:p>
            <a:r>
              <a:rPr lang="ru-RU" dirty="0"/>
              <a:t>- </a:t>
            </a:r>
            <a:r>
              <a:rPr lang="ru-RU" dirty="0" err="1"/>
              <a:t>Забруднювачі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- гази (</a:t>
            </a:r>
            <a:r>
              <a:rPr lang="ru-RU" dirty="0" err="1"/>
              <a:t>оксиди</a:t>
            </a:r>
            <a:r>
              <a:rPr lang="ru-RU" dirty="0"/>
              <a:t> </a:t>
            </a:r>
            <a:r>
              <a:rPr lang="ru-RU" dirty="0" err="1"/>
              <a:t>сірки</a:t>
            </a:r>
            <a:r>
              <a:rPr lang="ru-RU" dirty="0"/>
              <a:t>, азоту, </a:t>
            </a:r>
            <a:r>
              <a:rPr lang="ru-RU" dirty="0" err="1"/>
              <a:t>вуглецю</a:t>
            </a:r>
            <a:r>
              <a:rPr lang="ru-RU" dirty="0"/>
              <a:t>; хлор, </a:t>
            </a:r>
            <a:r>
              <a:rPr lang="ru-RU" dirty="0" err="1"/>
              <a:t>вуглеводні</a:t>
            </a:r>
            <a:r>
              <a:rPr lang="ru-RU" dirty="0"/>
              <a:t>, </a:t>
            </a:r>
            <a:r>
              <a:rPr lang="ru-RU" dirty="0" err="1"/>
              <a:t>фреони</a:t>
            </a:r>
            <a:r>
              <a:rPr lang="ru-RU" dirty="0"/>
              <a:t>); </a:t>
            </a:r>
            <a:r>
              <a:rPr lang="ru-RU" dirty="0" err="1"/>
              <a:t>пилові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(</a:t>
            </a:r>
            <a:r>
              <a:rPr lang="ru-RU" dirty="0" err="1"/>
              <a:t>азбест</a:t>
            </a:r>
            <a:r>
              <a:rPr lang="ru-RU" dirty="0"/>
              <a:t>, </a:t>
            </a:r>
            <a:r>
              <a:rPr lang="ru-RU" dirty="0" err="1"/>
              <a:t>вугільний</a:t>
            </a:r>
            <a:r>
              <a:rPr lang="ru-RU" dirty="0"/>
              <a:t> пил, </a:t>
            </a:r>
            <a:r>
              <a:rPr lang="ru-RU" dirty="0" err="1"/>
              <a:t>кремній</a:t>
            </a:r>
            <a:r>
              <a:rPr lang="ru-RU" dirty="0"/>
              <a:t>, метали); </a:t>
            </a:r>
          </a:p>
          <a:p>
            <a:r>
              <a:rPr lang="ru-RU" dirty="0"/>
              <a:t>- </a:t>
            </a:r>
            <a:r>
              <a:rPr lang="ru-RU" dirty="0" err="1"/>
              <a:t>Забруднювачі</a:t>
            </a:r>
            <a:r>
              <a:rPr lang="ru-RU" dirty="0"/>
              <a:t> води та </a:t>
            </a:r>
            <a:r>
              <a:rPr lang="ru-RU" dirty="0" err="1"/>
              <a:t>ґрунту</a:t>
            </a:r>
            <a:r>
              <a:rPr lang="ru-RU" dirty="0"/>
              <a:t> - </a:t>
            </a:r>
            <a:r>
              <a:rPr lang="ru-RU" dirty="0" err="1"/>
              <a:t>важкі</a:t>
            </a:r>
            <a:r>
              <a:rPr lang="ru-RU" dirty="0"/>
              <a:t> метали (</a:t>
            </a:r>
            <a:r>
              <a:rPr lang="ru-RU" dirty="0" err="1"/>
              <a:t>свинець</a:t>
            </a:r>
            <a:r>
              <a:rPr lang="ru-RU" dirty="0"/>
              <a:t>, </a:t>
            </a:r>
            <a:r>
              <a:rPr lang="ru-RU" dirty="0" err="1"/>
              <a:t>миш'як</a:t>
            </a:r>
            <a:r>
              <a:rPr lang="ru-RU" dirty="0"/>
              <a:t>, </a:t>
            </a:r>
            <a:r>
              <a:rPr lang="ru-RU" dirty="0" err="1"/>
              <a:t>кадмій</a:t>
            </a:r>
            <a:r>
              <a:rPr lang="ru-RU" dirty="0"/>
              <a:t>, ртуть), </a:t>
            </a:r>
            <a:r>
              <a:rPr lang="ru-RU" dirty="0" err="1"/>
              <a:t>пестициди</a:t>
            </a:r>
            <a:r>
              <a:rPr lang="ru-RU" dirty="0"/>
              <a:t> </a:t>
            </a:r>
            <a:r>
              <a:rPr lang="ru-RU" dirty="0" err="1"/>
              <a:t>хлорорганічні</a:t>
            </a:r>
            <a:r>
              <a:rPr lang="ru-RU" dirty="0"/>
              <a:t> (ДДТ, </a:t>
            </a:r>
            <a:r>
              <a:rPr lang="ru-RU" dirty="0" err="1"/>
              <a:t>алдрін</a:t>
            </a:r>
            <a:r>
              <a:rPr lang="ru-RU" dirty="0"/>
              <a:t>), </a:t>
            </a:r>
            <a:r>
              <a:rPr lang="ru-RU" dirty="0" err="1"/>
              <a:t>нітрати</a:t>
            </a:r>
            <a:r>
              <a:rPr lang="ru-RU" dirty="0"/>
              <a:t>, </a:t>
            </a:r>
            <a:r>
              <a:rPr lang="ru-RU" dirty="0" err="1"/>
              <a:t>фосфати</a:t>
            </a:r>
            <a:r>
              <a:rPr lang="ru-RU" dirty="0"/>
              <a:t>, </a:t>
            </a:r>
            <a:r>
              <a:rPr lang="ru-RU" dirty="0" err="1"/>
              <a:t>нафта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нафтопродукти</a:t>
            </a:r>
            <a:r>
              <a:rPr lang="ru-RU" dirty="0"/>
              <a:t>, </a:t>
            </a:r>
            <a:r>
              <a:rPr lang="ru-RU" dirty="0" err="1"/>
              <a:t>органічні</a:t>
            </a:r>
            <a:r>
              <a:rPr lang="ru-RU" dirty="0"/>
              <a:t> </a:t>
            </a:r>
            <a:r>
              <a:rPr lang="ru-RU" dirty="0" err="1"/>
              <a:t>розчинники</a:t>
            </a:r>
            <a:r>
              <a:rPr lang="ru-RU" dirty="0"/>
              <a:t> (толуол, бензол, </a:t>
            </a:r>
            <a:r>
              <a:rPr lang="ru-RU" dirty="0" err="1"/>
              <a:t>тетрахлоретилен</a:t>
            </a:r>
            <a:r>
              <a:rPr lang="ru-RU" dirty="0"/>
              <a:t>), </a:t>
            </a:r>
            <a:r>
              <a:rPr lang="ru-RU" dirty="0" err="1"/>
              <a:t>низькомолекулярні</a:t>
            </a:r>
            <a:r>
              <a:rPr lang="ru-RU" dirty="0"/>
              <a:t> </a:t>
            </a:r>
            <a:r>
              <a:rPr lang="ru-RU" dirty="0" err="1"/>
              <a:t>галогеновані</a:t>
            </a:r>
            <a:r>
              <a:rPr lang="ru-RU" dirty="0"/>
              <a:t> </a:t>
            </a:r>
            <a:r>
              <a:rPr lang="ru-RU" dirty="0" err="1"/>
              <a:t>вуглеводні</a:t>
            </a:r>
            <a:r>
              <a:rPr lang="ru-RU" dirty="0"/>
              <a:t> (хлороформ, </a:t>
            </a:r>
            <a:r>
              <a:rPr lang="ru-RU" dirty="0" err="1"/>
              <a:t>бромдихлорметан</a:t>
            </a:r>
            <a:r>
              <a:rPr lang="ru-RU" dirty="0"/>
              <a:t>, </a:t>
            </a:r>
            <a:r>
              <a:rPr lang="ru-RU" dirty="0" err="1"/>
              <a:t>тетрахлорметан</a:t>
            </a:r>
            <a:r>
              <a:rPr lang="ru-RU" dirty="0"/>
              <a:t>, </a:t>
            </a:r>
            <a:r>
              <a:rPr lang="ru-RU" dirty="0" err="1"/>
              <a:t>дихлоретан</a:t>
            </a:r>
            <a:r>
              <a:rPr lang="ru-RU" dirty="0"/>
              <a:t>), </a:t>
            </a:r>
            <a:r>
              <a:rPr lang="ru-RU" dirty="0" err="1"/>
              <a:t>поліциклічні</a:t>
            </a:r>
            <a:r>
              <a:rPr lang="ru-RU" dirty="0"/>
              <a:t> </a:t>
            </a:r>
            <a:r>
              <a:rPr lang="ru-RU" dirty="0" err="1"/>
              <a:t>ароматичні</a:t>
            </a:r>
            <a:r>
              <a:rPr lang="ru-RU" dirty="0"/>
              <a:t> </a:t>
            </a:r>
            <a:r>
              <a:rPr lang="ru-RU" dirty="0" err="1"/>
              <a:t>вуглеводні</a:t>
            </a:r>
            <a:r>
              <a:rPr lang="ru-RU" dirty="0"/>
              <a:t>, </a:t>
            </a:r>
            <a:r>
              <a:rPr lang="ru-RU" dirty="0" err="1"/>
              <a:t>поліхлоровані</a:t>
            </a:r>
            <a:r>
              <a:rPr lang="ru-RU" dirty="0"/>
              <a:t> </a:t>
            </a:r>
            <a:r>
              <a:rPr lang="ru-RU" dirty="0" err="1"/>
              <a:t>біфеніли</a:t>
            </a:r>
            <a:r>
              <a:rPr lang="ru-RU" dirty="0"/>
              <a:t>, </a:t>
            </a:r>
            <a:r>
              <a:rPr lang="ru-RU" dirty="0" err="1"/>
              <a:t>диоксин</a:t>
            </a:r>
            <a:r>
              <a:rPr lang="ru-RU" dirty="0"/>
              <a:t>, </a:t>
            </a:r>
            <a:r>
              <a:rPr lang="ru-RU" dirty="0" err="1"/>
              <a:t>дибензофурани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764704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/>
              <a:t>Фосфорорганічні</a:t>
            </a:r>
            <a:r>
              <a:rPr lang="ru-RU" sz="1600" b="1" dirty="0"/>
              <a:t> </a:t>
            </a:r>
            <a:r>
              <a:rPr lang="ru-RU" sz="1600" b="1" dirty="0" err="1"/>
              <a:t>пестициди</a:t>
            </a:r>
            <a:r>
              <a:rPr lang="ru-RU" sz="1600" b="1" dirty="0"/>
              <a:t> (ФОП). В </a:t>
            </a:r>
            <a:r>
              <a:rPr lang="ru-RU" sz="1600" b="1" dirty="0" err="1"/>
              <a:t>даний</a:t>
            </a:r>
            <a:r>
              <a:rPr lang="ru-RU" sz="1600" b="1" dirty="0"/>
              <a:t> час </a:t>
            </a:r>
            <a:r>
              <a:rPr lang="ru-RU" sz="1600" b="1" dirty="0" err="1"/>
              <a:t>відомі</a:t>
            </a:r>
            <a:r>
              <a:rPr lang="ru-RU" sz="1600" b="1" dirty="0"/>
              <a:t> десятки </a:t>
            </a:r>
            <a:r>
              <a:rPr lang="ru-RU" sz="1600" b="1" dirty="0" err="1"/>
              <a:t>тисяч</a:t>
            </a:r>
            <a:r>
              <a:rPr lang="ru-RU" sz="1600" b="1" dirty="0"/>
              <a:t> </a:t>
            </a:r>
            <a:r>
              <a:rPr lang="ru-RU" sz="1600" b="1" dirty="0" err="1"/>
              <a:t>фосфорорганічних</a:t>
            </a:r>
            <a:r>
              <a:rPr lang="ru-RU" sz="1600" b="1" dirty="0"/>
              <a:t> </a:t>
            </a:r>
            <a:r>
              <a:rPr lang="ru-RU" sz="1600" b="1" dirty="0" err="1"/>
              <a:t>сполук</a:t>
            </a:r>
            <a:r>
              <a:rPr lang="ru-RU" sz="1600" b="1" dirty="0"/>
              <a:t>. </a:t>
            </a:r>
            <a:r>
              <a:rPr lang="ru-RU" sz="1600" b="1" dirty="0" err="1"/>
              <a:t>Багато</a:t>
            </a:r>
            <a:r>
              <a:rPr lang="ru-RU" sz="1600" b="1" dirty="0"/>
              <a:t> </a:t>
            </a:r>
            <a:r>
              <a:rPr lang="ru-RU" sz="1600" b="1" dirty="0" err="1"/>
              <a:t>з</a:t>
            </a:r>
            <a:r>
              <a:rPr lang="ru-RU" sz="1600" b="1" dirty="0"/>
              <a:t> них </a:t>
            </a:r>
            <a:r>
              <a:rPr lang="ru-RU" sz="1600" b="1" dirty="0" err="1"/>
              <a:t>використовується</a:t>
            </a:r>
            <a:r>
              <a:rPr lang="ru-RU" sz="1600" b="1" dirty="0"/>
              <a:t> як </a:t>
            </a:r>
            <a:r>
              <a:rPr lang="ru-RU" sz="1600" b="1" dirty="0" err="1"/>
              <a:t>пестициди</a:t>
            </a:r>
            <a:r>
              <a:rPr lang="ru-RU" sz="1600" b="1" dirty="0"/>
              <a:t> для </a:t>
            </a:r>
            <a:r>
              <a:rPr lang="ru-RU" sz="1600" b="1" dirty="0" err="1"/>
              <a:t>боротьби</a:t>
            </a:r>
            <a:r>
              <a:rPr lang="ru-RU" sz="1600" b="1" dirty="0"/>
              <a:t> </a:t>
            </a:r>
            <a:r>
              <a:rPr lang="ru-RU" sz="1600" b="1" dirty="0" err="1"/>
              <a:t>з</a:t>
            </a:r>
            <a:r>
              <a:rPr lang="ru-RU" sz="1600" b="1" dirty="0"/>
              <a:t> </a:t>
            </a:r>
            <a:r>
              <a:rPr lang="ru-RU" sz="1600" b="1" dirty="0" err="1"/>
              <a:t>шкідниками</a:t>
            </a:r>
            <a:r>
              <a:rPr lang="ru-RU" sz="1600" b="1" dirty="0"/>
              <a:t> </a:t>
            </a:r>
            <a:r>
              <a:rPr lang="ru-RU" sz="1600" b="1" dirty="0" err="1"/>
              <a:t>сільськогосподарських</a:t>
            </a:r>
            <a:r>
              <a:rPr lang="ru-RU" sz="1600" b="1" dirty="0"/>
              <a:t> культур </a:t>
            </a:r>
            <a:r>
              <a:rPr lang="ru-RU" sz="1600" b="1" dirty="0" err="1"/>
              <a:t>і</a:t>
            </a:r>
            <a:r>
              <a:rPr lang="ru-RU" sz="1600" b="1" dirty="0"/>
              <a:t> </a:t>
            </a:r>
            <a:r>
              <a:rPr lang="ru-RU" sz="1600" b="1" dirty="0" err="1"/>
              <a:t>деякими</a:t>
            </a:r>
            <a:r>
              <a:rPr lang="ru-RU" sz="1600" b="1" dirty="0"/>
              <a:t> видами </a:t>
            </a:r>
            <a:r>
              <a:rPr lang="ru-RU" sz="1600" b="1" dirty="0" err="1"/>
              <a:t>тварин</a:t>
            </a:r>
            <a:r>
              <a:rPr lang="ru-RU" sz="1600" b="1" dirty="0"/>
              <a:t> </a:t>
            </a:r>
            <a:r>
              <a:rPr lang="ru-RU" sz="1600" b="1" dirty="0" err="1"/>
              <a:t>з</a:t>
            </a:r>
            <a:r>
              <a:rPr lang="ru-RU" sz="1600" b="1" dirty="0"/>
              <a:t> метою </a:t>
            </a:r>
            <a:r>
              <a:rPr lang="ru-RU" sz="1600" b="1" dirty="0" err="1"/>
              <a:t>покращення</a:t>
            </a:r>
            <a:r>
              <a:rPr lang="ru-RU" sz="1600" b="1" dirty="0"/>
              <a:t> </a:t>
            </a:r>
            <a:r>
              <a:rPr lang="ru-RU" sz="1600" b="1" dirty="0" err="1"/>
              <a:t>врожайності</a:t>
            </a:r>
            <a:r>
              <a:rPr lang="ru-RU" sz="1600" b="1" dirty="0"/>
              <a:t> та </a:t>
            </a:r>
            <a:r>
              <a:rPr lang="ru-RU" sz="1600" b="1" dirty="0" err="1"/>
              <a:t>збереження</a:t>
            </a:r>
            <a:r>
              <a:rPr lang="ru-RU" sz="1600" b="1" dirty="0"/>
              <a:t> </a:t>
            </a:r>
            <a:r>
              <a:rPr lang="ru-RU" sz="1600" b="1" dirty="0" err="1"/>
              <a:t>матеріальних</a:t>
            </a:r>
            <a:r>
              <a:rPr lang="ru-RU" sz="1600" b="1" dirty="0"/>
              <a:t> </a:t>
            </a:r>
            <a:r>
              <a:rPr lang="ru-RU" sz="1600" b="1" dirty="0" err="1"/>
              <a:t>цінностей</a:t>
            </a:r>
            <a:r>
              <a:rPr lang="ru-RU" sz="1600" b="1" dirty="0"/>
              <a:t>, </a:t>
            </a:r>
            <a:r>
              <a:rPr lang="ru-RU" sz="1600" b="1" dirty="0" err="1"/>
              <a:t>створених</a:t>
            </a:r>
            <a:r>
              <a:rPr lang="ru-RU" sz="1600" b="1" dirty="0"/>
              <a:t> </a:t>
            </a:r>
            <a:r>
              <a:rPr lang="ru-RU" sz="1600" b="1" dirty="0" err="1"/>
              <a:t>людиною</a:t>
            </a:r>
            <a:r>
              <a:rPr lang="ru-RU" sz="1600" b="1" dirty="0"/>
              <a:t>. </a:t>
            </a:r>
          </a:p>
          <a:p>
            <a:r>
              <a:rPr lang="ru-RU" sz="1600" dirty="0"/>
              <a:t>ФОП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перебувати</a:t>
            </a:r>
            <a:r>
              <a:rPr lang="ru-RU" sz="1600" dirty="0"/>
              <a:t> в </a:t>
            </a:r>
            <a:r>
              <a:rPr lang="ru-RU" sz="1600" dirty="0" err="1"/>
              <a:t>різних</a:t>
            </a:r>
            <a:r>
              <a:rPr lang="ru-RU" sz="1600" dirty="0"/>
              <a:t> </a:t>
            </a:r>
            <a:r>
              <a:rPr lang="ru-RU" sz="1600" dirty="0" err="1"/>
              <a:t>агрегатних</a:t>
            </a:r>
            <a:r>
              <a:rPr lang="ru-RU" sz="1600" dirty="0"/>
              <a:t> станах, </a:t>
            </a:r>
            <a:r>
              <a:rPr lang="ru-RU" sz="1600" dirty="0" err="1"/>
              <a:t>більшість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них </a:t>
            </a:r>
            <a:r>
              <a:rPr lang="ru-RU" sz="1600" dirty="0" err="1"/>
              <a:t>представляють</a:t>
            </a:r>
            <a:r>
              <a:rPr lang="ru-RU" sz="1600" dirty="0"/>
              <a:t> собою </a:t>
            </a:r>
            <a:r>
              <a:rPr lang="ru-RU" sz="1600" dirty="0" err="1"/>
              <a:t>маслянисту</a:t>
            </a:r>
            <a:r>
              <a:rPr lang="ru-RU" sz="1600" dirty="0"/>
              <a:t> </a:t>
            </a:r>
            <a:r>
              <a:rPr lang="ru-RU" sz="1600" dirty="0" err="1"/>
              <a:t>рідину</a:t>
            </a:r>
            <a:r>
              <a:rPr lang="ru-RU" sz="1600" dirty="0"/>
              <a:t>,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кристалічний</a:t>
            </a:r>
            <a:r>
              <a:rPr lang="ru-RU" sz="1600" dirty="0"/>
              <a:t> порошок. </a:t>
            </a:r>
            <a:r>
              <a:rPr lang="ru-RU" sz="1600" dirty="0" err="1"/>
              <a:t>Нерозчинні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мало </a:t>
            </a:r>
            <a:r>
              <a:rPr lang="ru-RU" sz="1600" dirty="0" err="1"/>
              <a:t>розчинні</a:t>
            </a:r>
            <a:r>
              <a:rPr lang="ru-RU" sz="1600" dirty="0"/>
              <a:t> у </a:t>
            </a:r>
            <a:r>
              <a:rPr lang="ru-RU" sz="1600" dirty="0" err="1"/>
              <a:t>воді</a:t>
            </a:r>
            <a:r>
              <a:rPr lang="ru-RU" sz="1600" dirty="0"/>
              <a:t>, добре </a:t>
            </a:r>
            <a:r>
              <a:rPr lang="ru-RU" sz="1600" dirty="0" err="1"/>
              <a:t>розчинні</a:t>
            </a:r>
            <a:r>
              <a:rPr lang="ru-RU" sz="1600" dirty="0"/>
              <a:t> в </a:t>
            </a:r>
            <a:r>
              <a:rPr lang="ru-RU" sz="1600" dirty="0" err="1"/>
              <a:t>органічних</a:t>
            </a:r>
            <a:r>
              <a:rPr lang="ru-RU" sz="1600" dirty="0"/>
              <a:t> </a:t>
            </a:r>
            <a:r>
              <a:rPr lang="ru-RU" sz="1600" dirty="0" err="1"/>
              <a:t>розчинниках</a:t>
            </a:r>
            <a:r>
              <a:rPr lang="ru-RU" sz="1600" dirty="0"/>
              <a:t>, маслах </a:t>
            </a:r>
            <a:r>
              <a:rPr lang="ru-RU" sz="1600" dirty="0" err="1"/>
              <a:t>і</a:t>
            </a:r>
            <a:r>
              <a:rPr lang="ru-RU" sz="1600" dirty="0"/>
              <a:t> жирах, </a:t>
            </a:r>
            <a:r>
              <a:rPr lang="ru-RU" sz="1600" dirty="0" err="1"/>
              <a:t>більшість</a:t>
            </a:r>
            <a:r>
              <a:rPr lang="ru-RU" sz="1600" dirty="0"/>
              <a:t> </a:t>
            </a:r>
            <a:r>
              <a:rPr lang="ru-RU" sz="1600" dirty="0" err="1"/>
              <a:t>володіє</a:t>
            </a:r>
            <a:r>
              <a:rPr lang="ru-RU" sz="1600" dirty="0"/>
              <a:t> </a:t>
            </a:r>
            <a:r>
              <a:rPr lang="ru-RU" sz="1600" dirty="0" err="1"/>
              <a:t>неприємним</a:t>
            </a:r>
            <a:r>
              <a:rPr lang="ru-RU" sz="1600" dirty="0"/>
              <a:t> запахом. </a:t>
            </a:r>
            <a:r>
              <a:rPr lang="ru-RU" sz="1600" dirty="0" err="1"/>
              <a:t>Серед</a:t>
            </a:r>
            <a:r>
              <a:rPr lang="ru-RU" sz="1600" dirty="0"/>
              <a:t> ФОП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різним</a:t>
            </a:r>
            <a:r>
              <a:rPr lang="ru-RU" sz="1600" dirty="0"/>
              <a:t> </a:t>
            </a:r>
            <a:r>
              <a:rPr lang="ru-RU" sz="1600" dirty="0" err="1"/>
              <a:t>ступенем</a:t>
            </a:r>
            <a:r>
              <a:rPr lang="ru-RU" sz="1600" dirty="0"/>
              <a:t> </a:t>
            </a:r>
            <a:r>
              <a:rPr lang="ru-RU" sz="1600" dirty="0" err="1"/>
              <a:t>летючості</a:t>
            </a:r>
            <a:r>
              <a:rPr lang="ru-RU" sz="1600" dirty="0"/>
              <a:t>. У </a:t>
            </a:r>
            <a:r>
              <a:rPr lang="ru-RU" sz="1600" dirty="0" err="1"/>
              <a:t>навколишньому</a:t>
            </a:r>
            <a:r>
              <a:rPr lang="ru-RU" sz="1600" dirty="0"/>
              <a:t> </a:t>
            </a:r>
            <a:r>
              <a:rPr lang="ru-RU" sz="1600" dirty="0" err="1"/>
              <a:t>середовищі</a:t>
            </a:r>
            <a:r>
              <a:rPr lang="ru-RU" sz="1600" dirty="0"/>
              <a:t> ФОП мало </a:t>
            </a:r>
            <a:r>
              <a:rPr lang="ru-RU" sz="1600" dirty="0" err="1"/>
              <a:t>стійкі</a:t>
            </a:r>
            <a:r>
              <a:rPr lang="ru-RU" sz="1600" dirty="0"/>
              <a:t>, легко </a:t>
            </a:r>
            <a:r>
              <a:rPr lang="ru-RU" sz="1600" dirty="0" err="1"/>
              <a:t>гідролізуються</a:t>
            </a:r>
            <a:r>
              <a:rPr lang="ru-RU" sz="1600" dirty="0"/>
              <a:t> в </a:t>
            </a:r>
            <a:r>
              <a:rPr lang="ru-RU" sz="1600" dirty="0" err="1"/>
              <a:t>лужному</a:t>
            </a:r>
            <a:r>
              <a:rPr lang="ru-RU" sz="1600" dirty="0"/>
              <a:t> </a:t>
            </a:r>
            <a:r>
              <a:rPr lang="ru-RU" sz="1600" dirty="0" err="1"/>
              <a:t>середовищі</a:t>
            </a:r>
            <a:r>
              <a:rPr lang="ru-RU" sz="1600" dirty="0"/>
              <a:t> (</a:t>
            </a:r>
            <a:r>
              <a:rPr lang="en-US" sz="1600" dirty="0"/>
              <a:t>pH&gt; 8), </a:t>
            </a:r>
            <a:r>
              <a:rPr lang="ru-RU" sz="1600" dirty="0" err="1"/>
              <a:t>меншою</a:t>
            </a:r>
            <a:r>
              <a:rPr lang="ru-RU" sz="1600" dirty="0"/>
              <a:t> </a:t>
            </a:r>
            <a:r>
              <a:rPr lang="ru-RU" sz="1600" dirty="0" err="1"/>
              <a:t>мірою</a:t>
            </a:r>
            <a:r>
              <a:rPr lang="ru-RU" sz="1600" dirty="0"/>
              <a:t> - в </a:t>
            </a:r>
            <a:r>
              <a:rPr lang="ru-RU" sz="1600" dirty="0" err="1"/>
              <a:t>кислих</a:t>
            </a:r>
            <a:r>
              <a:rPr lang="ru-RU" sz="1600" dirty="0"/>
              <a:t> </a:t>
            </a:r>
            <a:r>
              <a:rPr lang="ru-RU" sz="1600" dirty="0" err="1"/>
              <a:t>розчинах</a:t>
            </a:r>
            <a:r>
              <a:rPr lang="ru-RU" sz="1600" dirty="0"/>
              <a:t> (</a:t>
            </a:r>
            <a:r>
              <a:rPr lang="en-US" sz="1600" dirty="0"/>
              <a:t>pH &lt;2). </a:t>
            </a:r>
            <a:r>
              <a:rPr lang="ru-RU" sz="1600" dirty="0" err="1"/>
              <a:t>Більшість</a:t>
            </a:r>
            <a:r>
              <a:rPr lang="ru-RU" sz="1600" dirty="0"/>
              <a:t> ФОП </a:t>
            </a:r>
            <a:r>
              <a:rPr lang="ru-RU" sz="1600" dirty="0" err="1"/>
              <a:t>розкладаються</a:t>
            </a:r>
            <a:r>
              <a:rPr lang="ru-RU" sz="1600" dirty="0"/>
              <a:t> в </a:t>
            </a:r>
            <a:r>
              <a:rPr lang="ru-RU" sz="1600" dirty="0" err="1"/>
              <a:t>рослинах</a:t>
            </a:r>
            <a:r>
              <a:rPr lang="ru-RU" sz="1600" dirty="0"/>
              <a:t>, </a:t>
            </a:r>
            <a:r>
              <a:rPr lang="ru-RU" sz="1600" dirty="0" err="1"/>
              <a:t>грунті</a:t>
            </a:r>
            <a:r>
              <a:rPr lang="ru-RU" sz="1600" dirty="0"/>
              <a:t>, </a:t>
            </a:r>
            <a:r>
              <a:rPr lang="ru-RU" sz="1600" dirty="0" err="1"/>
              <a:t>воді</a:t>
            </a:r>
            <a:r>
              <a:rPr lang="ru-RU" sz="1600" dirty="0"/>
              <a:t> </a:t>
            </a:r>
            <a:r>
              <a:rPr lang="ru-RU" sz="1600" dirty="0" err="1"/>
              <a:t>протягом</a:t>
            </a:r>
            <a:r>
              <a:rPr lang="ru-RU" sz="1600" dirty="0"/>
              <a:t> </a:t>
            </a:r>
            <a:r>
              <a:rPr lang="ru-RU" sz="1600" dirty="0" err="1"/>
              <a:t>місяця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Застосовувані</a:t>
            </a:r>
            <a:r>
              <a:rPr lang="ru-RU" sz="1600" dirty="0"/>
              <a:t> </a:t>
            </a:r>
            <a:r>
              <a:rPr lang="ru-RU" sz="1600" dirty="0" err="1"/>
              <a:t>пестициди</a:t>
            </a:r>
            <a:r>
              <a:rPr lang="ru-RU" sz="1600" dirty="0"/>
              <a:t> </a:t>
            </a:r>
            <a:r>
              <a:rPr lang="ru-RU" sz="1600" dirty="0" err="1"/>
              <a:t>повинні</a:t>
            </a:r>
            <a:r>
              <a:rPr lang="ru-RU" sz="1600" dirty="0"/>
              <a:t> </a:t>
            </a:r>
            <a:r>
              <a:rPr lang="ru-RU" sz="1600" dirty="0" err="1"/>
              <a:t>відповідати</a:t>
            </a:r>
            <a:r>
              <a:rPr lang="ru-RU" sz="1600" dirty="0"/>
              <a:t> таким </a:t>
            </a:r>
            <a:r>
              <a:rPr lang="ru-RU" sz="1600" dirty="0" err="1"/>
              <a:t>вимогам</a:t>
            </a:r>
            <a:r>
              <a:rPr lang="ru-RU" sz="1600" dirty="0"/>
              <a:t>: </a:t>
            </a:r>
          </a:p>
          <a:p>
            <a:r>
              <a:rPr lang="ru-RU" sz="1600" dirty="0"/>
              <a:t>- </a:t>
            </a:r>
            <a:r>
              <a:rPr lang="ru-RU" sz="1600" dirty="0" err="1"/>
              <a:t>Висока</a:t>
            </a:r>
            <a:r>
              <a:rPr lang="ru-RU" sz="1600" dirty="0"/>
              <a:t> </a:t>
            </a:r>
            <a:r>
              <a:rPr lang="ru-RU" sz="1600" dirty="0" err="1"/>
              <a:t>вибірковість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відносно</a:t>
            </a:r>
            <a:r>
              <a:rPr lang="ru-RU" sz="1600" dirty="0"/>
              <a:t> </a:t>
            </a:r>
            <a:r>
              <a:rPr lang="ru-RU" sz="1600" dirty="0" err="1"/>
              <a:t>організмів-мішеней</a:t>
            </a:r>
            <a:r>
              <a:rPr lang="ru-RU" sz="1600" dirty="0"/>
              <a:t>; </a:t>
            </a:r>
          </a:p>
          <a:p>
            <a:r>
              <a:rPr lang="ru-RU" sz="1600" dirty="0"/>
              <a:t>- </a:t>
            </a:r>
            <a:r>
              <a:rPr lang="ru-RU" sz="1600" dirty="0" err="1"/>
              <a:t>Нешкідливість</a:t>
            </a:r>
            <a:r>
              <a:rPr lang="ru-RU" sz="1600" dirty="0"/>
              <a:t> для </a:t>
            </a:r>
            <a:r>
              <a:rPr lang="ru-RU" sz="1600" dirty="0" err="1"/>
              <a:t>людини</a:t>
            </a:r>
            <a:r>
              <a:rPr lang="ru-RU" sz="1600" dirty="0"/>
              <a:t>; </a:t>
            </a:r>
          </a:p>
          <a:p>
            <a:r>
              <a:rPr lang="ru-RU" sz="1600" dirty="0"/>
              <a:t>- Мала </a:t>
            </a:r>
            <a:r>
              <a:rPr lang="ru-RU" sz="1600" dirty="0" err="1"/>
              <a:t>стійкість</a:t>
            </a:r>
            <a:r>
              <a:rPr lang="ru-RU" sz="1600" dirty="0"/>
              <a:t> у </a:t>
            </a:r>
            <a:r>
              <a:rPr lang="ru-RU" sz="1600" dirty="0" err="1"/>
              <a:t>навколишньому</a:t>
            </a:r>
            <a:r>
              <a:rPr lang="ru-RU" sz="1600" dirty="0"/>
              <a:t> </a:t>
            </a:r>
            <a:r>
              <a:rPr lang="ru-RU" sz="1600" dirty="0" err="1"/>
              <a:t>середовищі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Однак</a:t>
            </a:r>
            <a:r>
              <a:rPr lang="ru-RU" sz="1600" dirty="0"/>
              <a:t> </a:t>
            </a:r>
            <a:r>
              <a:rPr lang="ru-RU" sz="1600" dirty="0" err="1"/>
              <a:t>всі</a:t>
            </a:r>
            <a:r>
              <a:rPr lang="ru-RU" sz="1600" dirty="0"/>
              <a:t> ФОП </a:t>
            </a:r>
            <a:r>
              <a:rPr lang="ru-RU" sz="1600" dirty="0" err="1"/>
              <a:t>володіють</a:t>
            </a:r>
            <a:r>
              <a:rPr lang="ru-RU" sz="1600" dirty="0"/>
              <a:t> </a:t>
            </a:r>
            <a:r>
              <a:rPr lang="ru-RU" sz="1600" dirty="0" err="1"/>
              <a:t>певною</a:t>
            </a:r>
            <a:r>
              <a:rPr lang="ru-RU" sz="1600" dirty="0"/>
              <a:t>, </a:t>
            </a:r>
            <a:r>
              <a:rPr lang="ru-RU" sz="1600" dirty="0" err="1"/>
              <a:t>іноді</a:t>
            </a:r>
            <a:r>
              <a:rPr lang="ru-RU" sz="1600" dirty="0"/>
              <a:t> </a:t>
            </a:r>
            <a:r>
              <a:rPr lang="ru-RU" sz="1600" dirty="0" err="1"/>
              <a:t>високою</a:t>
            </a:r>
            <a:r>
              <a:rPr lang="ru-RU" sz="1600" dirty="0"/>
              <a:t> </a:t>
            </a:r>
            <a:r>
              <a:rPr lang="ru-RU" sz="1600" dirty="0" err="1"/>
              <a:t>токсичністю</a:t>
            </a:r>
            <a:r>
              <a:rPr lang="ru-RU" sz="1600" dirty="0"/>
              <a:t> для </a:t>
            </a:r>
            <a:r>
              <a:rPr lang="ru-RU" sz="1600" dirty="0" err="1"/>
              <a:t>людини</a:t>
            </a:r>
            <a:r>
              <a:rPr lang="ru-RU" sz="1600" dirty="0"/>
              <a:t>. При </a:t>
            </a:r>
            <a:r>
              <a:rPr lang="ru-RU" sz="1600" dirty="0" err="1"/>
              <a:t>обробці</a:t>
            </a:r>
            <a:r>
              <a:rPr lang="ru-RU" sz="1600" dirty="0"/>
              <a:t> </a:t>
            </a:r>
            <a:r>
              <a:rPr lang="ru-RU" sz="1600" dirty="0" err="1"/>
              <a:t>рослин</a:t>
            </a:r>
            <a:r>
              <a:rPr lang="ru-RU" sz="1600" dirty="0"/>
              <a:t>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створюватися</a:t>
            </a:r>
            <a:r>
              <a:rPr lang="ru-RU" sz="1600" dirty="0"/>
              <a:t> </a:t>
            </a:r>
            <a:r>
              <a:rPr lang="ru-RU" sz="1600" dirty="0" err="1"/>
              <a:t>концентрації</a:t>
            </a:r>
            <a:r>
              <a:rPr lang="ru-RU" sz="1600" dirty="0"/>
              <a:t>, </a:t>
            </a:r>
            <a:r>
              <a:rPr lang="ru-RU" sz="1600" dirty="0" err="1"/>
              <a:t>небезпечні</a:t>
            </a:r>
            <a:r>
              <a:rPr lang="ru-RU" sz="1600" dirty="0"/>
              <a:t> як для </a:t>
            </a:r>
            <a:r>
              <a:rPr lang="ru-RU" sz="1600" dirty="0" err="1"/>
              <a:t>живої</a:t>
            </a:r>
            <a:r>
              <a:rPr lang="ru-RU" sz="1600" dirty="0"/>
              <a:t> </a:t>
            </a:r>
            <a:r>
              <a:rPr lang="ru-RU" sz="1600" dirty="0" err="1"/>
              <a:t>природи</a:t>
            </a:r>
            <a:r>
              <a:rPr lang="ru-RU" sz="1600" dirty="0"/>
              <a:t>, так </a:t>
            </a:r>
            <a:r>
              <a:rPr lang="ru-RU" sz="1600" dirty="0" err="1"/>
              <a:t>і</a:t>
            </a:r>
            <a:r>
              <a:rPr lang="ru-RU" sz="1600" dirty="0"/>
              <a:t> для </a:t>
            </a:r>
            <a:r>
              <a:rPr lang="ru-RU" sz="1600" dirty="0" err="1"/>
              <a:t>здоров'я</a:t>
            </a:r>
            <a:r>
              <a:rPr lang="ru-RU" sz="1600" dirty="0"/>
              <a:t> людей. </a:t>
            </a:r>
          </a:p>
          <a:p>
            <a:r>
              <a:rPr lang="ru-RU" sz="1600" dirty="0"/>
              <a:t>Номенклатура ФОП </a:t>
            </a:r>
            <a:r>
              <a:rPr lang="ru-RU" sz="1600" dirty="0" err="1"/>
              <a:t>надзвичайно</a:t>
            </a:r>
            <a:r>
              <a:rPr lang="ru-RU" sz="1600" dirty="0"/>
              <a:t> обширна; </a:t>
            </a:r>
            <a:r>
              <a:rPr lang="ru-RU" sz="1600" dirty="0" err="1"/>
              <a:t>широке</a:t>
            </a:r>
            <a:r>
              <a:rPr lang="ru-RU" sz="1600" dirty="0"/>
              <a:t> </a:t>
            </a:r>
            <a:r>
              <a:rPr lang="ru-RU" sz="1600" dirty="0" err="1"/>
              <a:t>застосування</a:t>
            </a:r>
            <a:r>
              <a:rPr lang="ru-RU" sz="1600" dirty="0"/>
              <a:t> </a:t>
            </a:r>
            <a:r>
              <a:rPr lang="ru-RU" sz="1600" dirty="0" err="1"/>
              <a:t>находять</a:t>
            </a:r>
            <a:r>
              <a:rPr lang="ru-RU" sz="1600" dirty="0"/>
              <a:t>: </a:t>
            </a:r>
            <a:r>
              <a:rPr lang="ru-RU" sz="1600" dirty="0" err="1"/>
              <a:t>азунтол</a:t>
            </a:r>
            <a:r>
              <a:rPr lang="ru-RU" sz="1600" dirty="0"/>
              <a:t>, </a:t>
            </a:r>
            <a:r>
              <a:rPr lang="ru-RU" sz="1600" dirty="0" err="1"/>
              <a:t>бідрін</a:t>
            </a:r>
            <a:r>
              <a:rPr lang="ru-RU" sz="1600" dirty="0"/>
              <a:t>, </a:t>
            </a:r>
            <a:r>
              <a:rPr lang="ru-RU" sz="1600" dirty="0" err="1"/>
              <a:t>бірлан</a:t>
            </a:r>
            <a:r>
              <a:rPr lang="ru-RU" sz="1600" dirty="0"/>
              <a:t>, </a:t>
            </a:r>
            <a:r>
              <a:rPr lang="ru-RU" sz="1600" dirty="0" err="1"/>
              <a:t>бромофос</a:t>
            </a:r>
            <a:r>
              <a:rPr lang="ru-RU" sz="1600" dirty="0"/>
              <a:t>, </a:t>
            </a:r>
            <a:r>
              <a:rPr lang="ru-RU" sz="1600" dirty="0" err="1"/>
              <a:t>дихлофос</a:t>
            </a:r>
            <a:r>
              <a:rPr lang="ru-RU" sz="1600" dirty="0"/>
              <a:t>, </a:t>
            </a:r>
            <a:r>
              <a:rPr lang="ru-RU" sz="1600" dirty="0" err="1"/>
              <a:t>карбофос</a:t>
            </a:r>
            <a:r>
              <a:rPr lang="ru-RU" sz="1600" dirty="0"/>
              <a:t>, </a:t>
            </a:r>
            <a:r>
              <a:rPr lang="ru-RU" sz="1600" dirty="0" err="1"/>
              <a:t>меназон</a:t>
            </a:r>
            <a:r>
              <a:rPr lang="ru-RU" sz="1600" dirty="0"/>
              <a:t>, </a:t>
            </a:r>
            <a:r>
              <a:rPr lang="ru-RU" sz="1600" dirty="0" err="1"/>
              <a:t>меркаптофос</a:t>
            </a:r>
            <a:r>
              <a:rPr lang="ru-RU" sz="1600" dirty="0"/>
              <a:t> (</a:t>
            </a:r>
            <a:r>
              <a:rPr lang="ru-RU" sz="1600" dirty="0" err="1"/>
              <a:t>сістокс</a:t>
            </a:r>
            <a:r>
              <a:rPr lang="ru-RU" sz="1600" dirty="0"/>
              <a:t>, </a:t>
            </a:r>
            <a:r>
              <a:rPr lang="ru-RU" sz="1600" dirty="0" err="1"/>
              <a:t>деметон</a:t>
            </a:r>
            <a:r>
              <a:rPr lang="ru-RU" sz="1600" dirty="0"/>
              <a:t>), </a:t>
            </a:r>
            <a:r>
              <a:rPr lang="ru-RU" sz="1600" dirty="0" err="1"/>
              <a:t>метафос</a:t>
            </a:r>
            <a:r>
              <a:rPr lang="ru-RU" sz="1600" dirty="0"/>
              <a:t>, </a:t>
            </a:r>
            <a:r>
              <a:rPr lang="ru-RU" sz="1600" dirty="0" err="1"/>
              <a:t>метилмеркаптофос</a:t>
            </a:r>
            <a:r>
              <a:rPr lang="ru-RU" sz="1600" dirty="0"/>
              <a:t>, </a:t>
            </a:r>
            <a:r>
              <a:rPr lang="ru-RU" sz="1600" dirty="0" err="1"/>
              <a:t>октаметил</a:t>
            </a:r>
            <a:r>
              <a:rPr lang="ru-RU" sz="1600" dirty="0"/>
              <a:t>, </a:t>
            </a:r>
            <a:r>
              <a:rPr lang="ru-RU" sz="1600" dirty="0" err="1"/>
              <a:t>тіофос</a:t>
            </a:r>
            <a:r>
              <a:rPr lang="ru-RU" sz="1600" dirty="0"/>
              <a:t>, </a:t>
            </a:r>
            <a:r>
              <a:rPr lang="ru-RU" sz="1600" dirty="0" err="1"/>
              <a:t>фозолон</a:t>
            </a:r>
            <a:r>
              <a:rPr lang="ru-RU" sz="1600" dirty="0"/>
              <a:t>, </a:t>
            </a:r>
            <a:r>
              <a:rPr lang="ru-RU" sz="1600" dirty="0" err="1"/>
              <a:t>фосфамід</a:t>
            </a:r>
            <a:r>
              <a:rPr lang="ru-RU" sz="1600" dirty="0"/>
              <a:t>, </a:t>
            </a:r>
            <a:r>
              <a:rPr lang="ru-RU" sz="1600" dirty="0" err="1"/>
              <a:t>фталофос</a:t>
            </a:r>
            <a:r>
              <a:rPr lang="ru-RU" sz="1600" dirty="0"/>
              <a:t> (</a:t>
            </a:r>
            <a:r>
              <a:rPr lang="ru-RU" sz="1600" dirty="0" err="1"/>
              <a:t>імідан</a:t>
            </a:r>
            <a:r>
              <a:rPr lang="ru-RU" sz="1600" dirty="0"/>
              <a:t>) та </a:t>
            </a:r>
            <a:r>
              <a:rPr lang="ru-RU" sz="1600" dirty="0" err="1"/>
              <a:t>ін</a:t>
            </a:r>
            <a:r>
              <a:rPr lang="ru-RU" sz="1600" dirty="0"/>
              <a:t> . </a:t>
            </a:r>
          </a:p>
          <a:p>
            <a:r>
              <a:rPr lang="ru-RU" sz="1600" dirty="0" err="1"/>
              <a:t>Постійно</a:t>
            </a:r>
            <a:r>
              <a:rPr lang="ru-RU" sz="1600" dirty="0"/>
              <a:t> </a:t>
            </a:r>
            <a:r>
              <a:rPr lang="ru-RU" sz="1600" dirty="0" err="1"/>
              <a:t>досліджуються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виробляються</a:t>
            </a:r>
            <a:r>
              <a:rPr lang="ru-RU" sz="1600" dirty="0"/>
              <a:t> </a:t>
            </a:r>
            <a:r>
              <a:rPr lang="ru-RU" sz="1600" dirty="0" err="1"/>
              <a:t>нові</a:t>
            </a:r>
            <a:r>
              <a:rPr lang="ru-RU" sz="1600" dirty="0"/>
              <a:t> </a:t>
            </a:r>
            <a:r>
              <a:rPr lang="ru-RU" sz="1600" dirty="0" err="1"/>
              <a:t>пестициди</a:t>
            </a:r>
            <a:r>
              <a:rPr lang="ru-RU" sz="1600" dirty="0"/>
              <a:t>. При </a:t>
            </a:r>
            <a:r>
              <a:rPr lang="ru-RU" sz="1600" dirty="0" err="1"/>
              <a:t>цьому</a:t>
            </a:r>
            <a:r>
              <a:rPr lang="ru-RU" sz="1600" dirty="0"/>
              <a:t> на </a:t>
            </a:r>
            <a:r>
              <a:rPr lang="ru-RU" sz="1600" dirty="0" err="1"/>
              <a:t>зміну</a:t>
            </a:r>
            <a:r>
              <a:rPr lang="ru-RU" sz="1600" dirty="0"/>
              <a:t> </a:t>
            </a:r>
            <a:r>
              <a:rPr lang="ru-RU" sz="1600" dirty="0" err="1"/>
              <a:t>високо</a:t>
            </a:r>
            <a:r>
              <a:rPr lang="ru-RU" sz="1600" dirty="0"/>
              <a:t> </a:t>
            </a:r>
            <a:r>
              <a:rPr lang="ru-RU" sz="1600" dirty="0" err="1"/>
              <a:t>небезпечним</a:t>
            </a:r>
            <a:r>
              <a:rPr lang="ru-RU" sz="1600" dirty="0"/>
              <a:t> для </a:t>
            </a:r>
            <a:r>
              <a:rPr lang="ru-RU" sz="1600" dirty="0" err="1"/>
              <a:t>людини</a:t>
            </a:r>
            <a:r>
              <a:rPr lang="ru-RU" sz="1600" dirty="0"/>
              <a:t> препаратам </a:t>
            </a:r>
            <a:r>
              <a:rPr lang="ru-RU" sz="1600" dirty="0" err="1"/>
              <a:t>приходять</a:t>
            </a:r>
            <a:r>
              <a:rPr lang="ru-RU" sz="1600" dirty="0"/>
              <a:t> </a:t>
            </a:r>
            <a:r>
              <a:rPr lang="ru-RU" sz="1600" dirty="0" err="1"/>
              <a:t>менш</a:t>
            </a:r>
            <a:r>
              <a:rPr lang="ru-RU" sz="1600" dirty="0"/>
              <a:t> </a:t>
            </a:r>
            <a:r>
              <a:rPr lang="ru-RU" sz="1600" dirty="0" err="1"/>
              <a:t>небезпечні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ФОП на </a:t>
            </a:r>
            <a:r>
              <a:rPr lang="ru-RU" dirty="0" err="1"/>
              <a:t>біологічний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однотипністю</a:t>
            </a:r>
            <a:r>
              <a:rPr lang="ru-RU" dirty="0"/>
              <a:t>, в невеликому </a:t>
            </a:r>
            <a:r>
              <a:rPr lang="ru-RU" dirty="0" err="1"/>
              <a:t>ступені</a:t>
            </a:r>
            <a:r>
              <a:rPr lang="ru-RU" dirty="0"/>
              <a:t> </a:t>
            </a:r>
            <a:r>
              <a:rPr lang="ru-RU" dirty="0" err="1"/>
              <a:t>варіюючи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. В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головний</a:t>
            </a:r>
            <a:r>
              <a:rPr lang="ru-RU" dirty="0"/>
              <a:t> фактор,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складається</a:t>
            </a:r>
            <a:r>
              <a:rPr lang="ru-RU" dirty="0"/>
              <a:t> в </a:t>
            </a:r>
            <a:r>
              <a:rPr lang="ru-RU" dirty="0" err="1"/>
              <a:t>дії</a:t>
            </a:r>
            <a:r>
              <a:rPr lang="ru-RU" dirty="0"/>
              <a:t> ФОП на </a:t>
            </a:r>
            <a:r>
              <a:rPr lang="ru-RU" dirty="0" err="1"/>
              <a:t>ферментні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в першу </a:t>
            </a:r>
            <a:r>
              <a:rPr lang="ru-RU" dirty="0" err="1"/>
              <a:t>чергу</a:t>
            </a:r>
            <a:r>
              <a:rPr lang="ru-RU" dirty="0"/>
              <a:t> на </a:t>
            </a:r>
            <a:r>
              <a:rPr lang="ru-RU" dirty="0" err="1"/>
              <a:t>холіноестеразу</a:t>
            </a:r>
            <a:r>
              <a:rPr lang="ru-RU" dirty="0"/>
              <a:t>, </a:t>
            </a:r>
            <a:r>
              <a:rPr lang="ru-RU" dirty="0" err="1"/>
              <a:t>каталізують</a:t>
            </a:r>
            <a:r>
              <a:rPr lang="ru-RU" dirty="0"/>
              <a:t> </a:t>
            </a:r>
            <a:r>
              <a:rPr lang="ru-RU" dirty="0" err="1"/>
              <a:t>гідролітичні</a:t>
            </a:r>
            <a:r>
              <a:rPr lang="ru-RU" dirty="0"/>
              <a:t> </a:t>
            </a:r>
            <a:r>
              <a:rPr lang="ru-RU" dirty="0" err="1"/>
              <a:t>розщеплення</a:t>
            </a:r>
            <a:r>
              <a:rPr lang="ru-RU" dirty="0"/>
              <a:t> </a:t>
            </a:r>
            <a:r>
              <a:rPr lang="ru-RU" dirty="0" err="1"/>
              <a:t>ацетилхоліну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холінестерази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накопичення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тканинах </a:t>
            </a:r>
            <a:r>
              <a:rPr lang="ru-RU" dirty="0" err="1"/>
              <a:t>ацетилхоліну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ряд </a:t>
            </a:r>
            <a:r>
              <a:rPr lang="ru-RU" dirty="0" err="1"/>
              <a:t>розладів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звуження</a:t>
            </a:r>
            <a:r>
              <a:rPr lang="ru-RU" dirty="0"/>
              <a:t> </a:t>
            </a:r>
            <a:r>
              <a:rPr lang="ru-RU" dirty="0" err="1"/>
              <a:t>бронхів</a:t>
            </a:r>
            <a:r>
              <a:rPr lang="ru-RU" dirty="0"/>
              <a:t> (</a:t>
            </a:r>
            <a:r>
              <a:rPr lang="ru-RU" dirty="0" err="1"/>
              <a:t>бронхоспазм</a:t>
            </a:r>
            <a:r>
              <a:rPr lang="ru-RU" dirty="0"/>
              <a:t>),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слино-і</a:t>
            </a:r>
            <a:r>
              <a:rPr lang="ru-RU" dirty="0"/>
              <a:t> </a:t>
            </a:r>
            <a:r>
              <a:rPr lang="ru-RU" dirty="0" err="1"/>
              <a:t>потовиділення</a:t>
            </a:r>
            <a:r>
              <a:rPr lang="ru-RU" dirty="0"/>
              <a:t>, </a:t>
            </a:r>
            <a:r>
              <a:rPr lang="ru-RU" dirty="0" err="1"/>
              <a:t>звуження</a:t>
            </a:r>
            <a:r>
              <a:rPr lang="ru-RU" dirty="0"/>
              <a:t> </a:t>
            </a:r>
            <a:r>
              <a:rPr lang="ru-RU" dirty="0" err="1"/>
              <a:t>зіниць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ритму </a:t>
            </a:r>
            <a:r>
              <a:rPr lang="ru-RU" dirty="0" err="1"/>
              <a:t>серцевої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посилення</a:t>
            </a:r>
            <a:r>
              <a:rPr lang="ru-RU" dirty="0"/>
              <a:t> моторики </a:t>
            </a:r>
            <a:r>
              <a:rPr lang="ru-RU" dirty="0" err="1"/>
              <a:t>шлунка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кишечника, </a:t>
            </a:r>
            <a:r>
              <a:rPr lang="ru-RU" dirty="0" err="1"/>
              <a:t>падіння</a:t>
            </a:r>
            <a:r>
              <a:rPr lang="ru-RU" dirty="0"/>
              <a:t> </a:t>
            </a:r>
            <a:r>
              <a:rPr lang="ru-RU" dirty="0" err="1"/>
              <a:t>кров'яного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 </a:t>
            </a:r>
          </a:p>
          <a:p>
            <a:r>
              <a:rPr lang="ru-RU" dirty="0" err="1"/>
              <a:t>Багато</a:t>
            </a:r>
            <a:r>
              <a:rPr lang="ru-RU" dirty="0"/>
              <a:t> ФОП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переважну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ферментні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При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згортання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, </a:t>
            </a:r>
            <a:r>
              <a:rPr lang="ru-RU" dirty="0" err="1"/>
              <a:t>накопичення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молочної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пестицидів</a:t>
            </a:r>
            <a:r>
              <a:rPr lang="ru-RU" dirty="0"/>
              <a:t> </a:t>
            </a:r>
            <a:r>
              <a:rPr lang="ru-RU" dirty="0" err="1"/>
              <a:t>порушується</a:t>
            </a:r>
            <a:r>
              <a:rPr lang="ru-RU" dirty="0"/>
              <a:t> </a:t>
            </a:r>
            <a:r>
              <a:rPr lang="ru-RU" dirty="0" err="1"/>
              <a:t>калій-натрієвий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. </a:t>
            </a:r>
          </a:p>
          <a:p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інтоксикації</a:t>
            </a:r>
            <a:r>
              <a:rPr lang="ru-RU" dirty="0"/>
              <a:t> ФОП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виявлятися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через </a:t>
            </a:r>
            <a:r>
              <a:rPr lang="ru-RU" dirty="0" err="1"/>
              <a:t>декілька</a:t>
            </a:r>
            <a:r>
              <a:rPr lang="ru-RU" dirty="0"/>
              <a:t> годин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.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при </a:t>
            </a:r>
            <a:r>
              <a:rPr lang="ru-RU" dirty="0" err="1"/>
              <a:t>попаданні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через </a:t>
            </a:r>
            <a:r>
              <a:rPr lang="ru-RU" dirty="0" err="1"/>
              <a:t>шлунково-кишковий</a:t>
            </a:r>
            <a:r>
              <a:rPr lang="ru-RU" dirty="0"/>
              <a:t> тракт, </a:t>
            </a:r>
            <a:r>
              <a:rPr lang="ru-RU" dirty="0" err="1"/>
              <a:t>дихальні</a:t>
            </a:r>
            <a:r>
              <a:rPr lang="ru-RU" dirty="0"/>
              <a:t> шляхи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шкірні</a:t>
            </a:r>
            <a:r>
              <a:rPr lang="ru-RU" dirty="0"/>
              <a:t> покриви.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інтоксикації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розділити</a:t>
            </a:r>
            <a:r>
              <a:rPr lang="ru-RU" dirty="0"/>
              <a:t> на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стадій</a:t>
            </a:r>
            <a:r>
              <a:rPr lang="ru-RU" dirty="0"/>
              <a:t>. </a:t>
            </a:r>
          </a:p>
          <a:p>
            <a:r>
              <a:rPr lang="ru-RU" dirty="0"/>
              <a:t>Перша </a:t>
            </a:r>
            <a:r>
              <a:rPr lang="ru-RU" dirty="0" err="1"/>
              <a:t>стадія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психомоторним</a:t>
            </a:r>
            <a:r>
              <a:rPr lang="ru-RU" dirty="0"/>
              <a:t> </a:t>
            </a:r>
            <a:r>
              <a:rPr lang="ru-RU" dirty="0" err="1"/>
              <a:t>збудженням</a:t>
            </a:r>
            <a:r>
              <a:rPr lang="ru-RU" dirty="0"/>
              <a:t>, </a:t>
            </a:r>
            <a:r>
              <a:rPr lang="ru-RU" dirty="0" err="1"/>
              <a:t>міозит</a:t>
            </a:r>
            <a:r>
              <a:rPr lang="ru-RU" dirty="0"/>
              <a:t>, </a:t>
            </a:r>
            <a:r>
              <a:rPr lang="ru-RU" dirty="0" err="1"/>
              <a:t>стисненням</a:t>
            </a:r>
            <a:r>
              <a:rPr lang="ru-RU" dirty="0"/>
              <a:t> у грудях, </a:t>
            </a:r>
            <a:r>
              <a:rPr lang="ru-RU" dirty="0" err="1"/>
              <a:t>задишкою</a:t>
            </a:r>
            <a:r>
              <a:rPr lang="ru-RU" dirty="0"/>
              <a:t>,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вологих</a:t>
            </a:r>
            <a:r>
              <a:rPr lang="ru-RU" dirty="0"/>
              <a:t> </a:t>
            </a:r>
            <a:r>
              <a:rPr lang="ru-RU" dirty="0" err="1"/>
              <a:t>хрипів</a:t>
            </a:r>
            <a:r>
              <a:rPr lang="ru-RU" dirty="0"/>
              <a:t> у </a:t>
            </a:r>
            <a:r>
              <a:rPr lang="ru-RU" dirty="0" err="1"/>
              <a:t>легенях</a:t>
            </a:r>
            <a:r>
              <a:rPr lang="ru-RU" dirty="0"/>
              <a:t>, </a:t>
            </a:r>
            <a:r>
              <a:rPr lang="ru-RU" dirty="0" err="1"/>
              <a:t>пітливістю</a:t>
            </a:r>
            <a:r>
              <a:rPr lang="ru-RU" dirty="0"/>
              <a:t>, </a:t>
            </a:r>
            <a:r>
              <a:rPr lang="ru-RU" dirty="0" err="1"/>
              <a:t>підвищенням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. </a:t>
            </a:r>
          </a:p>
          <a:p>
            <a:r>
              <a:rPr lang="ru-RU" dirty="0"/>
              <a:t>На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відзначаються</a:t>
            </a:r>
            <a:r>
              <a:rPr lang="ru-RU" dirty="0"/>
              <a:t> </a:t>
            </a:r>
            <a:r>
              <a:rPr lang="ru-RU" dirty="0" err="1"/>
              <a:t>клоніко-тонічні</a:t>
            </a:r>
            <a:r>
              <a:rPr lang="ru-RU" dirty="0"/>
              <a:t> </a:t>
            </a:r>
            <a:r>
              <a:rPr lang="ru-RU" dirty="0" err="1"/>
              <a:t>судоми</a:t>
            </a:r>
            <a:r>
              <a:rPr lang="ru-RU" dirty="0"/>
              <a:t>,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через </a:t>
            </a:r>
            <a:r>
              <a:rPr lang="ru-RU" dirty="0" err="1"/>
              <a:t>наростання</a:t>
            </a:r>
            <a:r>
              <a:rPr lang="ru-RU" dirty="0"/>
              <a:t> </a:t>
            </a:r>
            <a:r>
              <a:rPr lang="ru-RU" dirty="0" err="1"/>
              <a:t>бронхореї</a:t>
            </a:r>
            <a:r>
              <a:rPr lang="ru-RU" dirty="0"/>
              <a:t>, </a:t>
            </a:r>
            <a:r>
              <a:rPr lang="ru-RU" dirty="0" err="1"/>
              <a:t>коматозний</a:t>
            </a:r>
            <a:r>
              <a:rPr lang="ru-RU" dirty="0"/>
              <a:t> стан. </a:t>
            </a:r>
          </a:p>
          <a:p>
            <a:r>
              <a:rPr lang="ru-RU" dirty="0" err="1"/>
              <a:t>Третя</a:t>
            </a:r>
            <a:r>
              <a:rPr lang="ru-RU" dirty="0"/>
              <a:t> </a:t>
            </a:r>
            <a:r>
              <a:rPr lang="ru-RU" dirty="0" err="1"/>
              <a:t>стадія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пригніченням</a:t>
            </a:r>
            <a:r>
              <a:rPr lang="ru-RU" dirty="0"/>
              <a:t> </a:t>
            </a:r>
            <a:r>
              <a:rPr lang="ru-RU" dirty="0" err="1"/>
              <a:t>дихального</a:t>
            </a:r>
            <a:r>
              <a:rPr lang="ru-RU" dirty="0"/>
              <a:t> центру аж до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зупинки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.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шляхом </a:t>
            </a:r>
            <a:r>
              <a:rPr lang="ru-RU" dirty="0" err="1"/>
              <a:t>апаратного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,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надалі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параліч</a:t>
            </a:r>
            <a:r>
              <a:rPr lang="ru-RU" dirty="0"/>
              <a:t> </a:t>
            </a:r>
            <a:r>
              <a:rPr lang="ru-RU" dirty="0" err="1"/>
              <a:t>дихальних</a:t>
            </a:r>
            <a:r>
              <a:rPr lang="ru-RU" dirty="0"/>
              <a:t> </a:t>
            </a:r>
            <a:r>
              <a:rPr lang="ru-RU" dirty="0" err="1"/>
              <a:t>м'язів</a:t>
            </a:r>
            <a:r>
              <a:rPr lang="ru-RU" dirty="0"/>
              <a:t> та </a:t>
            </a:r>
            <a:r>
              <a:rPr lang="ru-RU" dirty="0" err="1"/>
              <a:t>кінцівок</a:t>
            </a:r>
            <a:r>
              <a:rPr lang="ru-RU" dirty="0"/>
              <a:t>, </a:t>
            </a:r>
            <a:r>
              <a:rPr lang="ru-RU" dirty="0" err="1"/>
              <a:t>розлад</a:t>
            </a:r>
            <a:r>
              <a:rPr lang="ru-RU" dirty="0"/>
              <a:t> </a:t>
            </a:r>
            <a:r>
              <a:rPr lang="ru-RU" dirty="0" err="1"/>
              <a:t>серцевого</a:t>
            </a:r>
            <a:r>
              <a:rPr lang="ru-RU" dirty="0"/>
              <a:t> ритму, </a:t>
            </a:r>
            <a:r>
              <a:rPr lang="ru-RU" dirty="0" err="1"/>
              <a:t>падіння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. </a:t>
            </a:r>
          </a:p>
          <a:p>
            <a:r>
              <a:rPr lang="ru-RU" b="1" dirty="0" err="1"/>
              <a:t>Хлорорганічні</a:t>
            </a:r>
            <a:r>
              <a:rPr lang="ru-RU" b="1" dirty="0"/>
              <a:t> </a:t>
            </a:r>
            <a:r>
              <a:rPr lang="ru-RU" b="1" dirty="0" err="1"/>
              <a:t>пестициди</a:t>
            </a:r>
            <a:r>
              <a:rPr lang="ru-RU" b="1" dirty="0"/>
              <a:t> (ХОП). ХОП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хлорпохідні</a:t>
            </a:r>
            <a:r>
              <a:rPr lang="ru-RU" b="1" dirty="0"/>
              <a:t> </a:t>
            </a:r>
            <a:r>
              <a:rPr lang="ru-RU" b="1" dirty="0" err="1"/>
              <a:t>багатоядерних</a:t>
            </a:r>
            <a:r>
              <a:rPr lang="ru-RU" b="1" dirty="0"/>
              <a:t> </a:t>
            </a:r>
            <a:r>
              <a:rPr lang="ru-RU" b="1" dirty="0" err="1"/>
              <a:t>вуглеводнів</a:t>
            </a:r>
            <a:r>
              <a:rPr lang="ru-RU" b="1" dirty="0"/>
              <a:t>, </a:t>
            </a:r>
            <a:r>
              <a:rPr lang="ru-RU" b="1" dirty="0" err="1"/>
              <a:t>циклопарафінів</a:t>
            </a:r>
            <a:r>
              <a:rPr lang="ru-RU" b="1" dirty="0"/>
              <a:t>, бензолу та </a:t>
            </a:r>
            <a:r>
              <a:rPr lang="ru-RU" b="1" dirty="0" err="1"/>
              <a:t>ін</a:t>
            </a:r>
            <a:r>
              <a:rPr lang="ru-RU" b="1" dirty="0"/>
              <a:t>. </a:t>
            </a:r>
            <a:r>
              <a:rPr lang="ru-RU" b="1" dirty="0" err="1"/>
              <a:t>Більшість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них погано </a:t>
            </a:r>
            <a:r>
              <a:rPr lang="ru-RU" b="1" dirty="0" err="1"/>
              <a:t>розчиняються</a:t>
            </a:r>
            <a:r>
              <a:rPr lang="ru-RU" b="1" dirty="0"/>
              <a:t> у </a:t>
            </a:r>
            <a:r>
              <a:rPr lang="ru-RU" b="1" dirty="0" err="1"/>
              <a:t>воді</a:t>
            </a:r>
            <a:r>
              <a:rPr lang="ru-RU" b="1" dirty="0"/>
              <a:t>, </a:t>
            </a:r>
            <a:r>
              <a:rPr lang="ru-RU" b="1" dirty="0" err="1"/>
              <a:t>але</a:t>
            </a:r>
            <a:r>
              <a:rPr lang="ru-RU" b="1" dirty="0"/>
              <a:t> добре </a:t>
            </a:r>
            <a:r>
              <a:rPr lang="ru-RU" b="1" dirty="0" err="1"/>
              <a:t>розчиняються</a:t>
            </a:r>
            <a:r>
              <a:rPr lang="ru-RU" b="1" dirty="0"/>
              <a:t> в </a:t>
            </a:r>
            <a:r>
              <a:rPr lang="ru-RU" b="1" dirty="0" err="1"/>
              <a:t>органічних</a:t>
            </a:r>
            <a:r>
              <a:rPr lang="ru-RU" b="1" dirty="0"/>
              <a:t> </a:t>
            </a:r>
            <a:r>
              <a:rPr lang="ru-RU" b="1" dirty="0" err="1"/>
              <a:t>розчинниках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жирах. </a:t>
            </a:r>
            <a:r>
              <a:rPr lang="ru-RU" b="1" dirty="0" err="1"/>
              <a:t>Більшість</a:t>
            </a:r>
            <a:r>
              <a:rPr lang="ru-RU" b="1" dirty="0"/>
              <a:t> ХОП </a:t>
            </a:r>
            <a:r>
              <a:rPr lang="ru-RU" b="1" dirty="0" err="1"/>
              <a:t>стійкі</a:t>
            </a:r>
            <a:r>
              <a:rPr lang="ru-RU" b="1" dirty="0"/>
              <a:t> до тих ¬ температурного </a:t>
            </a:r>
            <a:r>
              <a:rPr lang="ru-RU" b="1" dirty="0" err="1"/>
              <a:t>впливу</a:t>
            </a:r>
            <a:r>
              <a:rPr lang="ru-RU" b="1" dirty="0"/>
              <a:t>, </a:t>
            </a:r>
            <a:r>
              <a:rPr lang="ru-RU" b="1" dirty="0" err="1"/>
              <a:t>вологи</a:t>
            </a:r>
            <a:r>
              <a:rPr lang="ru-RU" b="1" dirty="0"/>
              <a:t> та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факторів</a:t>
            </a:r>
            <a:r>
              <a:rPr lang="ru-RU" b="1" dirty="0"/>
              <a:t> </a:t>
            </a:r>
            <a:r>
              <a:rPr lang="ru-RU" b="1" dirty="0" err="1"/>
              <a:t>зовнішнього</a:t>
            </a:r>
            <a:r>
              <a:rPr lang="ru-RU" b="1" dirty="0"/>
              <a:t> </a:t>
            </a:r>
            <a:r>
              <a:rPr lang="ru-RU" b="1" dirty="0" err="1"/>
              <a:t>середовища</a:t>
            </a:r>
            <a:r>
              <a:rPr lang="ru-RU" b="1" dirty="0"/>
              <a:t>. В силу </a:t>
            </a:r>
            <a:r>
              <a:rPr lang="ru-RU" b="1" dirty="0" err="1"/>
              <a:t>значної</a:t>
            </a:r>
            <a:r>
              <a:rPr lang="ru-RU" b="1" dirty="0"/>
              <a:t> </a:t>
            </a:r>
            <a:r>
              <a:rPr lang="ru-RU" b="1" dirty="0" err="1"/>
              <a:t>хімічної</a:t>
            </a:r>
            <a:r>
              <a:rPr lang="ru-RU" b="1" dirty="0"/>
              <a:t> </a:t>
            </a:r>
            <a:r>
              <a:rPr lang="ru-RU" b="1" dirty="0" err="1"/>
              <a:t>стійкості</a:t>
            </a:r>
            <a:r>
              <a:rPr lang="ru-RU" b="1" dirty="0"/>
              <a:t> ХОП </a:t>
            </a:r>
            <a:r>
              <a:rPr lang="ru-RU" b="1" dirty="0" err="1"/>
              <a:t>десятиліттями</a:t>
            </a:r>
            <a:r>
              <a:rPr lang="ru-RU" b="1" dirty="0"/>
              <a:t> </a:t>
            </a:r>
            <a:r>
              <a:rPr lang="ru-RU" b="1" dirty="0" err="1"/>
              <a:t>зберігаються</a:t>
            </a:r>
            <a:r>
              <a:rPr lang="ru-RU" b="1" dirty="0"/>
              <a:t> в </a:t>
            </a:r>
            <a:r>
              <a:rPr lang="ru-RU" b="1" dirty="0" err="1"/>
              <a:t>ґрунті</a:t>
            </a:r>
            <a:r>
              <a:rPr lang="ru-RU" b="1" dirty="0"/>
              <a:t>, </a:t>
            </a:r>
            <a:r>
              <a:rPr lang="ru-RU" b="1" dirty="0" err="1"/>
              <a:t>накопичуючись</a:t>
            </a:r>
            <a:r>
              <a:rPr lang="ru-RU" b="1" dirty="0"/>
              <a:t> при систематичному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застосуванні</a:t>
            </a:r>
            <a:r>
              <a:rPr lang="ru-RU" b="1" dirty="0"/>
              <a:t>. </a:t>
            </a:r>
          </a:p>
          <a:p>
            <a:r>
              <a:rPr lang="ru-RU" dirty="0"/>
              <a:t>Характерною </a:t>
            </a:r>
            <a:r>
              <a:rPr lang="ru-RU" dirty="0" err="1"/>
              <a:t>і</a:t>
            </a:r>
            <a:r>
              <a:rPr lang="ru-RU" dirty="0"/>
              <a:t> негативною </a:t>
            </a:r>
            <a:r>
              <a:rPr lang="ru-RU" dirty="0" err="1"/>
              <a:t>властивістю</a:t>
            </a:r>
            <a:r>
              <a:rPr lang="ru-RU" dirty="0"/>
              <a:t> ХОП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кумуляції</a:t>
            </a:r>
            <a:r>
              <a:rPr lang="ru-RU" dirty="0"/>
              <a:t>. </a:t>
            </a:r>
            <a:r>
              <a:rPr lang="ru-RU" dirty="0" err="1"/>
              <a:t>Повторне</a:t>
            </a:r>
            <a:r>
              <a:rPr lang="ru-RU" dirty="0"/>
              <a:t> </a:t>
            </a:r>
            <a:r>
              <a:rPr lang="ru-RU" dirty="0" err="1"/>
              <a:t>попадання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шляхами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хронічних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. Позитивною </a:t>
            </a:r>
            <a:r>
              <a:rPr lang="ru-RU" dirty="0" err="1"/>
              <a:t>властивістю</a:t>
            </a:r>
            <a:r>
              <a:rPr lang="ru-RU" dirty="0"/>
              <a:t> ХОП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менша</a:t>
            </a:r>
            <a:r>
              <a:rPr lang="ru-RU" dirty="0"/>
              <a:t> </a:t>
            </a:r>
            <a:r>
              <a:rPr lang="ru-RU" dirty="0" err="1"/>
              <a:t>токсичність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ФОП. </a:t>
            </a:r>
          </a:p>
          <a:p>
            <a:r>
              <a:rPr lang="ru-RU" dirty="0"/>
              <a:t>ХОП </a:t>
            </a:r>
            <a:r>
              <a:rPr lang="ru-RU" dirty="0" err="1"/>
              <a:t>накопичуються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в органах </a:t>
            </a:r>
            <a:r>
              <a:rPr lang="ru-RU" dirty="0" err="1"/>
              <a:t>і</a:t>
            </a:r>
            <a:r>
              <a:rPr lang="ru-RU" dirty="0"/>
              <a:t> тканинах, </a:t>
            </a:r>
            <a:r>
              <a:rPr lang="ru-RU" dirty="0" err="1"/>
              <a:t>багатих</a:t>
            </a:r>
            <a:r>
              <a:rPr lang="ru-RU" dirty="0"/>
              <a:t> жирами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ліпідами</a:t>
            </a:r>
            <a:r>
              <a:rPr lang="ru-RU" dirty="0"/>
              <a:t>. З </a:t>
            </a:r>
            <a:r>
              <a:rPr lang="ru-RU" dirty="0" err="1"/>
              <a:t>організму</a:t>
            </a:r>
            <a:r>
              <a:rPr lang="ru-RU" dirty="0"/>
              <a:t> вони </a:t>
            </a:r>
            <a:r>
              <a:rPr lang="ru-RU" dirty="0" err="1"/>
              <a:t>виводяться</a:t>
            </a:r>
            <a:r>
              <a:rPr lang="ru-RU" dirty="0"/>
              <a:t> в основному через ШКТ. </a:t>
            </a:r>
          </a:p>
          <a:p>
            <a:r>
              <a:rPr lang="ru-RU" dirty="0"/>
              <a:t>ХОП - </a:t>
            </a:r>
            <a:r>
              <a:rPr lang="ru-RU" dirty="0" err="1"/>
              <a:t>отрути</a:t>
            </a:r>
            <a:r>
              <a:rPr lang="ru-RU" dirty="0"/>
              <a:t> </a:t>
            </a:r>
            <a:r>
              <a:rPr lang="ru-RU" dirty="0" err="1"/>
              <a:t>політроіного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переважним</a:t>
            </a:r>
            <a:r>
              <a:rPr lang="ru-RU" dirty="0"/>
              <a:t> </a:t>
            </a:r>
            <a:r>
              <a:rPr lang="ru-RU" dirty="0" err="1"/>
              <a:t>ураженням</a:t>
            </a:r>
            <a:r>
              <a:rPr lang="ru-RU" dirty="0"/>
              <a:t> </a:t>
            </a:r>
            <a:r>
              <a:rPr lang="ru-RU" dirty="0" err="1"/>
              <a:t>центральної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паренхіматозних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. </a:t>
            </a:r>
          </a:p>
          <a:p>
            <a:r>
              <a:rPr lang="ru-RU" dirty="0" err="1"/>
              <a:t>Серед</a:t>
            </a:r>
            <a:r>
              <a:rPr lang="ru-RU" dirty="0"/>
              <a:t> ХОП широко </a:t>
            </a:r>
            <a:r>
              <a:rPr lang="ru-RU" dirty="0" err="1"/>
              <a:t>відомий</a:t>
            </a:r>
            <a:r>
              <a:rPr lang="ru-RU" dirty="0"/>
              <a:t> ДДТ (</a:t>
            </a:r>
            <a:r>
              <a:rPr lang="ru-RU" dirty="0" err="1"/>
              <a:t>дихлордифенілтрихлоретан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В </a:t>
            </a:r>
            <a:r>
              <a:rPr lang="ru-RU" sz="1400" dirty="0" err="1"/>
              <a:t>цілому</a:t>
            </a:r>
            <a:r>
              <a:rPr lang="ru-RU" sz="1400" dirty="0"/>
              <a:t> при </a:t>
            </a:r>
            <a:r>
              <a:rPr lang="ru-RU" sz="1400" dirty="0" err="1"/>
              <a:t>еколого-токсикологічній</a:t>
            </a:r>
            <a:r>
              <a:rPr lang="ru-RU" sz="1400" dirty="0"/>
              <a:t> </a:t>
            </a:r>
            <a:r>
              <a:rPr lang="ru-RU" sz="1400" dirty="0" err="1"/>
              <a:t>оцінці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</a:t>
            </a:r>
            <a:r>
              <a:rPr lang="ru-RU" sz="1400" dirty="0" err="1"/>
              <a:t>враховуються</a:t>
            </a:r>
            <a:r>
              <a:rPr lang="ru-RU" sz="1400" dirty="0"/>
              <a:t> </a:t>
            </a:r>
            <a:r>
              <a:rPr lang="ru-RU" sz="1400" dirty="0" err="1"/>
              <a:t>кілька</a:t>
            </a:r>
            <a:r>
              <a:rPr lang="ru-RU" sz="1400" dirty="0"/>
              <a:t> характеристик: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Кількість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надходить</a:t>
            </a:r>
            <a:r>
              <a:rPr lang="ru-RU" sz="1400" dirty="0"/>
              <a:t> у </a:t>
            </a:r>
            <a:r>
              <a:rPr lang="ru-RU" sz="1400" dirty="0" err="1"/>
              <a:t>навколишнє</a:t>
            </a:r>
            <a:r>
              <a:rPr lang="ru-RU" sz="1400" dirty="0"/>
              <a:t> </a:t>
            </a:r>
            <a:r>
              <a:rPr lang="ru-RU" sz="1400" dirty="0" err="1"/>
              <a:t>середовище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Стійкість</a:t>
            </a:r>
            <a:r>
              <a:rPr lang="ru-RU" sz="1400" dirty="0"/>
              <a:t> в </a:t>
            </a:r>
            <a:r>
              <a:rPr lang="ru-RU" sz="1400" dirty="0" err="1"/>
              <a:t>ґрунті</a:t>
            </a:r>
            <a:r>
              <a:rPr lang="ru-RU" sz="1400" dirty="0"/>
              <a:t>, </a:t>
            </a:r>
            <a:r>
              <a:rPr lang="ru-RU" sz="1400" dirty="0" err="1"/>
              <a:t>воді</a:t>
            </a:r>
            <a:r>
              <a:rPr lang="ru-RU" sz="1400" dirty="0"/>
              <a:t>, </a:t>
            </a:r>
            <a:r>
              <a:rPr lang="ru-RU" sz="1400" dirty="0" err="1"/>
              <a:t>рослинах</a:t>
            </a:r>
            <a:r>
              <a:rPr lang="ru-RU" sz="1400" dirty="0"/>
              <a:t>, </a:t>
            </a:r>
            <a:r>
              <a:rPr lang="ru-RU" sz="1400" dirty="0" err="1"/>
              <a:t>повітрі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Рухливість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(</a:t>
            </a:r>
            <a:r>
              <a:rPr lang="ru-RU" sz="1400" dirty="0" err="1"/>
              <a:t>міграція</a:t>
            </a:r>
            <a:r>
              <a:rPr lang="ru-RU" sz="1400" dirty="0"/>
              <a:t> в </a:t>
            </a:r>
            <a:r>
              <a:rPr lang="ru-RU" sz="1400" dirty="0" err="1"/>
              <a:t>навколишньому</a:t>
            </a:r>
            <a:r>
              <a:rPr lang="ru-RU" sz="1400" dirty="0"/>
              <a:t> </a:t>
            </a:r>
            <a:r>
              <a:rPr lang="ru-RU" sz="1400" dirty="0" err="1"/>
              <a:t>середовищі</a:t>
            </a:r>
            <a:r>
              <a:rPr lang="ru-RU" sz="1400" dirty="0"/>
              <a:t>);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Здатність</a:t>
            </a:r>
            <a:r>
              <a:rPr lang="ru-RU" sz="1400" dirty="0"/>
              <a:t> до </a:t>
            </a:r>
            <a:r>
              <a:rPr lang="ru-RU" sz="1400" dirty="0" err="1"/>
              <a:t>накопичення</a:t>
            </a:r>
            <a:r>
              <a:rPr lang="ru-RU" sz="1400" dirty="0"/>
              <a:t> в </a:t>
            </a:r>
            <a:r>
              <a:rPr lang="ru-RU" sz="1400" dirty="0" err="1"/>
              <a:t>біологічних</a:t>
            </a:r>
            <a:r>
              <a:rPr lang="ru-RU" sz="1400" dirty="0"/>
              <a:t> </a:t>
            </a:r>
            <a:r>
              <a:rPr lang="ru-RU" sz="1400" dirty="0" err="1"/>
              <a:t>об'єктах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Токсичність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для </a:t>
            </a:r>
            <a:r>
              <a:rPr lang="ru-RU" sz="1400" dirty="0" err="1"/>
              <a:t>живих</a:t>
            </a:r>
            <a:r>
              <a:rPr lang="ru-RU" sz="1400" dirty="0"/>
              <a:t> </a:t>
            </a:r>
            <a:r>
              <a:rPr lang="ru-RU" sz="1400" dirty="0" err="1"/>
              <a:t>організмів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знаходяться</a:t>
            </a:r>
            <a:r>
              <a:rPr lang="ru-RU" sz="1400" dirty="0"/>
              <a:t> в </a:t>
            </a:r>
            <a:r>
              <a:rPr lang="ru-RU" sz="1400" dirty="0" err="1"/>
              <a:t>навколишньому</a:t>
            </a:r>
            <a:r>
              <a:rPr lang="ru-RU" sz="1400" dirty="0"/>
              <a:t> </a:t>
            </a:r>
            <a:r>
              <a:rPr lang="ru-RU" sz="1400" dirty="0" err="1"/>
              <a:t>середовищі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Основним</a:t>
            </a:r>
            <a:r>
              <a:rPr lang="ru-RU" sz="1400" dirty="0"/>
              <a:t> </a:t>
            </a:r>
            <a:r>
              <a:rPr lang="ru-RU" sz="1400" i="1" dirty="0"/>
              <a:t>предметом </a:t>
            </a:r>
            <a:r>
              <a:rPr lang="ru-RU" sz="1400" i="1" dirty="0" err="1"/>
              <a:t>екотоксикології</a:t>
            </a:r>
            <a:r>
              <a:rPr lang="ru-RU" sz="1400" i="1" dirty="0"/>
              <a:t> </a:t>
            </a:r>
            <a:r>
              <a:rPr lang="ru-RU" sz="1400" i="1" dirty="0" err="1"/>
              <a:t>слід</a:t>
            </a:r>
            <a:r>
              <a:rPr lang="ru-RU" sz="1400" i="1" dirty="0"/>
              <a:t> </a:t>
            </a:r>
            <a:r>
              <a:rPr lang="ru-RU" sz="1400" i="1" dirty="0" err="1"/>
              <a:t>вважати</a:t>
            </a:r>
            <a:r>
              <a:rPr lang="ru-RU" sz="1400" i="1" dirty="0"/>
              <a:t> </a:t>
            </a:r>
            <a:r>
              <a:rPr lang="ru-RU" sz="1400" i="1" dirty="0" err="1"/>
              <a:t>зміни</a:t>
            </a:r>
            <a:r>
              <a:rPr lang="ru-RU" sz="1400" i="1" dirty="0"/>
              <a:t>, </a:t>
            </a:r>
            <a:r>
              <a:rPr lang="ru-RU" sz="1400" i="1" dirty="0" err="1"/>
              <a:t>викликані</a:t>
            </a:r>
            <a:r>
              <a:rPr lang="ru-RU" sz="1400" i="1" dirty="0"/>
              <a:t> </a:t>
            </a:r>
            <a:r>
              <a:rPr lang="ru-RU" sz="1400" i="1" dirty="0" err="1"/>
              <a:t>шкідливими</a:t>
            </a:r>
            <a:r>
              <a:rPr lang="ru-RU" sz="1400" i="1" dirty="0"/>
              <a:t> </a:t>
            </a:r>
            <a:r>
              <a:rPr lang="ru-RU" sz="1400" i="1" dirty="0" err="1"/>
              <a:t>речовинами</a:t>
            </a:r>
            <a:r>
              <a:rPr lang="ru-RU" sz="1400" i="1" dirty="0"/>
              <a:t> в </a:t>
            </a:r>
            <a:r>
              <a:rPr lang="ru-RU" sz="1400" i="1" dirty="0" err="1"/>
              <a:t>біологічних</a:t>
            </a:r>
            <a:r>
              <a:rPr lang="ru-RU" sz="1400" i="1" dirty="0"/>
              <a:t> системах </a:t>
            </a:r>
            <a:r>
              <a:rPr lang="ru-RU" sz="1400" i="1" dirty="0" err="1"/>
              <a:t>надорганізменного</a:t>
            </a:r>
            <a:r>
              <a:rPr lang="ru-RU" sz="1400" i="1" dirty="0"/>
              <a:t> </a:t>
            </a:r>
            <a:r>
              <a:rPr lang="ru-RU" sz="1400" i="1" dirty="0" err="1"/>
              <a:t>рівня</a:t>
            </a:r>
            <a:r>
              <a:rPr lang="ru-RU" sz="1400" i="1" dirty="0"/>
              <a:t>. </a:t>
            </a:r>
          </a:p>
          <a:p>
            <a:r>
              <a:rPr lang="ru-RU" sz="1400" dirty="0" err="1"/>
              <a:t>Головними</a:t>
            </a:r>
            <a:r>
              <a:rPr lang="ru-RU" sz="1400" dirty="0"/>
              <a:t> </a:t>
            </a:r>
            <a:r>
              <a:rPr lang="ru-RU" sz="1400" i="1" dirty="0" err="1"/>
              <a:t>завданнями</a:t>
            </a:r>
            <a:r>
              <a:rPr lang="ru-RU" sz="1400" i="1" dirty="0"/>
              <a:t> </a:t>
            </a:r>
            <a:r>
              <a:rPr lang="ru-RU" sz="1400" i="1" dirty="0" err="1"/>
              <a:t>екотоксикології</a:t>
            </a:r>
            <a:r>
              <a:rPr lang="ru-RU" sz="1400" i="1" dirty="0"/>
              <a:t> є: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Оцінка</a:t>
            </a:r>
            <a:r>
              <a:rPr lang="ru-RU" sz="1400" dirty="0"/>
              <a:t> </a:t>
            </a:r>
            <a:r>
              <a:rPr lang="ru-RU" sz="1400" dirty="0" err="1"/>
              <a:t>небезпеки</a:t>
            </a:r>
            <a:r>
              <a:rPr lang="ru-RU" sz="1400" dirty="0"/>
              <a:t> для </a:t>
            </a:r>
            <a:r>
              <a:rPr lang="ru-RU" sz="1400" dirty="0" err="1"/>
              <a:t>здоров'я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 </a:t>
            </a:r>
            <a:r>
              <a:rPr lang="ru-RU" sz="1400" dirty="0" err="1"/>
              <a:t>окремих</a:t>
            </a:r>
            <a:r>
              <a:rPr lang="ru-RU" sz="1400" dirty="0"/>
              <a:t> </a:t>
            </a:r>
            <a:r>
              <a:rPr lang="ru-RU" sz="1400" dirty="0" err="1"/>
              <a:t>хімічних</a:t>
            </a:r>
            <a:r>
              <a:rPr lang="ru-RU" sz="1400" dirty="0"/>
              <a:t> </a:t>
            </a:r>
            <a:r>
              <a:rPr lang="ru-RU" sz="1400" dirty="0" err="1"/>
              <a:t>забруднювачів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змін</a:t>
            </a:r>
            <a:r>
              <a:rPr lang="ru-RU" sz="1400" dirty="0"/>
              <a:t> у </a:t>
            </a:r>
            <a:r>
              <a:rPr lang="ru-RU" sz="1400" dirty="0" err="1"/>
              <a:t>навколишньому</a:t>
            </a:r>
            <a:r>
              <a:rPr lang="ru-RU" sz="1400" dirty="0"/>
              <a:t> </a:t>
            </a:r>
            <a:r>
              <a:rPr lang="ru-RU" sz="1400" dirty="0" err="1"/>
              <a:t>середовищі</a:t>
            </a:r>
            <a:r>
              <a:rPr lang="ru-RU" sz="1400" dirty="0"/>
              <a:t>, </a:t>
            </a:r>
            <a:r>
              <a:rPr lang="ru-RU" sz="1400" dirty="0" err="1"/>
              <a:t>викликаних</a:t>
            </a:r>
            <a:r>
              <a:rPr lang="ru-RU" sz="1400" dirty="0"/>
              <a:t> </a:t>
            </a:r>
            <a:r>
              <a:rPr lang="ru-RU" sz="1400" dirty="0" err="1"/>
              <a:t>цими</a:t>
            </a:r>
            <a:r>
              <a:rPr lang="ru-RU" sz="1400" dirty="0"/>
              <a:t> </a:t>
            </a:r>
            <a:r>
              <a:rPr lang="ru-RU" sz="1400" dirty="0" err="1"/>
              <a:t>забруднювачами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Оцінка</a:t>
            </a:r>
            <a:r>
              <a:rPr lang="ru-RU" sz="1400" dirty="0"/>
              <a:t> </a:t>
            </a:r>
            <a:r>
              <a:rPr lang="ru-RU" sz="1400" dirty="0" err="1"/>
              <a:t>небезпеки</a:t>
            </a:r>
            <a:r>
              <a:rPr lang="ru-RU" sz="1400" dirty="0"/>
              <a:t> </a:t>
            </a:r>
            <a:r>
              <a:rPr lang="ru-RU" sz="1400" dirty="0" err="1"/>
              <a:t>забруднення</a:t>
            </a:r>
            <a:r>
              <a:rPr lang="ru-RU" sz="1400" dirty="0"/>
              <a:t> для </a:t>
            </a:r>
            <a:r>
              <a:rPr lang="ru-RU" sz="1400" dirty="0" err="1"/>
              <a:t>екосистеми</a:t>
            </a:r>
            <a:r>
              <a:rPr lang="ru-RU" sz="1400" dirty="0"/>
              <a:t> в </a:t>
            </a:r>
            <a:r>
              <a:rPr lang="ru-RU" sz="1400" dirty="0" err="1"/>
              <a:t>цілому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для </a:t>
            </a:r>
            <a:r>
              <a:rPr lang="ru-RU" sz="1400" dirty="0" err="1"/>
              <a:t>окремих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елементів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Визначення</a:t>
            </a:r>
            <a:r>
              <a:rPr lang="ru-RU" sz="1400" dirty="0"/>
              <a:t> </a:t>
            </a:r>
            <a:r>
              <a:rPr lang="ru-RU" sz="1400" dirty="0" err="1"/>
              <a:t>джерел</a:t>
            </a:r>
            <a:r>
              <a:rPr lang="ru-RU" sz="1400" dirty="0"/>
              <a:t> </a:t>
            </a:r>
            <a:r>
              <a:rPr lang="ru-RU" sz="1400" dirty="0" err="1"/>
              <a:t>небезпечних</a:t>
            </a:r>
            <a:r>
              <a:rPr lang="ru-RU" sz="1400" dirty="0"/>
              <a:t> </a:t>
            </a:r>
            <a:r>
              <a:rPr lang="ru-RU" sz="1400" dirty="0" err="1"/>
              <a:t>забруднювачів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Використання</a:t>
            </a:r>
            <a:r>
              <a:rPr lang="ru-RU" sz="1400" dirty="0"/>
              <a:t> </a:t>
            </a:r>
            <a:r>
              <a:rPr lang="ru-RU" sz="1400" dirty="0" err="1"/>
              <a:t>отриманих</a:t>
            </a:r>
            <a:r>
              <a:rPr lang="ru-RU" sz="1400" dirty="0"/>
              <a:t> </a:t>
            </a:r>
            <a:r>
              <a:rPr lang="ru-RU" sz="1400" dirty="0" err="1"/>
              <a:t>даних</a:t>
            </a:r>
            <a:r>
              <a:rPr lang="ru-RU" sz="1400" dirty="0"/>
              <a:t> для </a:t>
            </a:r>
            <a:r>
              <a:rPr lang="ru-RU" sz="1400" dirty="0" err="1"/>
              <a:t>зменшення</a:t>
            </a:r>
            <a:r>
              <a:rPr lang="ru-RU" sz="1400" dirty="0"/>
              <a:t> </a:t>
            </a:r>
            <a:r>
              <a:rPr lang="ru-RU" sz="1400" dirty="0" err="1"/>
              <a:t>несприятлвого</a:t>
            </a:r>
            <a:r>
              <a:rPr lang="ru-RU" sz="1400" dirty="0"/>
              <a:t> </a:t>
            </a:r>
            <a:r>
              <a:rPr lang="ru-RU" sz="1400" dirty="0" err="1"/>
              <a:t>впливу</a:t>
            </a:r>
            <a:r>
              <a:rPr lang="ru-RU" sz="1400" dirty="0"/>
              <a:t> на </a:t>
            </a:r>
            <a:r>
              <a:rPr lang="ru-RU" sz="1400" dirty="0" err="1"/>
              <a:t>навколишнє</a:t>
            </a:r>
            <a:r>
              <a:rPr lang="ru-RU" sz="1400" dirty="0"/>
              <a:t> </a:t>
            </a:r>
            <a:r>
              <a:rPr lang="ru-RU" sz="1400" dirty="0" err="1"/>
              <a:t>середовище</a:t>
            </a:r>
            <a:r>
              <a:rPr lang="ru-RU" sz="1400" dirty="0"/>
              <a:t> </a:t>
            </a:r>
            <a:r>
              <a:rPr lang="ru-RU" sz="1400" dirty="0" err="1"/>
              <a:t>хімічного</a:t>
            </a:r>
            <a:r>
              <a:rPr lang="ru-RU" sz="1400" dirty="0"/>
              <a:t> </a:t>
            </a:r>
            <a:r>
              <a:rPr lang="ru-RU" sz="1400" dirty="0" err="1"/>
              <a:t>забруднення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розробка</a:t>
            </a:r>
            <a:r>
              <a:rPr lang="ru-RU" sz="1400" dirty="0"/>
              <a:t> </a:t>
            </a:r>
            <a:r>
              <a:rPr lang="ru-RU" sz="1400" dirty="0" err="1"/>
              <a:t>необхідних</a:t>
            </a:r>
            <a:r>
              <a:rPr lang="ru-RU" sz="1400" dirty="0"/>
              <a:t> </a:t>
            </a:r>
            <a:r>
              <a:rPr lang="ru-RU" sz="1400" dirty="0" err="1"/>
              <a:t>заходів</a:t>
            </a:r>
            <a:r>
              <a:rPr lang="ru-RU" sz="1400" dirty="0"/>
              <a:t>, </a:t>
            </a:r>
            <a:r>
              <a:rPr lang="ru-RU" sz="1400" dirty="0" err="1"/>
              <a:t>спрямованих</a:t>
            </a:r>
            <a:r>
              <a:rPr lang="ru-RU" sz="1400" dirty="0"/>
              <a:t> </a:t>
            </a:r>
            <a:r>
              <a:rPr lang="ru-RU" sz="1400" dirty="0" err="1"/>
              <a:t>на</a:t>
            </a:r>
            <a:r>
              <a:rPr lang="ru-RU" sz="1400" dirty="0"/>
              <a:t> </a:t>
            </a:r>
            <a:r>
              <a:rPr lang="ru-RU" sz="1400" dirty="0" err="1"/>
              <a:t>поліпшення</a:t>
            </a:r>
            <a:r>
              <a:rPr lang="ru-RU" sz="1400" dirty="0"/>
              <a:t> стану </a:t>
            </a:r>
            <a:r>
              <a:rPr lang="ru-RU" sz="1400" dirty="0" err="1"/>
              <a:t>біосфери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здоров'я</a:t>
            </a:r>
            <a:r>
              <a:rPr lang="ru-RU" sz="1400" dirty="0"/>
              <a:t> </a:t>
            </a:r>
            <a:r>
              <a:rPr lang="ru-RU" sz="1400" dirty="0" err="1"/>
              <a:t>населення</a:t>
            </a:r>
            <a:r>
              <a:rPr lang="ru-RU" sz="1400" dirty="0"/>
              <a:t>. </a:t>
            </a:r>
          </a:p>
          <a:p>
            <a:r>
              <a:rPr lang="ru-RU" sz="1400" dirty="0"/>
              <a:t>В </a:t>
            </a:r>
            <a:r>
              <a:rPr lang="ru-RU" sz="1400" dirty="0" err="1"/>
              <a:t>якості</a:t>
            </a:r>
            <a:r>
              <a:rPr lang="ru-RU" sz="1400" dirty="0"/>
              <a:t> </a:t>
            </a:r>
            <a:r>
              <a:rPr lang="ru-RU" sz="1400" dirty="0" err="1"/>
              <a:t>основних</a:t>
            </a:r>
            <a:r>
              <a:rPr lang="ru-RU" sz="1400" dirty="0"/>
              <a:t> </a:t>
            </a:r>
            <a:r>
              <a:rPr lang="ru-RU" sz="1400" dirty="0" err="1"/>
              <a:t>методів</a:t>
            </a:r>
            <a:r>
              <a:rPr lang="ru-RU" sz="1400" dirty="0"/>
              <a:t> </a:t>
            </a:r>
            <a:r>
              <a:rPr lang="ru-RU" sz="1400" dirty="0" err="1"/>
              <a:t>оцінки</a:t>
            </a:r>
            <a:r>
              <a:rPr lang="ru-RU" sz="1400" dirty="0"/>
              <a:t> </a:t>
            </a:r>
            <a:r>
              <a:rPr lang="ru-RU" sz="1400" dirty="0" err="1"/>
              <a:t>впливу</a:t>
            </a:r>
            <a:r>
              <a:rPr lang="ru-RU" sz="1400" dirty="0"/>
              <a:t> </a:t>
            </a:r>
            <a:r>
              <a:rPr lang="ru-RU" sz="1400" dirty="0" err="1"/>
              <a:t>токсикантів</a:t>
            </a:r>
            <a:r>
              <a:rPr lang="ru-RU" sz="1400" dirty="0"/>
              <a:t> на </a:t>
            </a:r>
            <a:r>
              <a:rPr lang="ru-RU" sz="1400" dirty="0" err="1"/>
              <a:t>біологічні</a:t>
            </a:r>
            <a:r>
              <a:rPr lang="ru-RU" sz="1400" dirty="0"/>
              <a:t> </a:t>
            </a:r>
            <a:r>
              <a:rPr lang="ru-RU" sz="1400" dirty="0" err="1"/>
              <a:t>об'єкти</a:t>
            </a:r>
            <a:r>
              <a:rPr lang="ru-RU" sz="1400" dirty="0"/>
              <a:t> та </a:t>
            </a:r>
            <a:r>
              <a:rPr lang="ru-RU" sz="1400" dirty="0" err="1"/>
              <a:t>екосистеми</a:t>
            </a:r>
            <a:r>
              <a:rPr lang="ru-RU" sz="1400" dirty="0"/>
              <a:t> </a:t>
            </a:r>
            <a:r>
              <a:rPr lang="ru-RU" sz="1400" dirty="0" err="1"/>
              <a:t>екотоксикологія</a:t>
            </a:r>
            <a:r>
              <a:rPr lang="ru-RU" sz="1400" dirty="0"/>
              <a:t> </a:t>
            </a:r>
            <a:r>
              <a:rPr lang="ru-RU" sz="1400" dirty="0" err="1"/>
              <a:t>використовує</a:t>
            </a:r>
            <a:r>
              <a:rPr lang="ru-RU" sz="1400" dirty="0"/>
              <a:t> як </a:t>
            </a:r>
            <a:r>
              <a:rPr lang="ru-RU" sz="1400" dirty="0" err="1"/>
              <a:t>традиційні</a:t>
            </a:r>
            <a:r>
              <a:rPr lang="ru-RU" sz="1400" dirty="0"/>
              <a:t> </a:t>
            </a:r>
            <a:r>
              <a:rPr lang="ru-RU" sz="1400" dirty="0" err="1"/>
              <a:t>методи</a:t>
            </a:r>
            <a:r>
              <a:rPr lang="ru-RU" sz="1400" dirty="0"/>
              <a:t> </a:t>
            </a:r>
            <a:r>
              <a:rPr lang="ru-RU" sz="1400" dirty="0" err="1"/>
              <a:t>вивчення</a:t>
            </a:r>
            <a:r>
              <a:rPr lang="ru-RU" sz="1400" dirty="0"/>
              <a:t> </a:t>
            </a:r>
            <a:r>
              <a:rPr lang="ru-RU" sz="1400" dirty="0" err="1"/>
              <a:t>механізмів</a:t>
            </a:r>
            <a:r>
              <a:rPr lang="ru-RU" sz="1400" dirty="0"/>
              <a:t> </a:t>
            </a:r>
            <a:r>
              <a:rPr lang="ru-RU" sz="1400" dirty="0" err="1"/>
              <a:t>токсичної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, так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методи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розвиваються</a:t>
            </a:r>
            <a:r>
              <a:rPr lang="ru-RU" sz="1400" dirty="0"/>
              <a:t> в </a:t>
            </a:r>
            <a:r>
              <a:rPr lang="ru-RU" sz="1400" dirty="0" err="1"/>
              <a:t>даний</a:t>
            </a:r>
            <a:r>
              <a:rPr lang="ru-RU" sz="1400" dirty="0"/>
              <a:t> час, по </a:t>
            </a:r>
            <a:r>
              <a:rPr lang="ru-RU" sz="1400" dirty="0" err="1"/>
              <a:t>використанню</a:t>
            </a:r>
            <a:r>
              <a:rPr lang="ru-RU" sz="1400" dirty="0"/>
              <a:t> </a:t>
            </a:r>
            <a:r>
              <a:rPr lang="ru-RU" sz="1400" dirty="0" err="1"/>
              <a:t>біологічних</a:t>
            </a:r>
            <a:r>
              <a:rPr lang="ru-RU" sz="1400" dirty="0"/>
              <a:t> </a:t>
            </a:r>
            <a:r>
              <a:rPr lang="ru-RU" sz="1400" dirty="0" err="1"/>
              <a:t>показників</a:t>
            </a:r>
            <a:r>
              <a:rPr lang="ru-RU" sz="1400" dirty="0"/>
              <a:t> </a:t>
            </a:r>
            <a:r>
              <a:rPr lang="ru-RU" sz="1400" dirty="0" err="1"/>
              <a:t>біоіндикації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біотестування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проводитися</a:t>
            </a:r>
            <a:r>
              <a:rPr lang="ru-RU" sz="1400" dirty="0"/>
              <a:t> на </a:t>
            </a:r>
            <a:r>
              <a:rPr lang="ru-RU" sz="1400" dirty="0" err="1"/>
              <a:t>різних</a:t>
            </a:r>
            <a:r>
              <a:rPr lang="ru-RU" sz="1400" dirty="0"/>
              <a:t> </a:t>
            </a:r>
            <a:r>
              <a:rPr lang="ru-RU" sz="1400" dirty="0" err="1"/>
              <a:t>рівнях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 живого - </a:t>
            </a:r>
            <a:r>
              <a:rPr lang="ru-RU" sz="1400" dirty="0" err="1"/>
              <a:t>від</a:t>
            </a:r>
            <a:r>
              <a:rPr lang="ru-RU" sz="1400" dirty="0"/>
              <a:t> молекулярного до </a:t>
            </a:r>
            <a:r>
              <a:rPr lang="ru-RU" sz="1400" dirty="0" err="1"/>
              <a:t>екосистемного</a:t>
            </a:r>
            <a:r>
              <a:rPr lang="ru-RU" sz="1400" dirty="0"/>
              <a:t>. При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стає</a:t>
            </a:r>
            <a:r>
              <a:rPr lang="ru-RU" sz="1400" dirty="0"/>
              <a:t> </a:t>
            </a:r>
            <a:r>
              <a:rPr lang="ru-RU" sz="1400" dirty="0" err="1"/>
              <a:t>можливим</a:t>
            </a:r>
            <a:r>
              <a:rPr lang="ru-RU" sz="1400" dirty="0"/>
              <a:t> </a:t>
            </a:r>
            <a:r>
              <a:rPr lang="ru-RU" sz="1400" dirty="0" err="1"/>
              <a:t>екологічне</a:t>
            </a:r>
            <a:r>
              <a:rPr lang="ru-RU" sz="1400" dirty="0"/>
              <a:t> </a:t>
            </a:r>
            <a:r>
              <a:rPr lang="ru-RU" sz="1400" dirty="0" err="1"/>
              <a:t>формування</a:t>
            </a:r>
            <a:r>
              <a:rPr lang="ru-RU" sz="1400" dirty="0"/>
              <a:t> </a:t>
            </a:r>
            <a:r>
              <a:rPr lang="ru-RU" sz="1400" dirty="0" err="1"/>
              <a:t>середовища</a:t>
            </a:r>
            <a:r>
              <a:rPr lang="ru-RU" sz="1400" dirty="0"/>
              <a:t> </a:t>
            </a:r>
            <a:r>
              <a:rPr lang="ru-RU" sz="1400" dirty="0" err="1"/>
              <a:t>проживання</a:t>
            </a:r>
            <a:r>
              <a:rPr lang="ru-RU" sz="1400" dirty="0"/>
              <a:t>, </a:t>
            </a:r>
            <a:r>
              <a:rPr lang="ru-RU" sz="1400" dirty="0" err="1"/>
              <a:t>спрямоване</a:t>
            </a:r>
            <a:r>
              <a:rPr lang="ru-RU" sz="1400" dirty="0"/>
              <a:t> на </a:t>
            </a:r>
            <a:r>
              <a:rPr lang="ru-RU" sz="1400" dirty="0" err="1"/>
              <a:t>обмеження</a:t>
            </a:r>
            <a:r>
              <a:rPr lang="ru-RU" sz="1400" dirty="0"/>
              <a:t> </a:t>
            </a:r>
            <a:r>
              <a:rPr lang="ru-RU" sz="1400" dirty="0" err="1"/>
              <a:t>антропогенних</a:t>
            </a:r>
            <a:r>
              <a:rPr lang="ru-RU" sz="1400" dirty="0"/>
              <a:t> </a:t>
            </a:r>
            <a:r>
              <a:rPr lang="ru-RU" sz="1400" dirty="0" err="1"/>
              <a:t>впливів</a:t>
            </a:r>
            <a:r>
              <a:rPr lang="ru-RU" sz="1400" dirty="0"/>
              <a:t> рамками </a:t>
            </a:r>
            <a:r>
              <a:rPr lang="ru-RU" sz="1400" dirty="0" err="1"/>
              <a:t>екологічних</a:t>
            </a:r>
            <a:r>
              <a:rPr lang="ru-RU" sz="1400" dirty="0"/>
              <a:t> </a:t>
            </a:r>
            <a:r>
              <a:rPr lang="ru-RU" sz="1400" dirty="0" err="1"/>
              <a:t>можливостей</a:t>
            </a:r>
            <a:r>
              <a:rPr lang="ru-RU" sz="1400" dirty="0"/>
              <a:t> </a:t>
            </a:r>
            <a:r>
              <a:rPr lang="ru-RU" sz="1400" dirty="0" err="1"/>
              <a:t>біоти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Екотоксикологія</a:t>
            </a:r>
            <a:r>
              <a:rPr lang="ru-RU" sz="1400" dirty="0"/>
              <a:t>, як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розділи</a:t>
            </a:r>
            <a:r>
              <a:rPr lang="ru-RU" sz="1400" dirty="0"/>
              <a:t> </a:t>
            </a:r>
            <a:r>
              <a:rPr lang="ru-RU" sz="1400" dirty="0" err="1"/>
              <a:t>токсикології</a:t>
            </a:r>
            <a:r>
              <a:rPr lang="ru-RU" sz="1400" dirty="0"/>
              <a:t>,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розглядати</a:t>
            </a:r>
            <a:r>
              <a:rPr lang="ru-RU" sz="1400" dirty="0"/>
              <a:t> в рамках </a:t>
            </a:r>
            <a:r>
              <a:rPr lang="ru-RU" sz="1400" dirty="0" err="1"/>
              <a:t>трьох</a:t>
            </a:r>
            <a:r>
              <a:rPr lang="ru-RU" sz="1400" dirty="0"/>
              <a:t> </a:t>
            </a:r>
            <a:r>
              <a:rPr lang="ru-RU" sz="1400" dirty="0" err="1"/>
              <a:t>розділів</a:t>
            </a:r>
            <a:r>
              <a:rPr lang="ru-RU" sz="1400" dirty="0"/>
              <a:t>: </a:t>
            </a:r>
            <a:r>
              <a:rPr lang="ru-RU" sz="1400" dirty="0" err="1"/>
              <a:t>екотоксикокінетика</a:t>
            </a:r>
            <a:r>
              <a:rPr lang="ru-RU" sz="1400" dirty="0"/>
              <a:t>, </a:t>
            </a:r>
            <a:r>
              <a:rPr lang="ru-RU" sz="1400" dirty="0" err="1"/>
              <a:t>екотоксикодинаміка</a:t>
            </a:r>
            <a:r>
              <a:rPr lang="ru-RU" sz="1400" dirty="0"/>
              <a:t>, </a:t>
            </a:r>
            <a:r>
              <a:rPr lang="ru-RU" sz="1400" dirty="0" err="1"/>
              <a:t>екотоксикометрія</a:t>
            </a:r>
            <a:r>
              <a:rPr lang="ru-RU" sz="1400" dirty="0"/>
              <a:t>. </a:t>
            </a:r>
          </a:p>
          <a:p>
            <a:r>
              <a:rPr lang="ru-RU" sz="1400" i="1" dirty="0" err="1"/>
              <a:t>Екотоксикокінетика</a:t>
            </a:r>
            <a:r>
              <a:rPr lang="ru-RU" sz="1400" i="1" dirty="0"/>
              <a:t> - </a:t>
            </a:r>
            <a:r>
              <a:rPr lang="ru-RU" sz="1400" i="1" dirty="0" err="1"/>
              <a:t>розділ</a:t>
            </a:r>
            <a:r>
              <a:rPr lang="ru-RU" sz="1400" i="1" dirty="0"/>
              <a:t> </a:t>
            </a:r>
            <a:r>
              <a:rPr lang="ru-RU" sz="1400" i="1" dirty="0" err="1"/>
              <a:t>екотоксикології</a:t>
            </a:r>
            <a:r>
              <a:rPr lang="ru-RU" sz="1400" i="1" dirty="0"/>
              <a:t>, </a:t>
            </a:r>
            <a:r>
              <a:rPr lang="ru-RU" sz="1400" i="1" dirty="0" err="1"/>
              <a:t>який</a:t>
            </a:r>
            <a:r>
              <a:rPr lang="ru-RU" sz="1400" i="1" dirty="0"/>
              <a:t> </a:t>
            </a:r>
            <a:r>
              <a:rPr lang="ru-RU" sz="1400" i="1" dirty="0" err="1"/>
              <a:t>розглядає</a:t>
            </a:r>
            <a:r>
              <a:rPr lang="ru-RU" sz="1400" i="1" dirty="0"/>
              <a:t> </a:t>
            </a:r>
            <a:r>
              <a:rPr lang="ru-RU" sz="1400" i="1" dirty="0" err="1"/>
              <a:t>поведінку</a:t>
            </a:r>
            <a:r>
              <a:rPr lang="ru-RU" sz="1400" i="1" dirty="0"/>
              <a:t> </a:t>
            </a:r>
            <a:r>
              <a:rPr lang="ru-RU" sz="1400" i="1" dirty="0" err="1"/>
              <a:t>ксенобіотиків</a:t>
            </a:r>
            <a:r>
              <a:rPr lang="ru-RU" sz="1400" i="1" dirty="0"/>
              <a:t> (</a:t>
            </a:r>
            <a:r>
              <a:rPr lang="ru-RU" sz="1400" i="1" dirty="0" err="1"/>
              <a:t>екополлютантів</a:t>
            </a:r>
            <a:r>
              <a:rPr lang="ru-RU" sz="1400" i="1" dirty="0"/>
              <a:t>) у </a:t>
            </a:r>
            <a:r>
              <a:rPr lang="ru-RU" sz="1400" i="1" dirty="0" err="1"/>
              <a:t>навколишньому</a:t>
            </a:r>
            <a:r>
              <a:rPr lang="ru-RU" sz="1400" i="1" dirty="0"/>
              <a:t> </a:t>
            </a:r>
            <a:r>
              <a:rPr lang="ru-RU" sz="1400" i="1" dirty="0" err="1"/>
              <a:t>середовищі</a:t>
            </a:r>
            <a:r>
              <a:rPr lang="ru-RU" sz="1400" i="1" dirty="0"/>
              <a:t> (</a:t>
            </a:r>
            <a:r>
              <a:rPr lang="ru-RU" sz="1400" i="1" dirty="0" err="1"/>
              <a:t>надходження</a:t>
            </a:r>
            <a:r>
              <a:rPr lang="ru-RU" sz="1400" i="1" dirty="0"/>
              <a:t>, </a:t>
            </a:r>
            <a:r>
              <a:rPr lang="ru-RU" sz="1400" i="1" dirty="0" err="1"/>
              <a:t>розподіл</a:t>
            </a:r>
            <a:r>
              <a:rPr lang="ru-RU" sz="1400" i="1" dirty="0"/>
              <a:t> в </a:t>
            </a:r>
            <a:r>
              <a:rPr lang="ru-RU" sz="1400" i="1" dirty="0" err="1"/>
              <a:t>елементах</a:t>
            </a:r>
            <a:r>
              <a:rPr lang="ru-RU" sz="1400" i="1" dirty="0"/>
              <a:t> </a:t>
            </a:r>
            <a:r>
              <a:rPr lang="ru-RU" sz="1400" i="1" dirty="0" err="1"/>
              <a:t>навколишнього</a:t>
            </a:r>
            <a:r>
              <a:rPr lang="ru-RU" sz="1400" i="1" dirty="0"/>
              <a:t> </a:t>
            </a:r>
            <a:r>
              <a:rPr lang="ru-RU" sz="1400" i="1" dirty="0" err="1"/>
              <a:t>середовища</a:t>
            </a:r>
            <a:r>
              <a:rPr lang="ru-RU" sz="1400" i="1" dirty="0"/>
              <a:t> - </a:t>
            </a:r>
            <a:r>
              <a:rPr lang="ru-RU" sz="1400" i="1" dirty="0" err="1"/>
              <a:t>абіотичних</a:t>
            </a:r>
            <a:r>
              <a:rPr lang="ru-RU" sz="1400" i="1" dirty="0"/>
              <a:t> </a:t>
            </a:r>
            <a:r>
              <a:rPr lang="ru-RU" sz="1400" i="1" dirty="0" err="1"/>
              <a:t>і</a:t>
            </a:r>
            <a:r>
              <a:rPr lang="ru-RU" sz="1400" i="1" dirty="0"/>
              <a:t> </a:t>
            </a:r>
            <a:r>
              <a:rPr lang="ru-RU" sz="1400" i="1" dirty="0" err="1"/>
              <a:t>біотичних</a:t>
            </a:r>
            <a:r>
              <a:rPr lang="ru-RU" sz="1400" i="1" dirty="0"/>
              <a:t>, </a:t>
            </a:r>
            <a:r>
              <a:rPr lang="ru-RU" sz="1400" i="1" dirty="0" err="1"/>
              <a:t>перетворення</a:t>
            </a:r>
            <a:r>
              <a:rPr lang="ru-RU" sz="1400" i="1" dirty="0"/>
              <a:t> </a:t>
            </a:r>
            <a:r>
              <a:rPr lang="ru-RU" sz="1400" i="1" dirty="0" err="1"/>
              <a:t>ксенобіотика</a:t>
            </a:r>
            <a:r>
              <a:rPr lang="ru-RU" sz="1400" i="1" dirty="0"/>
              <a:t> </a:t>
            </a:r>
            <a:r>
              <a:rPr lang="ru-RU" sz="1400" i="1" dirty="0" err="1"/>
              <a:t>в</a:t>
            </a:r>
            <a:r>
              <a:rPr lang="ru-RU" sz="1400" i="1" dirty="0"/>
              <a:t> </a:t>
            </a:r>
            <a:r>
              <a:rPr lang="ru-RU" sz="1400" i="1" dirty="0" err="1"/>
              <a:t>місці</a:t>
            </a:r>
            <a:r>
              <a:rPr lang="ru-RU" sz="1400" i="1" dirty="0"/>
              <a:t> </a:t>
            </a:r>
            <a:r>
              <a:rPr lang="ru-RU" sz="1400" i="1" dirty="0" err="1"/>
              <a:t>існування</a:t>
            </a:r>
            <a:r>
              <a:rPr lang="ru-RU" sz="1400" i="1" dirty="0"/>
              <a:t> виду, </a:t>
            </a:r>
            <a:r>
              <a:rPr lang="ru-RU" sz="1400" i="1" dirty="0" err="1"/>
              <a:t>виведення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середовища</a:t>
            </a:r>
            <a:r>
              <a:rPr lang="ru-RU" sz="1400" i="1" dirty="0"/>
              <a:t>). </a:t>
            </a:r>
          </a:p>
          <a:p>
            <a:r>
              <a:rPr lang="ru-RU" sz="1400" i="1" dirty="0" err="1"/>
              <a:t>Екотоксикодинаміка</a:t>
            </a:r>
            <a:r>
              <a:rPr lang="ru-RU" sz="1400" i="1" dirty="0"/>
              <a:t> - </a:t>
            </a:r>
            <a:r>
              <a:rPr lang="ru-RU" sz="1400" i="1" dirty="0" err="1"/>
              <a:t>розділ</a:t>
            </a:r>
            <a:r>
              <a:rPr lang="ru-RU" sz="1400" i="1" dirty="0"/>
              <a:t> </a:t>
            </a:r>
            <a:r>
              <a:rPr lang="ru-RU" sz="1400" i="1" dirty="0" err="1"/>
              <a:t>екотоксикології</a:t>
            </a:r>
            <a:r>
              <a:rPr lang="ru-RU" sz="1400" i="1" dirty="0"/>
              <a:t>, </a:t>
            </a:r>
            <a:r>
              <a:rPr lang="ru-RU" sz="1400" i="1" dirty="0" err="1"/>
              <a:t>який</a:t>
            </a:r>
            <a:r>
              <a:rPr lang="ru-RU" sz="1400" i="1" dirty="0"/>
              <a:t> </a:t>
            </a:r>
            <a:r>
              <a:rPr lang="ru-RU" sz="1400" i="1" dirty="0" err="1"/>
              <a:t>розглядає</a:t>
            </a:r>
            <a:r>
              <a:rPr lang="ru-RU" sz="1400" i="1" dirty="0"/>
              <a:t> </a:t>
            </a:r>
            <a:r>
              <a:rPr lang="ru-RU" sz="1400" i="1" dirty="0" err="1"/>
              <a:t>конкретні</a:t>
            </a:r>
            <a:r>
              <a:rPr lang="ru-RU" sz="1400" i="1" dirty="0"/>
              <a:t> </a:t>
            </a:r>
            <a:r>
              <a:rPr lang="ru-RU" sz="1400" i="1" dirty="0" err="1"/>
              <a:t>механізми</a:t>
            </a:r>
            <a:r>
              <a:rPr lang="ru-RU" sz="1400" i="1" dirty="0"/>
              <a:t> </a:t>
            </a:r>
            <a:r>
              <a:rPr lang="ru-RU" sz="1400" i="1" dirty="0" err="1"/>
              <a:t>формування</a:t>
            </a:r>
            <a:r>
              <a:rPr lang="ru-RU" sz="1400" i="1" dirty="0"/>
              <a:t> </a:t>
            </a:r>
            <a:r>
              <a:rPr lang="ru-RU" sz="1400" i="1" dirty="0" err="1"/>
              <a:t>проявів</a:t>
            </a:r>
            <a:r>
              <a:rPr lang="ru-RU" sz="1400" i="1" dirty="0"/>
              <a:t>, </a:t>
            </a:r>
            <a:r>
              <a:rPr lang="ru-RU" sz="1400" i="1" dirty="0" err="1"/>
              <a:t>наслідків</a:t>
            </a:r>
            <a:r>
              <a:rPr lang="ru-RU" sz="1400" i="1" dirty="0"/>
              <a:t> </a:t>
            </a:r>
            <a:r>
              <a:rPr lang="ru-RU" sz="1400" i="1" dirty="0" err="1"/>
              <a:t>негативної</a:t>
            </a:r>
            <a:r>
              <a:rPr lang="ru-RU" sz="1400" i="1" dirty="0"/>
              <a:t> </a:t>
            </a:r>
            <a:r>
              <a:rPr lang="ru-RU" sz="1400" i="1" dirty="0" err="1"/>
              <a:t>дії</a:t>
            </a:r>
            <a:r>
              <a:rPr lang="ru-RU" sz="1400" i="1" dirty="0"/>
              <a:t> </a:t>
            </a:r>
            <a:r>
              <a:rPr lang="ru-RU" sz="1400" i="1" dirty="0" err="1"/>
              <a:t>чужорідних</a:t>
            </a:r>
            <a:r>
              <a:rPr lang="ru-RU" sz="1400" i="1" dirty="0"/>
              <a:t> </a:t>
            </a:r>
            <a:r>
              <a:rPr lang="ru-RU" sz="1400" i="1" dirty="0" err="1"/>
              <a:t>навколишньому</a:t>
            </a:r>
            <a:r>
              <a:rPr lang="ru-RU" sz="1400" i="1" dirty="0"/>
              <a:t> </a:t>
            </a:r>
            <a:r>
              <a:rPr lang="ru-RU" sz="1400" i="1" dirty="0" err="1"/>
              <a:t>середовищу</a:t>
            </a:r>
            <a:r>
              <a:rPr lang="ru-RU" sz="1400" i="1" dirty="0"/>
              <a:t> </a:t>
            </a:r>
            <a:r>
              <a:rPr lang="ru-RU" sz="1400" i="1" dirty="0" err="1"/>
              <a:t>речовин</a:t>
            </a:r>
            <a:r>
              <a:rPr lang="ru-RU" sz="1400" i="1" dirty="0"/>
              <a:t> на </a:t>
            </a:r>
            <a:r>
              <a:rPr lang="ru-RU" sz="1400" i="1" dirty="0" err="1"/>
              <a:t>біоценоз</a:t>
            </a:r>
            <a:r>
              <a:rPr lang="ru-RU" sz="1400" i="1" dirty="0"/>
              <a:t> </a:t>
            </a:r>
            <a:r>
              <a:rPr lang="ru-RU" sz="1400" i="1" dirty="0" err="1"/>
              <a:t>і</a:t>
            </a:r>
            <a:r>
              <a:rPr lang="ru-RU" sz="1400" i="1" dirty="0"/>
              <a:t> </a:t>
            </a:r>
            <a:r>
              <a:rPr lang="ru-RU" sz="1400" i="1" dirty="0" err="1"/>
              <a:t>окремі</a:t>
            </a:r>
            <a:r>
              <a:rPr lang="ru-RU" sz="1400" i="1" dirty="0"/>
              <a:t> </a:t>
            </a:r>
            <a:r>
              <a:rPr lang="ru-RU" sz="1400" i="1" dirty="0" err="1"/>
              <a:t>види</a:t>
            </a:r>
            <a:r>
              <a:rPr lang="ru-RU" sz="1400" i="1" dirty="0"/>
              <a:t>, </a:t>
            </a:r>
            <a:r>
              <a:rPr lang="ru-RU" sz="1400" i="1" dirty="0" err="1"/>
              <a:t>його</a:t>
            </a:r>
            <a:r>
              <a:rPr lang="ru-RU" sz="1400" i="1" dirty="0"/>
              <a:t> </a:t>
            </a:r>
            <a:r>
              <a:rPr lang="ru-RU" sz="1400" i="1" dirty="0" err="1"/>
              <a:t>складові</a:t>
            </a:r>
            <a:r>
              <a:rPr lang="ru-RU" sz="1400" i="1" dirty="0"/>
              <a:t>. </a:t>
            </a:r>
          </a:p>
          <a:p>
            <a:r>
              <a:rPr lang="ru-RU" sz="1400" i="1" dirty="0" err="1"/>
              <a:t>Екотоксикометрія</a:t>
            </a:r>
            <a:r>
              <a:rPr lang="ru-RU" sz="1400" i="1" dirty="0"/>
              <a:t> - </a:t>
            </a:r>
            <a:r>
              <a:rPr lang="ru-RU" sz="1400" i="1" dirty="0" err="1"/>
              <a:t>найменш</a:t>
            </a:r>
            <a:r>
              <a:rPr lang="ru-RU" sz="1400" i="1" dirty="0"/>
              <a:t> </a:t>
            </a:r>
            <a:r>
              <a:rPr lang="ru-RU" sz="1400" i="1" dirty="0" err="1"/>
              <a:t>розроблений</a:t>
            </a:r>
            <a:r>
              <a:rPr lang="ru-RU" sz="1400" i="1" dirty="0"/>
              <a:t> </a:t>
            </a:r>
            <a:r>
              <a:rPr lang="ru-RU" sz="1400" i="1" dirty="0" err="1"/>
              <a:t>розділ</a:t>
            </a:r>
            <a:r>
              <a:rPr lang="ru-RU" sz="1400" i="1" dirty="0"/>
              <a:t> </a:t>
            </a:r>
            <a:r>
              <a:rPr lang="ru-RU" sz="1400" i="1" dirty="0" err="1"/>
              <a:t>токсикології</a:t>
            </a:r>
            <a:r>
              <a:rPr lang="ru-RU" sz="1400" i="1" dirty="0"/>
              <a:t> </a:t>
            </a:r>
            <a:r>
              <a:rPr lang="ru-RU" sz="1400" i="1" dirty="0" err="1"/>
              <a:t>навколишнього</a:t>
            </a:r>
            <a:r>
              <a:rPr lang="ru-RU" sz="1400" i="1" dirty="0"/>
              <a:t> </a:t>
            </a:r>
            <a:r>
              <a:rPr lang="ru-RU" sz="1400" i="1" dirty="0" err="1"/>
              <a:t>середовища</a:t>
            </a:r>
            <a:r>
              <a:rPr lang="ru-RU" sz="1400" i="1" dirty="0"/>
              <a:t>. </a:t>
            </a:r>
            <a:r>
              <a:rPr lang="ru-RU" sz="1400" i="1" dirty="0" err="1"/>
              <a:t>Крім</a:t>
            </a:r>
            <a:r>
              <a:rPr lang="ru-RU" sz="1400" i="1" dirty="0"/>
              <a:t> </a:t>
            </a:r>
            <a:r>
              <a:rPr lang="ru-RU" sz="1400" i="1" dirty="0" err="1"/>
              <a:t>класичних</a:t>
            </a:r>
            <a:r>
              <a:rPr lang="ru-RU" sz="1400" i="1" dirty="0"/>
              <a:t> </a:t>
            </a:r>
            <a:r>
              <a:rPr lang="ru-RU" sz="1400" i="1" dirty="0" err="1"/>
              <a:t>токсикометричних</a:t>
            </a:r>
            <a:r>
              <a:rPr lang="ru-RU" sz="1400" i="1" dirty="0"/>
              <a:t> </a:t>
            </a:r>
            <a:r>
              <a:rPr lang="ru-RU" sz="1400" i="1" dirty="0" err="1"/>
              <a:t>досліджень</a:t>
            </a:r>
            <a:r>
              <a:rPr lang="ru-RU" sz="1400" i="1" dirty="0"/>
              <a:t>, </a:t>
            </a:r>
            <a:r>
              <a:rPr lang="ru-RU" sz="1400" i="1" dirty="0" err="1"/>
              <a:t>які</a:t>
            </a:r>
            <a:r>
              <a:rPr lang="ru-RU" sz="1400" i="1" dirty="0"/>
              <a:t> </a:t>
            </a:r>
            <a:r>
              <a:rPr lang="ru-RU" sz="1400" i="1" dirty="0" err="1"/>
              <a:t>є</a:t>
            </a:r>
            <a:r>
              <a:rPr lang="ru-RU" sz="1400" i="1" dirty="0"/>
              <a:t> базою </a:t>
            </a:r>
            <a:r>
              <a:rPr lang="ru-RU" sz="1400" i="1" dirty="0" err="1"/>
              <a:t>екотоксикометрії</a:t>
            </a:r>
            <a:r>
              <a:rPr lang="ru-RU" sz="1400" i="1" dirty="0"/>
              <a:t>, </a:t>
            </a:r>
            <a:r>
              <a:rPr lang="ru-RU" sz="1400" i="1" dirty="0" err="1"/>
              <a:t>дослідник</a:t>
            </a:r>
            <a:r>
              <a:rPr lang="ru-RU" sz="1400" i="1" dirty="0"/>
              <a:t> (</a:t>
            </a:r>
            <a:r>
              <a:rPr lang="ru-RU" sz="1400" i="1" dirty="0" err="1"/>
              <a:t>і</a:t>
            </a:r>
            <a:r>
              <a:rPr lang="ru-RU" sz="1400" i="1" dirty="0"/>
              <a:t> практик) </a:t>
            </a:r>
            <a:r>
              <a:rPr lang="ru-RU" sz="1400" i="1" dirty="0" err="1"/>
              <a:t>має</a:t>
            </a:r>
            <a:r>
              <a:rPr lang="ru-RU" sz="1400" i="1" dirty="0"/>
              <a:t> в </a:t>
            </a:r>
            <a:r>
              <a:rPr lang="ru-RU" sz="1400" i="1" dirty="0" err="1"/>
              <a:t>даний</a:t>
            </a:r>
            <a:r>
              <a:rPr lang="ru-RU" sz="1400" i="1" dirty="0"/>
              <a:t> час </a:t>
            </a:r>
            <a:r>
              <a:rPr lang="ru-RU" sz="1400" i="1" dirty="0" err="1"/>
              <a:t>лише</a:t>
            </a:r>
            <a:r>
              <a:rPr lang="ru-RU" sz="1400" i="1" dirty="0"/>
              <a:t> </a:t>
            </a:r>
            <a:r>
              <a:rPr lang="ru-RU" sz="1400" i="1" dirty="0" err="1"/>
              <a:t>далеку</a:t>
            </a:r>
            <a:r>
              <a:rPr lang="ru-RU" sz="1400" i="1" dirty="0"/>
              <a:t> </a:t>
            </a:r>
            <a:r>
              <a:rPr lang="ru-RU" sz="1400" i="1" dirty="0" err="1"/>
              <a:t>від</a:t>
            </a:r>
            <a:r>
              <a:rPr lang="ru-RU" sz="1400" i="1" dirty="0"/>
              <a:t> </a:t>
            </a:r>
            <a:r>
              <a:rPr lang="ru-RU" sz="1400" i="1" dirty="0" err="1"/>
              <a:t>досконалості</a:t>
            </a:r>
            <a:r>
              <a:rPr lang="ru-RU" sz="1400" i="1" dirty="0"/>
              <a:t> </a:t>
            </a:r>
            <a:r>
              <a:rPr lang="ru-RU" sz="1400" i="1" dirty="0" err="1"/>
              <a:t>методологічну</a:t>
            </a:r>
            <a:r>
              <a:rPr lang="ru-RU" sz="1400" i="1" dirty="0"/>
              <a:t> </a:t>
            </a:r>
            <a:r>
              <a:rPr lang="ru-RU" sz="1400" i="1" dirty="0" err="1"/>
              <a:t>оцінку</a:t>
            </a:r>
            <a:r>
              <a:rPr lang="ru-RU" sz="1400" i="1" dirty="0"/>
              <a:t> </a:t>
            </a:r>
            <a:r>
              <a:rPr lang="ru-RU" sz="1400" i="1" dirty="0" err="1"/>
              <a:t>екологічного</a:t>
            </a:r>
            <a:r>
              <a:rPr lang="ru-RU" sz="1400" i="1" dirty="0"/>
              <a:t> </a:t>
            </a:r>
            <a:r>
              <a:rPr lang="ru-RU" sz="1400" i="1" dirty="0" err="1"/>
              <a:t>ризику</a:t>
            </a:r>
            <a:r>
              <a:rPr lang="ru-RU" sz="1400" i="1" dirty="0"/>
              <a:t>.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54868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Екотоксикокінетика</a:t>
            </a:r>
            <a:r>
              <a:rPr lang="ru-RU" b="1" dirty="0"/>
              <a:t> </a:t>
            </a:r>
            <a:endParaRPr lang="ru-RU" b="1" dirty="0" smtClean="0"/>
          </a:p>
          <a:p>
            <a:endParaRPr lang="ru-RU" b="1" dirty="0"/>
          </a:p>
          <a:p>
            <a:r>
              <a:rPr lang="ru-RU" b="1" dirty="0" err="1"/>
              <a:t>Надходження</a:t>
            </a:r>
            <a:r>
              <a:rPr lang="ru-RU" b="1" dirty="0"/>
              <a:t> </a:t>
            </a:r>
            <a:r>
              <a:rPr lang="ru-RU" b="1" dirty="0" err="1"/>
              <a:t>екополлютантів</a:t>
            </a:r>
            <a:r>
              <a:rPr lang="ru-RU" b="1" dirty="0"/>
              <a:t> в </a:t>
            </a:r>
            <a:r>
              <a:rPr lang="ru-RU" b="1" dirty="0" err="1"/>
              <a:t>навколишнє</a:t>
            </a:r>
            <a:r>
              <a:rPr lang="ru-RU" b="1" dirty="0"/>
              <a:t> </a:t>
            </a:r>
            <a:r>
              <a:rPr lang="ru-RU" b="1" dirty="0" err="1"/>
              <a:t>середовище</a:t>
            </a:r>
            <a:r>
              <a:rPr lang="ru-RU" b="1" dirty="0"/>
              <a:t>. </a:t>
            </a:r>
            <a:r>
              <a:rPr lang="ru-RU" b="1" dirty="0" err="1"/>
              <a:t>Сукупність</a:t>
            </a:r>
            <a:r>
              <a:rPr lang="ru-RU" b="1" dirty="0"/>
              <a:t> </a:t>
            </a:r>
            <a:r>
              <a:rPr lang="ru-RU" b="1" dirty="0" err="1"/>
              <a:t>біодоступних</a:t>
            </a:r>
            <a:r>
              <a:rPr lang="ru-RU" b="1" dirty="0"/>
              <a:t> </a:t>
            </a:r>
            <a:r>
              <a:rPr lang="ru-RU" b="1" dirty="0" err="1"/>
              <a:t>ксенобіотиків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знаходяться</a:t>
            </a:r>
            <a:r>
              <a:rPr lang="ru-RU" b="1" dirty="0"/>
              <a:t> в </a:t>
            </a:r>
            <a:r>
              <a:rPr lang="ru-RU" b="1" dirty="0" err="1"/>
              <a:t>навколишньому</a:t>
            </a:r>
            <a:r>
              <a:rPr lang="ru-RU" b="1" dirty="0"/>
              <a:t> </a:t>
            </a:r>
            <a:r>
              <a:rPr lang="ru-RU" b="1" dirty="0" err="1"/>
              <a:t>середовищі</a:t>
            </a:r>
            <a:r>
              <a:rPr lang="ru-RU" b="1" dirty="0"/>
              <a:t>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визначених</a:t>
            </a:r>
            <a:r>
              <a:rPr lang="ru-RU" b="1" dirty="0"/>
              <a:t> </a:t>
            </a:r>
            <a:r>
              <a:rPr lang="ru-RU" b="1" dirty="0" err="1"/>
              <a:t>кількостях</a:t>
            </a:r>
            <a:r>
              <a:rPr lang="ru-RU" b="1" dirty="0"/>
              <a:t>, </a:t>
            </a:r>
            <a:r>
              <a:rPr lang="ru-RU" b="1" dirty="0" err="1"/>
              <a:t>називається</a:t>
            </a:r>
            <a:r>
              <a:rPr lang="ru-RU" b="1" dirty="0"/>
              <a:t> </a:t>
            </a:r>
            <a:r>
              <a:rPr lang="ru-RU" b="1" dirty="0" err="1"/>
              <a:t>ксенобіотичним</a:t>
            </a:r>
            <a:r>
              <a:rPr lang="ru-RU" b="1" dirty="0"/>
              <a:t> </a:t>
            </a:r>
            <a:r>
              <a:rPr lang="ru-RU" b="1" dirty="0" err="1"/>
              <a:t>профілем</a:t>
            </a:r>
            <a:r>
              <a:rPr lang="ru-RU" b="1" dirty="0"/>
              <a:t> </a:t>
            </a:r>
            <a:r>
              <a:rPr lang="ru-RU" b="1" dirty="0" err="1"/>
              <a:t>середовища</a:t>
            </a:r>
            <a:r>
              <a:rPr lang="ru-RU" b="1" dirty="0"/>
              <a:t>. </a:t>
            </a:r>
            <a:r>
              <a:rPr lang="ru-RU" b="1" dirty="0" err="1"/>
              <a:t>Важливим</a:t>
            </a:r>
            <a:r>
              <a:rPr lang="ru-RU" b="1" dirty="0"/>
              <a:t> </a:t>
            </a:r>
            <a:r>
              <a:rPr lang="ru-RU" b="1" dirty="0" err="1"/>
              <a:t>елементом</a:t>
            </a:r>
            <a:r>
              <a:rPr lang="ru-RU" b="1" dirty="0"/>
              <a:t> </a:t>
            </a:r>
            <a:r>
              <a:rPr lang="ru-RU" b="1" dirty="0" err="1"/>
              <a:t>ксенобіотичного</a:t>
            </a:r>
            <a:r>
              <a:rPr lang="ru-RU" b="1" dirty="0"/>
              <a:t> </a:t>
            </a:r>
            <a:r>
              <a:rPr lang="ru-RU" b="1" dirty="0" err="1"/>
              <a:t>профілю</a:t>
            </a:r>
            <a:r>
              <a:rPr lang="ru-RU" b="1" dirty="0"/>
              <a:t> </a:t>
            </a:r>
            <a:r>
              <a:rPr lang="ru-RU" b="1" dirty="0" err="1"/>
              <a:t>середовища</a:t>
            </a:r>
            <a:r>
              <a:rPr lang="ru-RU" b="1" dirty="0"/>
              <a:t> </a:t>
            </a:r>
            <a:r>
              <a:rPr lang="ru-RU" b="1" dirty="0" err="1"/>
              <a:t>є</a:t>
            </a:r>
            <a:r>
              <a:rPr lang="ru-RU" b="1" dirty="0"/>
              <a:t> </a:t>
            </a:r>
            <a:r>
              <a:rPr lang="ru-RU" b="1" dirty="0" err="1"/>
              <a:t>чужорідні</a:t>
            </a:r>
            <a:r>
              <a:rPr lang="ru-RU" b="1" dirty="0"/>
              <a:t> </a:t>
            </a:r>
            <a:r>
              <a:rPr lang="ru-RU" b="1" dirty="0" err="1"/>
              <a:t>речовини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містяться</a:t>
            </a:r>
            <a:r>
              <a:rPr lang="ru-RU" b="1" dirty="0"/>
              <a:t> в </a:t>
            </a:r>
            <a:r>
              <a:rPr lang="ru-RU" b="1" dirty="0" err="1"/>
              <a:t>організмах</a:t>
            </a:r>
            <a:r>
              <a:rPr lang="ru-RU" b="1" dirty="0"/>
              <a:t> </a:t>
            </a:r>
            <a:r>
              <a:rPr lang="ru-RU" b="1" dirty="0" err="1"/>
              <a:t>живих</a:t>
            </a:r>
            <a:r>
              <a:rPr lang="ru-RU" b="1" dirty="0"/>
              <a:t> </a:t>
            </a:r>
            <a:r>
              <a:rPr lang="ru-RU" b="1" dirty="0" err="1"/>
              <a:t>істот</a:t>
            </a:r>
            <a:r>
              <a:rPr lang="ru-RU" b="1" dirty="0"/>
              <a:t>, </a:t>
            </a:r>
            <a:r>
              <a:rPr lang="ru-RU" b="1" dirty="0" err="1"/>
              <a:t>оскільки</a:t>
            </a:r>
            <a:r>
              <a:rPr lang="ru-RU" b="1" dirty="0"/>
              <a:t> рано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пізно</a:t>
            </a:r>
            <a:r>
              <a:rPr lang="ru-RU" b="1" dirty="0"/>
              <a:t> </a:t>
            </a:r>
            <a:r>
              <a:rPr lang="ru-RU" b="1" dirty="0" err="1"/>
              <a:t>всі</a:t>
            </a:r>
            <a:r>
              <a:rPr lang="ru-RU" b="1" dirty="0"/>
              <a:t> вони </a:t>
            </a:r>
            <a:r>
              <a:rPr lang="ru-RU" b="1" dirty="0" err="1"/>
              <a:t>споживаються</a:t>
            </a:r>
            <a:r>
              <a:rPr lang="ru-RU" b="1" dirty="0"/>
              <a:t> </a:t>
            </a:r>
            <a:r>
              <a:rPr lang="ru-RU" b="1" dirty="0" err="1"/>
              <a:t>іншими</a:t>
            </a:r>
            <a:r>
              <a:rPr lang="ru-RU" b="1" dirty="0"/>
              <a:t> </a:t>
            </a:r>
            <a:r>
              <a:rPr lang="ru-RU" b="1" dirty="0" err="1"/>
              <a:t>організмами</a:t>
            </a:r>
            <a:r>
              <a:rPr lang="ru-RU" b="1" dirty="0"/>
              <a:t>, </a:t>
            </a:r>
            <a:r>
              <a:rPr lang="ru-RU" b="1" dirty="0" err="1"/>
              <a:t>тобто</a:t>
            </a:r>
            <a:r>
              <a:rPr lang="ru-RU" b="1" dirty="0"/>
              <a:t> </a:t>
            </a:r>
            <a:r>
              <a:rPr lang="ru-RU" b="1" dirty="0" err="1"/>
              <a:t>володіють</a:t>
            </a:r>
            <a:r>
              <a:rPr lang="ru-RU" b="1" dirty="0"/>
              <a:t> </a:t>
            </a:r>
            <a:r>
              <a:rPr lang="ru-RU" b="1" dirty="0" err="1"/>
              <a:t>біодоступністю</a:t>
            </a:r>
            <a:r>
              <a:rPr lang="ru-RU" b="1" dirty="0"/>
              <a:t>. </a:t>
            </a:r>
          </a:p>
          <a:p>
            <a:r>
              <a:rPr lang="ru-RU" dirty="0" err="1"/>
              <a:t>Ксенобіотичний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формувався</a:t>
            </a:r>
            <a:r>
              <a:rPr lang="ru-RU" dirty="0"/>
              <a:t>,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змінюючись</a:t>
            </a:r>
            <a:r>
              <a:rPr lang="ru-RU" dirty="0"/>
              <a:t>, </a:t>
            </a:r>
            <a:r>
              <a:rPr lang="ru-RU" dirty="0" err="1"/>
              <a:t>мільйони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 До числа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(</a:t>
            </a:r>
            <a:r>
              <a:rPr lang="ru-RU" dirty="0" err="1"/>
              <a:t>ртуті</a:t>
            </a:r>
            <a:r>
              <a:rPr lang="ru-RU" dirty="0"/>
              <a:t>, </a:t>
            </a:r>
            <a:r>
              <a:rPr lang="ru-RU" dirty="0" err="1"/>
              <a:t>свинцю</a:t>
            </a:r>
            <a:r>
              <a:rPr lang="ru-RU" dirty="0"/>
              <a:t>, </a:t>
            </a:r>
            <a:r>
              <a:rPr lang="ru-RU" dirty="0" err="1"/>
              <a:t>кадмію</a:t>
            </a:r>
            <a:r>
              <a:rPr lang="ru-RU" dirty="0"/>
              <a:t>, хрому, </a:t>
            </a:r>
            <a:r>
              <a:rPr lang="ru-RU" dirty="0" err="1"/>
              <a:t>миш'яку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), за </a:t>
            </a:r>
            <a:r>
              <a:rPr lang="ru-RU" dirty="0" err="1"/>
              <a:t>даними</a:t>
            </a:r>
            <a:r>
              <a:rPr lang="ru-RU" dirty="0"/>
              <a:t> ВООЗ, </a:t>
            </a:r>
            <a:r>
              <a:rPr lang="ru-RU" dirty="0" err="1"/>
              <a:t>відносяться</a:t>
            </a:r>
            <a:r>
              <a:rPr lang="ru-RU" dirty="0"/>
              <a:t>: </a:t>
            </a:r>
            <a:r>
              <a:rPr lang="ru-RU" dirty="0" err="1"/>
              <a:t>частинки</a:t>
            </a:r>
            <a:r>
              <a:rPr lang="ru-RU" dirty="0"/>
              <a:t> пилу,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переносяться</a:t>
            </a:r>
            <a:r>
              <a:rPr lang="ru-RU" dirty="0"/>
              <a:t> </a:t>
            </a:r>
            <a:r>
              <a:rPr lang="ru-RU" dirty="0" err="1"/>
              <a:t>вітром</a:t>
            </a:r>
            <a:r>
              <a:rPr lang="ru-RU" dirty="0"/>
              <a:t>, </a:t>
            </a:r>
            <a:r>
              <a:rPr lang="ru-RU" dirty="0" err="1"/>
              <a:t>аерозоль</a:t>
            </a:r>
            <a:r>
              <a:rPr lang="ru-RU" dirty="0"/>
              <a:t> </a:t>
            </a:r>
            <a:r>
              <a:rPr lang="ru-RU" dirty="0" err="1"/>
              <a:t>морської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, </a:t>
            </a:r>
            <a:r>
              <a:rPr lang="ru-RU" dirty="0" err="1"/>
              <a:t>вулканічна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лісові</a:t>
            </a:r>
            <a:r>
              <a:rPr lang="ru-RU" dirty="0"/>
              <a:t> </a:t>
            </a:r>
            <a:r>
              <a:rPr lang="ru-RU" dirty="0" err="1"/>
              <a:t>пожежі</a:t>
            </a:r>
            <a:r>
              <a:rPr lang="ru-RU" dirty="0"/>
              <a:t>, </a:t>
            </a:r>
            <a:r>
              <a:rPr lang="ru-RU" dirty="0" err="1"/>
              <a:t>біогенні</a:t>
            </a:r>
            <a:r>
              <a:rPr lang="ru-RU" dirty="0"/>
              <a:t> </a:t>
            </a:r>
            <a:r>
              <a:rPr lang="ru-RU" dirty="0" err="1"/>
              <a:t>континентальні</a:t>
            </a:r>
            <a:r>
              <a:rPr lang="ru-RU" dirty="0"/>
              <a:t> </a:t>
            </a:r>
            <a:r>
              <a:rPr lang="ru-RU" dirty="0" err="1"/>
              <a:t>летючі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/>
              <a:t>Біоценози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в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біотопах</a:t>
            </a:r>
            <a:r>
              <a:rPr lang="ru-RU" dirty="0"/>
              <a:t>,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адаптовані</a:t>
            </a:r>
            <a:r>
              <a:rPr lang="ru-RU" dirty="0"/>
              <a:t> до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профілей</a:t>
            </a:r>
            <a:r>
              <a:rPr lang="ru-RU" dirty="0"/>
              <a:t>, тому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природним</a:t>
            </a:r>
            <a:r>
              <a:rPr lang="ru-RU" dirty="0"/>
              <a:t> </a:t>
            </a:r>
            <a:r>
              <a:rPr lang="ru-RU" dirty="0" err="1"/>
              <a:t>ксенобіотичним</a:t>
            </a:r>
            <a:r>
              <a:rPr lang="ru-RU" dirty="0"/>
              <a:t> </a:t>
            </a:r>
            <a:r>
              <a:rPr lang="ru-RU" dirty="0" err="1"/>
              <a:t>профілем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Господарську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змінює</a:t>
            </a:r>
            <a:r>
              <a:rPr lang="ru-RU" dirty="0"/>
              <a:t> </a:t>
            </a:r>
            <a:r>
              <a:rPr lang="ru-RU" dirty="0" err="1"/>
              <a:t>природній</a:t>
            </a:r>
            <a:r>
              <a:rPr lang="ru-RU" dirty="0"/>
              <a:t> </a:t>
            </a:r>
            <a:r>
              <a:rPr lang="ru-RU" dirty="0" err="1"/>
              <a:t>ксенобіотичний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. У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накопичуються</a:t>
            </a:r>
            <a:r>
              <a:rPr lang="ru-RU" dirty="0"/>
              <a:t> </a:t>
            </a:r>
            <a:r>
              <a:rPr lang="ru-RU" dirty="0" err="1"/>
              <a:t>екополлютанти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перетворюються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часом в </a:t>
            </a:r>
            <a:r>
              <a:rPr lang="ru-RU" dirty="0" err="1"/>
              <a:t>екотоксиканти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265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викидається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100 тис. </a:t>
            </a:r>
            <a:r>
              <a:rPr lang="ru-RU" dirty="0" err="1"/>
              <a:t>найменувань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(табл. </a:t>
            </a:r>
            <a:r>
              <a:rPr lang="ru-RU" dirty="0" smtClean="0"/>
              <a:t>1</a:t>
            </a:r>
            <a:r>
              <a:rPr lang="ru-RU" dirty="0"/>
              <a:t>).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в десятки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перевершує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при </a:t>
            </a:r>
            <a:r>
              <a:rPr lang="ru-RU" dirty="0" err="1"/>
              <a:t>вивітрюванні</a:t>
            </a:r>
            <a:r>
              <a:rPr lang="ru-RU" dirty="0"/>
              <a:t> </a:t>
            </a:r>
            <a:r>
              <a:rPr lang="ru-RU" dirty="0" err="1"/>
              <a:t>гірських</a:t>
            </a:r>
            <a:r>
              <a:rPr lang="ru-RU" dirty="0"/>
              <a:t> </a:t>
            </a:r>
            <a:r>
              <a:rPr lang="ru-RU" dirty="0" err="1"/>
              <a:t>порід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вулканічній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628800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1 </a:t>
            </a:r>
            <a:endParaRPr lang="ru-RU" i="1" dirty="0"/>
          </a:p>
          <a:p>
            <a:r>
              <a:rPr lang="ru-RU" b="1" dirty="0" err="1"/>
              <a:t>Масштаби</a:t>
            </a:r>
            <a:r>
              <a:rPr lang="ru-RU" b="1" dirty="0"/>
              <a:t> </a:t>
            </a:r>
            <a:r>
              <a:rPr lang="ru-RU" b="1" dirty="0" err="1"/>
              <a:t>надходження</a:t>
            </a:r>
            <a:r>
              <a:rPr lang="ru-RU" b="1" dirty="0"/>
              <a:t> в </a:t>
            </a:r>
            <a:r>
              <a:rPr lang="ru-RU" b="1" dirty="0" err="1"/>
              <a:t>біосферу</a:t>
            </a:r>
            <a:r>
              <a:rPr lang="ru-RU" b="1" dirty="0"/>
              <a:t> </a:t>
            </a:r>
            <a:r>
              <a:rPr lang="ru-RU" b="1" dirty="0" err="1"/>
              <a:t>різних</a:t>
            </a:r>
            <a:r>
              <a:rPr lang="ru-RU" b="1" dirty="0"/>
              <a:t> </a:t>
            </a:r>
            <a:r>
              <a:rPr lang="ru-RU" b="1" dirty="0" err="1"/>
              <a:t>забруднювачів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348880"/>
            <a:ext cx="6003654" cy="194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Міграція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стійкість</a:t>
            </a:r>
            <a:r>
              <a:rPr lang="ru-RU" b="1" dirty="0"/>
              <a:t> </a:t>
            </a:r>
            <a:r>
              <a:rPr lang="ru-RU" b="1" dirty="0" err="1"/>
              <a:t>хімічних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у </a:t>
            </a:r>
            <a:r>
              <a:rPr lang="ru-RU" b="1" dirty="0" err="1"/>
              <a:t>навколишньому</a:t>
            </a:r>
            <a:r>
              <a:rPr lang="ru-RU" b="1" dirty="0"/>
              <a:t> </a:t>
            </a:r>
            <a:r>
              <a:rPr lang="ru-RU" b="1" dirty="0" err="1"/>
              <a:t>середовищі</a:t>
            </a:r>
            <a:r>
              <a:rPr lang="ru-RU" b="1" dirty="0"/>
              <a:t>. </a:t>
            </a:r>
            <a:endParaRPr lang="ru-RU" b="1" dirty="0" smtClean="0"/>
          </a:p>
          <a:p>
            <a:endParaRPr lang="ru-RU" b="1" dirty="0"/>
          </a:p>
          <a:p>
            <a:r>
              <a:rPr lang="ru-RU" b="1" dirty="0" err="1" smtClean="0"/>
              <a:t>Особливістю</a:t>
            </a:r>
            <a:r>
              <a:rPr lang="ru-RU" b="1" dirty="0" smtClean="0"/>
              <a:t> </a:t>
            </a:r>
            <a:r>
              <a:rPr lang="ru-RU" b="1" dirty="0" err="1"/>
              <a:t>поведінки</a:t>
            </a:r>
            <a:r>
              <a:rPr lang="ru-RU" b="1" dirty="0"/>
              <a:t> </a:t>
            </a:r>
            <a:r>
              <a:rPr lang="ru-RU" b="1" dirty="0" err="1"/>
              <a:t>надходження</a:t>
            </a:r>
            <a:r>
              <a:rPr lang="ru-RU" b="1" dirty="0"/>
              <a:t> в </a:t>
            </a:r>
            <a:r>
              <a:rPr lang="ru-RU" b="1" dirty="0" err="1"/>
              <a:t>навколишнє</a:t>
            </a:r>
            <a:r>
              <a:rPr lang="ru-RU" b="1" dirty="0"/>
              <a:t> </a:t>
            </a:r>
            <a:r>
              <a:rPr lang="ru-RU" b="1" dirty="0" err="1"/>
              <a:t>середовище</a:t>
            </a:r>
            <a:r>
              <a:rPr lang="ru-RU" b="1" dirty="0"/>
              <a:t> </a:t>
            </a:r>
            <a:r>
              <a:rPr lang="ru-RU" b="1" dirty="0" err="1"/>
              <a:t>хімічних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</a:t>
            </a:r>
            <a:r>
              <a:rPr lang="ru-RU" b="1" dirty="0" err="1"/>
              <a:t>є</a:t>
            </a:r>
            <a:r>
              <a:rPr lang="ru-RU" b="1" dirty="0"/>
              <a:t> </a:t>
            </a:r>
            <a:r>
              <a:rPr lang="ru-RU" b="1" dirty="0" err="1"/>
              <a:t>властивість</a:t>
            </a:r>
            <a:r>
              <a:rPr lang="ru-RU" b="1" dirty="0"/>
              <a:t> </a:t>
            </a:r>
            <a:r>
              <a:rPr lang="ru-RU" b="1" dirty="0" err="1"/>
              <a:t>виходити</a:t>
            </a:r>
            <a:r>
              <a:rPr lang="ru-RU" b="1" dirty="0"/>
              <a:t> за </a:t>
            </a:r>
            <a:r>
              <a:rPr lang="ru-RU" b="1" dirty="0" err="1"/>
              <a:t>межі</a:t>
            </a:r>
            <a:r>
              <a:rPr lang="ru-RU" b="1" dirty="0"/>
              <a:t> району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застосування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з'являтися</a:t>
            </a:r>
            <a:r>
              <a:rPr lang="ru-RU" b="1" dirty="0"/>
              <a:t> у </a:t>
            </a:r>
            <a:r>
              <a:rPr lang="ru-RU" b="1" dirty="0" err="1"/>
              <a:t>всьому</a:t>
            </a:r>
            <a:r>
              <a:rPr lang="ru-RU" b="1" dirty="0"/>
              <a:t> </a:t>
            </a:r>
            <a:r>
              <a:rPr lang="ru-RU" b="1" dirty="0" err="1"/>
              <a:t>навколишньому</a:t>
            </a:r>
            <a:r>
              <a:rPr lang="ru-RU" b="1" dirty="0"/>
              <a:t> </a:t>
            </a:r>
            <a:r>
              <a:rPr lang="ru-RU" b="1" dirty="0" err="1"/>
              <a:t>середовищі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призводить</a:t>
            </a:r>
            <a:r>
              <a:rPr lang="ru-RU" b="1" dirty="0"/>
              <a:t> до </a:t>
            </a:r>
            <a:r>
              <a:rPr lang="ru-RU" b="1" dirty="0" err="1"/>
              <a:t>неконтрольованого</a:t>
            </a:r>
            <a:r>
              <a:rPr lang="ru-RU" b="1" dirty="0"/>
              <a:t> глобального </a:t>
            </a:r>
            <a:r>
              <a:rPr lang="ru-RU" b="1" dirty="0" err="1"/>
              <a:t>накопичення</a:t>
            </a:r>
            <a:r>
              <a:rPr lang="ru-RU" b="1" dirty="0"/>
              <a:t> </a:t>
            </a:r>
            <a:r>
              <a:rPr lang="ru-RU" b="1" dirty="0" err="1"/>
              <a:t>цих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. </a:t>
            </a:r>
            <a:r>
              <a:rPr lang="ru-RU" b="1" dirty="0" err="1"/>
              <a:t>Міграція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у </a:t>
            </a:r>
            <a:r>
              <a:rPr lang="ru-RU" b="1" dirty="0" err="1"/>
              <a:t>навколишньому</a:t>
            </a:r>
            <a:r>
              <a:rPr lang="ru-RU" b="1" dirty="0"/>
              <a:t> </a:t>
            </a:r>
            <a:r>
              <a:rPr lang="ru-RU" b="1" dirty="0" err="1"/>
              <a:t>середовищі</a:t>
            </a:r>
            <a:r>
              <a:rPr lang="ru-RU" b="1" dirty="0"/>
              <a:t> </a:t>
            </a:r>
            <a:r>
              <a:rPr lang="ru-RU" b="1" dirty="0" err="1"/>
              <a:t>здійснюється</a:t>
            </a:r>
            <a:r>
              <a:rPr lang="ru-RU" b="1" dirty="0"/>
              <a:t> </a:t>
            </a:r>
            <a:r>
              <a:rPr lang="ru-RU" b="1" dirty="0" err="1"/>
              <a:t>багатьма</a:t>
            </a:r>
            <a:r>
              <a:rPr lang="ru-RU" b="1" dirty="0"/>
              <a:t> шляхами. </a:t>
            </a:r>
            <a:r>
              <a:rPr lang="ru-RU" b="1" dirty="0" err="1"/>
              <a:t>Перенесення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в </a:t>
            </a:r>
            <a:r>
              <a:rPr lang="ru-RU" b="1" dirty="0" err="1"/>
              <a:t>біосфері</a:t>
            </a:r>
            <a:r>
              <a:rPr lang="ru-RU" b="1" dirty="0"/>
              <a:t> </a:t>
            </a:r>
            <a:r>
              <a:rPr lang="ru-RU" b="1" dirty="0" err="1"/>
              <a:t>відбувається</a:t>
            </a:r>
            <a:r>
              <a:rPr lang="ru-RU" b="1" dirty="0"/>
              <a:t> за </a:t>
            </a:r>
            <a:r>
              <a:rPr lang="ru-RU" b="1" dirty="0" err="1"/>
              <a:t>допомогою</a:t>
            </a:r>
            <a:r>
              <a:rPr lang="ru-RU" b="1" dirty="0"/>
              <a:t> </a:t>
            </a:r>
            <a:r>
              <a:rPr lang="ru-RU" b="1" dirty="0" err="1"/>
              <a:t>повітря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води. </a:t>
            </a:r>
            <a:r>
              <a:rPr lang="ru-RU" b="1" dirty="0" err="1"/>
              <a:t>Здатність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до </a:t>
            </a:r>
            <a:r>
              <a:rPr lang="ru-RU" b="1" dirty="0" err="1"/>
              <a:t>міграції</a:t>
            </a:r>
            <a:r>
              <a:rPr lang="ru-RU" b="1" dirty="0"/>
              <a:t> </a:t>
            </a:r>
            <a:r>
              <a:rPr lang="ru-RU" b="1" dirty="0" err="1"/>
              <a:t>відображають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 </a:t>
            </a:r>
            <a:r>
              <a:rPr lang="ru-RU" b="1" dirty="0" err="1"/>
              <a:t>показники</a:t>
            </a:r>
            <a:r>
              <a:rPr lang="ru-RU" b="1" dirty="0"/>
              <a:t>, як </a:t>
            </a:r>
            <a:r>
              <a:rPr lang="ru-RU" b="1" dirty="0" err="1"/>
              <a:t>летючість</a:t>
            </a:r>
            <a:r>
              <a:rPr lang="ru-RU" b="1" dirty="0"/>
              <a:t> </a:t>
            </a:r>
            <a:r>
              <a:rPr lang="ru-RU" b="1" dirty="0" err="1"/>
              <a:t>речовини</a:t>
            </a:r>
            <a:r>
              <a:rPr lang="ru-RU" b="1" dirty="0"/>
              <a:t>, </a:t>
            </a:r>
            <a:r>
              <a:rPr lang="ru-RU" b="1" dirty="0" err="1"/>
              <a:t>розчинність</a:t>
            </a:r>
            <a:r>
              <a:rPr lang="ru-RU" b="1" dirty="0"/>
              <a:t> у </a:t>
            </a:r>
            <a:r>
              <a:rPr lang="ru-RU" b="1" dirty="0" err="1"/>
              <a:t>воді</a:t>
            </a:r>
            <a:r>
              <a:rPr lang="ru-RU" b="1" dirty="0"/>
              <a:t>, жирах, </a:t>
            </a:r>
            <a:r>
              <a:rPr lang="ru-RU" b="1" dirty="0" err="1"/>
              <a:t>органічних</a:t>
            </a:r>
            <a:r>
              <a:rPr lang="ru-RU" b="1" dirty="0"/>
              <a:t> </a:t>
            </a:r>
            <a:r>
              <a:rPr lang="ru-RU" b="1" dirty="0" err="1"/>
              <a:t>розчинниках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ін</a:t>
            </a:r>
            <a:r>
              <a:rPr lang="ru-RU" b="1" dirty="0"/>
              <a:t>. При </a:t>
            </a:r>
            <a:r>
              <a:rPr lang="ru-RU" b="1" dirty="0" err="1"/>
              <a:t>розгляді</a:t>
            </a:r>
            <a:r>
              <a:rPr lang="ru-RU" b="1" dirty="0"/>
              <a:t> </a:t>
            </a:r>
            <a:r>
              <a:rPr lang="ru-RU" b="1" dirty="0" err="1"/>
              <a:t>швидкості</a:t>
            </a:r>
            <a:r>
              <a:rPr lang="ru-RU" b="1" dirty="0"/>
              <a:t> </a:t>
            </a:r>
            <a:r>
              <a:rPr lang="ru-RU" b="1" dirty="0" err="1"/>
              <a:t>руху</a:t>
            </a:r>
            <a:r>
              <a:rPr lang="ru-RU" b="1" dirty="0"/>
              <a:t> </a:t>
            </a:r>
            <a:r>
              <a:rPr lang="ru-RU" b="1" dirty="0" err="1"/>
              <a:t>речовини</a:t>
            </a:r>
            <a:r>
              <a:rPr lang="ru-RU" b="1" dirty="0"/>
              <a:t> в </a:t>
            </a:r>
            <a:r>
              <a:rPr lang="ru-RU" b="1" dirty="0" err="1"/>
              <a:t>системі</a:t>
            </a:r>
            <a:r>
              <a:rPr lang="ru-RU" b="1" dirty="0"/>
              <a:t> </a:t>
            </a:r>
            <a:r>
              <a:rPr lang="ru-RU" b="1" dirty="0" err="1"/>
              <a:t>вода-повітря</a:t>
            </a:r>
            <a:r>
              <a:rPr lang="ru-RU" b="1" dirty="0"/>
              <a:t> </a:t>
            </a:r>
            <a:r>
              <a:rPr lang="ru-RU" b="1" dirty="0" err="1"/>
              <a:t>враховуються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 </a:t>
            </a:r>
            <a:r>
              <a:rPr lang="ru-RU" b="1" dirty="0" err="1"/>
              <a:t>фактори</a:t>
            </a:r>
            <a:r>
              <a:rPr lang="ru-RU" b="1" dirty="0"/>
              <a:t>, як </a:t>
            </a:r>
            <a:r>
              <a:rPr lang="ru-RU" b="1" dirty="0" err="1"/>
              <a:t>тиск</a:t>
            </a:r>
            <a:r>
              <a:rPr lang="ru-RU" b="1" dirty="0"/>
              <a:t> пари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розчинність</a:t>
            </a:r>
            <a:r>
              <a:rPr lang="ru-RU" b="1" dirty="0"/>
              <a:t> </a:t>
            </a:r>
            <a:r>
              <a:rPr lang="ru-RU" b="1" dirty="0" err="1"/>
              <a:t>речовини</a:t>
            </a:r>
            <a:r>
              <a:rPr lang="ru-RU" b="1" dirty="0"/>
              <a:t> у </a:t>
            </a:r>
            <a:r>
              <a:rPr lang="ru-RU" b="1" dirty="0" err="1"/>
              <a:t>воді</a:t>
            </a:r>
            <a:r>
              <a:rPr lang="ru-RU" b="1" dirty="0"/>
              <a:t>. </a:t>
            </a:r>
            <a:r>
              <a:rPr lang="ru-RU" b="1" dirty="0" err="1"/>
              <a:t>Важливе</a:t>
            </a:r>
            <a:r>
              <a:rPr lang="ru-RU" b="1" dirty="0"/>
              <a:t> </a:t>
            </a:r>
            <a:r>
              <a:rPr lang="ru-RU" b="1" dirty="0" err="1"/>
              <a:t>значення</a:t>
            </a:r>
            <a:r>
              <a:rPr lang="ru-RU" b="1" dirty="0"/>
              <a:t>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міграція</a:t>
            </a:r>
            <a:r>
              <a:rPr lang="ru-RU" b="1" dirty="0"/>
              <a:t> </a:t>
            </a:r>
            <a:r>
              <a:rPr lang="ru-RU" b="1" dirty="0" err="1"/>
              <a:t>ксенобіотиків</a:t>
            </a:r>
            <a:r>
              <a:rPr lang="ru-RU" b="1" dirty="0"/>
              <a:t> </a:t>
            </a:r>
            <a:r>
              <a:rPr lang="ru-RU" b="1" dirty="0" err="1"/>
              <a:t>всередину</a:t>
            </a:r>
            <a:r>
              <a:rPr lang="ru-RU" b="1" dirty="0"/>
              <a:t> </a:t>
            </a:r>
            <a:r>
              <a:rPr lang="ru-RU" b="1" dirty="0" err="1"/>
              <a:t>ґрунту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перенесення</a:t>
            </a:r>
            <a:r>
              <a:rPr lang="ru-RU" b="1" dirty="0"/>
              <a:t> </a:t>
            </a:r>
            <a:r>
              <a:rPr lang="ru-RU" b="1" dirty="0" err="1"/>
              <a:t>дощовими</a:t>
            </a:r>
            <a:r>
              <a:rPr lang="ru-RU" b="1" dirty="0"/>
              <a:t> водами. </a:t>
            </a:r>
            <a:r>
              <a:rPr lang="ru-RU" b="1" dirty="0" err="1"/>
              <a:t>Міграція</a:t>
            </a:r>
            <a:r>
              <a:rPr lang="ru-RU" b="1" dirty="0"/>
              <a:t> в </a:t>
            </a:r>
            <a:r>
              <a:rPr lang="ru-RU" b="1" dirty="0" err="1"/>
              <a:t>глибокі</a:t>
            </a:r>
            <a:r>
              <a:rPr lang="ru-RU" b="1" dirty="0"/>
              <a:t> </a:t>
            </a:r>
            <a:r>
              <a:rPr lang="ru-RU" b="1" dirty="0" err="1"/>
              <a:t>шари</a:t>
            </a:r>
            <a:r>
              <a:rPr lang="ru-RU" b="1" dirty="0"/>
              <a:t> </a:t>
            </a:r>
            <a:r>
              <a:rPr lang="ru-RU" b="1" dirty="0" err="1"/>
              <a:t>ґрунту</a:t>
            </a:r>
            <a:r>
              <a:rPr lang="ru-RU" b="1" dirty="0"/>
              <a:t> </a:t>
            </a:r>
            <a:r>
              <a:rPr lang="ru-RU" b="1" dirty="0" err="1"/>
              <a:t>призводить</a:t>
            </a:r>
            <a:r>
              <a:rPr lang="ru-RU" b="1" dirty="0"/>
              <a:t> до </a:t>
            </a:r>
            <a:r>
              <a:rPr lang="ru-RU" b="1" dirty="0" err="1"/>
              <a:t>забруднення</a:t>
            </a:r>
            <a:r>
              <a:rPr lang="ru-RU" b="1" dirty="0"/>
              <a:t> </a:t>
            </a:r>
            <a:r>
              <a:rPr lang="ru-RU" b="1" dirty="0" err="1"/>
              <a:t>ґрунтових</a:t>
            </a:r>
            <a:r>
              <a:rPr lang="ru-RU" b="1" dirty="0"/>
              <a:t> вод. </a:t>
            </a:r>
          </a:p>
          <a:p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абіотичні</a:t>
            </a:r>
            <a:r>
              <a:rPr lang="ru-RU" dirty="0"/>
              <a:t> (</a:t>
            </a:r>
            <a:r>
              <a:rPr lang="ru-RU" dirty="0" err="1"/>
              <a:t>відбуваються</a:t>
            </a:r>
            <a:r>
              <a:rPr lang="ru-RU" dirty="0"/>
              <a:t> без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біотичні</a:t>
            </a:r>
            <a:r>
              <a:rPr lang="ru-RU" dirty="0"/>
              <a:t> (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) </a:t>
            </a:r>
            <a:r>
              <a:rPr lang="ru-RU" dirty="0" err="1"/>
              <a:t>процеси</a:t>
            </a:r>
            <a:r>
              <a:rPr lang="ru-RU" dirty="0"/>
              <a:t> в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ліквідацію</a:t>
            </a:r>
            <a:r>
              <a:rPr lang="ru-RU" dirty="0"/>
              <a:t> </a:t>
            </a:r>
            <a:r>
              <a:rPr lang="ru-RU" dirty="0" err="1"/>
              <a:t>екополлютантів</a:t>
            </a:r>
            <a:r>
              <a:rPr lang="ru-RU" dirty="0"/>
              <a:t>. </a:t>
            </a:r>
          </a:p>
          <a:p>
            <a:r>
              <a:rPr lang="ru-RU" dirty="0"/>
              <a:t>На шляху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вступає</a:t>
            </a:r>
            <a:r>
              <a:rPr lang="ru-RU" dirty="0"/>
              <a:t> у </a:t>
            </a:r>
            <a:r>
              <a:rPr lang="ru-RU" dirty="0" err="1"/>
              <a:t>взаємодію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ним,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взаємовпливу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повна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часткова</a:t>
            </a:r>
            <a:r>
              <a:rPr lang="ru-RU" dirty="0"/>
              <a:t> </a:t>
            </a:r>
            <a:r>
              <a:rPr lang="ru-RU" dirty="0" err="1"/>
              <a:t>детоксикація</a:t>
            </a:r>
            <a:r>
              <a:rPr lang="ru-RU" dirty="0"/>
              <a:t>. З </a:t>
            </a:r>
            <a:r>
              <a:rPr lang="ru-RU" dirty="0" err="1"/>
              <a:t>цієї</a:t>
            </a:r>
            <a:r>
              <a:rPr lang="ru-RU" dirty="0"/>
              <a:t> причини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, </a:t>
            </a:r>
            <a:r>
              <a:rPr lang="ru-RU" dirty="0" err="1"/>
              <a:t>потрапивши</a:t>
            </a:r>
            <a:r>
              <a:rPr lang="ru-RU" dirty="0"/>
              <a:t> в </a:t>
            </a:r>
            <a:r>
              <a:rPr lang="ru-RU" dirty="0" err="1"/>
              <a:t>повітря</a:t>
            </a:r>
            <a:r>
              <a:rPr lang="ru-RU" dirty="0"/>
              <a:t>, грунт, воду, не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помітних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в </a:t>
            </a:r>
            <a:r>
              <a:rPr lang="ru-RU" dirty="0" err="1"/>
              <a:t>екосистемах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час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малим</a:t>
            </a:r>
            <a:r>
              <a:rPr lang="ru-RU" dirty="0"/>
              <a:t>.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стійкими</a:t>
            </a:r>
            <a:r>
              <a:rPr lang="ru-RU" dirty="0"/>
              <a:t> до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тривало</a:t>
            </a:r>
            <a:r>
              <a:rPr lang="ru-RU" dirty="0"/>
              <a:t> </a:t>
            </a:r>
            <a:r>
              <a:rPr lang="ru-RU" dirty="0" err="1"/>
              <a:t>функціонуючими</a:t>
            </a:r>
            <a:r>
              <a:rPr lang="ru-RU" dirty="0"/>
              <a:t> без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, як правило,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потенційно</a:t>
            </a:r>
            <a:r>
              <a:rPr lang="ru-RU" dirty="0"/>
              <a:t> </a:t>
            </a:r>
            <a:r>
              <a:rPr lang="ru-RU" dirty="0" err="1"/>
              <a:t>небезпечними</a:t>
            </a:r>
            <a:r>
              <a:rPr lang="ru-RU" dirty="0"/>
              <a:t> </a:t>
            </a:r>
            <a:r>
              <a:rPr lang="ru-RU" dirty="0" err="1"/>
              <a:t>екотоксикантами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Стійкість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періодом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розпаду</a:t>
            </a:r>
            <a:r>
              <a:rPr lang="ru-RU" dirty="0"/>
              <a:t> на 50,95 </a:t>
            </a:r>
            <a:r>
              <a:rPr lang="ru-RU" dirty="0" err="1"/>
              <a:t>і</a:t>
            </a:r>
            <a:r>
              <a:rPr lang="ru-RU" dirty="0"/>
              <a:t> 99% (табл. </a:t>
            </a:r>
            <a:r>
              <a:rPr lang="ru-RU" dirty="0" smtClean="0"/>
              <a:t>2</a:t>
            </a:r>
            <a:r>
              <a:rPr lang="ru-RU" dirty="0"/>
              <a:t>). У водному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фізико-хімічними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водойм</a:t>
            </a:r>
            <a:r>
              <a:rPr lang="ru-RU" dirty="0"/>
              <a:t> (</a:t>
            </a:r>
            <a:r>
              <a:rPr lang="ru-RU" dirty="0" err="1"/>
              <a:t>біологічними</a:t>
            </a:r>
            <a:r>
              <a:rPr lang="ru-RU" dirty="0"/>
              <a:t> -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зоофітопланктона</a:t>
            </a:r>
            <a:r>
              <a:rPr lang="ru-RU" dirty="0"/>
              <a:t>, </a:t>
            </a:r>
            <a:r>
              <a:rPr lang="ru-RU" dirty="0" err="1"/>
              <a:t>сапрофітів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., а </a:t>
            </a:r>
            <a:r>
              <a:rPr lang="ru-RU" dirty="0" err="1"/>
              <a:t>також</a:t>
            </a:r>
            <a:r>
              <a:rPr lang="ru-RU" dirty="0"/>
              <a:t> температурою води,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12474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розчиненого</a:t>
            </a:r>
            <a:r>
              <a:rPr lang="ru-RU" dirty="0"/>
              <a:t> </a:t>
            </a:r>
            <a:r>
              <a:rPr lang="ru-RU" dirty="0" err="1"/>
              <a:t>кисню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 </a:t>
            </a:r>
          </a:p>
          <a:p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викид</a:t>
            </a:r>
            <a:r>
              <a:rPr lang="ru-RU" dirty="0"/>
              <a:t> в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функціонуючих</a:t>
            </a:r>
            <a:r>
              <a:rPr lang="ru-RU" dirty="0"/>
              <a:t> без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полютантів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накопичення</a:t>
            </a:r>
            <a:r>
              <a:rPr lang="ru-RU" dirty="0"/>
              <a:t>. З часом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токсикантів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до </a:t>
            </a:r>
            <a:r>
              <a:rPr lang="ru-RU" dirty="0" err="1"/>
              <a:t>рівня</a:t>
            </a:r>
            <a:r>
              <a:rPr lang="ru-RU" dirty="0"/>
              <a:t>, </a:t>
            </a:r>
            <a:r>
              <a:rPr lang="ru-RU" dirty="0" err="1"/>
              <a:t>небезпечного</a:t>
            </a:r>
            <a:r>
              <a:rPr lang="ru-RU" dirty="0"/>
              <a:t> для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уразливої</a:t>
            </a:r>
            <a:r>
              <a:rPr lang="ru-RU" dirty="0"/>
              <a:t> (</a:t>
            </a:r>
            <a:r>
              <a:rPr lang="ru-RU" dirty="0" err="1"/>
              <a:t>чутливої</a:t>
            </a:r>
            <a:r>
              <a:rPr lang="ru-RU" dirty="0"/>
              <a:t>) ланки </a:t>
            </a:r>
            <a:r>
              <a:rPr lang="ru-RU" dirty="0" err="1"/>
              <a:t>біосистеми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викиду</a:t>
            </a:r>
            <a:r>
              <a:rPr lang="ru-RU" dirty="0"/>
              <a:t> </a:t>
            </a:r>
            <a:r>
              <a:rPr lang="ru-RU" dirty="0" err="1"/>
              <a:t>персистуючого</a:t>
            </a:r>
            <a:r>
              <a:rPr lang="ru-RU" dirty="0"/>
              <a:t> </a:t>
            </a:r>
            <a:r>
              <a:rPr lang="ru-RU" dirty="0" err="1"/>
              <a:t>токсиканту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тривалий</a:t>
            </a:r>
            <a:r>
              <a:rPr lang="ru-RU" dirty="0"/>
              <a:t> час </a:t>
            </a:r>
            <a:r>
              <a:rPr lang="ru-RU" dirty="0" err="1"/>
              <a:t>зберігається</a:t>
            </a:r>
            <a:r>
              <a:rPr lang="ru-RU" dirty="0"/>
              <a:t> у </a:t>
            </a:r>
            <a:r>
              <a:rPr lang="ru-RU" dirty="0" err="1"/>
              <a:t>середовищі</a:t>
            </a:r>
            <a:r>
              <a:rPr lang="ru-RU" dirty="0"/>
              <a:t>. </a:t>
            </a:r>
          </a:p>
          <a:p>
            <a:r>
              <a:rPr lang="ru-RU" dirty="0"/>
              <a:t>До числа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тривалий</a:t>
            </a:r>
            <a:r>
              <a:rPr lang="ru-RU" dirty="0"/>
              <a:t> час </a:t>
            </a:r>
            <a:r>
              <a:rPr lang="ru-RU" dirty="0" err="1"/>
              <a:t>функціонують</a:t>
            </a:r>
            <a:r>
              <a:rPr lang="ru-RU" dirty="0"/>
              <a:t> без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,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dirty="0" err="1"/>
              <a:t>важкі</a:t>
            </a:r>
            <a:r>
              <a:rPr lang="ru-RU" dirty="0"/>
              <a:t> метали (</a:t>
            </a:r>
            <a:r>
              <a:rPr lang="ru-RU" dirty="0" err="1"/>
              <a:t>свинець</a:t>
            </a:r>
            <a:r>
              <a:rPr lang="ru-RU" dirty="0"/>
              <a:t>, </a:t>
            </a:r>
            <a:r>
              <a:rPr lang="ru-RU" dirty="0" err="1"/>
              <a:t>мідь</a:t>
            </a:r>
            <a:r>
              <a:rPr lang="ru-RU" dirty="0"/>
              <a:t>, цинк, </a:t>
            </a:r>
            <a:r>
              <a:rPr lang="ru-RU" dirty="0" err="1"/>
              <a:t>нікель</a:t>
            </a:r>
            <a:r>
              <a:rPr lang="ru-RU" dirty="0"/>
              <a:t>, </a:t>
            </a:r>
            <a:r>
              <a:rPr lang="ru-RU" dirty="0" err="1"/>
              <a:t>кадмій</a:t>
            </a:r>
            <a:r>
              <a:rPr lang="ru-RU" dirty="0"/>
              <a:t>, кобальт, </a:t>
            </a:r>
            <a:r>
              <a:rPr lang="ru-RU" dirty="0" err="1"/>
              <a:t>сурма</a:t>
            </a:r>
            <a:r>
              <a:rPr lang="ru-RU" dirty="0"/>
              <a:t>, ртуть, хром,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миш'як</a:t>
            </a:r>
            <a:r>
              <a:rPr lang="ru-RU" dirty="0"/>
              <a:t>), </a:t>
            </a:r>
            <a:r>
              <a:rPr lang="ru-RU" dirty="0" err="1"/>
              <a:t>поліциклічні</a:t>
            </a:r>
            <a:r>
              <a:rPr lang="ru-RU" dirty="0"/>
              <a:t> </a:t>
            </a:r>
            <a:r>
              <a:rPr lang="ru-RU" dirty="0" err="1"/>
              <a:t>полігалогеновані</a:t>
            </a:r>
            <a:r>
              <a:rPr lang="ru-RU" dirty="0"/>
              <a:t> </a:t>
            </a:r>
            <a:r>
              <a:rPr lang="ru-RU" dirty="0" err="1"/>
              <a:t>вуглеводні</a:t>
            </a:r>
            <a:r>
              <a:rPr lang="ru-RU" dirty="0"/>
              <a:t> (в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поліхлоровані</a:t>
            </a:r>
            <a:r>
              <a:rPr lang="ru-RU" dirty="0"/>
              <a:t> </a:t>
            </a:r>
            <a:r>
              <a:rPr lang="ru-RU" dirty="0" err="1"/>
              <a:t>дибензодиоксини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дибензофурани</a:t>
            </a:r>
            <a:r>
              <a:rPr lang="ru-RU" dirty="0"/>
              <a:t>, </a:t>
            </a:r>
            <a:r>
              <a:rPr lang="ru-RU" dirty="0" err="1"/>
              <a:t>поліхлоровані</a:t>
            </a:r>
            <a:r>
              <a:rPr lang="ru-RU" dirty="0"/>
              <a:t> </a:t>
            </a:r>
            <a:r>
              <a:rPr lang="ru-RU" dirty="0" err="1"/>
              <a:t>біфеніли</a:t>
            </a:r>
            <a:r>
              <a:rPr lang="ru-RU" dirty="0"/>
              <a:t>),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хлорорганічні</a:t>
            </a:r>
            <a:r>
              <a:rPr lang="ru-RU" dirty="0"/>
              <a:t> </a:t>
            </a:r>
            <a:r>
              <a:rPr lang="ru-RU" dirty="0" err="1"/>
              <a:t>пестициди</a:t>
            </a:r>
            <a:r>
              <a:rPr lang="ru-RU" dirty="0"/>
              <a:t> (</a:t>
            </a:r>
            <a:r>
              <a:rPr lang="ru-RU" dirty="0" err="1"/>
              <a:t>ДДТ-дихлордифенілтрихлоретилетан</a:t>
            </a:r>
            <a:r>
              <a:rPr lang="ru-RU" dirty="0"/>
              <a:t>, гексахлоран, </a:t>
            </a:r>
            <a:r>
              <a:rPr lang="ru-RU" dirty="0" err="1"/>
              <a:t>алдрін</a:t>
            </a:r>
            <a:r>
              <a:rPr lang="ru-RU" dirty="0"/>
              <a:t>, </a:t>
            </a:r>
            <a:r>
              <a:rPr lang="ru-RU" dirty="0" err="1"/>
              <a:t>ліндан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443711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2 </a:t>
            </a:r>
            <a:endParaRPr lang="ru-RU" i="1" dirty="0"/>
          </a:p>
          <a:p>
            <a:r>
              <a:rPr lang="ru-RU" b="1" dirty="0" err="1"/>
              <a:t>Період</a:t>
            </a:r>
            <a:r>
              <a:rPr lang="ru-RU" b="1" dirty="0"/>
              <a:t> </a:t>
            </a:r>
            <a:r>
              <a:rPr lang="ru-RU" b="1" dirty="0" err="1"/>
              <a:t>напівзруйнування</a:t>
            </a:r>
            <a:r>
              <a:rPr lang="ru-RU" b="1" dirty="0"/>
              <a:t> </a:t>
            </a:r>
            <a:r>
              <a:rPr lang="ru-RU" b="1" dirty="0" err="1"/>
              <a:t>деяких</a:t>
            </a:r>
            <a:r>
              <a:rPr lang="ru-RU" b="1" dirty="0"/>
              <a:t> </a:t>
            </a:r>
            <a:r>
              <a:rPr lang="ru-RU" b="1" dirty="0" err="1"/>
              <a:t>ксенобіотиків</a:t>
            </a:r>
            <a:r>
              <a:rPr lang="ru-RU" b="1" dirty="0"/>
              <a:t> у </a:t>
            </a:r>
            <a:r>
              <a:rPr lang="ru-RU" b="1" dirty="0" err="1" smtClean="0"/>
              <a:t>навколишньому</a:t>
            </a:r>
            <a:r>
              <a:rPr lang="ru-RU" b="1" dirty="0" smtClean="0"/>
              <a:t> </a:t>
            </a:r>
            <a:r>
              <a:rPr lang="ru-RU" b="1" dirty="0" err="1" smtClean="0"/>
              <a:t>середовищі</a:t>
            </a:r>
            <a:r>
              <a:rPr lang="ru-RU" b="1" dirty="0" smtClean="0"/>
              <a:t>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7" y="5157192"/>
            <a:ext cx="595124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Трансформація</a:t>
            </a:r>
            <a:r>
              <a:rPr lang="ru-RU" b="1" dirty="0"/>
              <a:t> </a:t>
            </a:r>
            <a:r>
              <a:rPr lang="ru-RU" b="1" dirty="0" err="1"/>
              <a:t>екотоксикантів</a:t>
            </a:r>
            <a:r>
              <a:rPr lang="ru-RU" b="1" dirty="0"/>
              <a:t>. </a:t>
            </a:r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 err="1" smtClean="0"/>
              <a:t>Абіотичні</a:t>
            </a:r>
            <a:r>
              <a:rPr lang="ru-RU" b="1" dirty="0" smtClean="0"/>
              <a:t> </a:t>
            </a:r>
            <a:r>
              <a:rPr lang="ru-RU" b="1" dirty="0" err="1"/>
              <a:t>руйнування</a:t>
            </a:r>
            <a:r>
              <a:rPr lang="ru-RU" b="1" dirty="0"/>
              <a:t> </a:t>
            </a:r>
            <a:r>
              <a:rPr lang="ru-RU" b="1" dirty="0" err="1"/>
              <a:t>хімічних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</a:t>
            </a:r>
            <a:r>
              <a:rPr lang="ru-RU" b="1" dirty="0" err="1"/>
              <a:t>зазвичай</a:t>
            </a:r>
            <a:r>
              <a:rPr lang="ru-RU" b="1" dirty="0"/>
              <a:t> проходить </a:t>
            </a:r>
            <a:r>
              <a:rPr lang="ru-RU" b="1" dirty="0" err="1"/>
              <a:t>з</a:t>
            </a:r>
            <a:r>
              <a:rPr lang="ru-RU" b="1" dirty="0"/>
              <a:t> малою </a:t>
            </a:r>
            <a:r>
              <a:rPr lang="ru-RU" b="1" dirty="0" err="1"/>
              <a:t>швидкістю</a:t>
            </a:r>
            <a:r>
              <a:rPr lang="ru-RU" b="1" dirty="0"/>
              <a:t>. </a:t>
            </a:r>
            <a:r>
              <a:rPr lang="ru-RU" b="1" dirty="0" err="1"/>
              <a:t>Значно</a:t>
            </a:r>
            <a:r>
              <a:rPr lang="ru-RU" b="1" dirty="0"/>
              <a:t> </a:t>
            </a:r>
            <a:r>
              <a:rPr lang="ru-RU" b="1" dirty="0" err="1"/>
              <a:t>швидше</a:t>
            </a:r>
            <a:r>
              <a:rPr lang="ru-RU" b="1" dirty="0"/>
              <a:t> </a:t>
            </a:r>
            <a:r>
              <a:rPr lang="ru-RU" b="1" dirty="0" err="1"/>
              <a:t>деградують</a:t>
            </a:r>
            <a:r>
              <a:rPr lang="ru-RU" b="1" dirty="0"/>
              <a:t> </a:t>
            </a:r>
            <a:r>
              <a:rPr lang="ru-RU" b="1" dirty="0" err="1"/>
              <a:t>ксенобіотики</a:t>
            </a:r>
            <a:r>
              <a:rPr lang="ru-RU" b="1" dirty="0"/>
              <a:t> за </a:t>
            </a:r>
            <a:r>
              <a:rPr lang="ru-RU" b="1" dirty="0" err="1"/>
              <a:t>участю</a:t>
            </a:r>
            <a:r>
              <a:rPr lang="ru-RU" b="1" dirty="0"/>
              <a:t> </a:t>
            </a:r>
            <a:r>
              <a:rPr lang="ru-RU" b="1" dirty="0" err="1"/>
              <a:t>біоти</a:t>
            </a:r>
            <a:r>
              <a:rPr lang="ru-RU" b="1" dirty="0"/>
              <a:t>, особливо </a:t>
            </a:r>
            <a:r>
              <a:rPr lang="ru-RU" b="1" dirty="0" err="1"/>
              <a:t>мікроорганізмів</a:t>
            </a:r>
            <a:r>
              <a:rPr lang="ru-RU" b="1" dirty="0"/>
              <a:t> (</a:t>
            </a:r>
            <a:r>
              <a:rPr lang="ru-RU" b="1" dirty="0" err="1"/>
              <a:t>головним</a:t>
            </a:r>
            <a:r>
              <a:rPr lang="ru-RU" b="1" dirty="0"/>
              <a:t> чином, </a:t>
            </a:r>
            <a:r>
              <a:rPr lang="ru-RU" b="1" dirty="0" err="1"/>
              <a:t>бактерій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грибів</a:t>
            </a:r>
            <a:r>
              <a:rPr lang="ru-RU" b="1" dirty="0"/>
              <a:t>),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використовують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як </a:t>
            </a:r>
            <a:r>
              <a:rPr lang="ru-RU" b="1" dirty="0" err="1"/>
              <a:t>живильні</a:t>
            </a:r>
            <a:r>
              <a:rPr lang="ru-RU" b="1" dirty="0"/>
              <a:t> </a:t>
            </a:r>
            <a:r>
              <a:rPr lang="ru-RU" b="1" dirty="0" err="1"/>
              <a:t>речовини</a:t>
            </a:r>
            <a:r>
              <a:rPr lang="ru-RU" b="1" dirty="0"/>
              <a:t>. </a:t>
            </a:r>
            <a:r>
              <a:rPr lang="ru-RU" b="1" dirty="0" err="1"/>
              <a:t>Процес</a:t>
            </a:r>
            <a:r>
              <a:rPr lang="ru-RU" b="1" dirty="0"/>
              <a:t> </a:t>
            </a:r>
            <a:r>
              <a:rPr lang="ru-RU" b="1" dirty="0" err="1"/>
              <a:t>біотичного</a:t>
            </a:r>
            <a:r>
              <a:rPr lang="ru-RU" b="1" dirty="0"/>
              <a:t> </a:t>
            </a:r>
            <a:r>
              <a:rPr lang="ru-RU" b="1" dirty="0" err="1"/>
              <a:t>руйнування</a:t>
            </a:r>
            <a:r>
              <a:rPr lang="ru-RU" b="1" dirty="0"/>
              <a:t> </a:t>
            </a:r>
            <a:r>
              <a:rPr lang="ru-RU" b="1" dirty="0" err="1"/>
              <a:t>йде</a:t>
            </a:r>
            <a:r>
              <a:rPr lang="ru-RU" b="1" dirty="0"/>
              <a:t> при </a:t>
            </a:r>
            <a:r>
              <a:rPr lang="ru-RU" b="1" dirty="0" err="1"/>
              <a:t>участі</a:t>
            </a:r>
            <a:r>
              <a:rPr lang="ru-RU" b="1" dirty="0"/>
              <a:t> </a:t>
            </a:r>
            <a:r>
              <a:rPr lang="ru-RU" b="1" dirty="0" err="1"/>
              <a:t>ферментів</a:t>
            </a:r>
            <a:r>
              <a:rPr lang="ru-RU" b="1" dirty="0"/>
              <a:t>. В </a:t>
            </a:r>
            <a:r>
              <a:rPr lang="ru-RU" b="1" dirty="0" err="1"/>
              <a:t>основі</a:t>
            </a:r>
            <a:r>
              <a:rPr lang="ru-RU" b="1" dirty="0"/>
              <a:t> </a:t>
            </a:r>
            <a:r>
              <a:rPr lang="ru-RU" b="1" dirty="0" err="1"/>
              <a:t>біоперетворення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 лежать </a:t>
            </a:r>
            <a:r>
              <a:rPr lang="ru-RU" b="1" dirty="0" err="1"/>
              <a:t>процеси</a:t>
            </a:r>
            <a:r>
              <a:rPr lang="ru-RU" b="1" dirty="0"/>
              <a:t> </a:t>
            </a:r>
            <a:r>
              <a:rPr lang="ru-RU" b="1" dirty="0" err="1"/>
              <a:t>окислення</a:t>
            </a:r>
            <a:r>
              <a:rPr lang="ru-RU" b="1" dirty="0"/>
              <a:t>, </a:t>
            </a:r>
            <a:r>
              <a:rPr lang="ru-RU" b="1" dirty="0" err="1"/>
              <a:t>гідролізу</a:t>
            </a:r>
            <a:r>
              <a:rPr lang="ru-RU" b="1" dirty="0"/>
              <a:t>, </a:t>
            </a:r>
            <a:r>
              <a:rPr lang="ru-RU" b="1" dirty="0" err="1"/>
              <a:t>дегалогенізації</a:t>
            </a:r>
            <a:r>
              <a:rPr lang="ru-RU" b="1" dirty="0"/>
              <a:t>, </a:t>
            </a:r>
            <a:r>
              <a:rPr lang="ru-RU" b="1" dirty="0" err="1"/>
              <a:t>розщеплення</a:t>
            </a:r>
            <a:r>
              <a:rPr lang="ru-RU" b="1" dirty="0"/>
              <a:t> </a:t>
            </a:r>
            <a:r>
              <a:rPr lang="ru-RU" b="1" dirty="0" err="1"/>
              <a:t>циклічних</a:t>
            </a:r>
            <a:r>
              <a:rPr lang="ru-RU" b="1" dirty="0"/>
              <a:t> структур </a:t>
            </a:r>
            <a:r>
              <a:rPr lang="ru-RU" b="1" dirty="0" err="1"/>
              <a:t>молекули</a:t>
            </a:r>
            <a:r>
              <a:rPr lang="ru-RU" b="1" dirty="0"/>
              <a:t>, </a:t>
            </a:r>
            <a:r>
              <a:rPr lang="ru-RU" b="1" dirty="0" err="1"/>
              <a:t>відщеплення</a:t>
            </a:r>
            <a:r>
              <a:rPr lang="ru-RU" b="1" dirty="0"/>
              <a:t> </a:t>
            </a:r>
            <a:r>
              <a:rPr lang="ru-RU" b="1" dirty="0" err="1"/>
              <a:t>алкільних</a:t>
            </a:r>
            <a:r>
              <a:rPr lang="ru-RU" b="1" dirty="0"/>
              <a:t> </a:t>
            </a:r>
            <a:r>
              <a:rPr lang="ru-RU" b="1" dirty="0" err="1"/>
              <a:t>радикалів</a:t>
            </a:r>
            <a:r>
              <a:rPr lang="ru-RU" b="1" dirty="0"/>
              <a:t> (</a:t>
            </a:r>
            <a:r>
              <a:rPr lang="ru-RU" b="1" dirty="0" err="1"/>
              <a:t>деалкілування</a:t>
            </a:r>
            <a:r>
              <a:rPr lang="ru-RU" b="1" dirty="0"/>
              <a:t>) </a:t>
            </a:r>
            <a:r>
              <a:rPr lang="ru-RU" b="1" dirty="0" err="1"/>
              <a:t>і</a:t>
            </a:r>
            <a:r>
              <a:rPr lang="ru-RU" b="1" dirty="0"/>
              <a:t> т.д. </a:t>
            </a:r>
            <a:r>
              <a:rPr lang="ru-RU" b="1" dirty="0" err="1"/>
              <a:t>Деградація</a:t>
            </a:r>
            <a:r>
              <a:rPr lang="ru-RU" b="1" dirty="0"/>
              <a:t> </a:t>
            </a:r>
            <a:r>
              <a:rPr lang="ru-RU" b="1" dirty="0" err="1"/>
              <a:t>з'єднання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</a:t>
            </a:r>
            <a:r>
              <a:rPr lang="ru-RU" b="1" dirty="0" err="1"/>
              <a:t>завершуватися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повним</a:t>
            </a:r>
            <a:r>
              <a:rPr lang="ru-RU" b="1" dirty="0"/>
              <a:t> </a:t>
            </a:r>
            <a:r>
              <a:rPr lang="ru-RU" b="1" dirty="0" err="1"/>
              <a:t>руйнуванням</a:t>
            </a:r>
            <a:r>
              <a:rPr lang="ru-RU" b="1" dirty="0"/>
              <a:t>, </a:t>
            </a:r>
            <a:r>
              <a:rPr lang="ru-RU" b="1" dirty="0" err="1"/>
              <a:t>тобто</a:t>
            </a:r>
            <a:r>
              <a:rPr lang="ru-RU" b="1" dirty="0"/>
              <a:t> </a:t>
            </a:r>
            <a:r>
              <a:rPr lang="ru-RU" b="1" dirty="0" err="1"/>
              <a:t>мінералізацією</a:t>
            </a:r>
            <a:r>
              <a:rPr lang="ru-RU" b="1" dirty="0"/>
              <a:t> (</a:t>
            </a:r>
            <a:r>
              <a:rPr lang="ru-RU" b="1" dirty="0" err="1"/>
              <a:t>утворенням</a:t>
            </a:r>
            <a:r>
              <a:rPr lang="ru-RU" b="1" dirty="0"/>
              <a:t> води, диоксиду </a:t>
            </a:r>
            <a:r>
              <a:rPr lang="ru-RU" b="1" dirty="0" err="1"/>
              <a:t>вуглецю</a:t>
            </a:r>
            <a:r>
              <a:rPr lang="ru-RU" b="1" dirty="0"/>
              <a:t>,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простих</a:t>
            </a:r>
            <a:r>
              <a:rPr lang="ru-RU" b="1" dirty="0"/>
              <a:t> </a:t>
            </a:r>
            <a:r>
              <a:rPr lang="ru-RU" b="1" dirty="0" err="1"/>
              <a:t>сполук</a:t>
            </a:r>
            <a:r>
              <a:rPr lang="ru-RU" b="1" dirty="0"/>
              <a:t>). </a:t>
            </a:r>
            <a:r>
              <a:rPr lang="ru-RU" b="1" dirty="0" err="1"/>
              <a:t>Однак</a:t>
            </a:r>
            <a:r>
              <a:rPr lang="ru-RU" b="1" dirty="0"/>
              <a:t> </a:t>
            </a:r>
            <a:r>
              <a:rPr lang="ru-RU" b="1" dirty="0" err="1"/>
              <a:t>можливе</a:t>
            </a:r>
            <a:r>
              <a:rPr lang="ru-RU" b="1" dirty="0"/>
              <a:t> </a:t>
            </a:r>
            <a:r>
              <a:rPr lang="ru-RU" b="1" dirty="0" err="1"/>
              <a:t>утворення</a:t>
            </a:r>
            <a:r>
              <a:rPr lang="ru-RU" b="1" dirty="0"/>
              <a:t> </a:t>
            </a:r>
            <a:r>
              <a:rPr lang="ru-RU" b="1" dirty="0" err="1"/>
              <a:t>проміжних</a:t>
            </a:r>
            <a:r>
              <a:rPr lang="ru-RU" b="1" dirty="0"/>
              <a:t> </a:t>
            </a:r>
            <a:r>
              <a:rPr lang="ru-RU" b="1" dirty="0" err="1"/>
              <a:t>продуктів</a:t>
            </a:r>
            <a:r>
              <a:rPr lang="ru-RU" b="1" dirty="0"/>
              <a:t> </a:t>
            </a:r>
            <a:r>
              <a:rPr lang="ru-RU" b="1" dirty="0" err="1"/>
              <a:t>біотрансформації</a:t>
            </a:r>
            <a:r>
              <a:rPr lang="ru-RU" b="1" dirty="0"/>
              <a:t> </a:t>
            </a:r>
            <a:r>
              <a:rPr lang="ru-RU" b="1" dirty="0" err="1"/>
              <a:t>речовин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можуть</a:t>
            </a:r>
            <a:r>
              <a:rPr lang="ru-RU" b="1" dirty="0"/>
              <a:t> бути </a:t>
            </a:r>
            <a:r>
              <a:rPr lang="ru-RU" b="1" dirty="0" err="1"/>
              <a:t>більш</a:t>
            </a:r>
            <a:r>
              <a:rPr lang="ru-RU" b="1" dirty="0"/>
              <a:t> </a:t>
            </a:r>
            <a:r>
              <a:rPr lang="ru-RU" b="1" dirty="0" err="1"/>
              <a:t>стійкими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володіти</a:t>
            </a:r>
            <a:r>
              <a:rPr lang="ru-RU" b="1" dirty="0"/>
              <a:t> </a:t>
            </a:r>
            <a:r>
              <a:rPr lang="ru-RU" b="1" dirty="0" err="1"/>
              <a:t>більш</a:t>
            </a:r>
            <a:r>
              <a:rPr lang="ru-RU" b="1" dirty="0"/>
              <a:t> </a:t>
            </a:r>
            <a:r>
              <a:rPr lang="ru-RU" b="1" dirty="0" err="1"/>
              <a:t>високою</a:t>
            </a:r>
            <a:r>
              <a:rPr lang="ru-RU" b="1" dirty="0"/>
              <a:t> </a:t>
            </a:r>
            <a:r>
              <a:rPr lang="ru-RU" b="1" dirty="0" err="1"/>
              <a:t>токсичністю</a:t>
            </a:r>
            <a:r>
              <a:rPr lang="ru-RU" b="1" dirty="0"/>
              <a:t>, </a:t>
            </a:r>
            <a:r>
              <a:rPr lang="ru-RU" b="1" dirty="0" err="1"/>
              <a:t>ніж</a:t>
            </a:r>
            <a:r>
              <a:rPr lang="ru-RU" b="1" dirty="0"/>
              <a:t> </a:t>
            </a:r>
            <a:r>
              <a:rPr lang="ru-RU" b="1" dirty="0" err="1"/>
              <a:t>вихідний</a:t>
            </a:r>
            <a:r>
              <a:rPr lang="ru-RU" b="1" dirty="0"/>
              <a:t> агент. Так, </a:t>
            </a:r>
            <a:r>
              <a:rPr lang="ru-RU" b="1" dirty="0" err="1"/>
              <a:t>взаємодія</a:t>
            </a:r>
            <a:r>
              <a:rPr lang="ru-RU" b="1" dirty="0"/>
              <a:t> </a:t>
            </a:r>
            <a:r>
              <a:rPr lang="ru-RU" b="1" dirty="0" err="1"/>
              <a:t>неорганічних</a:t>
            </a:r>
            <a:r>
              <a:rPr lang="ru-RU" b="1" dirty="0"/>
              <a:t> </a:t>
            </a:r>
            <a:r>
              <a:rPr lang="ru-RU" b="1" dirty="0" err="1"/>
              <a:t>сполук</a:t>
            </a:r>
            <a:r>
              <a:rPr lang="ru-RU" b="1" dirty="0"/>
              <a:t> </a:t>
            </a:r>
            <a:r>
              <a:rPr lang="ru-RU" b="1" dirty="0" err="1"/>
              <a:t>ртуті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фітопланктоном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</a:t>
            </a:r>
            <a:r>
              <a:rPr lang="ru-RU" b="1" dirty="0" err="1"/>
              <a:t>призводити</a:t>
            </a:r>
            <a:r>
              <a:rPr lang="ru-RU" b="1" dirty="0"/>
              <a:t> до </a:t>
            </a:r>
            <a:r>
              <a:rPr lang="ru-RU" b="1" dirty="0" err="1"/>
              <a:t>утворення</a:t>
            </a:r>
            <a:r>
              <a:rPr lang="ru-RU" b="1" dirty="0"/>
              <a:t> </a:t>
            </a:r>
            <a:r>
              <a:rPr lang="ru-RU" b="1" dirty="0" err="1"/>
              <a:t>більш</a:t>
            </a:r>
            <a:r>
              <a:rPr lang="ru-RU" b="1" dirty="0"/>
              <a:t> </a:t>
            </a:r>
            <a:r>
              <a:rPr lang="ru-RU" b="1" dirty="0" err="1"/>
              <a:t>токсичних</a:t>
            </a:r>
            <a:r>
              <a:rPr lang="ru-RU" b="1" dirty="0"/>
              <a:t> </a:t>
            </a:r>
            <a:r>
              <a:rPr lang="ru-RU" b="1" dirty="0" err="1"/>
              <a:t>ртутьорганічних</a:t>
            </a:r>
            <a:r>
              <a:rPr lang="ru-RU" b="1" dirty="0"/>
              <a:t> </a:t>
            </a:r>
            <a:r>
              <a:rPr lang="ru-RU" b="1" dirty="0" err="1"/>
              <a:t>сполук</a:t>
            </a:r>
            <a:r>
              <a:rPr lang="ru-RU" b="1" dirty="0"/>
              <a:t>, </a:t>
            </a:r>
            <a:r>
              <a:rPr lang="ru-RU" b="1" dirty="0" err="1"/>
              <a:t>зокрема</a:t>
            </a:r>
            <a:r>
              <a:rPr lang="ru-RU" b="1" dirty="0"/>
              <a:t> </a:t>
            </a:r>
            <a:r>
              <a:rPr lang="ru-RU" b="1" dirty="0" err="1"/>
              <a:t>метилртуті</a:t>
            </a:r>
            <a:r>
              <a:rPr lang="ru-RU" b="1" dirty="0"/>
              <a:t>. З </a:t>
            </a:r>
            <a:r>
              <a:rPr lang="ru-RU" b="1" dirty="0" err="1"/>
              <a:t>цієї</a:t>
            </a:r>
            <a:r>
              <a:rPr lang="ru-RU" b="1" dirty="0"/>
              <a:t> причини в 1953 р. в </a:t>
            </a:r>
            <a:r>
              <a:rPr lang="ru-RU" b="1" dirty="0" err="1"/>
              <a:t>Японії</a:t>
            </a:r>
            <a:r>
              <a:rPr lang="ru-RU" b="1" dirty="0"/>
              <a:t>, на берегах бухти </a:t>
            </a:r>
            <a:r>
              <a:rPr lang="ru-RU" b="1" dirty="0" err="1"/>
              <a:t>Мінамата</a:t>
            </a:r>
            <a:r>
              <a:rPr lang="ru-RU" b="1" dirty="0"/>
              <a:t>, </a:t>
            </a:r>
            <a:r>
              <a:rPr lang="ru-RU" b="1" dirty="0" err="1"/>
              <a:t>більше</a:t>
            </a:r>
            <a:r>
              <a:rPr lang="ru-RU" b="1" dirty="0"/>
              <a:t> 200 людей </a:t>
            </a:r>
            <a:r>
              <a:rPr lang="ru-RU" b="1" dirty="0" err="1"/>
              <a:t>постраждали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отруєння</a:t>
            </a:r>
            <a:r>
              <a:rPr lang="ru-RU" b="1" dirty="0"/>
              <a:t> </a:t>
            </a:r>
            <a:r>
              <a:rPr lang="ru-RU" b="1" dirty="0" err="1"/>
              <a:t>ртуттю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важкими</a:t>
            </a:r>
            <a:r>
              <a:rPr lang="ru-RU" b="1" dirty="0"/>
              <a:t> </a:t>
            </a:r>
            <a:r>
              <a:rPr lang="ru-RU" b="1" dirty="0" err="1"/>
              <a:t>ураженнями</a:t>
            </a:r>
            <a:r>
              <a:rPr lang="ru-RU" b="1" dirty="0"/>
              <a:t> </a:t>
            </a:r>
            <a:r>
              <a:rPr lang="ru-RU" b="1" dirty="0" err="1"/>
              <a:t>нервової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(хвороба </a:t>
            </a:r>
            <a:r>
              <a:rPr lang="ru-RU" b="1" dirty="0" err="1"/>
              <a:t>Мінамата</a:t>
            </a:r>
            <a:r>
              <a:rPr lang="ru-RU" b="1" dirty="0"/>
              <a:t>). </a:t>
            </a:r>
            <a:r>
              <a:rPr lang="ru-RU" b="1" dirty="0" err="1"/>
              <a:t>Розслідування</a:t>
            </a:r>
            <a:r>
              <a:rPr lang="ru-RU" b="1" dirty="0"/>
              <a:t> показало,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протягом</a:t>
            </a:r>
            <a:r>
              <a:rPr lang="ru-RU" b="1" dirty="0"/>
              <a:t> 10 </a:t>
            </a:r>
            <a:r>
              <a:rPr lang="ru-RU" b="1" dirty="0" err="1"/>
              <a:t>років</a:t>
            </a:r>
            <a:r>
              <a:rPr lang="ru-RU" b="1" dirty="0"/>
              <a:t> </a:t>
            </a:r>
            <a:r>
              <a:rPr lang="ru-RU" b="1" dirty="0" err="1"/>
              <a:t>ртутні</a:t>
            </a:r>
            <a:r>
              <a:rPr lang="ru-RU" b="1" dirty="0"/>
              <a:t> </a:t>
            </a:r>
            <a:r>
              <a:rPr lang="ru-RU" b="1" dirty="0" err="1"/>
              <a:t>відходи</a:t>
            </a:r>
            <a:r>
              <a:rPr lang="ru-RU" b="1" dirty="0"/>
              <a:t> </a:t>
            </a:r>
            <a:r>
              <a:rPr lang="ru-RU" b="1" dirty="0" err="1"/>
              <a:t>виробництва</a:t>
            </a:r>
            <a:r>
              <a:rPr lang="ru-RU" b="1" dirty="0"/>
              <a:t> ацетилену </a:t>
            </a:r>
            <a:r>
              <a:rPr lang="ru-RU" b="1" dirty="0" err="1"/>
              <a:t>скидалися</a:t>
            </a:r>
            <a:r>
              <a:rPr lang="ru-RU" b="1" dirty="0"/>
              <a:t> в затоку. Ртуть </a:t>
            </a:r>
            <a:r>
              <a:rPr lang="ru-RU" b="1" dirty="0" err="1"/>
              <a:t>трансформувалася</a:t>
            </a:r>
            <a:r>
              <a:rPr lang="ru-RU" b="1" dirty="0"/>
              <a:t> </a:t>
            </a:r>
            <a:r>
              <a:rPr lang="ru-RU" b="1" dirty="0" err="1"/>
              <a:t>біотою</a:t>
            </a:r>
            <a:r>
              <a:rPr lang="ru-RU" b="1" dirty="0"/>
              <a:t> в </a:t>
            </a:r>
            <a:r>
              <a:rPr lang="ru-RU" b="1" dirty="0" err="1"/>
              <a:t>метилртуть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потім</a:t>
            </a:r>
            <a:r>
              <a:rPr lang="ru-RU" b="1" dirty="0"/>
              <a:t> </a:t>
            </a:r>
            <a:r>
              <a:rPr lang="ru-RU" b="1" dirty="0" err="1"/>
              <a:t>концентрувалася</a:t>
            </a:r>
            <a:r>
              <a:rPr lang="ru-RU" b="1" dirty="0"/>
              <a:t> </a:t>
            </a:r>
            <a:r>
              <a:rPr lang="ru-RU" b="1" dirty="0" err="1"/>
              <a:t>в</a:t>
            </a:r>
            <a:r>
              <a:rPr lang="ru-RU" b="1" dirty="0"/>
              <a:t> тканинах </a:t>
            </a:r>
            <a:r>
              <a:rPr lang="ru-RU" b="1" dirty="0" err="1"/>
              <a:t>морських</a:t>
            </a:r>
            <a:r>
              <a:rPr lang="ru-RU" b="1" dirty="0"/>
              <a:t> </a:t>
            </a:r>
            <a:r>
              <a:rPr lang="ru-RU" b="1" dirty="0" err="1"/>
              <a:t>організмів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риби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служила </a:t>
            </a:r>
            <a:r>
              <a:rPr lang="ru-RU" b="1" dirty="0" err="1"/>
              <a:t>їжею</a:t>
            </a:r>
            <a:r>
              <a:rPr lang="ru-RU" b="1" dirty="0"/>
              <a:t> </a:t>
            </a:r>
            <a:r>
              <a:rPr lang="ru-RU" b="1" dirty="0" err="1"/>
              <a:t>місцевого</a:t>
            </a:r>
            <a:r>
              <a:rPr lang="ru-RU" b="1" dirty="0"/>
              <a:t> </a:t>
            </a:r>
            <a:r>
              <a:rPr lang="ru-RU" b="1" dirty="0" err="1"/>
              <a:t>населення</a:t>
            </a:r>
            <a:r>
              <a:rPr lang="ru-RU" b="1" dirty="0"/>
              <a:t>. </a:t>
            </a:r>
          </a:p>
          <a:p>
            <a:r>
              <a:rPr lang="ru-RU" dirty="0"/>
              <a:t>До </a:t>
            </a:r>
            <a:r>
              <a:rPr lang="ru-RU" dirty="0" err="1"/>
              <a:t>теперішнього</a:t>
            </a:r>
            <a:r>
              <a:rPr lang="ru-RU" dirty="0"/>
              <a:t> часу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ртуті</a:t>
            </a:r>
            <a:r>
              <a:rPr lang="ru-RU" dirty="0"/>
              <a:t> </a:t>
            </a:r>
            <a:r>
              <a:rPr lang="ru-RU" dirty="0" err="1"/>
              <a:t>алкілуванню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бактерій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піддаватися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: олово, </a:t>
            </a:r>
            <a:r>
              <a:rPr lang="ru-RU" dirty="0" err="1"/>
              <a:t>свіинець</a:t>
            </a:r>
            <a:r>
              <a:rPr lang="ru-RU" dirty="0"/>
              <a:t>, </a:t>
            </a:r>
            <a:r>
              <a:rPr lang="ru-RU" dirty="0" err="1"/>
              <a:t>кадмій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миш'як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66</TotalTime>
  <Words>6571</Words>
  <Application>Microsoft Office PowerPoint</Application>
  <PresentationFormat>Экран (4:3)</PresentationFormat>
  <Paragraphs>186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Бумажная</vt:lpstr>
      <vt:lpstr>Лекція 9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</dc:title>
  <dc:creator>Руслан Аминов</dc:creator>
  <cp:lastModifiedBy>Руслан Аминов</cp:lastModifiedBy>
  <cp:revision>9</cp:revision>
  <dcterms:created xsi:type="dcterms:W3CDTF">2022-11-08T18:44:56Z</dcterms:created>
  <dcterms:modified xsi:type="dcterms:W3CDTF">2022-11-08T19:51:11Z</dcterms:modified>
</cp:coreProperties>
</file>