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4"/>
  </p:notesMasterIdLst>
  <p:sldIdLst>
    <p:sldId id="256" r:id="rId2"/>
    <p:sldId id="257" r:id="rId3"/>
    <p:sldId id="259" r:id="rId4"/>
    <p:sldId id="283" r:id="rId5"/>
    <p:sldId id="260" r:id="rId6"/>
    <p:sldId id="258" r:id="rId7"/>
    <p:sldId id="284" r:id="rId8"/>
    <p:sldId id="261" r:id="rId9"/>
    <p:sldId id="285" r:id="rId10"/>
    <p:sldId id="286" r:id="rId11"/>
    <p:sldId id="274" r:id="rId12"/>
    <p:sldId id="275" r:id="rId13"/>
    <p:sldId id="276" r:id="rId14"/>
    <p:sldId id="268" r:id="rId15"/>
    <p:sldId id="269" r:id="rId16"/>
    <p:sldId id="273" r:id="rId17"/>
    <p:sldId id="266" r:id="rId18"/>
    <p:sldId id="267" r:id="rId19"/>
    <p:sldId id="287" r:id="rId20"/>
    <p:sldId id="288" r:id="rId21"/>
    <p:sldId id="289" r:id="rId22"/>
    <p:sldId id="270" r:id="rId23"/>
    <p:sldId id="271" r:id="rId24"/>
    <p:sldId id="272" r:id="rId25"/>
    <p:sldId id="264" r:id="rId26"/>
    <p:sldId id="265" r:id="rId27"/>
    <p:sldId id="277" r:id="rId28"/>
    <p:sldId id="278" r:id="rId29"/>
    <p:sldId id="279" r:id="rId30"/>
    <p:sldId id="280" r:id="rId31"/>
    <p:sldId id="281" r:id="rId32"/>
    <p:sldId id="282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50BF49-187A-4875-91C2-12C5CD98FC94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6CB3538-A215-4514-8A77-C5F9D6F99ACC}">
      <dgm:prSet/>
      <dgm:spPr/>
      <dgm:t>
        <a:bodyPr/>
        <a:lstStyle/>
        <a:p>
          <a:pPr rtl="0"/>
          <a:r>
            <a:rPr lang="ru-RU" dirty="0" smtClean="0"/>
            <a:t>— </a:t>
          </a:r>
          <a:r>
            <a:rPr lang="ru-RU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це</a:t>
          </a:r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підходи</a:t>
          </a:r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ru-RU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принципи</a:t>
          </a:r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та </a:t>
          </a:r>
          <a:r>
            <a:rPr lang="ru-RU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логіка</a:t>
          </a:r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управління</a:t>
          </a:r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соціально-економічним</a:t>
          </a:r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розвитком</a:t>
          </a:r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країни</a:t>
          </a:r>
          <a:r>
            <a:rPr lang="ru-RU" dirty="0" smtClean="0"/>
            <a:t/>
          </a:r>
          <a:br>
            <a:rPr lang="ru-RU" dirty="0" smtClean="0"/>
          </a:br>
          <a:endParaRPr lang="ru-RU" dirty="0"/>
        </a:p>
      </dgm:t>
    </dgm:pt>
    <dgm:pt modelId="{1E834D54-4280-4331-9EED-46FA053E6ED5}" type="parTrans" cxnId="{5E7336DE-DBD4-46DF-92DF-AC53D64308F1}">
      <dgm:prSet/>
      <dgm:spPr/>
      <dgm:t>
        <a:bodyPr/>
        <a:lstStyle/>
        <a:p>
          <a:endParaRPr lang="ru-RU"/>
        </a:p>
      </dgm:t>
    </dgm:pt>
    <dgm:pt modelId="{75AB009A-D2BE-4148-BC34-88D25B2A4056}" type="sibTrans" cxnId="{5E7336DE-DBD4-46DF-92DF-AC53D64308F1}">
      <dgm:prSet/>
      <dgm:spPr/>
      <dgm:t>
        <a:bodyPr/>
        <a:lstStyle/>
        <a:p>
          <a:endParaRPr lang="ru-RU"/>
        </a:p>
      </dgm:t>
    </dgm:pt>
    <dgm:pt modelId="{19BA7110-7AA6-4E76-8117-D9977A917D74}" type="pres">
      <dgm:prSet presAssocID="{6B50BF49-187A-4875-91C2-12C5CD98FC9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CCB54C-A43E-4878-8FA0-325768460935}" type="pres">
      <dgm:prSet presAssocID="{26CB3538-A215-4514-8A77-C5F9D6F99ACC}" presName="composite" presStyleCnt="0"/>
      <dgm:spPr/>
    </dgm:pt>
    <dgm:pt modelId="{494311AE-4E17-497E-AC12-49603A29A46B}" type="pres">
      <dgm:prSet presAssocID="{26CB3538-A215-4514-8A77-C5F9D6F99ACC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  <dgm:pt modelId="{18D9D5C6-1D74-40A4-9239-D38FE47EBC49}" type="pres">
      <dgm:prSet presAssocID="{26CB3538-A215-4514-8A77-C5F9D6F99ACC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894668-3721-4C19-B8C1-40B5F9B409BE}" type="presOf" srcId="{6B50BF49-187A-4875-91C2-12C5CD98FC94}" destId="{19BA7110-7AA6-4E76-8117-D9977A917D74}" srcOrd="0" destOrd="0" presId="urn:microsoft.com/office/officeart/2005/8/layout/vList3"/>
    <dgm:cxn modelId="{5E7336DE-DBD4-46DF-92DF-AC53D64308F1}" srcId="{6B50BF49-187A-4875-91C2-12C5CD98FC94}" destId="{26CB3538-A215-4514-8A77-C5F9D6F99ACC}" srcOrd="0" destOrd="0" parTransId="{1E834D54-4280-4331-9EED-46FA053E6ED5}" sibTransId="{75AB009A-D2BE-4148-BC34-88D25B2A4056}"/>
    <dgm:cxn modelId="{59253CB8-AB12-4E84-959B-73D154DB7A35}" type="presOf" srcId="{26CB3538-A215-4514-8A77-C5F9D6F99ACC}" destId="{18D9D5C6-1D74-40A4-9239-D38FE47EBC49}" srcOrd="0" destOrd="0" presId="urn:microsoft.com/office/officeart/2005/8/layout/vList3"/>
    <dgm:cxn modelId="{59C779EF-6014-4BC6-8523-5461B666981C}" type="presParOf" srcId="{19BA7110-7AA6-4E76-8117-D9977A917D74}" destId="{0BCCB54C-A43E-4878-8FA0-325768460935}" srcOrd="0" destOrd="0" presId="urn:microsoft.com/office/officeart/2005/8/layout/vList3"/>
    <dgm:cxn modelId="{25D85353-B8CB-4928-BA9F-A53A87DBEC9F}" type="presParOf" srcId="{0BCCB54C-A43E-4878-8FA0-325768460935}" destId="{494311AE-4E17-497E-AC12-49603A29A46B}" srcOrd="0" destOrd="0" presId="urn:microsoft.com/office/officeart/2005/8/layout/vList3"/>
    <dgm:cxn modelId="{6CB6DC61-425D-484C-9D7F-3CBC8563B5ED}" type="presParOf" srcId="{0BCCB54C-A43E-4878-8FA0-325768460935}" destId="{18D9D5C6-1D74-40A4-9239-D38FE47EBC4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B53501-31B2-4A52-8F30-7F85A79D4E4E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4F71A0-5849-489F-B3A0-BEB54E013562}">
      <dgm:prSet/>
      <dgm:spPr/>
      <dgm:t>
        <a:bodyPr/>
        <a:lstStyle/>
        <a:p>
          <a:pPr rtl="0"/>
          <a:r>
            <a:rPr lang="ru-RU" baseline="0" smtClean="0"/>
            <a:t>У стабільній економіці основним регулятором соціально-економічних процесів виступає ринковий механізм, а ДРЕ виконує допоміжну роль</a:t>
          </a:r>
          <a:endParaRPr lang="ru-RU"/>
        </a:p>
      </dgm:t>
    </dgm:pt>
    <dgm:pt modelId="{BDDDAA88-B8F4-4BE2-8CE6-86C6C3616551}" type="parTrans" cxnId="{B12C661E-3501-44CD-953F-525068724045}">
      <dgm:prSet/>
      <dgm:spPr/>
      <dgm:t>
        <a:bodyPr/>
        <a:lstStyle/>
        <a:p>
          <a:endParaRPr lang="ru-RU"/>
        </a:p>
      </dgm:t>
    </dgm:pt>
    <dgm:pt modelId="{5A4B8B12-3617-4ABB-96BB-D5C24ED7490A}" type="sibTrans" cxnId="{B12C661E-3501-44CD-953F-525068724045}">
      <dgm:prSet/>
      <dgm:spPr/>
      <dgm:t>
        <a:bodyPr/>
        <a:lstStyle/>
        <a:p>
          <a:endParaRPr lang="ru-RU"/>
        </a:p>
      </dgm:t>
    </dgm:pt>
    <dgm:pt modelId="{12EC6B26-278A-4B49-AFF6-3CE6C6BA42A0}">
      <dgm:prSet/>
      <dgm:spPr/>
      <dgm:t>
        <a:bodyPr/>
        <a:lstStyle/>
        <a:p>
          <a:pPr rtl="0"/>
          <a:r>
            <a:rPr lang="ru-RU" baseline="0" smtClean="0"/>
            <a:t>У перехідній економіці роль державного регулювання значна і суттєва, але в міру створення необхідних засад розвитку ринкових відносин </a:t>
          </a:r>
          <a:r>
            <a:rPr lang="ru-RU" i="1" baseline="0" smtClean="0"/>
            <a:t>вплив держави має зменшуватись</a:t>
          </a:r>
          <a:r>
            <a:rPr lang="ru-RU" baseline="0" smtClean="0"/>
            <a:t/>
          </a:r>
          <a:br>
            <a:rPr lang="ru-RU" baseline="0" smtClean="0"/>
          </a:br>
          <a:endParaRPr lang="ru-RU"/>
        </a:p>
      </dgm:t>
    </dgm:pt>
    <dgm:pt modelId="{E25DF118-DA15-4635-AA9B-013B941D9DC3}" type="parTrans" cxnId="{FA15FDF4-42A8-4D82-9951-488A75156111}">
      <dgm:prSet/>
      <dgm:spPr/>
      <dgm:t>
        <a:bodyPr/>
        <a:lstStyle/>
        <a:p>
          <a:endParaRPr lang="ru-RU"/>
        </a:p>
      </dgm:t>
    </dgm:pt>
    <dgm:pt modelId="{79497B7C-7925-4FFB-87A6-49B2B40884CB}" type="sibTrans" cxnId="{FA15FDF4-42A8-4D82-9951-488A75156111}">
      <dgm:prSet/>
      <dgm:spPr/>
      <dgm:t>
        <a:bodyPr/>
        <a:lstStyle/>
        <a:p>
          <a:endParaRPr lang="ru-RU"/>
        </a:p>
      </dgm:t>
    </dgm:pt>
    <dgm:pt modelId="{2EC2E6EA-7417-4A96-B18E-FE72A1CCC5D4}" type="pres">
      <dgm:prSet presAssocID="{31B53501-31B2-4A52-8F30-7F85A79D4E4E}" presName="Name0" presStyleCnt="0">
        <dgm:presLayoutVars>
          <dgm:dir/>
          <dgm:resizeHandles val="exact"/>
        </dgm:presLayoutVars>
      </dgm:prSet>
      <dgm:spPr/>
    </dgm:pt>
    <dgm:pt modelId="{2E825E92-826E-4DF3-AE3D-7350AF211903}" type="pres">
      <dgm:prSet presAssocID="{31B53501-31B2-4A52-8F30-7F85A79D4E4E}" presName="fgShape" presStyleLbl="fgShp" presStyleIdx="0" presStyleCnt="1"/>
      <dgm:spPr/>
    </dgm:pt>
    <dgm:pt modelId="{AFB9BAD6-B3BD-42A8-9FDC-9EF4E58C2606}" type="pres">
      <dgm:prSet presAssocID="{31B53501-31B2-4A52-8F30-7F85A79D4E4E}" presName="linComp" presStyleCnt="0"/>
      <dgm:spPr/>
    </dgm:pt>
    <dgm:pt modelId="{0E7D4CF6-1950-4598-BEA4-C4AD21CE857F}" type="pres">
      <dgm:prSet presAssocID="{344F71A0-5849-489F-B3A0-BEB54E013562}" presName="compNode" presStyleCnt="0"/>
      <dgm:spPr/>
    </dgm:pt>
    <dgm:pt modelId="{85DCA512-CF50-4A70-AE0D-0EEB195E9AD1}" type="pres">
      <dgm:prSet presAssocID="{344F71A0-5849-489F-B3A0-BEB54E013562}" presName="bkgdShape" presStyleLbl="node1" presStyleIdx="0" presStyleCnt="2"/>
      <dgm:spPr/>
    </dgm:pt>
    <dgm:pt modelId="{8700AA36-E397-4EF6-BD3E-2A10851577AA}" type="pres">
      <dgm:prSet presAssocID="{344F71A0-5849-489F-B3A0-BEB54E013562}" presName="nodeTx" presStyleLbl="node1" presStyleIdx="0" presStyleCnt="2">
        <dgm:presLayoutVars>
          <dgm:bulletEnabled val="1"/>
        </dgm:presLayoutVars>
      </dgm:prSet>
      <dgm:spPr/>
    </dgm:pt>
    <dgm:pt modelId="{A4736600-B7A3-4EE5-96EF-AA0F5C818E49}" type="pres">
      <dgm:prSet presAssocID="{344F71A0-5849-489F-B3A0-BEB54E013562}" presName="invisiNode" presStyleLbl="node1" presStyleIdx="0" presStyleCnt="2"/>
      <dgm:spPr/>
    </dgm:pt>
    <dgm:pt modelId="{93F48EF2-A0B4-4944-9608-4CDE1ACE1A4B}" type="pres">
      <dgm:prSet presAssocID="{344F71A0-5849-489F-B3A0-BEB54E013562}" presName="imagNode" presStyleLbl="f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C58AC97B-E354-49C1-995F-637BCFD25721}" type="pres">
      <dgm:prSet presAssocID="{5A4B8B12-3617-4ABB-96BB-D5C24ED7490A}" presName="sibTrans" presStyleLbl="sibTrans2D1" presStyleIdx="0" presStyleCnt="0"/>
      <dgm:spPr/>
    </dgm:pt>
    <dgm:pt modelId="{EC0FECD8-41BB-4EDE-9CAF-DA8CF7E33F71}" type="pres">
      <dgm:prSet presAssocID="{12EC6B26-278A-4B49-AFF6-3CE6C6BA42A0}" presName="compNode" presStyleCnt="0"/>
      <dgm:spPr/>
    </dgm:pt>
    <dgm:pt modelId="{3CA840E6-ED00-4895-8C96-F20667751CD5}" type="pres">
      <dgm:prSet presAssocID="{12EC6B26-278A-4B49-AFF6-3CE6C6BA42A0}" presName="bkgdShape" presStyleLbl="node1" presStyleIdx="1" presStyleCnt="2"/>
      <dgm:spPr/>
    </dgm:pt>
    <dgm:pt modelId="{E4E18C7F-0875-4E2C-8259-F56A9321BA92}" type="pres">
      <dgm:prSet presAssocID="{12EC6B26-278A-4B49-AFF6-3CE6C6BA42A0}" presName="nodeTx" presStyleLbl="node1" presStyleIdx="1" presStyleCnt="2">
        <dgm:presLayoutVars>
          <dgm:bulletEnabled val="1"/>
        </dgm:presLayoutVars>
      </dgm:prSet>
      <dgm:spPr/>
    </dgm:pt>
    <dgm:pt modelId="{58EE1016-6320-44B6-94CC-3065BC851CF5}" type="pres">
      <dgm:prSet presAssocID="{12EC6B26-278A-4B49-AFF6-3CE6C6BA42A0}" presName="invisiNode" presStyleLbl="node1" presStyleIdx="1" presStyleCnt="2"/>
      <dgm:spPr/>
    </dgm:pt>
    <dgm:pt modelId="{10560DB6-6E5A-448E-9CC5-3662C6754DDC}" type="pres">
      <dgm:prSet presAssocID="{12EC6B26-278A-4B49-AFF6-3CE6C6BA42A0}" presName="imagNode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</dgm:ptLst>
  <dgm:cxnLst>
    <dgm:cxn modelId="{41F50F86-5124-4D82-A824-0136A069829A}" type="presOf" srcId="{12EC6B26-278A-4B49-AFF6-3CE6C6BA42A0}" destId="{E4E18C7F-0875-4E2C-8259-F56A9321BA92}" srcOrd="1" destOrd="0" presId="urn:microsoft.com/office/officeart/2005/8/layout/hList7"/>
    <dgm:cxn modelId="{6CCD8814-C83E-437A-A8A3-C62FA71189D8}" type="presOf" srcId="{31B53501-31B2-4A52-8F30-7F85A79D4E4E}" destId="{2EC2E6EA-7417-4A96-B18E-FE72A1CCC5D4}" srcOrd="0" destOrd="0" presId="urn:microsoft.com/office/officeart/2005/8/layout/hList7"/>
    <dgm:cxn modelId="{B12C661E-3501-44CD-953F-525068724045}" srcId="{31B53501-31B2-4A52-8F30-7F85A79D4E4E}" destId="{344F71A0-5849-489F-B3A0-BEB54E013562}" srcOrd="0" destOrd="0" parTransId="{BDDDAA88-B8F4-4BE2-8CE6-86C6C3616551}" sibTransId="{5A4B8B12-3617-4ABB-96BB-D5C24ED7490A}"/>
    <dgm:cxn modelId="{1A3424D7-AF90-4A9D-8891-42968A434335}" type="presOf" srcId="{5A4B8B12-3617-4ABB-96BB-D5C24ED7490A}" destId="{C58AC97B-E354-49C1-995F-637BCFD25721}" srcOrd="0" destOrd="0" presId="urn:microsoft.com/office/officeart/2005/8/layout/hList7"/>
    <dgm:cxn modelId="{FA15FDF4-42A8-4D82-9951-488A75156111}" srcId="{31B53501-31B2-4A52-8F30-7F85A79D4E4E}" destId="{12EC6B26-278A-4B49-AFF6-3CE6C6BA42A0}" srcOrd="1" destOrd="0" parTransId="{E25DF118-DA15-4635-AA9B-013B941D9DC3}" sibTransId="{79497B7C-7925-4FFB-87A6-49B2B40884CB}"/>
    <dgm:cxn modelId="{A44B15B5-610C-4CCC-8F71-633B846A666D}" type="presOf" srcId="{344F71A0-5849-489F-B3A0-BEB54E013562}" destId="{8700AA36-E397-4EF6-BD3E-2A10851577AA}" srcOrd="1" destOrd="0" presId="urn:microsoft.com/office/officeart/2005/8/layout/hList7"/>
    <dgm:cxn modelId="{1C67C4BF-9D0A-4D98-922D-B9849CC21311}" type="presOf" srcId="{344F71A0-5849-489F-B3A0-BEB54E013562}" destId="{85DCA512-CF50-4A70-AE0D-0EEB195E9AD1}" srcOrd="0" destOrd="0" presId="urn:microsoft.com/office/officeart/2005/8/layout/hList7"/>
    <dgm:cxn modelId="{A855033A-82A6-46E0-B576-FEB67E71ACB7}" type="presOf" srcId="{12EC6B26-278A-4B49-AFF6-3CE6C6BA42A0}" destId="{3CA840E6-ED00-4895-8C96-F20667751CD5}" srcOrd="0" destOrd="0" presId="urn:microsoft.com/office/officeart/2005/8/layout/hList7"/>
    <dgm:cxn modelId="{FAAE5837-1CBD-425A-BA38-EDAF1B214D08}" type="presParOf" srcId="{2EC2E6EA-7417-4A96-B18E-FE72A1CCC5D4}" destId="{2E825E92-826E-4DF3-AE3D-7350AF211903}" srcOrd="0" destOrd="0" presId="urn:microsoft.com/office/officeart/2005/8/layout/hList7"/>
    <dgm:cxn modelId="{26312982-794C-4197-A1C0-C33EBE78ACBE}" type="presParOf" srcId="{2EC2E6EA-7417-4A96-B18E-FE72A1CCC5D4}" destId="{AFB9BAD6-B3BD-42A8-9FDC-9EF4E58C2606}" srcOrd="1" destOrd="0" presId="urn:microsoft.com/office/officeart/2005/8/layout/hList7"/>
    <dgm:cxn modelId="{94823E5E-EC2B-4943-9679-11421328B1A7}" type="presParOf" srcId="{AFB9BAD6-B3BD-42A8-9FDC-9EF4E58C2606}" destId="{0E7D4CF6-1950-4598-BEA4-C4AD21CE857F}" srcOrd="0" destOrd="0" presId="urn:microsoft.com/office/officeart/2005/8/layout/hList7"/>
    <dgm:cxn modelId="{6B2D6F79-97CD-4631-AFDF-20B9776AC18A}" type="presParOf" srcId="{0E7D4CF6-1950-4598-BEA4-C4AD21CE857F}" destId="{85DCA512-CF50-4A70-AE0D-0EEB195E9AD1}" srcOrd="0" destOrd="0" presId="urn:microsoft.com/office/officeart/2005/8/layout/hList7"/>
    <dgm:cxn modelId="{5DC41B19-66C4-4442-9BBF-994840E991C9}" type="presParOf" srcId="{0E7D4CF6-1950-4598-BEA4-C4AD21CE857F}" destId="{8700AA36-E397-4EF6-BD3E-2A10851577AA}" srcOrd="1" destOrd="0" presId="urn:microsoft.com/office/officeart/2005/8/layout/hList7"/>
    <dgm:cxn modelId="{690FDDA8-7642-4AEB-91AE-67374A193132}" type="presParOf" srcId="{0E7D4CF6-1950-4598-BEA4-C4AD21CE857F}" destId="{A4736600-B7A3-4EE5-96EF-AA0F5C818E49}" srcOrd="2" destOrd="0" presId="urn:microsoft.com/office/officeart/2005/8/layout/hList7"/>
    <dgm:cxn modelId="{203CA922-4F15-4360-9B06-1FDC5409AEFB}" type="presParOf" srcId="{0E7D4CF6-1950-4598-BEA4-C4AD21CE857F}" destId="{93F48EF2-A0B4-4944-9608-4CDE1ACE1A4B}" srcOrd="3" destOrd="0" presId="urn:microsoft.com/office/officeart/2005/8/layout/hList7"/>
    <dgm:cxn modelId="{E8980234-B9D4-4DB1-B3D7-94E45895C246}" type="presParOf" srcId="{AFB9BAD6-B3BD-42A8-9FDC-9EF4E58C2606}" destId="{C58AC97B-E354-49C1-995F-637BCFD25721}" srcOrd="1" destOrd="0" presId="urn:microsoft.com/office/officeart/2005/8/layout/hList7"/>
    <dgm:cxn modelId="{78D67659-E4FE-4697-A643-288645D6195F}" type="presParOf" srcId="{AFB9BAD6-B3BD-42A8-9FDC-9EF4E58C2606}" destId="{EC0FECD8-41BB-4EDE-9CAF-DA8CF7E33F71}" srcOrd="2" destOrd="0" presId="urn:microsoft.com/office/officeart/2005/8/layout/hList7"/>
    <dgm:cxn modelId="{625ED732-D98B-4765-8F3C-59B5382AAF1E}" type="presParOf" srcId="{EC0FECD8-41BB-4EDE-9CAF-DA8CF7E33F71}" destId="{3CA840E6-ED00-4895-8C96-F20667751CD5}" srcOrd="0" destOrd="0" presId="urn:microsoft.com/office/officeart/2005/8/layout/hList7"/>
    <dgm:cxn modelId="{D84B0CDB-38B9-48D8-B78E-11676CDD73B9}" type="presParOf" srcId="{EC0FECD8-41BB-4EDE-9CAF-DA8CF7E33F71}" destId="{E4E18C7F-0875-4E2C-8259-F56A9321BA92}" srcOrd="1" destOrd="0" presId="urn:microsoft.com/office/officeart/2005/8/layout/hList7"/>
    <dgm:cxn modelId="{FA90C279-BA99-4090-9365-AFF32D49B011}" type="presParOf" srcId="{EC0FECD8-41BB-4EDE-9CAF-DA8CF7E33F71}" destId="{58EE1016-6320-44B6-94CC-3065BC851CF5}" srcOrd="2" destOrd="0" presId="urn:microsoft.com/office/officeart/2005/8/layout/hList7"/>
    <dgm:cxn modelId="{0859F9A7-C068-4128-BB56-B5A87D075AE6}" type="presParOf" srcId="{EC0FECD8-41BB-4EDE-9CAF-DA8CF7E33F71}" destId="{10560DB6-6E5A-448E-9CC5-3662C6754DD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3F0B77-1919-4205-9B53-2F89DAE81702}" type="doc">
      <dgm:prSet loTypeId="urn:microsoft.com/office/officeart/2005/8/layout/vList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BC85F42-D38F-4A7A-A11A-7AF7B50160EE}">
      <dgm:prSet/>
      <dgm:spPr/>
      <dgm:t>
        <a:bodyPr/>
        <a:lstStyle/>
        <a:p>
          <a:pPr rtl="0"/>
          <a:r>
            <a:rPr lang="ru-RU" baseline="0" dirty="0" smtClean="0"/>
            <a:t>1) </a:t>
          </a:r>
          <a:r>
            <a:rPr lang="ru-RU" baseline="0" dirty="0" err="1" smtClean="0"/>
            <a:t>неправильним</a:t>
          </a:r>
          <a:r>
            <a:rPr lang="ru-RU" baseline="0" dirty="0" smtClean="0"/>
            <a:t> </a:t>
          </a:r>
          <a:r>
            <a:rPr lang="ru-RU" baseline="0" dirty="0" err="1" smtClean="0"/>
            <a:t>застосуванням</a:t>
          </a:r>
          <a:r>
            <a:rPr lang="ru-RU" baseline="0" dirty="0" smtClean="0"/>
            <a:t> </a:t>
          </a:r>
          <a:r>
            <a:rPr lang="ru-RU" baseline="0" dirty="0" err="1" smtClean="0"/>
            <a:t>методів</a:t>
          </a:r>
          <a:r>
            <a:rPr lang="ru-RU" baseline="0" dirty="0" smtClean="0"/>
            <a:t> та </a:t>
          </a:r>
          <a:r>
            <a:rPr lang="ru-RU" baseline="0" dirty="0" err="1" smtClean="0"/>
            <a:t>інструментів</a:t>
          </a:r>
          <a:r>
            <a:rPr lang="ru-RU" baseline="0" dirty="0" smtClean="0"/>
            <a:t> ДРЕ (</a:t>
          </a:r>
          <a:r>
            <a:rPr lang="ru-RU" baseline="0" dirty="0" err="1" smtClean="0"/>
            <a:t>розміри</a:t>
          </a:r>
          <a:r>
            <a:rPr lang="ru-RU" baseline="0" dirty="0" smtClean="0"/>
            <a:t> </a:t>
          </a:r>
          <a:r>
            <a:rPr lang="ru-RU" baseline="0" dirty="0" err="1" smtClean="0"/>
            <a:t>податків</a:t>
          </a:r>
          <a:r>
            <a:rPr lang="ru-RU" baseline="0" dirty="0" smtClean="0"/>
            <a:t>, </a:t>
          </a:r>
          <a:r>
            <a:rPr lang="ru-RU" baseline="0" dirty="0" err="1" smtClean="0"/>
            <a:t>мита</a:t>
          </a:r>
          <a:r>
            <a:rPr lang="ru-RU" baseline="0" dirty="0" smtClean="0"/>
            <a:t>, </a:t>
          </a:r>
          <a:r>
            <a:rPr lang="ru-RU" baseline="0" dirty="0" err="1" smtClean="0"/>
            <a:t>кредитних</a:t>
          </a:r>
          <a:r>
            <a:rPr lang="ru-RU" baseline="0" dirty="0" smtClean="0"/>
            <a:t> ставок, квот, </a:t>
          </a:r>
          <a:r>
            <a:rPr lang="ru-RU" baseline="0" dirty="0" err="1" smtClean="0"/>
            <a:t>ліцензій</a:t>
          </a:r>
          <a:r>
            <a:rPr lang="ru-RU" baseline="0" dirty="0" smtClean="0"/>
            <a:t> </a:t>
          </a:r>
          <a:r>
            <a:rPr lang="ru-RU" baseline="0" dirty="0" err="1" smtClean="0"/>
            <a:t>тощо</a:t>
          </a:r>
          <a:r>
            <a:rPr lang="ru-RU" baseline="0" dirty="0" smtClean="0"/>
            <a:t>)</a:t>
          </a:r>
          <a:br>
            <a:rPr lang="ru-RU" baseline="0" dirty="0" smtClean="0"/>
          </a:br>
          <a:r>
            <a:rPr lang="ru-RU" baseline="0" dirty="0" smtClean="0"/>
            <a:t>2) </a:t>
          </a:r>
          <a:r>
            <a:rPr lang="ru-RU" baseline="0" dirty="0" err="1" smtClean="0"/>
            <a:t>можливістю</a:t>
          </a:r>
          <a:r>
            <a:rPr lang="ru-RU" baseline="0" dirty="0" smtClean="0"/>
            <a:t> </a:t>
          </a:r>
          <a:r>
            <a:rPr lang="ru-RU" baseline="0" dirty="0" err="1" smtClean="0"/>
            <a:t>помилок</a:t>
          </a:r>
          <a:r>
            <a:rPr lang="ru-RU" baseline="0" dirty="0" smtClean="0"/>
            <a:t> в </a:t>
          </a:r>
          <a:r>
            <a:rPr lang="ru-RU" baseline="0" dirty="0" err="1" smtClean="0"/>
            <a:t>прийнятті</a:t>
          </a:r>
          <a:r>
            <a:rPr lang="ru-RU" baseline="0" dirty="0" smtClean="0"/>
            <a:t> </a:t>
          </a:r>
          <a:r>
            <a:rPr lang="ru-RU" baseline="0" dirty="0" err="1" smtClean="0"/>
            <a:t>управлінських</a:t>
          </a:r>
          <a:r>
            <a:rPr lang="ru-RU" baseline="0" dirty="0" smtClean="0"/>
            <a:t> </a:t>
          </a:r>
          <a:r>
            <a:rPr lang="ru-RU" baseline="0" dirty="0" err="1" smtClean="0"/>
            <a:t>рішень</a:t>
          </a:r>
          <a:r>
            <a:rPr lang="ru-RU" baseline="0" dirty="0" smtClean="0"/>
            <a:t> через </a:t>
          </a:r>
          <a:r>
            <a:rPr lang="ru-RU" baseline="0" dirty="0" err="1" smtClean="0"/>
            <a:t>відсутність</a:t>
          </a:r>
          <a:r>
            <a:rPr lang="ru-RU" baseline="0" dirty="0" smtClean="0"/>
            <a:t> </a:t>
          </a:r>
          <a:r>
            <a:rPr lang="ru-RU" baseline="0" dirty="0" err="1" smtClean="0"/>
            <a:t>чи</a:t>
          </a:r>
          <a:r>
            <a:rPr lang="ru-RU" baseline="0" dirty="0" smtClean="0"/>
            <a:t> </a:t>
          </a:r>
          <a:r>
            <a:rPr lang="ru-RU" baseline="0" dirty="0" err="1" smtClean="0"/>
            <a:t>недостатність</a:t>
          </a:r>
          <a:r>
            <a:rPr lang="ru-RU" baseline="0" dirty="0" smtClean="0"/>
            <a:t> </a:t>
          </a:r>
          <a:r>
            <a:rPr lang="ru-RU" baseline="0" dirty="0" err="1" smtClean="0"/>
            <a:t>інформації</a:t>
          </a:r>
          <a:r>
            <a:rPr lang="ru-RU" baseline="0" dirty="0" smtClean="0"/>
            <a:t/>
          </a:r>
          <a:br>
            <a:rPr lang="ru-RU" baseline="0" dirty="0" smtClean="0"/>
          </a:br>
          <a:r>
            <a:rPr lang="ru-RU" baseline="0" dirty="0" smtClean="0"/>
            <a:t>3) </a:t>
          </a:r>
          <a:r>
            <a:rPr lang="ru-RU" baseline="0" dirty="0" err="1" smtClean="0"/>
            <a:t>існуванням</a:t>
          </a:r>
          <a:r>
            <a:rPr lang="ru-RU" baseline="0" dirty="0" smtClean="0"/>
            <a:t> </a:t>
          </a:r>
          <a:r>
            <a:rPr lang="ru-RU" baseline="0" dirty="0" err="1" smtClean="0"/>
            <a:t>проблеми</a:t>
          </a:r>
          <a:r>
            <a:rPr lang="ru-RU" baseline="0" dirty="0" smtClean="0"/>
            <a:t> </a:t>
          </a:r>
          <a:r>
            <a:rPr lang="ru-RU" baseline="0" dirty="0" err="1" smtClean="0"/>
            <a:t>часових</a:t>
          </a:r>
          <a:r>
            <a:rPr lang="ru-RU" baseline="0" dirty="0" smtClean="0"/>
            <a:t> </a:t>
          </a:r>
          <a:r>
            <a:rPr lang="ru-RU" baseline="0" dirty="0" err="1" smtClean="0"/>
            <a:t>лагів</a:t>
          </a:r>
          <a:r>
            <a:rPr lang="ru-RU" baseline="0" dirty="0" smtClean="0"/>
            <a:t> — "</a:t>
          </a:r>
          <a:r>
            <a:rPr lang="ru-RU" baseline="0" dirty="0" err="1" smtClean="0"/>
            <a:t>ефекту</a:t>
          </a:r>
          <a:r>
            <a:rPr lang="ru-RU" baseline="0" dirty="0" smtClean="0"/>
            <a:t> </a:t>
          </a:r>
          <a:r>
            <a:rPr lang="ru-RU" baseline="0" dirty="0" err="1" smtClean="0"/>
            <a:t>запізнення</a:t>
          </a:r>
          <a:r>
            <a:rPr lang="ru-RU" baseline="0" dirty="0" smtClean="0"/>
            <a:t>" в </a:t>
          </a:r>
          <a:r>
            <a:rPr lang="ru-RU" baseline="0" dirty="0" err="1" smtClean="0"/>
            <a:t>процесі</a:t>
          </a:r>
          <a:r>
            <a:rPr lang="ru-RU" baseline="0" dirty="0" smtClean="0"/>
            <a:t> постановки </a:t>
          </a:r>
          <a:r>
            <a:rPr lang="ru-RU" baseline="0" dirty="0" err="1" smtClean="0"/>
            <a:t>цілей</a:t>
          </a:r>
          <a:r>
            <a:rPr lang="ru-RU" baseline="0" dirty="0" smtClean="0"/>
            <a:t>, </a:t>
          </a:r>
          <a:r>
            <a:rPr lang="ru-RU" baseline="0" dirty="0" err="1" smtClean="0"/>
            <a:t>прийняття</a:t>
          </a:r>
          <a:r>
            <a:rPr lang="ru-RU" baseline="0" dirty="0" smtClean="0"/>
            <a:t> </a:t>
          </a:r>
          <a:r>
            <a:rPr lang="ru-RU" baseline="0" dirty="0" err="1" smtClean="0"/>
            <a:t>рішень</a:t>
          </a:r>
          <a:r>
            <a:rPr lang="ru-RU" baseline="0" dirty="0" smtClean="0"/>
            <a:t>, </a:t>
          </a:r>
          <a:r>
            <a:rPr lang="ru-RU" baseline="0" dirty="0" err="1" smtClean="0"/>
            <a:t>виборі</a:t>
          </a:r>
          <a:r>
            <a:rPr lang="ru-RU" baseline="0" dirty="0" smtClean="0"/>
            <a:t> </a:t>
          </a:r>
          <a:r>
            <a:rPr lang="ru-RU" baseline="0" dirty="0" err="1" smtClean="0"/>
            <a:t>інструментів</a:t>
          </a:r>
          <a:r>
            <a:rPr lang="ru-RU" baseline="0" dirty="0" smtClean="0"/>
            <a:t> </a:t>
          </a:r>
          <a:r>
            <a:rPr lang="ru-RU" baseline="0" dirty="0" err="1" smtClean="0"/>
            <a:t>регулювання</a:t>
          </a:r>
          <a:r>
            <a:rPr lang="ru-RU" baseline="0" dirty="0" smtClean="0"/>
            <a:t/>
          </a:r>
          <a:br>
            <a:rPr lang="ru-RU" baseline="0" dirty="0" smtClean="0"/>
          </a:br>
          <a:r>
            <a:rPr lang="ru-RU" baseline="0" dirty="0" smtClean="0"/>
            <a:t>4) </a:t>
          </a:r>
          <a:r>
            <a:rPr lang="ru-RU" baseline="0" dirty="0" err="1" smtClean="0"/>
            <a:t>перевищенням</a:t>
          </a:r>
          <a:r>
            <a:rPr lang="ru-RU" baseline="0" dirty="0" smtClean="0"/>
            <a:t> </a:t>
          </a:r>
          <a:r>
            <a:rPr lang="ru-RU" baseline="0" dirty="0" err="1" smtClean="0"/>
            <a:t>владних</a:t>
          </a:r>
          <a:r>
            <a:rPr lang="ru-RU" baseline="0" dirty="0" smtClean="0"/>
            <a:t> </a:t>
          </a:r>
          <a:r>
            <a:rPr lang="ru-RU" baseline="0" dirty="0" err="1" smtClean="0"/>
            <a:t>повноважень</a:t>
          </a:r>
          <a:r>
            <a:rPr lang="ru-RU" baseline="0" dirty="0" smtClean="0"/>
            <a:t>, </a:t>
          </a:r>
          <a:r>
            <a:rPr lang="ru-RU" baseline="0" dirty="0" err="1" smtClean="0"/>
            <a:t>використанням</a:t>
          </a:r>
          <a:r>
            <a:rPr lang="ru-RU" baseline="0" dirty="0" smtClean="0"/>
            <a:t> </a:t>
          </a:r>
          <a:r>
            <a:rPr lang="ru-RU" baseline="0" dirty="0" err="1" smtClean="0"/>
            <a:t>цього</a:t>
          </a:r>
          <a:r>
            <a:rPr lang="ru-RU" baseline="0" dirty="0" smtClean="0"/>
            <a:t> </a:t>
          </a:r>
          <a:r>
            <a:rPr lang="ru-RU" baseline="0" dirty="0" err="1" smtClean="0"/>
            <a:t>інструмента</a:t>
          </a:r>
          <a:r>
            <a:rPr lang="ru-RU" baseline="0" dirty="0" smtClean="0"/>
            <a:t> на </a:t>
          </a:r>
          <a:r>
            <a:rPr lang="ru-RU" baseline="0" dirty="0" err="1" smtClean="0"/>
            <a:t>користь</a:t>
          </a:r>
          <a:r>
            <a:rPr lang="ru-RU" baseline="0" dirty="0" smtClean="0"/>
            <a:t> </a:t>
          </a:r>
          <a:r>
            <a:rPr lang="ru-RU" baseline="0" dirty="0" err="1" smtClean="0"/>
            <a:t>вузького</a:t>
          </a:r>
          <a:r>
            <a:rPr lang="ru-RU" baseline="0" dirty="0" smtClean="0"/>
            <a:t> кола </a:t>
          </a:r>
          <a:r>
            <a:rPr lang="ru-RU" baseline="0" dirty="0" err="1" smtClean="0"/>
            <a:t>осіб</a:t>
          </a:r>
          <a:r>
            <a:rPr lang="ru-RU" baseline="0" dirty="0" smtClean="0"/>
            <a:t> (клану, </a:t>
          </a:r>
          <a:r>
            <a:rPr lang="ru-RU" baseline="0" dirty="0" err="1" smtClean="0"/>
            <a:t>об'єднання</a:t>
          </a:r>
          <a:r>
            <a:rPr lang="ru-RU" baseline="0" dirty="0" smtClean="0"/>
            <a:t> </a:t>
          </a:r>
          <a:r>
            <a:rPr lang="ru-RU" baseline="0" dirty="0" err="1" smtClean="0"/>
            <a:t>тощо</a:t>
          </a:r>
          <a:r>
            <a:rPr lang="ru-RU" baseline="0" dirty="0" smtClean="0"/>
            <a:t>).</a:t>
          </a:r>
          <a:br>
            <a:rPr lang="ru-RU" baseline="0" dirty="0" smtClean="0"/>
          </a:br>
          <a:endParaRPr lang="ru-RU" dirty="0"/>
        </a:p>
      </dgm:t>
    </dgm:pt>
    <dgm:pt modelId="{356B43FE-6C77-4F72-B189-514DC198707B}" type="parTrans" cxnId="{224B9AC9-675E-4964-9222-03B01F5569D7}">
      <dgm:prSet/>
      <dgm:spPr/>
      <dgm:t>
        <a:bodyPr/>
        <a:lstStyle/>
        <a:p>
          <a:endParaRPr lang="ru-RU"/>
        </a:p>
      </dgm:t>
    </dgm:pt>
    <dgm:pt modelId="{E38BFA22-1614-4E52-B4C1-0F5A44652762}" type="sibTrans" cxnId="{224B9AC9-675E-4964-9222-03B01F5569D7}">
      <dgm:prSet/>
      <dgm:spPr/>
      <dgm:t>
        <a:bodyPr/>
        <a:lstStyle/>
        <a:p>
          <a:endParaRPr lang="ru-RU"/>
        </a:p>
      </dgm:t>
    </dgm:pt>
    <dgm:pt modelId="{31666734-0087-4484-984B-F7F95C042645}" type="pres">
      <dgm:prSet presAssocID="{653F0B77-1919-4205-9B53-2F89DAE81702}" presName="linear" presStyleCnt="0">
        <dgm:presLayoutVars>
          <dgm:animLvl val="lvl"/>
          <dgm:resizeHandles val="exact"/>
        </dgm:presLayoutVars>
      </dgm:prSet>
      <dgm:spPr/>
    </dgm:pt>
    <dgm:pt modelId="{C0101EF4-2927-4F7F-B7AD-23A6A5AA1BF9}" type="pres">
      <dgm:prSet presAssocID="{0BC85F42-D38F-4A7A-A11A-7AF7B50160EE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24B9AC9-675E-4964-9222-03B01F5569D7}" srcId="{653F0B77-1919-4205-9B53-2F89DAE81702}" destId="{0BC85F42-D38F-4A7A-A11A-7AF7B50160EE}" srcOrd="0" destOrd="0" parTransId="{356B43FE-6C77-4F72-B189-514DC198707B}" sibTransId="{E38BFA22-1614-4E52-B4C1-0F5A44652762}"/>
    <dgm:cxn modelId="{469E0B5A-DE2A-427A-BCF0-F778323F32FC}" type="presOf" srcId="{653F0B77-1919-4205-9B53-2F89DAE81702}" destId="{31666734-0087-4484-984B-F7F95C042645}" srcOrd="0" destOrd="0" presId="urn:microsoft.com/office/officeart/2005/8/layout/vList2"/>
    <dgm:cxn modelId="{D57903D2-B8DD-4F45-975E-366297D6B7B9}" type="presOf" srcId="{0BC85F42-D38F-4A7A-A11A-7AF7B50160EE}" destId="{C0101EF4-2927-4F7F-B7AD-23A6A5AA1BF9}" srcOrd="0" destOrd="0" presId="urn:microsoft.com/office/officeart/2005/8/layout/vList2"/>
    <dgm:cxn modelId="{BF2A2B03-75FA-466E-AAF1-4C577AF3BE98}" type="presParOf" srcId="{31666734-0087-4484-984B-F7F95C042645}" destId="{C0101EF4-2927-4F7F-B7AD-23A6A5AA1BF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7DB11C-CDF7-4B12-BC62-F39A120FDFF1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E7796022-5699-4A9E-BFF8-72F97CD539B6}">
      <dgm:prSet/>
      <dgm:spPr/>
      <dgm:t>
        <a:bodyPr/>
        <a:lstStyle/>
        <a:p>
          <a:pPr rtl="0"/>
          <a:r>
            <a:rPr lang="ru-RU" baseline="0" dirty="0" err="1" smtClean="0"/>
            <a:t>аналіз</a:t>
          </a:r>
          <a:r>
            <a:rPr lang="ru-RU" baseline="0" dirty="0" smtClean="0"/>
            <a:t> </a:t>
          </a:r>
          <a:r>
            <a:rPr lang="ru-RU" baseline="0" dirty="0" err="1" smtClean="0"/>
            <a:t>вихідного</a:t>
          </a:r>
          <a:r>
            <a:rPr lang="ru-RU" baseline="0" dirty="0" smtClean="0"/>
            <a:t> </a:t>
          </a:r>
          <a:r>
            <a:rPr lang="ru-RU" baseline="0" dirty="0" err="1" smtClean="0"/>
            <a:t>рівня</a:t>
          </a:r>
          <a:r>
            <a:rPr lang="ru-RU" baseline="0" dirty="0" smtClean="0"/>
            <a:t> </a:t>
          </a:r>
          <a:r>
            <a:rPr lang="ru-RU" baseline="0" dirty="0" err="1" smtClean="0"/>
            <a:t>розвитку</a:t>
          </a:r>
          <a:r>
            <a:rPr lang="ru-RU" baseline="0" dirty="0" smtClean="0"/>
            <a:t> </a:t>
          </a:r>
          <a:r>
            <a:rPr lang="ru-RU" baseline="0" dirty="0" err="1" smtClean="0"/>
            <a:t>національної</a:t>
          </a:r>
          <a:r>
            <a:rPr lang="ru-RU" baseline="0" dirty="0" smtClean="0"/>
            <a:t> </a:t>
          </a:r>
          <a:r>
            <a:rPr lang="ru-RU" baseline="0" dirty="0" err="1" smtClean="0"/>
            <a:t>економіки</a:t>
          </a:r>
          <a:r>
            <a:rPr lang="ru-RU" baseline="0" dirty="0" smtClean="0"/>
            <a:t>, </a:t>
          </a:r>
          <a:r>
            <a:rPr lang="ru-RU" baseline="0" dirty="0" err="1" smtClean="0"/>
            <a:t>її</a:t>
          </a:r>
          <a:r>
            <a:rPr lang="ru-RU" baseline="0" dirty="0" smtClean="0"/>
            <a:t> проблем та </a:t>
          </a:r>
          <a:r>
            <a:rPr lang="ru-RU" baseline="0" dirty="0" err="1" smtClean="0"/>
            <a:t>можливостей</a:t>
          </a:r>
          <a:endParaRPr lang="ru-RU" dirty="0"/>
        </a:p>
      </dgm:t>
    </dgm:pt>
    <dgm:pt modelId="{4AE57331-42B1-4247-9217-97BCF1D582DF}" type="parTrans" cxnId="{E1B17E19-5AD6-4346-AA81-9EA5FAC929A1}">
      <dgm:prSet/>
      <dgm:spPr/>
      <dgm:t>
        <a:bodyPr/>
        <a:lstStyle/>
        <a:p>
          <a:endParaRPr lang="ru-RU"/>
        </a:p>
      </dgm:t>
    </dgm:pt>
    <dgm:pt modelId="{F08BAE4C-545B-47BD-8232-57758EBDF59A}" type="sibTrans" cxnId="{E1B17E19-5AD6-4346-AA81-9EA5FAC929A1}">
      <dgm:prSet/>
      <dgm:spPr/>
      <dgm:t>
        <a:bodyPr/>
        <a:lstStyle/>
        <a:p>
          <a:endParaRPr lang="ru-RU"/>
        </a:p>
      </dgm:t>
    </dgm:pt>
    <dgm:pt modelId="{9B1B3925-7AE5-4626-81AC-2F7DE55BBC91}">
      <dgm:prSet/>
      <dgm:spPr/>
      <dgm:t>
        <a:bodyPr/>
        <a:lstStyle/>
        <a:p>
          <a:pPr rtl="0"/>
          <a:r>
            <a:rPr lang="ru-RU" baseline="0" smtClean="0"/>
            <a:t>визначення цілей, пріоритетів і кінцевих результатів ДРЕ</a:t>
          </a:r>
          <a:endParaRPr lang="ru-RU"/>
        </a:p>
      </dgm:t>
    </dgm:pt>
    <dgm:pt modelId="{B7907400-E9CE-4112-B866-60E735866B4E}" type="parTrans" cxnId="{D82605E5-865D-46B4-AD3D-041239B315A1}">
      <dgm:prSet/>
      <dgm:spPr/>
      <dgm:t>
        <a:bodyPr/>
        <a:lstStyle/>
        <a:p>
          <a:endParaRPr lang="ru-RU"/>
        </a:p>
      </dgm:t>
    </dgm:pt>
    <dgm:pt modelId="{668A7178-1E02-4B8F-813A-C19AE9D5B3FB}" type="sibTrans" cxnId="{D82605E5-865D-46B4-AD3D-041239B315A1}">
      <dgm:prSet/>
      <dgm:spPr/>
      <dgm:t>
        <a:bodyPr/>
        <a:lstStyle/>
        <a:p>
          <a:endParaRPr lang="ru-RU"/>
        </a:p>
      </dgm:t>
    </dgm:pt>
    <dgm:pt modelId="{36AE907C-9043-4044-A321-39C45180B90B}">
      <dgm:prSet/>
      <dgm:spPr/>
      <dgm:t>
        <a:bodyPr/>
        <a:lstStyle/>
        <a:p>
          <a:pPr rtl="0"/>
          <a:r>
            <a:rPr lang="ru-RU" baseline="0" smtClean="0"/>
            <a:t>з'ясування способів досягнення поставлених завдань і створення відповідних правових, економічних, організаційно-управлінських механізмів</a:t>
          </a:r>
          <a:endParaRPr lang="ru-RU"/>
        </a:p>
      </dgm:t>
    </dgm:pt>
    <dgm:pt modelId="{2437F3CC-13FF-4E16-9CA2-343BBE8CEB0D}" type="parTrans" cxnId="{FAA29677-CE91-4EEE-A635-7AE33EE3EC36}">
      <dgm:prSet/>
      <dgm:spPr/>
      <dgm:t>
        <a:bodyPr/>
        <a:lstStyle/>
        <a:p>
          <a:endParaRPr lang="ru-RU"/>
        </a:p>
      </dgm:t>
    </dgm:pt>
    <dgm:pt modelId="{AF7A7826-0837-4296-9C13-E192409E15A6}" type="sibTrans" cxnId="{FAA29677-CE91-4EEE-A635-7AE33EE3EC36}">
      <dgm:prSet/>
      <dgm:spPr/>
      <dgm:t>
        <a:bodyPr/>
        <a:lstStyle/>
        <a:p>
          <a:endParaRPr lang="ru-RU"/>
        </a:p>
      </dgm:t>
    </dgm:pt>
    <dgm:pt modelId="{328DC474-8F97-46BA-8825-03D7A2EBDE73}">
      <dgm:prSet/>
      <dgm:spPr/>
      <dgm:t>
        <a:bodyPr/>
        <a:lstStyle/>
        <a:p>
          <a:pPr rtl="0"/>
          <a:r>
            <a:rPr lang="ru-RU" baseline="0" smtClean="0"/>
            <a:t>формування необхідних ресурсів (фінансових, матеріальних, інтелектуальних, трудових, інформаційних тощо)</a:t>
          </a:r>
          <a:endParaRPr lang="ru-RU"/>
        </a:p>
      </dgm:t>
    </dgm:pt>
    <dgm:pt modelId="{83FB8C7C-71CD-412C-A09A-BD4F76C0EBC5}" type="parTrans" cxnId="{81B9F000-3E3C-4E5D-B67A-218EA0D00A9D}">
      <dgm:prSet/>
      <dgm:spPr/>
      <dgm:t>
        <a:bodyPr/>
        <a:lstStyle/>
        <a:p>
          <a:endParaRPr lang="ru-RU"/>
        </a:p>
      </dgm:t>
    </dgm:pt>
    <dgm:pt modelId="{1C13A258-8DB4-4E3B-A1B3-4C525C3AD533}" type="sibTrans" cxnId="{81B9F000-3E3C-4E5D-B67A-218EA0D00A9D}">
      <dgm:prSet/>
      <dgm:spPr/>
      <dgm:t>
        <a:bodyPr/>
        <a:lstStyle/>
        <a:p>
          <a:endParaRPr lang="ru-RU"/>
        </a:p>
      </dgm:t>
    </dgm:pt>
    <dgm:pt modelId="{7DC19D63-60EB-4AA1-8D9C-50B824A89076}">
      <dgm:prSet/>
      <dgm:spPr/>
      <dgm:t>
        <a:bodyPr/>
        <a:lstStyle/>
        <a:p>
          <a:pPr rtl="0"/>
          <a:r>
            <a:rPr lang="ru-RU" baseline="0" smtClean="0"/>
            <a:t>передбачення ризиків і наслідків управлінських рішень.</a:t>
          </a:r>
          <a:endParaRPr lang="ru-RU"/>
        </a:p>
      </dgm:t>
    </dgm:pt>
    <dgm:pt modelId="{F12A5FF4-9F89-47DE-8EB9-AC8FCA39AAD2}" type="parTrans" cxnId="{69C8E4A3-0ED0-44C0-B31C-9966B11E41D2}">
      <dgm:prSet/>
      <dgm:spPr/>
      <dgm:t>
        <a:bodyPr/>
        <a:lstStyle/>
        <a:p>
          <a:endParaRPr lang="ru-RU"/>
        </a:p>
      </dgm:t>
    </dgm:pt>
    <dgm:pt modelId="{8D10B657-23FB-42CB-AE96-FB9CF134CA58}" type="sibTrans" cxnId="{69C8E4A3-0ED0-44C0-B31C-9966B11E41D2}">
      <dgm:prSet/>
      <dgm:spPr/>
      <dgm:t>
        <a:bodyPr/>
        <a:lstStyle/>
        <a:p>
          <a:endParaRPr lang="ru-RU"/>
        </a:p>
      </dgm:t>
    </dgm:pt>
    <dgm:pt modelId="{5089102D-3E00-4918-9652-A400131E82A8}" type="pres">
      <dgm:prSet presAssocID="{B37DB11C-CDF7-4B12-BC62-F39A120FDFF1}" presName="Name0" presStyleCnt="0">
        <dgm:presLayoutVars>
          <dgm:dir/>
          <dgm:resizeHandles val="exact"/>
        </dgm:presLayoutVars>
      </dgm:prSet>
      <dgm:spPr/>
    </dgm:pt>
    <dgm:pt modelId="{F34774FE-001C-4DB5-A75A-67B60802FC4B}" type="pres">
      <dgm:prSet presAssocID="{E7796022-5699-4A9E-BFF8-72F97CD539B6}" presName="node" presStyleLbl="node1" presStyleIdx="0" presStyleCnt="5">
        <dgm:presLayoutVars>
          <dgm:bulletEnabled val="1"/>
        </dgm:presLayoutVars>
      </dgm:prSet>
      <dgm:spPr/>
    </dgm:pt>
    <dgm:pt modelId="{A982A0BA-F795-49DF-843E-AC8B4B32FDDC}" type="pres">
      <dgm:prSet presAssocID="{F08BAE4C-545B-47BD-8232-57758EBDF59A}" presName="sibTrans" presStyleLbl="sibTrans2D1" presStyleIdx="0" presStyleCnt="4"/>
      <dgm:spPr/>
    </dgm:pt>
    <dgm:pt modelId="{09373509-8B82-46D4-936D-7F4B410A886A}" type="pres">
      <dgm:prSet presAssocID="{F08BAE4C-545B-47BD-8232-57758EBDF59A}" presName="connectorText" presStyleLbl="sibTrans2D1" presStyleIdx="0" presStyleCnt="4"/>
      <dgm:spPr/>
    </dgm:pt>
    <dgm:pt modelId="{5DB466A7-F2D0-42AF-98C6-E7B4AB0DAAB0}" type="pres">
      <dgm:prSet presAssocID="{9B1B3925-7AE5-4626-81AC-2F7DE55BBC91}" presName="node" presStyleLbl="node1" presStyleIdx="1" presStyleCnt="5">
        <dgm:presLayoutVars>
          <dgm:bulletEnabled val="1"/>
        </dgm:presLayoutVars>
      </dgm:prSet>
      <dgm:spPr/>
    </dgm:pt>
    <dgm:pt modelId="{1771CF46-A166-40C8-9EBD-54807EF5CB4C}" type="pres">
      <dgm:prSet presAssocID="{668A7178-1E02-4B8F-813A-C19AE9D5B3FB}" presName="sibTrans" presStyleLbl="sibTrans2D1" presStyleIdx="1" presStyleCnt="4"/>
      <dgm:spPr/>
    </dgm:pt>
    <dgm:pt modelId="{2048E916-3111-4B50-9AC8-8854073B095A}" type="pres">
      <dgm:prSet presAssocID="{668A7178-1E02-4B8F-813A-C19AE9D5B3FB}" presName="connectorText" presStyleLbl="sibTrans2D1" presStyleIdx="1" presStyleCnt="4"/>
      <dgm:spPr/>
    </dgm:pt>
    <dgm:pt modelId="{9F16E8A1-4EE1-4080-8AC5-F2B51AB7C0ED}" type="pres">
      <dgm:prSet presAssocID="{36AE907C-9043-4044-A321-39C45180B90B}" presName="node" presStyleLbl="node1" presStyleIdx="2" presStyleCnt="5">
        <dgm:presLayoutVars>
          <dgm:bulletEnabled val="1"/>
        </dgm:presLayoutVars>
      </dgm:prSet>
      <dgm:spPr/>
    </dgm:pt>
    <dgm:pt modelId="{2C319DB6-221A-4C95-9F75-466774A7809B}" type="pres">
      <dgm:prSet presAssocID="{AF7A7826-0837-4296-9C13-E192409E15A6}" presName="sibTrans" presStyleLbl="sibTrans2D1" presStyleIdx="2" presStyleCnt="4"/>
      <dgm:spPr/>
    </dgm:pt>
    <dgm:pt modelId="{B458EAF2-29CE-4921-857D-328A69464B49}" type="pres">
      <dgm:prSet presAssocID="{AF7A7826-0837-4296-9C13-E192409E15A6}" presName="connectorText" presStyleLbl="sibTrans2D1" presStyleIdx="2" presStyleCnt="4"/>
      <dgm:spPr/>
    </dgm:pt>
    <dgm:pt modelId="{7F1F63AD-5569-4C3F-B588-02947EA8B67B}" type="pres">
      <dgm:prSet presAssocID="{328DC474-8F97-46BA-8825-03D7A2EBDE73}" presName="node" presStyleLbl="node1" presStyleIdx="3" presStyleCnt="5">
        <dgm:presLayoutVars>
          <dgm:bulletEnabled val="1"/>
        </dgm:presLayoutVars>
      </dgm:prSet>
      <dgm:spPr/>
    </dgm:pt>
    <dgm:pt modelId="{52599B82-9FEE-4238-AAA3-79985AAEE554}" type="pres">
      <dgm:prSet presAssocID="{1C13A258-8DB4-4E3B-A1B3-4C525C3AD533}" presName="sibTrans" presStyleLbl="sibTrans2D1" presStyleIdx="3" presStyleCnt="4"/>
      <dgm:spPr/>
    </dgm:pt>
    <dgm:pt modelId="{BD7C6210-E191-4890-93E8-FF21C8DEF3C1}" type="pres">
      <dgm:prSet presAssocID="{1C13A258-8DB4-4E3B-A1B3-4C525C3AD533}" presName="connectorText" presStyleLbl="sibTrans2D1" presStyleIdx="3" presStyleCnt="4"/>
      <dgm:spPr/>
    </dgm:pt>
    <dgm:pt modelId="{4C5DD636-152C-4AEC-BC62-E7B0083EC63D}" type="pres">
      <dgm:prSet presAssocID="{7DC19D63-60EB-4AA1-8D9C-50B824A89076}" presName="node" presStyleLbl="node1" presStyleIdx="4" presStyleCnt="5">
        <dgm:presLayoutVars>
          <dgm:bulletEnabled val="1"/>
        </dgm:presLayoutVars>
      </dgm:prSet>
      <dgm:spPr/>
    </dgm:pt>
  </dgm:ptLst>
  <dgm:cxnLst>
    <dgm:cxn modelId="{81B9F000-3E3C-4E5D-B67A-218EA0D00A9D}" srcId="{B37DB11C-CDF7-4B12-BC62-F39A120FDFF1}" destId="{328DC474-8F97-46BA-8825-03D7A2EBDE73}" srcOrd="3" destOrd="0" parTransId="{83FB8C7C-71CD-412C-A09A-BD4F76C0EBC5}" sibTransId="{1C13A258-8DB4-4E3B-A1B3-4C525C3AD533}"/>
    <dgm:cxn modelId="{F732DD9E-CBE1-49DD-8AD8-8106A149AF4B}" type="presOf" srcId="{AF7A7826-0837-4296-9C13-E192409E15A6}" destId="{B458EAF2-29CE-4921-857D-328A69464B49}" srcOrd="1" destOrd="0" presId="urn:microsoft.com/office/officeart/2005/8/layout/process1"/>
    <dgm:cxn modelId="{C37B3D4F-9DE9-4433-A2DA-5729E1F88CD0}" type="presOf" srcId="{F08BAE4C-545B-47BD-8232-57758EBDF59A}" destId="{09373509-8B82-46D4-936D-7F4B410A886A}" srcOrd="1" destOrd="0" presId="urn:microsoft.com/office/officeart/2005/8/layout/process1"/>
    <dgm:cxn modelId="{69C8E4A3-0ED0-44C0-B31C-9966B11E41D2}" srcId="{B37DB11C-CDF7-4B12-BC62-F39A120FDFF1}" destId="{7DC19D63-60EB-4AA1-8D9C-50B824A89076}" srcOrd="4" destOrd="0" parTransId="{F12A5FF4-9F89-47DE-8EB9-AC8FCA39AAD2}" sibTransId="{8D10B657-23FB-42CB-AE96-FB9CF134CA58}"/>
    <dgm:cxn modelId="{E1B17E19-5AD6-4346-AA81-9EA5FAC929A1}" srcId="{B37DB11C-CDF7-4B12-BC62-F39A120FDFF1}" destId="{E7796022-5699-4A9E-BFF8-72F97CD539B6}" srcOrd="0" destOrd="0" parTransId="{4AE57331-42B1-4247-9217-97BCF1D582DF}" sibTransId="{F08BAE4C-545B-47BD-8232-57758EBDF59A}"/>
    <dgm:cxn modelId="{FAA29677-CE91-4EEE-A635-7AE33EE3EC36}" srcId="{B37DB11C-CDF7-4B12-BC62-F39A120FDFF1}" destId="{36AE907C-9043-4044-A321-39C45180B90B}" srcOrd="2" destOrd="0" parTransId="{2437F3CC-13FF-4E16-9CA2-343BBE8CEB0D}" sibTransId="{AF7A7826-0837-4296-9C13-E192409E15A6}"/>
    <dgm:cxn modelId="{0426CEDD-7AF3-4C31-A8DA-905957DC33C5}" type="presOf" srcId="{AF7A7826-0837-4296-9C13-E192409E15A6}" destId="{2C319DB6-221A-4C95-9F75-466774A7809B}" srcOrd="0" destOrd="0" presId="urn:microsoft.com/office/officeart/2005/8/layout/process1"/>
    <dgm:cxn modelId="{D82605E5-865D-46B4-AD3D-041239B315A1}" srcId="{B37DB11C-CDF7-4B12-BC62-F39A120FDFF1}" destId="{9B1B3925-7AE5-4626-81AC-2F7DE55BBC91}" srcOrd="1" destOrd="0" parTransId="{B7907400-E9CE-4112-B866-60E735866B4E}" sibTransId="{668A7178-1E02-4B8F-813A-C19AE9D5B3FB}"/>
    <dgm:cxn modelId="{7B3F43C8-1F3C-4B66-8CCB-B9E2FDF9C0C0}" type="presOf" srcId="{668A7178-1E02-4B8F-813A-C19AE9D5B3FB}" destId="{2048E916-3111-4B50-9AC8-8854073B095A}" srcOrd="1" destOrd="0" presId="urn:microsoft.com/office/officeart/2005/8/layout/process1"/>
    <dgm:cxn modelId="{39C033C7-EA56-4BA7-BFDF-EF6EFDBC0F45}" type="presOf" srcId="{1C13A258-8DB4-4E3B-A1B3-4C525C3AD533}" destId="{52599B82-9FEE-4238-AAA3-79985AAEE554}" srcOrd="0" destOrd="0" presId="urn:microsoft.com/office/officeart/2005/8/layout/process1"/>
    <dgm:cxn modelId="{1E536126-9861-4477-8945-0C6028CC3324}" type="presOf" srcId="{9B1B3925-7AE5-4626-81AC-2F7DE55BBC91}" destId="{5DB466A7-F2D0-42AF-98C6-E7B4AB0DAAB0}" srcOrd="0" destOrd="0" presId="urn:microsoft.com/office/officeart/2005/8/layout/process1"/>
    <dgm:cxn modelId="{09D361DB-D83A-44AA-9199-AA9581A3C497}" type="presOf" srcId="{B37DB11C-CDF7-4B12-BC62-F39A120FDFF1}" destId="{5089102D-3E00-4918-9652-A400131E82A8}" srcOrd="0" destOrd="0" presId="urn:microsoft.com/office/officeart/2005/8/layout/process1"/>
    <dgm:cxn modelId="{CEB7D6D8-453C-491F-8A79-EEA8889B90C7}" type="presOf" srcId="{F08BAE4C-545B-47BD-8232-57758EBDF59A}" destId="{A982A0BA-F795-49DF-843E-AC8B4B32FDDC}" srcOrd="0" destOrd="0" presId="urn:microsoft.com/office/officeart/2005/8/layout/process1"/>
    <dgm:cxn modelId="{69F27560-2394-41A7-83B4-FE21FF2364C0}" type="presOf" srcId="{36AE907C-9043-4044-A321-39C45180B90B}" destId="{9F16E8A1-4EE1-4080-8AC5-F2B51AB7C0ED}" srcOrd="0" destOrd="0" presId="urn:microsoft.com/office/officeart/2005/8/layout/process1"/>
    <dgm:cxn modelId="{77653151-F04B-4719-981C-5B52AB6E41D5}" type="presOf" srcId="{7DC19D63-60EB-4AA1-8D9C-50B824A89076}" destId="{4C5DD636-152C-4AEC-BC62-E7B0083EC63D}" srcOrd="0" destOrd="0" presId="urn:microsoft.com/office/officeart/2005/8/layout/process1"/>
    <dgm:cxn modelId="{50D933D5-F610-4435-89D6-3956F58B1A65}" type="presOf" srcId="{328DC474-8F97-46BA-8825-03D7A2EBDE73}" destId="{7F1F63AD-5569-4C3F-B588-02947EA8B67B}" srcOrd="0" destOrd="0" presId="urn:microsoft.com/office/officeart/2005/8/layout/process1"/>
    <dgm:cxn modelId="{59014443-CB49-4D3F-B5D4-E5E4D0D5D9D0}" type="presOf" srcId="{668A7178-1E02-4B8F-813A-C19AE9D5B3FB}" destId="{1771CF46-A166-40C8-9EBD-54807EF5CB4C}" srcOrd="0" destOrd="0" presId="urn:microsoft.com/office/officeart/2005/8/layout/process1"/>
    <dgm:cxn modelId="{528733AD-F624-487A-BE8A-801107EFE142}" type="presOf" srcId="{E7796022-5699-4A9E-BFF8-72F97CD539B6}" destId="{F34774FE-001C-4DB5-A75A-67B60802FC4B}" srcOrd="0" destOrd="0" presId="urn:microsoft.com/office/officeart/2005/8/layout/process1"/>
    <dgm:cxn modelId="{088BE406-8E3E-4AF2-80BD-143038F7B4C0}" type="presOf" srcId="{1C13A258-8DB4-4E3B-A1B3-4C525C3AD533}" destId="{BD7C6210-E191-4890-93E8-FF21C8DEF3C1}" srcOrd="1" destOrd="0" presId="urn:microsoft.com/office/officeart/2005/8/layout/process1"/>
    <dgm:cxn modelId="{F4D4E7AC-6932-480B-A7B4-EB822C845CA3}" type="presParOf" srcId="{5089102D-3E00-4918-9652-A400131E82A8}" destId="{F34774FE-001C-4DB5-A75A-67B60802FC4B}" srcOrd="0" destOrd="0" presId="urn:microsoft.com/office/officeart/2005/8/layout/process1"/>
    <dgm:cxn modelId="{B8282EA6-EDFC-4B4B-A26B-91944CAA0E9E}" type="presParOf" srcId="{5089102D-3E00-4918-9652-A400131E82A8}" destId="{A982A0BA-F795-49DF-843E-AC8B4B32FDDC}" srcOrd="1" destOrd="0" presId="urn:microsoft.com/office/officeart/2005/8/layout/process1"/>
    <dgm:cxn modelId="{D2747B07-8674-496A-8240-E8D17DBF7E99}" type="presParOf" srcId="{A982A0BA-F795-49DF-843E-AC8B4B32FDDC}" destId="{09373509-8B82-46D4-936D-7F4B410A886A}" srcOrd="0" destOrd="0" presId="urn:microsoft.com/office/officeart/2005/8/layout/process1"/>
    <dgm:cxn modelId="{C900B21D-A0BF-46EC-B976-0DFCC820BB7F}" type="presParOf" srcId="{5089102D-3E00-4918-9652-A400131E82A8}" destId="{5DB466A7-F2D0-42AF-98C6-E7B4AB0DAAB0}" srcOrd="2" destOrd="0" presId="urn:microsoft.com/office/officeart/2005/8/layout/process1"/>
    <dgm:cxn modelId="{8DFB979C-7362-4453-9286-4B67B9804A6E}" type="presParOf" srcId="{5089102D-3E00-4918-9652-A400131E82A8}" destId="{1771CF46-A166-40C8-9EBD-54807EF5CB4C}" srcOrd="3" destOrd="0" presId="urn:microsoft.com/office/officeart/2005/8/layout/process1"/>
    <dgm:cxn modelId="{E72A071F-C59C-4AE0-9EA5-12EC72FCAAF1}" type="presParOf" srcId="{1771CF46-A166-40C8-9EBD-54807EF5CB4C}" destId="{2048E916-3111-4B50-9AC8-8854073B095A}" srcOrd="0" destOrd="0" presId="urn:microsoft.com/office/officeart/2005/8/layout/process1"/>
    <dgm:cxn modelId="{8D26B6E1-A12D-4B0E-88F0-6811BA522B1D}" type="presParOf" srcId="{5089102D-3E00-4918-9652-A400131E82A8}" destId="{9F16E8A1-4EE1-4080-8AC5-F2B51AB7C0ED}" srcOrd="4" destOrd="0" presId="urn:microsoft.com/office/officeart/2005/8/layout/process1"/>
    <dgm:cxn modelId="{8BCD4A76-AB4E-4956-8F84-C9F65E0BA47C}" type="presParOf" srcId="{5089102D-3E00-4918-9652-A400131E82A8}" destId="{2C319DB6-221A-4C95-9F75-466774A7809B}" srcOrd="5" destOrd="0" presId="urn:microsoft.com/office/officeart/2005/8/layout/process1"/>
    <dgm:cxn modelId="{CD590B08-F9ED-467B-A6FC-09D8BAD57DDB}" type="presParOf" srcId="{2C319DB6-221A-4C95-9F75-466774A7809B}" destId="{B458EAF2-29CE-4921-857D-328A69464B49}" srcOrd="0" destOrd="0" presId="urn:microsoft.com/office/officeart/2005/8/layout/process1"/>
    <dgm:cxn modelId="{CF9E710C-A6E2-4358-84DA-0EC86ACC04C4}" type="presParOf" srcId="{5089102D-3E00-4918-9652-A400131E82A8}" destId="{7F1F63AD-5569-4C3F-B588-02947EA8B67B}" srcOrd="6" destOrd="0" presId="urn:microsoft.com/office/officeart/2005/8/layout/process1"/>
    <dgm:cxn modelId="{3150E7B8-4D6F-4D76-92B6-8B8FB9AFBB4C}" type="presParOf" srcId="{5089102D-3E00-4918-9652-A400131E82A8}" destId="{52599B82-9FEE-4238-AAA3-79985AAEE554}" srcOrd="7" destOrd="0" presId="urn:microsoft.com/office/officeart/2005/8/layout/process1"/>
    <dgm:cxn modelId="{DF734043-97EE-42EF-9C20-41A22807E3E5}" type="presParOf" srcId="{52599B82-9FEE-4238-AAA3-79985AAEE554}" destId="{BD7C6210-E191-4890-93E8-FF21C8DEF3C1}" srcOrd="0" destOrd="0" presId="urn:microsoft.com/office/officeart/2005/8/layout/process1"/>
    <dgm:cxn modelId="{2FDC01D1-F8BF-42A0-A04F-288E82014AC6}" type="presParOf" srcId="{5089102D-3E00-4918-9652-A400131E82A8}" destId="{4C5DD636-152C-4AEC-BC62-E7B0083EC63D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6D3888A-C5A9-4B1B-A802-E4195916CAF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1E020F-1B18-40F7-9D74-D3C6684CC35E}">
      <dgm:prSet custT="1"/>
      <dgm:spPr>
        <a:solidFill>
          <a:srgbClr val="00B0F0"/>
        </a:solidFill>
      </dgm:spPr>
      <dgm:t>
        <a:bodyPr/>
        <a:lstStyle/>
        <a:p>
          <a:pPr rtl="0"/>
          <a:r>
            <a:rPr lang="ru-RU" sz="2800" dirty="0" err="1" smtClean="0"/>
            <a:t>закони</a:t>
          </a:r>
          <a:r>
            <a:rPr lang="ru-RU" sz="2800" dirty="0" smtClean="0"/>
            <a:t> </a:t>
          </a:r>
          <a:endParaRPr lang="ru-RU" sz="2800" dirty="0"/>
        </a:p>
      </dgm:t>
    </dgm:pt>
    <dgm:pt modelId="{B36B1135-9CC7-4D30-908D-33FDFE2FDA94}" type="parTrans" cxnId="{C16208FB-5648-4DA0-BA47-6561E522631E}">
      <dgm:prSet/>
      <dgm:spPr/>
      <dgm:t>
        <a:bodyPr/>
        <a:lstStyle/>
        <a:p>
          <a:endParaRPr lang="ru-RU"/>
        </a:p>
      </dgm:t>
    </dgm:pt>
    <dgm:pt modelId="{9E687E45-1FFD-4CD3-9470-C3BFC5E6A5F7}" type="sibTrans" cxnId="{C16208FB-5648-4DA0-BA47-6561E522631E}">
      <dgm:prSet/>
      <dgm:spPr/>
      <dgm:t>
        <a:bodyPr/>
        <a:lstStyle/>
        <a:p>
          <a:endParaRPr lang="ru-RU"/>
        </a:p>
      </dgm:t>
    </dgm:pt>
    <dgm:pt modelId="{E8D66E7D-3AD0-494B-B611-1B3D72B40206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ru-RU" sz="1400" b="1" dirty="0" smtClean="0">
              <a:solidFill>
                <a:schemeClr val="bg1"/>
              </a:solidFill>
            </a:rPr>
            <a:t>Постанови, </a:t>
          </a:r>
          <a:r>
            <a:rPr lang="ru-RU" sz="1400" b="1" dirty="0" err="1" smtClean="0">
              <a:solidFill>
                <a:schemeClr val="bg1"/>
              </a:solidFill>
            </a:rPr>
            <a:t>укази</a:t>
          </a:r>
          <a:r>
            <a:rPr lang="ru-RU" sz="1400" b="1" dirty="0" smtClean="0">
              <a:solidFill>
                <a:schemeClr val="bg1"/>
              </a:solidFill>
            </a:rPr>
            <a:t>, </a:t>
          </a:r>
          <a:r>
            <a:rPr lang="ru-RU" sz="1400" b="1" dirty="0" err="1" smtClean="0">
              <a:solidFill>
                <a:schemeClr val="bg1"/>
              </a:solidFill>
            </a:rPr>
            <a:t>декрети</a:t>
          </a:r>
          <a:r>
            <a:rPr lang="ru-RU" sz="1400" b="1" dirty="0" smtClean="0">
              <a:solidFill>
                <a:schemeClr val="bg1"/>
              </a:solidFill>
            </a:rPr>
            <a:t>, </a:t>
          </a:r>
          <a:r>
            <a:rPr lang="ru-RU" sz="1400" b="1" dirty="0" err="1" smtClean="0">
              <a:solidFill>
                <a:schemeClr val="bg1"/>
              </a:solidFill>
            </a:rPr>
            <a:t>рішення</a:t>
          </a:r>
          <a:endParaRPr lang="ru-RU" sz="1400" b="1" dirty="0">
            <a:solidFill>
              <a:schemeClr val="bg1"/>
            </a:solidFill>
          </a:endParaRPr>
        </a:p>
      </dgm:t>
    </dgm:pt>
    <dgm:pt modelId="{7F80209F-E650-460A-B2BA-035C781B5B4C}" type="parTrans" cxnId="{DF410DA2-23FE-45D3-9D24-EEAB55B48924}">
      <dgm:prSet/>
      <dgm:spPr/>
      <dgm:t>
        <a:bodyPr/>
        <a:lstStyle/>
        <a:p>
          <a:endParaRPr lang="ru-RU"/>
        </a:p>
      </dgm:t>
    </dgm:pt>
    <dgm:pt modelId="{D9CA7E15-125E-4B39-87E4-9DAFCEC11FC1}" type="sibTrans" cxnId="{DF410DA2-23FE-45D3-9D24-EEAB55B48924}">
      <dgm:prSet/>
      <dgm:spPr/>
      <dgm:t>
        <a:bodyPr/>
        <a:lstStyle/>
        <a:p>
          <a:endParaRPr lang="ru-RU"/>
        </a:p>
      </dgm:t>
    </dgm:pt>
    <dgm:pt modelId="{1D779204-A647-4A48-B464-64C22C0F11F6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ru-RU" dirty="0" err="1" smtClean="0"/>
            <a:t>спрямовані</a:t>
          </a:r>
          <a:r>
            <a:rPr lang="ru-RU" dirty="0" smtClean="0"/>
            <a:t> на </a:t>
          </a:r>
          <a:r>
            <a:rPr lang="ru-RU" dirty="0" err="1" smtClean="0"/>
            <a:t>тривале</a:t>
          </a:r>
          <a:r>
            <a:rPr lang="ru-RU" dirty="0" smtClean="0"/>
            <a:t> </a:t>
          </a:r>
          <a:r>
            <a:rPr lang="ru-RU" dirty="0" err="1" smtClean="0"/>
            <a:t>правове</a:t>
          </a:r>
          <a:r>
            <a:rPr lang="ru-RU" dirty="0" smtClean="0"/>
            <a:t> </a:t>
          </a:r>
          <a:r>
            <a:rPr lang="ru-RU" dirty="0" err="1" smtClean="0"/>
            <a:t>регулювання</a:t>
          </a:r>
          <a:r>
            <a:rPr lang="ru-RU" dirty="0" smtClean="0"/>
            <a:t> ринку</a:t>
          </a:r>
          <a:endParaRPr lang="ru-RU" dirty="0"/>
        </a:p>
      </dgm:t>
    </dgm:pt>
    <dgm:pt modelId="{4B4A2632-9F7E-489B-B230-8C63EB8A3B1B}" type="parTrans" cxnId="{B605AB55-121F-4E75-9BEE-F0E12B9E2EC8}">
      <dgm:prSet/>
      <dgm:spPr/>
      <dgm:t>
        <a:bodyPr/>
        <a:lstStyle/>
        <a:p>
          <a:endParaRPr lang="ru-RU"/>
        </a:p>
      </dgm:t>
    </dgm:pt>
    <dgm:pt modelId="{0D88A061-A808-42A2-8354-CBE2B4DCA68A}" type="sibTrans" cxnId="{B605AB55-121F-4E75-9BEE-F0E12B9E2EC8}">
      <dgm:prSet/>
      <dgm:spPr/>
      <dgm:t>
        <a:bodyPr/>
        <a:lstStyle/>
        <a:p>
          <a:endParaRPr lang="ru-RU"/>
        </a:p>
      </dgm:t>
    </dgm:pt>
    <dgm:pt modelId="{6CC2D0AF-9847-4D33-8C44-1F5E4C0D174A}">
      <dgm:prSet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r>
            <a:rPr lang="ru-RU" dirty="0" err="1" smtClean="0">
              <a:solidFill>
                <a:schemeClr val="tx1"/>
              </a:solidFill>
            </a:rPr>
            <a:t>виконують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функції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короткотермінового</a:t>
          </a:r>
          <a:r>
            <a:rPr lang="ru-RU" dirty="0" smtClean="0">
              <a:solidFill>
                <a:schemeClr val="tx1"/>
              </a:solidFill>
            </a:rPr>
            <a:t>, </a:t>
          </a:r>
          <a:r>
            <a:rPr lang="ru-RU" dirty="0" err="1" smtClean="0">
              <a:solidFill>
                <a:schemeClr val="tx1"/>
              </a:solidFill>
            </a:rPr>
            <a:t>або</a:t>
          </a:r>
          <a:r>
            <a:rPr lang="ru-RU" dirty="0" smtClean="0">
              <a:solidFill>
                <a:schemeClr val="tx1"/>
              </a:solidFill>
            </a:rPr>
            <a:t> оперативного </a:t>
          </a:r>
          <a:r>
            <a:rPr lang="ru-RU" dirty="0" err="1" smtClean="0">
              <a:solidFill>
                <a:schemeClr val="tx1"/>
              </a:solidFill>
            </a:rPr>
            <a:t>регулювання</a:t>
          </a:r>
          <a:endParaRPr lang="ru-RU" dirty="0">
            <a:solidFill>
              <a:schemeClr val="tx1"/>
            </a:solidFill>
          </a:endParaRPr>
        </a:p>
      </dgm:t>
    </dgm:pt>
    <dgm:pt modelId="{94AF08E2-936D-4CE6-9F20-EC4412F947B8}" type="parTrans" cxnId="{6BC85552-1B04-4606-9BA1-2721B0F52FF8}">
      <dgm:prSet/>
      <dgm:spPr/>
      <dgm:t>
        <a:bodyPr/>
        <a:lstStyle/>
        <a:p>
          <a:endParaRPr lang="ru-RU"/>
        </a:p>
      </dgm:t>
    </dgm:pt>
    <dgm:pt modelId="{2DBE370D-68E7-4C9F-B80D-92B837E6E210}" type="sibTrans" cxnId="{6BC85552-1B04-4606-9BA1-2721B0F52FF8}">
      <dgm:prSet/>
      <dgm:spPr/>
      <dgm:t>
        <a:bodyPr/>
        <a:lstStyle/>
        <a:p>
          <a:endParaRPr lang="ru-RU"/>
        </a:p>
      </dgm:t>
    </dgm:pt>
    <dgm:pt modelId="{088B6848-F893-436C-B112-77FCA7BADDC7}" type="pres">
      <dgm:prSet presAssocID="{16D3888A-C5A9-4B1B-A802-E4195916CAF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8EADA9-AB81-4787-AB67-C8C76E26713D}" type="pres">
      <dgm:prSet presAssocID="{AC1E020F-1B18-40F7-9D74-D3C6684CC35E}" presName="composite" presStyleCnt="0"/>
      <dgm:spPr/>
    </dgm:pt>
    <dgm:pt modelId="{0D39C60F-9A7A-40B3-B320-63036712198C}" type="pres">
      <dgm:prSet presAssocID="{AC1E020F-1B18-40F7-9D74-D3C6684CC35E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BFF05A-E573-4EA8-B586-9778025A368A}" type="pres">
      <dgm:prSet presAssocID="{AC1E020F-1B18-40F7-9D74-D3C6684CC35E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49FDE6-748E-4FCE-A986-D1FC74FB643C}" type="pres">
      <dgm:prSet presAssocID="{9E687E45-1FFD-4CD3-9470-C3BFC5E6A5F7}" presName="sp" presStyleCnt="0"/>
      <dgm:spPr/>
    </dgm:pt>
    <dgm:pt modelId="{6C93F892-5A60-46B2-B04E-387067D1F419}" type="pres">
      <dgm:prSet presAssocID="{E8D66E7D-3AD0-494B-B611-1B3D72B40206}" presName="composite" presStyleCnt="0"/>
      <dgm:spPr/>
    </dgm:pt>
    <dgm:pt modelId="{7B3CFC47-59D3-4088-849A-B611BDA4A144}" type="pres">
      <dgm:prSet presAssocID="{E8D66E7D-3AD0-494B-B611-1B3D72B40206}" presName="parentText" presStyleLbl="alignNode1" presStyleIdx="1" presStyleCnt="2" custLinFactNeighborX="-63323" custLinFactNeighborY="-108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266CED-C2FD-44FB-BCC7-9AE68D6DED39}" type="pres">
      <dgm:prSet presAssocID="{E8D66E7D-3AD0-494B-B611-1B3D72B40206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C8D735-366C-47D9-B44F-523906F3C193}" type="presOf" srcId="{E8D66E7D-3AD0-494B-B611-1B3D72B40206}" destId="{7B3CFC47-59D3-4088-849A-B611BDA4A144}" srcOrd="0" destOrd="0" presId="urn:microsoft.com/office/officeart/2005/8/layout/chevron2"/>
    <dgm:cxn modelId="{DF410DA2-23FE-45D3-9D24-EEAB55B48924}" srcId="{16D3888A-C5A9-4B1B-A802-E4195916CAF9}" destId="{E8D66E7D-3AD0-494B-B611-1B3D72B40206}" srcOrd="1" destOrd="0" parTransId="{7F80209F-E650-460A-B2BA-035C781B5B4C}" sibTransId="{D9CA7E15-125E-4B39-87E4-9DAFCEC11FC1}"/>
    <dgm:cxn modelId="{63D57689-48FA-47BD-BC83-93C23289DBF7}" type="presOf" srcId="{16D3888A-C5A9-4B1B-A802-E4195916CAF9}" destId="{088B6848-F893-436C-B112-77FCA7BADDC7}" srcOrd="0" destOrd="0" presId="urn:microsoft.com/office/officeart/2005/8/layout/chevron2"/>
    <dgm:cxn modelId="{B605AB55-121F-4E75-9BEE-F0E12B9E2EC8}" srcId="{AC1E020F-1B18-40F7-9D74-D3C6684CC35E}" destId="{1D779204-A647-4A48-B464-64C22C0F11F6}" srcOrd="0" destOrd="0" parTransId="{4B4A2632-9F7E-489B-B230-8C63EB8A3B1B}" sibTransId="{0D88A061-A808-42A2-8354-CBE2B4DCA68A}"/>
    <dgm:cxn modelId="{6BC85552-1B04-4606-9BA1-2721B0F52FF8}" srcId="{E8D66E7D-3AD0-494B-B611-1B3D72B40206}" destId="{6CC2D0AF-9847-4D33-8C44-1F5E4C0D174A}" srcOrd="0" destOrd="0" parTransId="{94AF08E2-936D-4CE6-9F20-EC4412F947B8}" sibTransId="{2DBE370D-68E7-4C9F-B80D-92B837E6E210}"/>
    <dgm:cxn modelId="{B9303485-3338-4EEC-B956-687682D16E22}" type="presOf" srcId="{6CC2D0AF-9847-4D33-8C44-1F5E4C0D174A}" destId="{BA266CED-C2FD-44FB-BCC7-9AE68D6DED39}" srcOrd="0" destOrd="0" presId="urn:microsoft.com/office/officeart/2005/8/layout/chevron2"/>
    <dgm:cxn modelId="{7F82A5DA-D7B7-4B09-96C4-3A2270107350}" type="presOf" srcId="{AC1E020F-1B18-40F7-9D74-D3C6684CC35E}" destId="{0D39C60F-9A7A-40B3-B320-63036712198C}" srcOrd="0" destOrd="0" presId="urn:microsoft.com/office/officeart/2005/8/layout/chevron2"/>
    <dgm:cxn modelId="{374498F5-CBE1-4C1C-AD38-2D278ABDD3C6}" type="presOf" srcId="{1D779204-A647-4A48-B464-64C22C0F11F6}" destId="{29BFF05A-E573-4EA8-B586-9778025A368A}" srcOrd="0" destOrd="0" presId="urn:microsoft.com/office/officeart/2005/8/layout/chevron2"/>
    <dgm:cxn modelId="{C16208FB-5648-4DA0-BA47-6561E522631E}" srcId="{16D3888A-C5A9-4B1B-A802-E4195916CAF9}" destId="{AC1E020F-1B18-40F7-9D74-D3C6684CC35E}" srcOrd="0" destOrd="0" parTransId="{B36B1135-9CC7-4D30-908D-33FDFE2FDA94}" sibTransId="{9E687E45-1FFD-4CD3-9470-C3BFC5E6A5F7}"/>
    <dgm:cxn modelId="{927DD2DE-0EDB-4255-8E89-9941E32AFA52}" type="presParOf" srcId="{088B6848-F893-436C-B112-77FCA7BADDC7}" destId="{D78EADA9-AB81-4787-AB67-C8C76E26713D}" srcOrd="0" destOrd="0" presId="urn:microsoft.com/office/officeart/2005/8/layout/chevron2"/>
    <dgm:cxn modelId="{AB8A198A-11D0-487F-B2B5-55E2973D1899}" type="presParOf" srcId="{D78EADA9-AB81-4787-AB67-C8C76E26713D}" destId="{0D39C60F-9A7A-40B3-B320-63036712198C}" srcOrd="0" destOrd="0" presId="urn:microsoft.com/office/officeart/2005/8/layout/chevron2"/>
    <dgm:cxn modelId="{138F1BA6-0402-4876-8AA3-37ACE95F3070}" type="presParOf" srcId="{D78EADA9-AB81-4787-AB67-C8C76E26713D}" destId="{29BFF05A-E573-4EA8-B586-9778025A368A}" srcOrd="1" destOrd="0" presId="urn:microsoft.com/office/officeart/2005/8/layout/chevron2"/>
    <dgm:cxn modelId="{8061981D-0A65-449E-9F9D-FF60D41BEAD6}" type="presParOf" srcId="{088B6848-F893-436C-B112-77FCA7BADDC7}" destId="{ED49FDE6-748E-4FCE-A986-D1FC74FB643C}" srcOrd="1" destOrd="0" presId="urn:microsoft.com/office/officeart/2005/8/layout/chevron2"/>
    <dgm:cxn modelId="{A787CEF0-8A66-446F-85D5-1E96EE045C9A}" type="presParOf" srcId="{088B6848-F893-436C-B112-77FCA7BADDC7}" destId="{6C93F892-5A60-46B2-B04E-387067D1F419}" srcOrd="2" destOrd="0" presId="urn:microsoft.com/office/officeart/2005/8/layout/chevron2"/>
    <dgm:cxn modelId="{5DE58FA5-DC97-4789-8D72-5C0095423114}" type="presParOf" srcId="{6C93F892-5A60-46B2-B04E-387067D1F419}" destId="{7B3CFC47-59D3-4088-849A-B611BDA4A144}" srcOrd="0" destOrd="0" presId="urn:microsoft.com/office/officeart/2005/8/layout/chevron2"/>
    <dgm:cxn modelId="{543AC6E6-F620-4BC4-A64A-B28954BD9A07}" type="presParOf" srcId="{6C93F892-5A60-46B2-B04E-387067D1F419}" destId="{BA266CED-C2FD-44FB-BCC7-9AE68D6DED3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FC200E3-0B0E-4826-A203-E9BC533641B5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EF4447AC-9654-4A06-A6B7-0BAA69DF5F46}">
      <dgm:prSet/>
      <dgm:spPr/>
      <dgm:t>
        <a:bodyPr/>
        <a:lstStyle/>
        <a:p>
          <a:pPr rtl="0"/>
          <a:r>
            <a:rPr lang="ru-RU" i="1" baseline="0" smtClean="0"/>
            <a:t>Ліцензії - </a:t>
          </a:r>
          <a:r>
            <a:rPr lang="ru-RU" baseline="0" smtClean="0"/>
            <a:t>це спеціальні дозволи, які отримують суб´єкти підприємницької діяльності на здійснення окремих її видів</a:t>
          </a:r>
          <a:endParaRPr lang="ru-RU"/>
        </a:p>
      </dgm:t>
    </dgm:pt>
    <dgm:pt modelId="{B535ED9B-3378-4CC8-AE8B-0B1AC6704C96}" type="parTrans" cxnId="{3686F969-4F05-4330-BE6D-7265422003DB}">
      <dgm:prSet/>
      <dgm:spPr/>
      <dgm:t>
        <a:bodyPr/>
        <a:lstStyle/>
        <a:p>
          <a:endParaRPr lang="ru-RU"/>
        </a:p>
      </dgm:t>
    </dgm:pt>
    <dgm:pt modelId="{EBB266DE-1D08-437F-AB99-11BED9A20997}" type="sibTrans" cxnId="{3686F969-4F05-4330-BE6D-7265422003DB}">
      <dgm:prSet/>
      <dgm:spPr/>
      <dgm:t>
        <a:bodyPr/>
        <a:lstStyle/>
        <a:p>
          <a:endParaRPr lang="ru-RU"/>
        </a:p>
      </dgm:t>
    </dgm:pt>
    <dgm:pt modelId="{094F5885-C161-4B87-9E75-5642B9CD12CE}">
      <dgm:prSet/>
      <dgm:spPr/>
      <dgm:t>
        <a:bodyPr/>
        <a:lstStyle/>
        <a:p>
          <a:pPr rtl="0"/>
          <a:r>
            <a:rPr lang="ru-RU" i="1" baseline="0" smtClean="0"/>
            <a:t>Державне підприємництво </a:t>
          </a:r>
          <a:r>
            <a:rPr lang="ru-RU" baseline="0" smtClean="0"/>
            <a:t>передбачає перелік і механізм створення, функціонування підприємств з державною формою власності на засоби виробництва. Державний сектор економіки утворюється з декількох причин: з метою створення робочих місць, у зв´язку з потребами оборони, для утримання галузей комунального господарства - водо-, тепло- та енергопостачання, зв´язку, муніципального та залізничного транспорту.</a:t>
          </a:r>
          <a:endParaRPr lang="ru-RU"/>
        </a:p>
      </dgm:t>
    </dgm:pt>
    <dgm:pt modelId="{5630878E-CE7D-408F-96E7-A7C936FF0E83}" type="parTrans" cxnId="{4855AA49-5FA2-456A-BF3C-1DA6858DFFF4}">
      <dgm:prSet/>
      <dgm:spPr/>
      <dgm:t>
        <a:bodyPr/>
        <a:lstStyle/>
        <a:p>
          <a:endParaRPr lang="ru-RU"/>
        </a:p>
      </dgm:t>
    </dgm:pt>
    <dgm:pt modelId="{9886596A-2EB3-41CB-9711-87F498B20723}" type="sibTrans" cxnId="{4855AA49-5FA2-456A-BF3C-1DA6858DFFF4}">
      <dgm:prSet/>
      <dgm:spPr/>
      <dgm:t>
        <a:bodyPr/>
        <a:lstStyle/>
        <a:p>
          <a:endParaRPr lang="ru-RU"/>
        </a:p>
      </dgm:t>
    </dgm:pt>
    <dgm:pt modelId="{B5561457-C057-47C2-ACA1-4D921B711E39}" type="pres">
      <dgm:prSet presAssocID="{4FC200E3-0B0E-4826-A203-E9BC533641B5}" presName="linear" presStyleCnt="0">
        <dgm:presLayoutVars>
          <dgm:animLvl val="lvl"/>
          <dgm:resizeHandles val="exact"/>
        </dgm:presLayoutVars>
      </dgm:prSet>
      <dgm:spPr/>
    </dgm:pt>
    <dgm:pt modelId="{91E81AA0-4826-4247-8A69-002851360D65}" type="pres">
      <dgm:prSet presAssocID="{EF4447AC-9654-4A06-A6B7-0BAA69DF5F4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334196E-9D2E-4A16-A15C-CFDBBA4647F2}" type="pres">
      <dgm:prSet presAssocID="{EBB266DE-1D08-437F-AB99-11BED9A20997}" presName="spacer" presStyleCnt="0"/>
      <dgm:spPr/>
    </dgm:pt>
    <dgm:pt modelId="{40B8FD23-0691-4D7A-A7D0-C6CF9565DD19}" type="pres">
      <dgm:prSet presAssocID="{094F5885-C161-4B87-9E75-5642B9CD12CE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41E32DB0-EC3A-4974-8BA9-72770D64FD2F}" type="presOf" srcId="{094F5885-C161-4B87-9E75-5642B9CD12CE}" destId="{40B8FD23-0691-4D7A-A7D0-C6CF9565DD19}" srcOrd="0" destOrd="0" presId="urn:microsoft.com/office/officeart/2005/8/layout/vList2"/>
    <dgm:cxn modelId="{4855AA49-5FA2-456A-BF3C-1DA6858DFFF4}" srcId="{4FC200E3-0B0E-4826-A203-E9BC533641B5}" destId="{094F5885-C161-4B87-9E75-5642B9CD12CE}" srcOrd="1" destOrd="0" parTransId="{5630878E-CE7D-408F-96E7-A7C936FF0E83}" sibTransId="{9886596A-2EB3-41CB-9711-87F498B20723}"/>
    <dgm:cxn modelId="{3686F969-4F05-4330-BE6D-7265422003DB}" srcId="{4FC200E3-0B0E-4826-A203-E9BC533641B5}" destId="{EF4447AC-9654-4A06-A6B7-0BAA69DF5F46}" srcOrd="0" destOrd="0" parTransId="{B535ED9B-3378-4CC8-AE8B-0B1AC6704C96}" sibTransId="{EBB266DE-1D08-437F-AB99-11BED9A20997}"/>
    <dgm:cxn modelId="{F372C26B-7C3D-4B1A-A797-E236C9CBA647}" type="presOf" srcId="{EF4447AC-9654-4A06-A6B7-0BAA69DF5F46}" destId="{91E81AA0-4826-4247-8A69-002851360D65}" srcOrd="0" destOrd="0" presId="urn:microsoft.com/office/officeart/2005/8/layout/vList2"/>
    <dgm:cxn modelId="{A72EC603-CBCC-4643-A6C3-9BE81A0467C8}" type="presOf" srcId="{4FC200E3-0B0E-4826-A203-E9BC533641B5}" destId="{B5561457-C057-47C2-ACA1-4D921B711E39}" srcOrd="0" destOrd="0" presId="urn:microsoft.com/office/officeart/2005/8/layout/vList2"/>
    <dgm:cxn modelId="{FB69860A-D0EA-4446-A539-F70246C80F74}" type="presParOf" srcId="{B5561457-C057-47C2-ACA1-4D921B711E39}" destId="{91E81AA0-4826-4247-8A69-002851360D65}" srcOrd="0" destOrd="0" presId="urn:microsoft.com/office/officeart/2005/8/layout/vList2"/>
    <dgm:cxn modelId="{F7BF6D5E-99B1-4412-BBD9-F276D36D3EC6}" type="presParOf" srcId="{B5561457-C057-47C2-ACA1-4D921B711E39}" destId="{8334196E-9D2E-4A16-A15C-CFDBBA4647F2}" srcOrd="1" destOrd="0" presId="urn:microsoft.com/office/officeart/2005/8/layout/vList2"/>
    <dgm:cxn modelId="{2458CD2E-D193-4DE2-8BCC-E6137D0BFE48}" type="presParOf" srcId="{B5561457-C057-47C2-ACA1-4D921B711E39}" destId="{40B8FD23-0691-4D7A-A7D0-C6CF9565DD1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AB5B549-D5D6-4AA1-9289-0181E1F1173D}" type="doc">
      <dgm:prSet loTypeId="urn:microsoft.com/office/officeart/2005/8/layout/hProcess9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CA0DED1-0EB9-49DE-8245-D38E51140DBB}">
      <dgm:prSet custT="1"/>
      <dgm:spPr/>
      <dgm:t>
        <a:bodyPr/>
        <a:lstStyle/>
        <a:p>
          <a:pPr rtl="0"/>
          <a:r>
            <a:rPr lang="ru-RU" sz="2400" i="1" dirty="0" err="1" smtClean="0"/>
            <a:t>грошово-кредитне</a:t>
          </a:r>
          <a:r>
            <a:rPr lang="ru-RU" sz="2400" i="1" dirty="0" smtClean="0"/>
            <a:t> </a:t>
          </a:r>
        </a:p>
        <a:p>
          <a:pPr rtl="0"/>
          <a:r>
            <a:rPr lang="ru-RU" sz="2400" dirty="0" err="1" smtClean="0"/>
            <a:t>регулювання</a:t>
          </a:r>
          <a:endParaRPr lang="ru-RU" sz="2400" dirty="0"/>
        </a:p>
      </dgm:t>
    </dgm:pt>
    <dgm:pt modelId="{9F6DA370-D15C-40EF-9B29-EA72B8DD9C47}" type="parTrans" cxnId="{C0F2DC36-56B2-4E34-A057-51691919FA7A}">
      <dgm:prSet/>
      <dgm:spPr/>
      <dgm:t>
        <a:bodyPr/>
        <a:lstStyle/>
        <a:p>
          <a:endParaRPr lang="ru-RU"/>
        </a:p>
      </dgm:t>
    </dgm:pt>
    <dgm:pt modelId="{F36A9FC4-AB5B-4EDD-B0F5-3A4D1137621C}" type="sibTrans" cxnId="{C0F2DC36-56B2-4E34-A057-51691919FA7A}">
      <dgm:prSet/>
      <dgm:spPr/>
      <dgm:t>
        <a:bodyPr/>
        <a:lstStyle/>
        <a:p>
          <a:endParaRPr lang="ru-RU"/>
        </a:p>
      </dgm:t>
    </dgm:pt>
    <dgm:pt modelId="{05B0E47A-F90D-4777-85E0-BDCD15575B59}">
      <dgm:prSet custT="1"/>
      <dgm:spPr/>
      <dgm:t>
        <a:bodyPr/>
        <a:lstStyle/>
        <a:p>
          <a:pPr rtl="0"/>
          <a:r>
            <a:rPr lang="ru-RU" sz="2400" i="1" dirty="0" err="1" smtClean="0"/>
            <a:t>фінансово-бюджетні</a:t>
          </a:r>
          <a:r>
            <a:rPr lang="ru-RU" sz="2400" i="1" dirty="0" smtClean="0"/>
            <a:t> </a:t>
          </a:r>
        </a:p>
        <a:p>
          <a:pPr rtl="0"/>
          <a:r>
            <a:rPr lang="ru-RU" sz="2400" dirty="0" err="1" smtClean="0"/>
            <a:t>засоби</a:t>
          </a:r>
          <a:r>
            <a:rPr lang="ru-RU" sz="2400" dirty="0" smtClean="0"/>
            <a:t> </a:t>
          </a:r>
          <a:r>
            <a:rPr lang="ru-RU" sz="2400" dirty="0" err="1" smtClean="0"/>
            <a:t>регулювання</a:t>
          </a:r>
          <a:r>
            <a:rPr lang="ru-RU" sz="2400" dirty="0" smtClean="0"/>
            <a:t> </a:t>
          </a:r>
          <a:endParaRPr lang="ru-RU" sz="2400" dirty="0"/>
        </a:p>
      </dgm:t>
    </dgm:pt>
    <dgm:pt modelId="{2CBB3E27-B381-47B8-BC67-09F2605F5C3E}" type="parTrans" cxnId="{1B49C166-2AE9-4153-BD91-4E8B28E2CEC0}">
      <dgm:prSet/>
      <dgm:spPr/>
      <dgm:t>
        <a:bodyPr/>
        <a:lstStyle/>
        <a:p>
          <a:endParaRPr lang="ru-RU"/>
        </a:p>
      </dgm:t>
    </dgm:pt>
    <dgm:pt modelId="{C21E89A7-0FEA-44F5-870E-BBCA42A420F7}" type="sibTrans" cxnId="{1B49C166-2AE9-4153-BD91-4E8B28E2CEC0}">
      <dgm:prSet/>
      <dgm:spPr/>
      <dgm:t>
        <a:bodyPr/>
        <a:lstStyle/>
        <a:p>
          <a:endParaRPr lang="ru-RU"/>
        </a:p>
      </dgm:t>
    </dgm:pt>
    <dgm:pt modelId="{A0368AE1-F2DA-4168-AA0C-A6772189C6D6}">
      <dgm:prSet custT="1"/>
      <dgm:spPr/>
      <dgm:t>
        <a:bodyPr/>
        <a:lstStyle/>
        <a:p>
          <a:pPr rtl="0"/>
          <a:r>
            <a:rPr lang="ru-RU" sz="2400" i="1" dirty="0" err="1" smtClean="0"/>
            <a:t>митні</a:t>
          </a:r>
          <a:r>
            <a:rPr lang="ru-RU" sz="2400" i="1" dirty="0" smtClean="0"/>
            <a:t> </a:t>
          </a:r>
          <a:r>
            <a:rPr lang="ru-RU" sz="2400" i="1" dirty="0" err="1" smtClean="0"/>
            <a:t>важелі</a:t>
          </a:r>
          <a:r>
            <a:rPr lang="ru-RU" sz="2400" i="1" dirty="0" smtClean="0"/>
            <a:t> </a:t>
          </a:r>
          <a:r>
            <a:rPr lang="ru-RU" sz="2400" dirty="0" smtClean="0"/>
            <a:t>та </a:t>
          </a:r>
        </a:p>
        <a:p>
          <a:pPr rtl="0"/>
          <a:r>
            <a:rPr lang="ru-RU" sz="2400" i="1" dirty="0" err="1" smtClean="0"/>
            <a:t>регулятори</a:t>
          </a:r>
          <a:endParaRPr lang="ru-RU" sz="2400" dirty="0"/>
        </a:p>
      </dgm:t>
    </dgm:pt>
    <dgm:pt modelId="{00907056-4E09-40AE-8C01-61F291C4C09D}" type="parTrans" cxnId="{A8FA395E-0091-4F12-A00E-061EAB129E48}">
      <dgm:prSet/>
      <dgm:spPr/>
      <dgm:t>
        <a:bodyPr/>
        <a:lstStyle/>
        <a:p>
          <a:endParaRPr lang="ru-RU"/>
        </a:p>
      </dgm:t>
    </dgm:pt>
    <dgm:pt modelId="{D317D607-3EED-4AB7-A23A-063BEF4A87A5}" type="sibTrans" cxnId="{A8FA395E-0091-4F12-A00E-061EAB129E48}">
      <dgm:prSet/>
      <dgm:spPr/>
      <dgm:t>
        <a:bodyPr/>
        <a:lstStyle/>
        <a:p>
          <a:endParaRPr lang="ru-RU"/>
        </a:p>
      </dgm:t>
    </dgm:pt>
    <dgm:pt modelId="{2FEB31DD-D94D-405C-A0AF-F5DB378BF419}" type="pres">
      <dgm:prSet presAssocID="{EAB5B549-D5D6-4AA1-9289-0181E1F1173D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819FB0-8EF6-48DC-9288-9FCF7EBD6937}" type="pres">
      <dgm:prSet presAssocID="{EAB5B549-D5D6-4AA1-9289-0181E1F1173D}" presName="arrow" presStyleLbl="bgShp" presStyleIdx="0" presStyleCnt="1"/>
      <dgm:spPr/>
    </dgm:pt>
    <dgm:pt modelId="{1B469A47-2575-4735-9443-5BB140A348CB}" type="pres">
      <dgm:prSet presAssocID="{EAB5B549-D5D6-4AA1-9289-0181E1F1173D}" presName="linearProcess" presStyleCnt="0"/>
      <dgm:spPr/>
    </dgm:pt>
    <dgm:pt modelId="{BE1E456E-FC77-41EA-A7DF-232B9A519255}" type="pres">
      <dgm:prSet presAssocID="{5CA0DED1-0EB9-49DE-8245-D38E51140DBB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CA75BB-2DEF-4682-93E7-12CCB8CEC3A9}" type="pres">
      <dgm:prSet presAssocID="{F36A9FC4-AB5B-4EDD-B0F5-3A4D1137621C}" presName="sibTrans" presStyleCnt="0"/>
      <dgm:spPr/>
    </dgm:pt>
    <dgm:pt modelId="{BED70672-6C4F-46D2-A6E5-3B3E5DD2516F}" type="pres">
      <dgm:prSet presAssocID="{05B0E47A-F90D-4777-85E0-BDCD15575B59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B42FF1-FCBD-47CC-A85C-275CA744189E}" type="pres">
      <dgm:prSet presAssocID="{C21E89A7-0FEA-44F5-870E-BBCA42A420F7}" presName="sibTrans" presStyleCnt="0"/>
      <dgm:spPr/>
    </dgm:pt>
    <dgm:pt modelId="{8EB0F810-C35F-4F86-945D-A63633168AE4}" type="pres">
      <dgm:prSet presAssocID="{A0368AE1-F2DA-4168-AA0C-A6772189C6D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94B069-B425-4BFD-AAEA-EC1F3C7CECE1}" type="presOf" srcId="{5CA0DED1-0EB9-49DE-8245-D38E51140DBB}" destId="{BE1E456E-FC77-41EA-A7DF-232B9A519255}" srcOrd="0" destOrd="0" presId="urn:microsoft.com/office/officeart/2005/8/layout/hProcess9"/>
    <dgm:cxn modelId="{F577DB31-EEEB-47A0-A886-95E8BCFEE925}" type="presOf" srcId="{A0368AE1-F2DA-4168-AA0C-A6772189C6D6}" destId="{8EB0F810-C35F-4F86-945D-A63633168AE4}" srcOrd="0" destOrd="0" presId="urn:microsoft.com/office/officeart/2005/8/layout/hProcess9"/>
    <dgm:cxn modelId="{E0894781-FB89-48D8-A4EB-6A691A33D1D2}" type="presOf" srcId="{EAB5B549-D5D6-4AA1-9289-0181E1F1173D}" destId="{2FEB31DD-D94D-405C-A0AF-F5DB378BF419}" srcOrd="0" destOrd="0" presId="urn:microsoft.com/office/officeart/2005/8/layout/hProcess9"/>
    <dgm:cxn modelId="{1B49C166-2AE9-4153-BD91-4E8B28E2CEC0}" srcId="{EAB5B549-D5D6-4AA1-9289-0181E1F1173D}" destId="{05B0E47A-F90D-4777-85E0-BDCD15575B59}" srcOrd="1" destOrd="0" parTransId="{2CBB3E27-B381-47B8-BC67-09F2605F5C3E}" sibTransId="{C21E89A7-0FEA-44F5-870E-BBCA42A420F7}"/>
    <dgm:cxn modelId="{A8FA395E-0091-4F12-A00E-061EAB129E48}" srcId="{EAB5B549-D5D6-4AA1-9289-0181E1F1173D}" destId="{A0368AE1-F2DA-4168-AA0C-A6772189C6D6}" srcOrd="2" destOrd="0" parTransId="{00907056-4E09-40AE-8C01-61F291C4C09D}" sibTransId="{D317D607-3EED-4AB7-A23A-063BEF4A87A5}"/>
    <dgm:cxn modelId="{7CA63187-B259-4EBA-82F4-017ACA5C1CA6}" type="presOf" srcId="{05B0E47A-F90D-4777-85E0-BDCD15575B59}" destId="{BED70672-6C4F-46D2-A6E5-3B3E5DD2516F}" srcOrd="0" destOrd="0" presId="urn:microsoft.com/office/officeart/2005/8/layout/hProcess9"/>
    <dgm:cxn modelId="{C0F2DC36-56B2-4E34-A057-51691919FA7A}" srcId="{EAB5B549-D5D6-4AA1-9289-0181E1F1173D}" destId="{5CA0DED1-0EB9-49DE-8245-D38E51140DBB}" srcOrd="0" destOrd="0" parTransId="{9F6DA370-D15C-40EF-9B29-EA72B8DD9C47}" sibTransId="{F36A9FC4-AB5B-4EDD-B0F5-3A4D1137621C}"/>
    <dgm:cxn modelId="{39E52A32-F7AE-4577-9219-91157F52CB84}" type="presParOf" srcId="{2FEB31DD-D94D-405C-A0AF-F5DB378BF419}" destId="{0A819FB0-8EF6-48DC-9288-9FCF7EBD6937}" srcOrd="0" destOrd="0" presId="urn:microsoft.com/office/officeart/2005/8/layout/hProcess9"/>
    <dgm:cxn modelId="{9A28F4B3-A640-4D8B-8C2F-A06038BED378}" type="presParOf" srcId="{2FEB31DD-D94D-405C-A0AF-F5DB378BF419}" destId="{1B469A47-2575-4735-9443-5BB140A348CB}" srcOrd="1" destOrd="0" presId="urn:microsoft.com/office/officeart/2005/8/layout/hProcess9"/>
    <dgm:cxn modelId="{C204F31F-B488-41AC-91DA-2A910BEDBD53}" type="presParOf" srcId="{1B469A47-2575-4735-9443-5BB140A348CB}" destId="{BE1E456E-FC77-41EA-A7DF-232B9A519255}" srcOrd="0" destOrd="0" presId="urn:microsoft.com/office/officeart/2005/8/layout/hProcess9"/>
    <dgm:cxn modelId="{1900450C-A0A0-44D3-9465-B23E8CD03B55}" type="presParOf" srcId="{1B469A47-2575-4735-9443-5BB140A348CB}" destId="{BFCA75BB-2DEF-4682-93E7-12CCB8CEC3A9}" srcOrd="1" destOrd="0" presId="urn:microsoft.com/office/officeart/2005/8/layout/hProcess9"/>
    <dgm:cxn modelId="{F2D3C605-ACFD-444D-BF59-5FF649541488}" type="presParOf" srcId="{1B469A47-2575-4735-9443-5BB140A348CB}" destId="{BED70672-6C4F-46D2-A6E5-3B3E5DD2516F}" srcOrd="2" destOrd="0" presId="urn:microsoft.com/office/officeart/2005/8/layout/hProcess9"/>
    <dgm:cxn modelId="{A7EDEE82-731F-428C-80D9-B2FF8F7B514D}" type="presParOf" srcId="{1B469A47-2575-4735-9443-5BB140A348CB}" destId="{43B42FF1-FCBD-47CC-A85C-275CA744189E}" srcOrd="3" destOrd="0" presId="urn:microsoft.com/office/officeart/2005/8/layout/hProcess9"/>
    <dgm:cxn modelId="{FE32ADFD-452B-44FD-8F5D-C6E6333152B5}" type="presParOf" srcId="{1B469A47-2575-4735-9443-5BB140A348CB}" destId="{8EB0F810-C35F-4F86-945D-A63633168AE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9512F97-75AD-41BA-9FE5-4AB651EE362E}" type="doc">
      <dgm:prSet loTypeId="urn:microsoft.com/office/officeart/2005/8/layout/vList2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1AA7874-21DA-4D82-81F8-210CA65FC35C}">
      <dgm:prSet/>
      <dgm:spPr/>
      <dgm:t>
        <a:bodyPr/>
        <a:lstStyle/>
        <a:p>
          <a:pPr rtl="0"/>
          <a:r>
            <a:rPr lang="ru-RU" baseline="0" dirty="0" err="1" smtClean="0"/>
            <a:t>економічне</a:t>
          </a:r>
          <a:r>
            <a:rPr lang="ru-RU" baseline="0" dirty="0" smtClean="0"/>
            <a:t> </a:t>
          </a:r>
          <a:r>
            <a:rPr lang="ru-RU" i="1" baseline="0" dirty="0" err="1" smtClean="0"/>
            <a:t>прогнозування</a:t>
          </a:r>
          <a:r>
            <a:rPr lang="ru-RU" i="1" baseline="0" dirty="0" smtClean="0"/>
            <a:t>, </a:t>
          </a:r>
          <a:r>
            <a:rPr lang="ru-RU" i="1" baseline="0" dirty="0" err="1" smtClean="0"/>
            <a:t>програмування</a:t>
          </a:r>
          <a:r>
            <a:rPr lang="ru-RU" i="1" baseline="0" dirty="0" smtClean="0"/>
            <a:t>, </a:t>
          </a:r>
          <a:r>
            <a:rPr lang="ru-RU" i="1" baseline="0" dirty="0" err="1" smtClean="0"/>
            <a:t>планування</a:t>
          </a:r>
          <a:r>
            <a:rPr lang="ru-RU" i="1" baseline="0" dirty="0" smtClean="0"/>
            <a:t>, </a:t>
          </a:r>
          <a:r>
            <a:rPr lang="ru-RU" i="1" baseline="0" dirty="0" err="1" smtClean="0"/>
            <a:t>переконання</a:t>
          </a:r>
          <a:r>
            <a:rPr lang="ru-RU" i="1" baseline="0" dirty="0" smtClean="0"/>
            <a:t> </a:t>
          </a:r>
          <a:r>
            <a:rPr lang="ru-RU" i="1" baseline="0" dirty="0" err="1" smtClean="0"/>
            <a:t>громадськості</a:t>
          </a:r>
          <a:endParaRPr lang="ru-RU" dirty="0"/>
        </a:p>
      </dgm:t>
    </dgm:pt>
    <dgm:pt modelId="{F3AD6796-2EDE-47C8-8F94-54218E10A266}" type="parTrans" cxnId="{47FB97FB-1887-4DE3-BD25-16ED424EBFE6}">
      <dgm:prSet/>
      <dgm:spPr/>
      <dgm:t>
        <a:bodyPr/>
        <a:lstStyle/>
        <a:p>
          <a:endParaRPr lang="ru-RU"/>
        </a:p>
      </dgm:t>
    </dgm:pt>
    <dgm:pt modelId="{0442BF96-C6AF-4D57-BDE5-519733A984DA}" type="sibTrans" cxnId="{47FB97FB-1887-4DE3-BD25-16ED424EBFE6}">
      <dgm:prSet/>
      <dgm:spPr/>
      <dgm:t>
        <a:bodyPr/>
        <a:lstStyle/>
        <a:p>
          <a:endParaRPr lang="ru-RU"/>
        </a:p>
      </dgm:t>
    </dgm:pt>
    <dgm:pt modelId="{31801EB6-A717-4130-A9BC-C87840B790F3}">
      <dgm:prSet/>
      <dgm:spPr/>
      <dgm:t>
        <a:bodyPr/>
        <a:lstStyle/>
        <a:p>
          <a:pPr rtl="0"/>
          <a:r>
            <a:rPr lang="ru-RU" baseline="0" smtClean="0"/>
            <a:t>Вони охоплюють заходи інформування, виховання, роз´яснення та популяризації цілей та завдань економічної політики держави, території, галузі. Ефективність засобів залежить від організації цих видів робіт та довіри до них громадськості.</a:t>
          </a:r>
          <a:endParaRPr lang="ru-RU"/>
        </a:p>
      </dgm:t>
    </dgm:pt>
    <dgm:pt modelId="{E3BBABC3-9CE8-4E64-96AA-E0E22C93ED6E}" type="parTrans" cxnId="{206C2F2E-B104-4C14-9FE7-B0337D02A15E}">
      <dgm:prSet/>
      <dgm:spPr/>
      <dgm:t>
        <a:bodyPr/>
        <a:lstStyle/>
        <a:p>
          <a:endParaRPr lang="ru-RU"/>
        </a:p>
      </dgm:t>
    </dgm:pt>
    <dgm:pt modelId="{D8287C81-1517-4730-B55C-AF7C92DC0B7F}" type="sibTrans" cxnId="{206C2F2E-B104-4C14-9FE7-B0337D02A15E}">
      <dgm:prSet/>
      <dgm:spPr/>
      <dgm:t>
        <a:bodyPr/>
        <a:lstStyle/>
        <a:p>
          <a:endParaRPr lang="ru-RU"/>
        </a:p>
      </dgm:t>
    </dgm:pt>
    <dgm:pt modelId="{575796F8-E206-4ADC-B958-84CDF81F9E83}" type="pres">
      <dgm:prSet presAssocID="{39512F97-75AD-41BA-9FE5-4AB651EE362E}" presName="linear" presStyleCnt="0">
        <dgm:presLayoutVars>
          <dgm:animLvl val="lvl"/>
          <dgm:resizeHandles val="exact"/>
        </dgm:presLayoutVars>
      </dgm:prSet>
      <dgm:spPr/>
    </dgm:pt>
    <dgm:pt modelId="{7016F408-FADD-4655-9AA3-5761FAB0E0C8}" type="pres">
      <dgm:prSet presAssocID="{91AA7874-21DA-4D82-81F8-210CA65FC35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FC9B8F-E98B-456B-9B94-9DD512301211}" type="pres">
      <dgm:prSet presAssocID="{0442BF96-C6AF-4D57-BDE5-519733A984DA}" presName="spacer" presStyleCnt="0"/>
      <dgm:spPr/>
    </dgm:pt>
    <dgm:pt modelId="{055EF8C2-6710-42A7-A15E-B6089849F9F2}" type="pres">
      <dgm:prSet presAssocID="{31801EB6-A717-4130-A9BC-C87840B790F3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47FB97FB-1887-4DE3-BD25-16ED424EBFE6}" srcId="{39512F97-75AD-41BA-9FE5-4AB651EE362E}" destId="{91AA7874-21DA-4D82-81F8-210CA65FC35C}" srcOrd="0" destOrd="0" parTransId="{F3AD6796-2EDE-47C8-8F94-54218E10A266}" sibTransId="{0442BF96-C6AF-4D57-BDE5-519733A984DA}"/>
    <dgm:cxn modelId="{C05DB01C-4AFE-435D-9A8B-C199F5B6AB20}" type="presOf" srcId="{31801EB6-A717-4130-A9BC-C87840B790F3}" destId="{055EF8C2-6710-42A7-A15E-B6089849F9F2}" srcOrd="0" destOrd="0" presId="urn:microsoft.com/office/officeart/2005/8/layout/vList2"/>
    <dgm:cxn modelId="{1272ED4D-C286-4017-83C4-A180E138E399}" type="presOf" srcId="{39512F97-75AD-41BA-9FE5-4AB651EE362E}" destId="{575796F8-E206-4ADC-B958-84CDF81F9E83}" srcOrd="0" destOrd="0" presId="urn:microsoft.com/office/officeart/2005/8/layout/vList2"/>
    <dgm:cxn modelId="{206C2F2E-B104-4C14-9FE7-B0337D02A15E}" srcId="{39512F97-75AD-41BA-9FE5-4AB651EE362E}" destId="{31801EB6-A717-4130-A9BC-C87840B790F3}" srcOrd="1" destOrd="0" parTransId="{E3BBABC3-9CE8-4E64-96AA-E0E22C93ED6E}" sibTransId="{D8287C81-1517-4730-B55C-AF7C92DC0B7F}"/>
    <dgm:cxn modelId="{CC4A013F-D6B0-4BB5-BAFC-7E14B05C3C4C}" type="presOf" srcId="{91AA7874-21DA-4D82-81F8-210CA65FC35C}" destId="{7016F408-FADD-4655-9AA3-5761FAB0E0C8}" srcOrd="0" destOrd="0" presId="urn:microsoft.com/office/officeart/2005/8/layout/vList2"/>
    <dgm:cxn modelId="{7DED9AF1-96C2-4609-A87D-A70FF9988556}" type="presParOf" srcId="{575796F8-E206-4ADC-B958-84CDF81F9E83}" destId="{7016F408-FADD-4655-9AA3-5761FAB0E0C8}" srcOrd="0" destOrd="0" presId="urn:microsoft.com/office/officeart/2005/8/layout/vList2"/>
    <dgm:cxn modelId="{B7508588-32A0-4DE6-B6E4-2298566BF176}" type="presParOf" srcId="{575796F8-E206-4ADC-B958-84CDF81F9E83}" destId="{7AFC9B8F-E98B-456B-9B94-9DD512301211}" srcOrd="1" destOrd="0" presId="urn:microsoft.com/office/officeart/2005/8/layout/vList2"/>
    <dgm:cxn modelId="{5CB74D22-6C75-445C-813F-18F3D67194C2}" type="presParOf" srcId="{575796F8-E206-4ADC-B958-84CDF81F9E83}" destId="{055EF8C2-6710-42A7-A15E-B6089849F9F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9D5C6-1D74-40A4-9239-D38FE47EBC49}">
      <dsp:nvSpPr>
        <dsp:cNvPr id="0" name=""/>
        <dsp:cNvSpPr/>
      </dsp:nvSpPr>
      <dsp:spPr>
        <a:xfrm rot="10800000">
          <a:off x="2044397" y="645888"/>
          <a:ext cx="5411041" cy="2725862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2030" tIns="102870" rIns="192024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— </a:t>
          </a:r>
          <a:r>
            <a:rPr lang="ru-RU" sz="2700" b="1" kern="120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це</a:t>
          </a:r>
          <a:r>
            <a:rPr lang="ru-RU" sz="27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700" b="1" kern="120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підходи</a:t>
          </a:r>
          <a:r>
            <a:rPr lang="ru-RU" sz="27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ru-RU" sz="2700" b="1" kern="120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принципи</a:t>
          </a:r>
          <a:r>
            <a:rPr lang="ru-RU" sz="27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та </a:t>
          </a:r>
          <a:r>
            <a:rPr lang="ru-RU" sz="2700" b="1" kern="120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логіка</a:t>
          </a:r>
          <a:r>
            <a:rPr lang="ru-RU" sz="27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700" b="1" kern="120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управління</a:t>
          </a:r>
          <a:r>
            <a:rPr lang="ru-RU" sz="27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700" b="1" kern="120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соціально-економічним</a:t>
          </a:r>
          <a:r>
            <a:rPr lang="ru-RU" sz="27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700" b="1" kern="120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розвитком</a:t>
          </a:r>
          <a:r>
            <a:rPr lang="ru-RU" sz="27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700" b="1" kern="120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країни</a:t>
          </a:r>
          <a:r>
            <a:rPr lang="ru-RU" sz="2700" kern="1200" dirty="0" smtClean="0"/>
            <a:t/>
          </a:r>
          <a:br>
            <a:rPr lang="ru-RU" sz="2700" kern="1200" dirty="0" smtClean="0"/>
          </a:br>
          <a:endParaRPr lang="ru-RU" sz="2700" kern="1200" dirty="0"/>
        </a:p>
      </dsp:txBody>
      <dsp:txXfrm rot="10800000">
        <a:off x="2725862" y="645888"/>
        <a:ext cx="4729576" cy="2725862"/>
      </dsp:txXfrm>
    </dsp:sp>
    <dsp:sp modelId="{494311AE-4E17-497E-AC12-49603A29A46B}">
      <dsp:nvSpPr>
        <dsp:cNvPr id="0" name=""/>
        <dsp:cNvSpPr/>
      </dsp:nvSpPr>
      <dsp:spPr>
        <a:xfrm>
          <a:off x="681465" y="645888"/>
          <a:ext cx="2725862" cy="272586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DCA512-CF50-4A70-AE0D-0EEB195E9AD1}">
      <dsp:nvSpPr>
        <dsp:cNvPr id="0" name=""/>
        <dsp:cNvSpPr/>
      </dsp:nvSpPr>
      <dsp:spPr>
        <a:xfrm>
          <a:off x="3110" y="0"/>
          <a:ext cx="3562945" cy="48463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baseline="0" smtClean="0"/>
            <a:t>У стабільній економіці основним регулятором соціально-економічних процесів виступає ринковий механізм, а ДРЕ виконує допоміжну роль</a:t>
          </a:r>
          <a:endParaRPr lang="ru-RU" sz="1700" kern="1200"/>
        </a:p>
      </dsp:txBody>
      <dsp:txXfrm>
        <a:off x="3110" y="1938528"/>
        <a:ext cx="3562945" cy="1938528"/>
      </dsp:txXfrm>
    </dsp:sp>
    <dsp:sp modelId="{93F48EF2-A0B4-4944-9608-4CDE1ACE1A4B}">
      <dsp:nvSpPr>
        <dsp:cNvPr id="0" name=""/>
        <dsp:cNvSpPr/>
      </dsp:nvSpPr>
      <dsp:spPr>
        <a:xfrm>
          <a:off x="977670" y="290779"/>
          <a:ext cx="1613824" cy="161382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A840E6-ED00-4895-8C96-F20667751CD5}">
      <dsp:nvSpPr>
        <dsp:cNvPr id="0" name=""/>
        <dsp:cNvSpPr/>
      </dsp:nvSpPr>
      <dsp:spPr>
        <a:xfrm>
          <a:off x="3672944" y="0"/>
          <a:ext cx="3562945" cy="48463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baseline="0" smtClean="0"/>
            <a:t>У перехідній економіці роль державного регулювання значна і суттєва, але в міру створення необхідних засад розвитку ринкових відносин </a:t>
          </a:r>
          <a:r>
            <a:rPr lang="ru-RU" sz="1700" i="1" kern="1200" baseline="0" smtClean="0"/>
            <a:t>вплив держави має зменшуватись</a:t>
          </a:r>
          <a:r>
            <a:rPr lang="ru-RU" sz="1700" kern="1200" baseline="0" smtClean="0"/>
            <a:t/>
          </a:r>
          <a:br>
            <a:rPr lang="ru-RU" sz="1700" kern="1200" baseline="0" smtClean="0"/>
          </a:br>
          <a:endParaRPr lang="ru-RU" sz="1700" kern="1200"/>
        </a:p>
      </dsp:txBody>
      <dsp:txXfrm>
        <a:off x="3672944" y="1938528"/>
        <a:ext cx="3562945" cy="1938528"/>
      </dsp:txXfrm>
    </dsp:sp>
    <dsp:sp modelId="{10560DB6-6E5A-448E-9CC5-3662C6754DDC}">
      <dsp:nvSpPr>
        <dsp:cNvPr id="0" name=""/>
        <dsp:cNvSpPr/>
      </dsp:nvSpPr>
      <dsp:spPr>
        <a:xfrm>
          <a:off x="4647504" y="290779"/>
          <a:ext cx="1613824" cy="161382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825E92-826E-4DF3-AE3D-7350AF211903}">
      <dsp:nvSpPr>
        <dsp:cNvPr id="0" name=""/>
        <dsp:cNvSpPr/>
      </dsp:nvSpPr>
      <dsp:spPr>
        <a:xfrm>
          <a:off x="289560" y="3877056"/>
          <a:ext cx="6659880" cy="726948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101EF4-2927-4F7F-B7AD-23A6A5AA1BF9}">
      <dsp:nvSpPr>
        <dsp:cNvPr id="0" name=""/>
        <dsp:cNvSpPr/>
      </dsp:nvSpPr>
      <dsp:spPr>
        <a:xfrm>
          <a:off x="0" y="75776"/>
          <a:ext cx="7906072" cy="39311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2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2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baseline="0" dirty="0" smtClean="0"/>
            <a:t>1) </a:t>
          </a:r>
          <a:r>
            <a:rPr lang="ru-RU" sz="2100" kern="1200" baseline="0" dirty="0" err="1" smtClean="0"/>
            <a:t>неправильним</a:t>
          </a:r>
          <a:r>
            <a:rPr lang="ru-RU" sz="2100" kern="1200" baseline="0" dirty="0" smtClean="0"/>
            <a:t> </a:t>
          </a:r>
          <a:r>
            <a:rPr lang="ru-RU" sz="2100" kern="1200" baseline="0" dirty="0" err="1" smtClean="0"/>
            <a:t>застосуванням</a:t>
          </a:r>
          <a:r>
            <a:rPr lang="ru-RU" sz="2100" kern="1200" baseline="0" dirty="0" smtClean="0"/>
            <a:t> </a:t>
          </a:r>
          <a:r>
            <a:rPr lang="ru-RU" sz="2100" kern="1200" baseline="0" dirty="0" err="1" smtClean="0"/>
            <a:t>методів</a:t>
          </a:r>
          <a:r>
            <a:rPr lang="ru-RU" sz="2100" kern="1200" baseline="0" dirty="0" smtClean="0"/>
            <a:t> та </a:t>
          </a:r>
          <a:r>
            <a:rPr lang="ru-RU" sz="2100" kern="1200" baseline="0" dirty="0" err="1" smtClean="0"/>
            <a:t>інструментів</a:t>
          </a:r>
          <a:r>
            <a:rPr lang="ru-RU" sz="2100" kern="1200" baseline="0" dirty="0" smtClean="0"/>
            <a:t> ДРЕ (</a:t>
          </a:r>
          <a:r>
            <a:rPr lang="ru-RU" sz="2100" kern="1200" baseline="0" dirty="0" err="1" smtClean="0"/>
            <a:t>розміри</a:t>
          </a:r>
          <a:r>
            <a:rPr lang="ru-RU" sz="2100" kern="1200" baseline="0" dirty="0" smtClean="0"/>
            <a:t> </a:t>
          </a:r>
          <a:r>
            <a:rPr lang="ru-RU" sz="2100" kern="1200" baseline="0" dirty="0" err="1" smtClean="0"/>
            <a:t>податків</a:t>
          </a:r>
          <a:r>
            <a:rPr lang="ru-RU" sz="2100" kern="1200" baseline="0" dirty="0" smtClean="0"/>
            <a:t>, </a:t>
          </a:r>
          <a:r>
            <a:rPr lang="ru-RU" sz="2100" kern="1200" baseline="0" dirty="0" err="1" smtClean="0"/>
            <a:t>мита</a:t>
          </a:r>
          <a:r>
            <a:rPr lang="ru-RU" sz="2100" kern="1200" baseline="0" dirty="0" smtClean="0"/>
            <a:t>, </a:t>
          </a:r>
          <a:r>
            <a:rPr lang="ru-RU" sz="2100" kern="1200" baseline="0" dirty="0" err="1" smtClean="0"/>
            <a:t>кредитних</a:t>
          </a:r>
          <a:r>
            <a:rPr lang="ru-RU" sz="2100" kern="1200" baseline="0" dirty="0" smtClean="0"/>
            <a:t> ставок, квот, </a:t>
          </a:r>
          <a:r>
            <a:rPr lang="ru-RU" sz="2100" kern="1200" baseline="0" dirty="0" err="1" smtClean="0"/>
            <a:t>ліцензій</a:t>
          </a:r>
          <a:r>
            <a:rPr lang="ru-RU" sz="2100" kern="1200" baseline="0" dirty="0" smtClean="0"/>
            <a:t> </a:t>
          </a:r>
          <a:r>
            <a:rPr lang="ru-RU" sz="2100" kern="1200" baseline="0" dirty="0" err="1" smtClean="0"/>
            <a:t>тощо</a:t>
          </a:r>
          <a:r>
            <a:rPr lang="ru-RU" sz="2100" kern="1200" baseline="0" dirty="0" smtClean="0"/>
            <a:t>)</a:t>
          </a:r>
          <a:br>
            <a:rPr lang="ru-RU" sz="2100" kern="1200" baseline="0" dirty="0" smtClean="0"/>
          </a:br>
          <a:r>
            <a:rPr lang="ru-RU" sz="2100" kern="1200" baseline="0" dirty="0" smtClean="0"/>
            <a:t>2) </a:t>
          </a:r>
          <a:r>
            <a:rPr lang="ru-RU" sz="2100" kern="1200" baseline="0" dirty="0" err="1" smtClean="0"/>
            <a:t>можливістю</a:t>
          </a:r>
          <a:r>
            <a:rPr lang="ru-RU" sz="2100" kern="1200" baseline="0" dirty="0" smtClean="0"/>
            <a:t> </a:t>
          </a:r>
          <a:r>
            <a:rPr lang="ru-RU" sz="2100" kern="1200" baseline="0" dirty="0" err="1" smtClean="0"/>
            <a:t>помилок</a:t>
          </a:r>
          <a:r>
            <a:rPr lang="ru-RU" sz="2100" kern="1200" baseline="0" dirty="0" smtClean="0"/>
            <a:t> в </a:t>
          </a:r>
          <a:r>
            <a:rPr lang="ru-RU" sz="2100" kern="1200" baseline="0" dirty="0" err="1" smtClean="0"/>
            <a:t>прийнятті</a:t>
          </a:r>
          <a:r>
            <a:rPr lang="ru-RU" sz="2100" kern="1200" baseline="0" dirty="0" smtClean="0"/>
            <a:t> </a:t>
          </a:r>
          <a:r>
            <a:rPr lang="ru-RU" sz="2100" kern="1200" baseline="0" dirty="0" err="1" smtClean="0"/>
            <a:t>управлінських</a:t>
          </a:r>
          <a:r>
            <a:rPr lang="ru-RU" sz="2100" kern="1200" baseline="0" dirty="0" smtClean="0"/>
            <a:t> </a:t>
          </a:r>
          <a:r>
            <a:rPr lang="ru-RU" sz="2100" kern="1200" baseline="0" dirty="0" err="1" smtClean="0"/>
            <a:t>рішень</a:t>
          </a:r>
          <a:r>
            <a:rPr lang="ru-RU" sz="2100" kern="1200" baseline="0" dirty="0" smtClean="0"/>
            <a:t> через </a:t>
          </a:r>
          <a:r>
            <a:rPr lang="ru-RU" sz="2100" kern="1200" baseline="0" dirty="0" err="1" smtClean="0"/>
            <a:t>відсутність</a:t>
          </a:r>
          <a:r>
            <a:rPr lang="ru-RU" sz="2100" kern="1200" baseline="0" dirty="0" smtClean="0"/>
            <a:t> </a:t>
          </a:r>
          <a:r>
            <a:rPr lang="ru-RU" sz="2100" kern="1200" baseline="0" dirty="0" err="1" smtClean="0"/>
            <a:t>чи</a:t>
          </a:r>
          <a:r>
            <a:rPr lang="ru-RU" sz="2100" kern="1200" baseline="0" dirty="0" smtClean="0"/>
            <a:t> </a:t>
          </a:r>
          <a:r>
            <a:rPr lang="ru-RU" sz="2100" kern="1200" baseline="0" dirty="0" err="1" smtClean="0"/>
            <a:t>недостатність</a:t>
          </a:r>
          <a:r>
            <a:rPr lang="ru-RU" sz="2100" kern="1200" baseline="0" dirty="0" smtClean="0"/>
            <a:t> </a:t>
          </a:r>
          <a:r>
            <a:rPr lang="ru-RU" sz="2100" kern="1200" baseline="0" dirty="0" err="1" smtClean="0"/>
            <a:t>інформації</a:t>
          </a:r>
          <a:r>
            <a:rPr lang="ru-RU" sz="2100" kern="1200" baseline="0" dirty="0" smtClean="0"/>
            <a:t/>
          </a:r>
          <a:br>
            <a:rPr lang="ru-RU" sz="2100" kern="1200" baseline="0" dirty="0" smtClean="0"/>
          </a:br>
          <a:r>
            <a:rPr lang="ru-RU" sz="2100" kern="1200" baseline="0" dirty="0" smtClean="0"/>
            <a:t>3) </a:t>
          </a:r>
          <a:r>
            <a:rPr lang="ru-RU" sz="2100" kern="1200" baseline="0" dirty="0" err="1" smtClean="0"/>
            <a:t>існуванням</a:t>
          </a:r>
          <a:r>
            <a:rPr lang="ru-RU" sz="2100" kern="1200" baseline="0" dirty="0" smtClean="0"/>
            <a:t> </a:t>
          </a:r>
          <a:r>
            <a:rPr lang="ru-RU" sz="2100" kern="1200" baseline="0" dirty="0" err="1" smtClean="0"/>
            <a:t>проблеми</a:t>
          </a:r>
          <a:r>
            <a:rPr lang="ru-RU" sz="2100" kern="1200" baseline="0" dirty="0" smtClean="0"/>
            <a:t> </a:t>
          </a:r>
          <a:r>
            <a:rPr lang="ru-RU" sz="2100" kern="1200" baseline="0" dirty="0" err="1" smtClean="0"/>
            <a:t>часових</a:t>
          </a:r>
          <a:r>
            <a:rPr lang="ru-RU" sz="2100" kern="1200" baseline="0" dirty="0" smtClean="0"/>
            <a:t> </a:t>
          </a:r>
          <a:r>
            <a:rPr lang="ru-RU" sz="2100" kern="1200" baseline="0" dirty="0" err="1" smtClean="0"/>
            <a:t>лагів</a:t>
          </a:r>
          <a:r>
            <a:rPr lang="ru-RU" sz="2100" kern="1200" baseline="0" dirty="0" smtClean="0"/>
            <a:t> — "</a:t>
          </a:r>
          <a:r>
            <a:rPr lang="ru-RU" sz="2100" kern="1200" baseline="0" dirty="0" err="1" smtClean="0"/>
            <a:t>ефекту</a:t>
          </a:r>
          <a:r>
            <a:rPr lang="ru-RU" sz="2100" kern="1200" baseline="0" dirty="0" smtClean="0"/>
            <a:t> </a:t>
          </a:r>
          <a:r>
            <a:rPr lang="ru-RU" sz="2100" kern="1200" baseline="0" dirty="0" err="1" smtClean="0"/>
            <a:t>запізнення</a:t>
          </a:r>
          <a:r>
            <a:rPr lang="ru-RU" sz="2100" kern="1200" baseline="0" dirty="0" smtClean="0"/>
            <a:t>" в </a:t>
          </a:r>
          <a:r>
            <a:rPr lang="ru-RU" sz="2100" kern="1200" baseline="0" dirty="0" err="1" smtClean="0"/>
            <a:t>процесі</a:t>
          </a:r>
          <a:r>
            <a:rPr lang="ru-RU" sz="2100" kern="1200" baseline="0" dirty="0" smtClean="0"/>
            <a:t> постановки </a:t>
          </a:r>
          <a:r>
            <a:rPr lang="ru-RU" sz="2100" kern="1200" baseline="0" dirty="0" err="1" smtClean="0"/>
            <a:t>цілей</a:t>
          </a:r>
          <a:r>
            <a:rPr lang="ru-RU" sz="2100" kern="1200" baseline="0" dirty="0" smtClean="0"/>
            <a:t>, </a:t>
          </a:r>
          <a:r>
            <a:rPr lang="ru-RU" sz="2100" kern="1200" baseline="0" dirty="0" err="1" smtClean="0"/>
            <a:t>прийняття</a:t>
          </a:r>
          <a:r>
            <a:rPr lang="ru-RU" sz="2100" kern="1200" baseline="0" dirty="0" smtClean="0"/>
            <a:t> </a:t>
          </a:r>
          <a:r>
            <a:rPr lang="ru-RU" sz="2100" kern="1200" baseline="0" dirty="0" err="1" smtClean="0"/>
            <a:t>рішень</a:t>
          </a:r>
          <a:r>
            <a:rPr lang="ru-RU" sz="2100" kern="1200" baseline="0" dirty="0" smtClean="0"/>
            <a:t>, </a:t>
          </a:r>
          <a:r>
            <a:rPr lang="ru-RU" sz="2100" kern="1200" baseline="0" dirty="0" err="1" smtClean="0"/>
            <a:t>виборі</a:t>
          </a:r>
          <a:r>
            <a:rPr lang="ru-RU" sz="2100" kern="1200" baseline="0" dirty="0" smtClean="0"/>
            <a:t> </a:t>
          </a:r>
          <a:r>
            <a:rPr lang="ru-RU" sz="2100" kern="1200" baseline="0" dirty="0" err="1" smtClean="0"/>
            <a:t>інструментів</a:t>
          </a:r>
          <a:r>
            <a:rPr lang="ru-RU" sz="2100" kern="1200" baseline="0" dirty="0" smtClean="0"/>
            <a:t> </a:t>
          </a:r>
          <a:r>
            <a:rPr lang="ru-RU" sz="2100" kern="1200" baseline="0" dirty="0" err="1" smtClean="0"/>
            <a:t>регулювання</a:t>
          </a:r>
          <a:r>
            <a:rPr lang="ru-RU" sz="2100" kern="1200" baseline="0" dirty="0" smtClean="0"/>
            <a:t/>
          </a:r>
          <a:br>
            <a:rPr lang="ru-RU" sz="2100" kern="1200" baseline="0" dirty="0" smtClean="0"/>
          </a:br>
          <a:r>
            <a:rPr lang="ru-RU" sz="2100" kern="1200" baseline="0" dirty="0" smtClean="0"/>
            <a:t>4) </a:t>
          </a:r>
          <a:r>
            <a:rPr lang="ru-RU" sz="2100" kern="1200" baseline="0" dirty="0" err="1" smtClean="0"/>
            <a:t>перевищенням</a:t>
          </a:r>
          <a:r>
            <a:rPr lang="ru-RU" sz="2100" kern="1200" baseline="0" dirty="0" smtClean="0"/>
            <a:t> </a:t>
          </a:r>
          <a:r>
            <a:rPr lang="ru-RU" sz="2100" kern="1200" baseline="0" dirty="0" err="1" smtClean="0"/>
            <a:t>владних</a:t>
          </a:r>
          <a:r>
            <a:rPr lang="ru-RU" sz="2100" kern="1200" baseline="0" dirty="0" smtClean="0"/>
            <a:t> </a:t>
          </a:r>
          <a:r>
            <a:rPr lang="ru-RU" sz="2100" kern="1200" baseline="0" dirty="0" err="1" smtClean="0"/>
            <a:t>повноважень</a:t>
          </a:r>
          <a:r>
            <a:rPr lang="ru-RU" sz="2100" kern="1200" baseline="0" dirty="0" smtClean="0"/>
            <a:t>, </a:t>
          </a:r>
          <a:r>
            <a:rPr lang="ru-RU" sz="2100" kern="1200" baseline="0" dirty="0" err="1" smtClean="0"/>
            <a:t>використанням</a:t>
          </a:r>
          <a:r>
            <a:rPr lang="ru-RU" sz="2100" kern="1200" baseline="0" dirty="0" smtClean="0"/>
            <a:t> </a:t>
          </a:r>
          <a:r>
            <a:rPr lang="ru-RU" sz="2100" kern="1200" baseline="0" dirty="0" err="1" smtClean="0"/>
            <a:t>цього</a:t>
          </a:r>
          <a:r>
            <a:rPr lang="ru-RU" sz="2100" kern="1200" baseline="0" dirty="0" smtClean="0"/>
            <a:t> </a:t>
          </a:r>
          <a:r>
            <a:rPr lang="ru-RU" sz="2100" kern="1200" baseline="0" dirty="0" err="1" smtClean="0"/>
            <a:t>інструмента</a:t>
          </a:r>
          <a:r>
            <a:rPr lang="ru-RU" sz="2100" kern="1200" baseline="0" dirty="0" smtClean="0"/>
            <a:t> на </a:t>
          </a:r>
          <a:r>
            <a:rPr lang="ru-RU" sz="2100" kern="1200" baseline="0" dirty="0" err="1" smtClean="0"/>
            <a:t>користь</a:t>
          </a:r>
          <a:r>
            <a:rPr lang="ru-RU" sz="2100" kern="1200" baseline="0" dirty="0" smtClean="0"/>
            <a:t> </a:t>
          </a:r>
          <a:r>
            <a:rPr lang="ru-RU" sz="2100" kern="1200" baseline="0" dirty="0" err="1" smtClean="0"/>
            <a:t>вузького</a:t>
          </a:r>
          <a:r>
            <a:rPr lang="ru-RU" sz="2100" kern="1200" baseline="0" dirty="0" smtClean="0"/>
            <a:t> кола </a:t>
          </a:r>
          <a:r>
            <a:rPr lang="ru-RU" sz="2100" kern="1200" baseline="0" dirty="0" err="1" smtClean="0"/>
            <a:t>осіб</a:t>
          </a:r>
          <a:r>
            <a:rPr lang="ru-RU" sz="2100" kern="1200" baseline="0" dirty="0" smtClean="0"/>
            <a:t> (клану, </a:t>
          </a:r>
          <a:r>
            <a:rPr lang="ru-RU" sz="2100" kern="1200" baseline="0" dirty="0" err="1" smtClean="0"/>
            <a:t>об'єднання</a:t>
          </a:r>
          <a:r>
            <a:rPr lang="ru-RU" sz="2100" kern="1200" baseline="0" dirty="0" smtClean="0"/>
            <a:t> </a:t>
          </a:r>
          <a:r>
            <a:rPr lang="ru-RU" sz="2100" kern="1200" baseline="0" dirty="0" err="1" smtClean="0"/>
            <a:t>тощо</a:t>
          </a:r>
          <a:r>
            <a:rPr lang="ru-RU" sz="2100" kern="1200" baseline="0" dirty="0" smtClean="0"/>
            <a:t>).</a:t>
          </a:r>
          <a:br>
            <a:rPr lang="ru-RU" sz="2100" kern="1200" baseline="0" dirty="0" smtClean="0"/>
          </a:br>
          <a:endParaRPr lang="ru-RU" sz="2100" kern="1200" dirty="0"/>
        </a:p>
      </dsp:txBody>
      <dsp:txXfrm>
        <a:off x="191905" y="267681"/>
        <a:ext cx="7522262" cy="35473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4774FE-001C-4DB5-A75A-67B60802FC4B}">
      <dsp:nvSpPr>
        <dsp:cNvPr id="0" name=""/>
        <dsp:cNvSpPr/>
      </dsp:nvSpPr>
      <dsp:spPr>
        <a:xfrm>
          <a:off x="3534" y="1638908"/>
          <a:ext cx="1095747" cy="15685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baseline="0" dirty="0" err="1" smtClean="0"/>
            <a:t>аналіз</a:t>
          </a:r>
          <a:r>
            <a:rPr lang="ru-RU" sz="900" kern="1200" baseline="0" dirty="0" smtClean="0"/>
            <a:t> </a:t>
          </a:r>
          <a:r>
            <a:rPr lang="ru-RU" sz="900" kern="1200" baseline="0" dirty="0" err="1" smtClean="0"/>
            <a:t>вихідного</a:t>
          </a:r>
          <a:r>
            <a:rPr lang="ru-RU" sz="900" kern="1200" baseline="0" dirty="0" smtClean="0"/>
            <a:t> </a:t>
          </a:r>
          <a:r>
            <a:rPr lang="ru-RU" sz="900" kern="1200" baseline="0" dirty="0" err="1" smtClean="0"/>
            <a:t>рівня</a:t>
          </a:r>
          <a:r>
            <a:rPr lang="ru-RU" sz="900" kern="1200" baseline="0" dirty="0" smtClean="0"/>
            <a:t> </a:t>
          </a:r>
          <a:r>
            <a:rPr lang="ru-RU" sz="900" kern="1200" baseline="0" dirty="0" err="1" smtClean="0"/>
            <a:t>розвитку</a:t>
          </a:r>
          <a:r>
            <a:rPr lang="ru-RU" sz="900" kern="1200" baseline="0" dirty="0" smtClean="0"/>
            <a:t> </a:t>
          </a:r>
          <a:r>
            <a:rPr lang="ru-RU" sz="900" kern="1200" baseline="0" dirty="0" err="1" smtClean="0"/>
            <a:t>національної</a:t>
          </a:r>
          <a:r>
            <a:rPr lang="ru-RU" sz="900" kern="1200" baseline="0" dirty="0" smtClean="0"/>
            <a:t> </a:t>
          </a:r>
          <a:r>
            <a:rPr lang="ru-RU" sz="900" kern="1200" baseline="0" dirty="0" err="1" smtClean="0"/>
            <a:t>економіки</a:t>
          </a:r>
          <a:r>
            <a:rPr lang="ru-RU" sz="900" kern="1200" baseline="0" dirty="0" smtClean="0"/>
            <a:t>, </a:t>
          </a:r>
          <a:r>
            <a:rPr lang="ru-RU" sz="900" kern="1200" baseline="0" dirty="0" err="1" smtClean="0"/>
            <a:t>її</a:t>
          </a:r>
          <a:r>
            <a:rPr lang="ru-RU" sz="900" kern="1200" baseline="0" dirty="0" smtClean="0"/>
            <a:t> проблем та </a:t>
          </a:r>
          <a:r>
            <a:rPr lang="ru-RU" sz="900" kern="1200" baseline="0" dirty="0" err="1" smtClean="0"/>
            <a:t>можливостей</a:t>
          </a:r>
          <a:endParaRPr lang="ru-RU" sz="900" kern="1200" dirty="0"/>
        </a:p>
      </dsp:txBody>
      <dsp:txXfrm>
        <a:off x="35627" y="1671001"/>
        <a:ext cx="1031561" cy="1504316"/>
      </dsp:txXfrm>
    </dsp:sp>
    <dsp:sp modelId="{A982A0BA-F795-49DF-843E-AC8B4B32FDDC}">
      <dsp:nvSpPr>
        <dsp:cNvPr id="0" name=""/>
        <dsp:cNvSpPr/>
      </dsp:nvSpPr>
      <dsp:spPr>
        <a:xfrm>
          <a:off x="1208856" y="2287287"/>
          <a:ext cx="232298" cy="2717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208856" y="2341636"/>
        <a:ext cx="162609" cy="163047"/>
      </dsp:txXfrm>
    </dsp:sp>
    <dsp:sp modelId="{5DB466A7-F2D0-42AF-98C6-E7B4AB0DAAB0}">
      <dsp:nvSpPr>
        <dsp:cNvPr id="0" name=""/>
        <dsp:cNvSpPr/>
      </dsp:nvSpPr>
      <dsp:spPr>
        <a:xfrm>
          <a:off x="1537580" y="1638908"/>
          <a:ext cx="1095747" cy="1568502"/>
        </a:xfrm>
        <a:prstGeom prst="roundRect">
          <a:avLst>
            <a:gd name="adj" fmla="val 10000"/>
          </a:avLst>
        </a:prstGeom>
        <a:solidFill>
          <a:schemeClr val="accent4">
            <a:hueOff val="4308971"/>
            <a:satOff val="-10901"/>
            <a:lumOff val="49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baseline="0" smtClean="0"/>
            <a:t>визначення цілей, пріоритетів і кінцевих результатів ДРЕ</a:t>
          </a:r>
          <a:endParaRPr lang="ru-RU" sz="900" kern="1200"/>
        </a:p>
      </dsp:txBody>
      <dsp:txXfrm>
        <a:off x="1569673" y="1671001"/>
        <a:ext cx="1031561" cy="1504316"/>
      </dsp:txXfrm>
    </dsp:sp>
    <dsp:sp modelId="{1771CF46-A166-40C8-9EBD-54807EF5CB4C}">
      <dsp:nvSpPr>
        <dsp:cNvPr id="0" name=""/>
        <dsp:cNvSpPr/>
      </dsp:nvSpPr>
      <dsp:spPr>
        <a:xfrm>
          <a:off x="2742902" y="2287287"/>
          <a:ext cx="232298" cy="2717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5745295"/>
            <a:satOff val="-14534"/>
            <a:lumOff val="6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742902" y="2341636"/>
        <a:ext cx="162609" cy="163047"/>
      </dsp:txXfrm>
    </dsp:sp>
    <dsp:sp modelId="{9F16E8A1-4EE1-4080-8AC5-F2B51AB7C0ED}">
      <dsp:nvSpPr>
        <dsp:cNvPr id="0" name=""/>
        <dsp:cNvSpPr/>
      </dsp:nvSpPr>
      <dsp:spPr>
        <a:xfrm>
          <a:off x="3071626" y="1638908"/>
          <a:ext cx="1095747" cy="1568502"/>
        </a:xfrm>
        <a:prstGeom prst="roundRect">
          <a:avLst>
            <a:gd name="adj" fmla="val 10000"/>
          </a:avLst>
        </a:prstGeom>
        <a:solidFill>
          <a:schemeClr val="accent4">
            <a:hueOff val="8617942"/>
            <a:satOff val="-21801"/>
            <a:lumOff val="98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baseline="0" smtClean="0"/>
            <a:t>з'ясування способів досягнення поставлених завдань і створення відповідних правових, економічних, організаційно-управлінських механізмів</a:t>
          </a:r>
          <a:endParaRPr lang="ru-RU" sz="900" kern="1200"/>
        </a:p>
      </dsp:txBody>
      <dsp:txXfrm>
        <a:off x="3103719" y="1671001"/>
        <a:ext cx="1031561" cy="1504316"/>
      </dsp:txXfrm>
    </dsp:sp>
    <dsp:sp modelId="{2C319DB6-221A-4C95-9F75-466774A7809B}">
      <dsp:nvSpPr>
        <dsp:cNvPr id="0" name=""/>
        <dsp:cNvSpPr/>
      </dsp:nvSpPr>
      <dsp:spPr>
        <a:xfrm>
          <a:off x="4276948" y="2287287"/>
          <a:ext cx="232298" cy="2717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1490590"/>
            <a:satOff val="-29069"/>
            <a:lumOff val="13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4276948" y="2341636"/>
        <a:ext cx="162609" cy="163047"/>
      </dsp:txXfrm>
    </dsp:sp>
    <dsp:sp modelId="{7F1F63AD-5569-4C3F-B588-02947EA8B67B}">
      <dsp:nvSpPr>
        <dsp:cNvPr id="0" name=""/>
        <dsp:cNvSpPr/>
      </dsp:nvSpPr>
      <dsp:spPr>
        <a:xfrm>
          <a:off x="4605672" y="1638908"/>
          <a:ext cx="1095747" cy="1568502"/>
        </a:xfrm>
        <a:prstGeom prst="roundRect">
          <a:avLst>
            <a:gd name="adj" fmla="val 10000"/>
          </a:avLst>
        </a:prstGeom>
        <a:solidFill>
          <a:schemeClr val="accent4">
            <a:hueOff val="12926913"/>
            <a:satOff val="-32702"/>
            <a:lumOff val="147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baseline="0" smtClean="0"/>
            <a:t>формування необхідних ресурсів (фінансових, матеріальних, інтелектуальних, трудових, інформаційних тощо)</a:t>
          </a:r>
          <a:endParaRPr lang="ru-RU" sz="900" kern="1200"/>
        </a:p>
      </dsp:txBody>
      <dsp:txXfrm>
        <a:off x="4637765" y="1671001"/>
        <a:ext cx="1031561" cy="1504316"/>
      </dsp:txXfrm>
    </dsp:sp>
    <dsp:sp modelId="{52599B82-9FEE-4238-AAA3-79985AAEE554}">
      <dsp:nvSpPr>
        <dsp:cNvPr id="0" name=""/>
        <dsp:cNvSpPr/>
      </dsp:nvSpPr>
      <dsp:spPr>
        <a:xfrm>
          <a:off x="5810994" y="2287287"/>
          <a:ext cx="232298" cy="2717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7235884"/>
            <a:satOff val="-43603"/>
            <a:lumOff val="196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5810994" y="2341636"/>
        <a:ext cx="162609" cy="163047"/>
      </dsp:txXfrm>
    </dsp:sp>
    <dsp:sp modelId="{4C5DD636-152C-4AEC-BC62-E7B0083EC63D}">
      <dsp:nvSpPr>
        <dsp:cNvPr id="0" name=""/>
        <dsp:cNvSpPr/>
      </dsp:nvSpPr>
      <dsp:spPr>
        <a:xfrm>
          <a:off x="6139718" y="1638908"/>
          <a:ext cx="1095747" cy="1568502"/>
        </a:xfrm>
        <a:prstGeom prst="roundRect">
          <a:avLst>
            <a:gd name="adj" fmla="val 10000"/>
          </a:avLst>
        </a:prstGeom>
        <a:solidFill>
          <a:schemeClr val="accent4">
            <a:hueOff val="17235884"/>
            <a:satOff val="-43603"/>
            <a:lumOff val="196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baseline="0" smtClean="0"/>
            <a:t>передбачення ризиків і наслідків управлінських рішень.</a:t>
          </a:r>
          <a:endParaRPr lang="ru-RU" sz="900" kern="1200"/>
        </a:p>
      </dsp:txBody>
      <dsp:txXfrm>
        <a:off x="6171811" y="1671001"/>
        <a:ext cx="1031561" cy="15043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39C60F-9A7A-40B3-B320-63036712198C}">
      <dsp:nvSpPr>
        <dsp:cNvPr id="0" name=""/>
        <dsp:cNvSpPr/>
      </dsp:nvSpPr>
      <dsp:spPr>
        <a:xfrm rot="5400000">
          <a:off x="-361502" y="362026"/>
          <a:ext cx="2410017" cy="1687012"/>
        </a:xfrm>
        <a:prstGeom prst="chevron">
          <a:avLst/>
        </a:prstGeom>
        <a:solidFill>
          <a:srgbClr val="00B0F0"/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/>
            <a:t>закони</a:t>
          </a:r>
          <a:r>
            <a:rPr lang="ru-RU" sz="2800" kern="1200" dirty="0" smtClean="0"/>
            <a:t> </a:t>
          </a:r>
          <a:endParaRPr lang="ru-RU" sz="2800" kern="1200" dirty="0"/>
        </a:p>
      </dsp:txBody>
      <dsp:txXfrm rot="-5400000">
        <a:off x="1" y="844029"/>
        <a:ext cx="1687012" cy="723005"/>
      </dsp:txXfrm>
    </dsp:sp>
    <dsp:sp modelId="{29BFF05A-E573-4EA8-B586-9778025A368A}">
      <dsp:nvSpPr>
        <dsp:cNvPr id="0" name=""/>
        <dsp:cNvSpPr/>
      </dsp:nvSpPr>
      <dsp:spPr>
        <a:xfrm rot="5400000">
          <a:off x="3725254" y="-2037717"/>
          <a:ext cx="1566511" cy="5642995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err="1" smtClean="0"/>
            <a:t>спрямовані</a:t>
          </a:r>
          <a:r>
            <a:rPr lang="ru-RU" sz="3000" kern="1200" dirty="0" smtClean="0"/>
            <a:t> на </a:t>
          </a:r>
          <a:r>
            <a:rPr lang="ru-RU" sz="3000" kern="1200" dirty="0" err="1" smtClean="0"/>
            <a:t>тривале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правове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регулювання</a:t>
          </a:r>
          <a:r>
            <a:rPr lang="ru-RU" sz="3000" kern="1200" dirty="0" smtClean="0"/>
            <a:t> ринку</a:t>
          </a:r>
          <a:endParaRPr lang="ru-RU" sz="3000" kern="1200" dirty="0"/>
        </a:p>
      </dsp:txBody>
      <dsp:txXfrm rot="-5400000">
        <a:off x="1687013" y="76995"/>
        <a:ext cx="5566524" cy="1413569"/>
      </dsp:txXfrm>
    </dsp:sp>
    <dsp:sp modelId="{7B3CFC47-59D3-4088-849A-B611BDA4A144}">
      <dsp:nvSpPr>
        <dsp:cNvPr id="0" name=""/>
        <dsp:cNvSpPr/>
      </dsp:nvSpPr>
      <dsp:spPr>
        <a:xfrm rot="5400000">
          <a:off x="-361502" y="2461388"/>
          <a:ext cx="2410017" cy="1687012"/>
        </a:xfrm>
        <a:prstGeom prst="chevron">
          <a:avLst/>
        </a:prstGeom>
        <a:solidFill>
          <a:srgbClr val="FFC000"/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Постанови, </a:t>
          </a:r>
          <a:r>
            <a:rPr lang="ru-RU" sz="1400" b="1" kern="1200" dirty="0" err="1" smtClean="0">
              <a:solidFill>
                <a:schemeClr val="bg1"/>
              </a:solidFill>
            </a:rPr>
            <a:t>укази</a:t>
          </a:r>
          <a:r>
            <a:rPr lang="ru-RU" sz="1400" b="1" kern="1200" dirty="0" smtClean="0">
              <a:solidFill>
                <a:schemeClr val="bg1"/>
              </a:solidFill>
            </a:rPr>
            <a:t>, </a:t>
          </a:r>
          <a:r>
            <a:rPr lang="ru-RU" sz="1400" b="1" kern="1200" dirty="0" err="1" smtClean="0">
              <a:solidFill>
                <a:schemeClr val="bg1"/>
              </a:solidFill>
            </a:rPr>
            <a:t>декрети</a:t>
          </a:r>
          <a:r>
            <a:rPr lang="ru-RU" sz="1400" b="1" kern="1200" dirty="0" smtClean="0">
              <a:solidFill>
                <a:schemeClr val="bg1"/>
              </a:solidFill>
            </a:rPr>
            <a:t>, </a:t>
          </a:r>
          <a:r>
            <a:rPr lang="ru-RU" sz="1400" b="1" kern="1200" dirty="0" err="1" smtClean="0">
              <a:solidFill>
                <a:schemeClr val="bg1"/>
              </a:solidFill>
            </a:rPr>
            <a:t>рішення</a:t>
          </a:r>
          <a:endParaRPr lang="ru-RU" sz="1400" b="1" kern="1200" dirty="0">
            <a:solidFill>
              <a:schemeClr val="bg1"/>
            </a:solidFill>
          </a:endParaRPr>
        </a:p>
      </dsp:txBody>
      <dsp:txXfrm rot="-5400000">
        <a:off x="1" y="2943391"/>
        <a:ext cx="1687012" cy="723005"/>
      </dsp:txXfrm>
    </dsp:sp>
    <dsp:sp modelId="{BA266CED-C2FD-44FB-BCC7-9AE68D6DED39}">
      <dsp:nvSpPr>
        <dsp:cNvPr id="0" name=""/>
        <dsp:cNvSpPr/>
      </dsp:nvSpPr>
      <dsp:spPr>
        <a:xfrm rot="5400000">
          <a:off x="3725254" y="87719"/>
          <a:ext cx="1566511" cy="5642995"/>
        </a:xfrm>
        <a:prstGeom prst="round2SameRect">
          <a:avLst/>
        </a:prstGeom>
        <a:solidFill>
          <a:schemeClr val="bg2">
            <a:lumMod val="75000"/>
            <a:alpha val="9000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err="1" smtClean="0">
              <a:solidFill>
                <a:schemeClr val="tx1"/>
              </a:solidFill>
            </a:rPr>
            <a:t>виконують</a:t>
          </a:r>
          <a:r>
            <a:rPr lang="ru-RU" sz="3000" kern="1200" dirty="0" smtClean="0">
              <a:solidFill>
                <a:schemeClr val="tx1"/>
              </a:solidFill>
            </a:rPr>
            <a:t> </a:t>
          </a:r>
          <a:r>
            <a:rPr lang="ru-RU" sz="3000" kern="1200" dirty="0" err="1" smtClean="0">
              <a:solidFill>
                <a:schemeClr val="tx1"/>
              </a:solidFill>
            </a:rPr>
            <a:t>функції</a:t>
          </a:r>
          <a:r>
            <a:rPr lang="ru-RU" sz="3000" kern="1200" dirty="0" smtClean="0">
              <a:solidFill>
                <a:schemeClr val="tx1"/>
              </a:solidFill>
            </a:rPr>
            <a:t> </a:t>
          </a:r>
          <a:r>
            <a:rPr lang="ru-RU" sz="3000" kern="1200" dirty="0" err="1" smtClean="0">
              <a:solidFill>
                <a:schemeClr val="tx1"/>
              </a:solidFill>
            </a:rPr>
            <a:t>короткотермінового</a:t>
          </a:r>
          <a:r>
            <a:rPr lang="ru-RU" sz="3000" kern="1200" dirty="0" smtClean="0">
              <a:solidFill>
                <a:schemeClr val="tx1"/>
              </a:solidFill>
            </a:rPr>
            <a:t>, </a:t>
          </a:r>
          <a:r>
            <a:rPr lang="ru-RU" sz="3000" kern="1200" dirty="0" err="1" smtClean="0">
              <a:solidFill>
                <a:schemeClr val="tx1"/>
              </a:solidFill>
            </a:rPr>
            <a:t>або</a:t>
          </a:r>
          <a:r>
            <a:rPr lang="ru-RU" sz="3000" kern="1200" dirty="0" smtClean="0">
              <a:solidFill>
                <a:schemeClr val="tx1"/>
              </a:solidFill>
            </a:rPr>
            <a:t> оперативного </a:t>
          </a:r>
          <a:r>
            <a:rPr lang="ru-RU" sz="3000" kern="1200" dirty="0" err="1" smtClean="0">
              <a:solidFill>
                <a:schemeClr val="tx1"/>
              </a:solidFill>
            </a:rPr>
            <a:t>регулювання</a:t>
          </a:r>
          <a:endParaRPr lang="ru-RU" sz="3000" kern="1200" dirty="0">
            <a:solidFill>
              <a:schemeClr val="tx1"/>
            </a:solidFill>
          </a:endParaRPr>
        </a:p>
      </dsp:txBody>
      <dsp:txXfrm rot="-5400000">
        <a:off x="1687013" y="2202432"/>
        <a:ext cx="5566524" cy="141356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E81AA0-4826-4247-8A69-002851360D65}">
      <dsp:nvSpPr>
        <dsp:cNvPr id="0" name=""/>
        <dsp:cNvSpPr/>
      </dsp:nvSpPr>
      <dsp:spPr>
        <a:xfrm>
          <a:off x="0" y="95118"/>
          <a:ext cx="7239000" cy="230212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2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2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2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2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baseline="0" smtClean="0"/>
            <a:t>Ліцензії - </a:t>
          </a:r>
          <a:r>
            <a:rPr lang="ru-RU" sz="1800" kern="1200" baseline="0" smtClean="0"/>
            <a:t>це спеціальні дозволи, які отримують суб´єкти підприємницької діяльності на здійснення окремих її видів</a:t>
          </a:r>
          <a:endParaRPr lang="ru-RU" sz="1800" kern="1200"/>
        </a:p>
      </dsp:txBody>
      <dsp:txXfrm>
        <a:off x="112380" y="207498"/>
        <a:ext cx="7014240" cy="2077361"/>
      </dsp:txXfrm>
    </dsp:sp>
    <dsp:sp modelId="{40B8FD23-0691-4D7A-A7D0-C6CF9565DD19}">
      <dsp:nvSpPr>
        <dsp:cNvPr id="0" name=""/>
        <dsp:cNvSpPr/>
      </dsp:nvSpPr>
      <dsp:spPr>
        <a:xfrm>
          <a:off x="0" y="2449080"/>
          <a:ext cx="7239000" cy="2302121"/>
        </a:xfrm>
        <a:prstGeom prst="roundRect">
          <a:avLst/>
        </a:prstGeom>
        <a:gradFill rotWithShape="0">
          <a:gsLst>
            <a:gs pos="0">
              <a:schemeClr val="accent2">
                <a:hueOff val="-16207560"/>
                <a:satOff val="33334"/>
                <a:lumOff val="-2549"/>
                <a:alphaOff val="0"/>
                <a:tint val="15000"/>
                <a:satMod val="250000"/>
              </a:schemeClr>
            </a:gs>
            <a:gs pos="49000">
              <a:schemeClr val="accent2">
                <a:hueOff val="-16207560"/>
                <a:satOff val="33334"/>
                <a:lumOff val="-2549"/>
                <a:alphaOff val="0"/>
                <a:tint val="50000"/>
                <a:satMod val="200000"/>
              </a:schemeClr>
            </a:gs>
            <a:gs pos="49100">
              <a:schemeClr val="accent2">
                <a:hueOff val="-16207560"/>
                <a:satOff val="33334"/>
                <a:lumOff val="-2549"/>
                <a:alphaOff val="0"/>
                <a:tint val="64000"/>
                <a:satMod val="160000"/>
              </a:schemeClr>
            </a:gs>
            <a:gs pos="92000">
              <a:schemeClr val="accent2">
                <a:hueOff val="-16207560"/>
                <a:satOff val="33334"/>
                <a:lumOff val="-2549"/>
                <a:alphaOff val="0"/>
                <a:tint val="50000"/>
                <a:satMod val="200000"/>
              </a:schemeClr>
            </a:gs>
            <a:gs pos="100000">
              <a:schemeClr val="accent2">
                <a:hueOff val="-16207560"/>
                <a:satOff val="33334"/>
                <a:lumOff val="-2549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2">
              <a:hueOff val="-16207560"/>
              <a:satOff val="33334"/>
              <a:lumOff val="-2549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baseline="0" smtClean="0"/>
            <a:t>Державне підприємництво </a:t>
          </a:r>
          <a:r>
            <a:rPr lang="ru-RU" sz="1800" kern="1200" baseline="0" smtClean="0"/>
            <a:t>передбачає перелік і механізм створення, функціонування підприємств з державною формою власності на засоби виробництва. Державний сектор економіки утворюється з декількох причин: з метою створення робочих місць, у зв´язку з потребами оборони, для утримання галузей комунального господарства - водо-, тепло- та енергопостачання, зв´язку, муніципального та залізничного транспорту.</a:t>
          </a:r>
          <a:endParaRPr lang="ru-RU" sz="1800" kern="1200"/>
        </a:p>
      </dsp:txBody>
      <dsp:txXfrm>
        <a:off x="112380" y="2561460"/>
        <a:ext cx="7014240" cy="207736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819FB0-8EF6-48DC-9288-9FCF7EBD6937}">
      <dsp:nvSpPr>
        <dsp:cNvPr id="0" name=""/>
        <dsp:cNvSpPr/>
      </dsp:nvSpPr>
      <dsp:spPr>
        <a:xfrm>
          <a:off x="538949" y="0"/>
          <a:ext cx="6108093" cy="4176464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5">
              <a:tint val="4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1E456E-FC77-41EA-A7DF-232B9A519255}">
      <dsp:nvSpPr>
        <dsp:cNvPr id="0" name=""/>
        <dsp:cNvSpPr/>
      </dsp:nvSpPr>
      <dsp:spPr>
        <a:xfrm>
          <a:off x="3232" y="1252939"/>
          <a:ext cx="2227794" cy="167058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5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5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5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5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err="1" smtClean="0"/>
            <a:t>грошово-кредитне</a:t>
          </a:r>
          <a:r>
            <a:rPr lang="ru-RU" sz="2400" i="1" kern="1200" dirty="0" smtClean="0"/>
            <a:t> 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регулювання</a:t>
          </a:r>
          <a:endParaRPr lang="ru-RU" sz="2400" kern="1200" dirty="0"/>
        </a:p>
      </dsp:txBody>
      <dsp:txXfrm>
        <a:off x="84783" y="1334490"/>
        <a:ext cx="2064692" cy="1507483"/>
      </dsp:txXfrm>
    </dsp:sp>
    <dsp:sp modelId="{BED70672-6C4F-46D2-A6E5-3B3E5DD2516F}">
      <dsp:nvSpPr>
        <dsp:cNvPr id="0" name=""/>
        <dsp:cNvSpPr/>
      </dsp:nvSpPr>
      <dsp:spPr>
        <a:xfrm>
          <a:off x="2479098" y="1252939"/>
          <a:ext cx="2227794" cy="1670585"/>
        </a:xfrm>
        <a:prstGeom prst="roundRect">
          <a:avLst/>
        </a:prstGeom>
        <a:gradFill rotWithShape="0">
          <a:gsLst>
            <a:gs pos="0">
              <a:schemeClr val="accent5">
                <a:hueOff val="-9027899"/>
                <a:satOff val="22229"/>
                <a:lumOff val="-490"/>
                <a:alphaOff val="0"/>
                <a:tint val="74000"/>
              </a:schemeClr>
            </a:gs>
            <a:gs pos="49000">
              <a:schemeClr val="accent5">
                <a:hueOff val="-9027899"/>
                <a:satOff val="22229"/>
                <a:lumOff val="-490"/>
                <a:alphaOff val="0"/>
                <a:tint val="96000"/>
                <a:shade val="84000"/>
                <a:satMod val="110000"/>
              </a:schemeClr>
            </a:gs>
            <a:gs pos="49100">
              <a:schemeClr val="accent5">
                <a:hueOff val="-9027899"/>
                <a:satOff val="22229"/>
                <a:lumOff val="-490"/>
                <a:alphaOff val="0"/>
                <a:shade val="55000"/>
                <a:satMod val="150000"/>
              </a:schemeClr>
            </a:gs>
            <a:gs pos="92000">
              <a:schemeClr val="accent5">
                <a:hueOff val="-9027899"/>
                <a:satOff val="22229"/>
                <a:lumOff val="-49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5">
                <a:hueOff val="-9027899"/>
                <a:satOff val="22229"/>
                <a:lumOff val="-49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5">
              <a:hueOff val="-9027899"/>
              <a:satOff val="22229"/>
              <a:lumOff val="-49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err="1" smtClean="0"/>
            <a:t>фінансово-бюджетні</a:t>
          </a:r>
          <a:r>
            <a:rPr lang="ru-RU" sz="2400" i="1" kern="1200" dirty="0" smtClean="0"/>
            <a:t> 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засоби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регулювання</a:t>
          </a:r>
          <a:r>
            <a:rPr lang="ru-RU" sz="2400" kern="1200" dirty="0" smtClean="0"/>
            <a:t> </a:t>
          </a:r>
          <a:endParaRPr lang="ru-RU" sz="2400" kern="1200" dirty="0"/>
        </a:p>
      </dsp:txBody>
      <dsp:txXfrm>
        <a:off x="2560649" y="1334490"/>
        <a:ext cx="2064692" cy="1507483"/>
      </dsp:txXfrm>
    </dsp:sp>
    <dsp:sp modelId="{8EB0F810-C35F-4F86-945D-A63633168AE4}">
      <dsp:nvSpPr>
        <dsp:cNvPr id="0" name=""/>
        <dsp:cNvSpPr/>
      </dsp:nvSpPr>
      <dsp:spPr>
        <a:xfrm>
          <a:off x="4954964" y="1252939"/>
          <a:ext cx="2227794" cy="1670585"/>
        </a:xfrm>
        <a:prstGeom prst="roundRect">
          <a:avLst/>
        </a:prstGeom>
        <a:gradFill rotWithShape="0">
          <a:gsLst>
            <a:gs pos="0">
              <a:schemeClr val="accent5">
                <a:hueOff val="-18055798"/>
                <a:satOff val="44459"/>
                <a:lumOff val="-980"/>
                <a:alphaOff val="0"/>
                <a:tint val="74000"/>
              </a:schemeClr>
            </a:gs>
            <a:gs pos="49000">
              <a:schemeClr val="accent5">
                <a:hueOff val="-18055798"/>
                <a:satOff val="44459"/>
                <a:lumOff val="-980"/>
                <a:alphaOff val="0"/>
                <a:tint val="96000"/>
                <a:shade val="84000"/>
                <a:satMod val="110000"/>
              </a:schemeClr>
            </a:gs>
            <a:gs pos="49100">
              <a:schemeClr val="accent5">
                <a:hueOff val="-18055798"/>
                <a:satOff val="44459"/>
                <a:lumOff val="-980"/>
                <a:alphaOff val="0"/>
                <a:shade val="55000"/>
                <a:satMod val="150000"/>
              </a:schemeClr>
            </a:gs>
            <a:gs pos="92000">
              <a:schemeClr val="accent5">
                <a:hueOff val="-18055798"/>
                <a:satOff val="44459"/>
                <a:lumOff val="-98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5">
                <a:hueOff val="-18055798"/>
                <a:satOff val="44459"/>
                <a:lumOff val="-98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5">
              <a:hueOff val="-18055798"/>
              <a:satOff val="44459"/>
              <a:lumOff val="-98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err="1" smtClean="0"/>
            <a:t>митні</a:t>
          </a:r>
          <a:r>
            <a:rPr lang="ru-RU" sz="2400" i="1" kern="1200" dirty="0" smtClean="0"/>
            <a:t> </a:t>
          </a:r>
          <a:r>
            <a:rPr lang="ru-RU" sz="2400" i="1" kern="1200" dirty="0" err="1" smtClean="0"/>
            <a:t>важелі</a:t>
          </a:r>
          <a:r>
            <a:rPr lang="ru-RU" sz="2400" i="1" kern="1200" dirty="0" smtClean="0"/>
            <a:t> </a:t>
          </a:r>
          <a:r>
            <a:rPr lang="ru-RU" sz="2400" kern="1200" dirty="0" smtClean="0"/>
            <a:t>та 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err="1" smtClean="0"/>
            <a:t>регулятори</a:t>
          </a:r>
          <a:endParaRPr lang="ru-RU" sz="2400" kern="1200" dirty="0"/>
        </a:p>
      </dsp:txBody>
      <dsp:txXfrm>
        <a:off x="5036515" y="1334490"/>
        <a:ext cx="2064692" cy="150748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16F408-FADD-4655-9AA3-5761FAB0E0C8}">
      <dsp:nvSpPr>
        <dsp:cNvPr id="0" name=""/>
        <dsp:cNvSpPr/>
      </dsp:nvSpPr>
      <dsp:spPr>
        <a:xfrm>
          <a:off x="0" y="14085"/>
          <a:ext cx="7239000" cy="237451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5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5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5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5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baseline="0" dirty="0" err="1" smtClean="0"/>
            <a:t>економічне</a:t>
          </a:r>
          <a:r>
            <a:rPr lang="ru-RU" sz="2400" kern="1200" baseline="0" dirty="0" smtClean="0"/>
            <a:t> </a:t>
          </a:r>
          <a:r>
            <a:rPr lang="ru-RU" sz="2400" i="1" kern="1200" baseline="0" dirty="0" err="1" smtClean="0"/>
            <a:t>прогнозування</a:t>
          </a:r>
          <a:r>
            <a:rPr lang="ru-RU" sz="2400" i="1" kern="1200" baseline="0" dirty="0" smtClean="0"/>
            <a:t>, </a:t>
          </a:r>
          <a:r>
            <a:rPr lang="ru-RU" sz="2400" i="1" kern="1200" baseline="0" dirty="0" err="1" smtClean="0"/>
            <a:t>програмування</a:t>
          </a:r>
          <a:r>
            <a:rPr lang="ru-RU" sz="2400" i="1" kern="1200" baseline="0" dirty="0" smtClean="0"/>
            <a:t>, </a:t>
          </a:r>
          <a:r>
            <a:rPr lang="ru-RU" sz="2400" i="1" kern="1200" baseline="0" dirty="0" err="1" smtClean="0"/>
            <a:t>планування</a:t>
          </a:r>
          <a:r>
            <a:rPr lang="ru-RU" sz="2400" i="1" kern="1200" baseline="0" dirty="0" smtClean="0"/>
            <a:t>, </a:t>
          </a:r>
          <a:r>
            <a:rPr lang="ru-RU" sz="2400" i="1" kern="1200" baseline="0" dirty="0" err="1" smtClean="0"/>
            <a:t>переконання</a:t>
          </a:r>
          <a:r>
            <a:rPr lang="ru-RU" sz="2400" i="1" kern="1200" baseline="0" dirty="0" smtClean="0"/>
            <a:t> </a:t>
          </a:r>
          <a:r>
            <a:rPr lang="ru-RU" sz="2400" i="1" kern="1200" baseline="0" dirty="0" err="1" smtClean="0"/>
            <a:t>громадськості</a:t>
          </a:r>
          <a:endParaRPr lang="ru-RU" sz="2400" kern="1200" dirty="0"/>
        </a:p>
      </dsp:txBody>
      <dsp:txXfrm>
        <a:off x="115914" y="129999"/>
        <a:ext cx="7007172" cy="2142687"/>
      </dsp:txXfrm>
    </dsp:sp>
    <dsp:sp modelId="{055EF8C2-6710-42A7-A15E-B6089849F9F2}">
      <dsp:nvSpPr>
        <dsp:cNvPr id="0" name=""/>
        <dsp:cNvSpPr/>
      </dsp:nvSpPr>
      <dsp:spPr>
        <a:xfrm>
          <a:off x="0" y="2457720"/>
          <a:ext cx="7239000" cy="2374515"/>
        </a:xfrm>
        <a:prstGeom prst="roundRect">
          <a:avLst/>
        </a:prstGeom>
        <a:gradFill rotWithShape="0">
          <a:gsLst>
            <a:gs pos="0">
              <a:schemeClr val="accent5">
                <a:hueOff val="-18055798"/>
                <a:satOff val="44459"/>
                <a:lumOff val="-980"/>
                <a:alphaOff val="0"/>
                <a:tint val="74000"/>
              </a:schemeClr>
            </a:gs>
            <a:gs pos="49000">
              <a:schemeClr val="accent5">
                <a:hueOff val="-18055798"/>
                <a:satOff val="44459"/>
                <a:lumOff val="-980"/>
                <a:alphaOff val="0"/>
                <a:tint val="96000"/>
                <a:shade val="84000"/>
                <a:satMod val="110000"/>
              </a:schemeClr>
            </a:gs>
            <a:gs pos="49100">
              <a:schemeClr val="accent5">
                <a:hueOff val="-18055798"/>
                <a:satOff val="44459"/>
                <a:lumOff val="-980"/>
                <a:alphaOff val="0"/>
                <a:shade val="55000"/>
                <a:satMod val="150000"/>
              </a:schemeClr>
            </a:gs>
            <a:gs pos="92000">
              <a:schemeClr val="accent5">
                <a:hueOff val="-18055798"/>
                <a:satOff val="44459"/>
                <a:lumOff val="-98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5">
                <a:hueOff val="-18055798"/>
                <a:satOff val="44459"/>
                <a:lumOff val="-98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5">
              <a:hueOff val="-18055798"/>
              <a:satOff val="44459"/>
              <a:lumOff val="-98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baseline="0" smtClean="0"/>
            <a:t>Вони охоплюють заходи інформування, виховання, роз´яснення та популяризації цілей та завдань економічної політики держави, території, галузі. Ефективність засобів залежить від організації цих видів робіт та довіри до них громадськості.</a:t>
          </a:r>
          <a:endParaRPr lang="ru-RU" sz="2400" kern="1200"/>
        </a:p>
      </dsp:txBody>
      <dsp:txXfrm>
        <a:off x="115914" y="2573634"/>
        <a:ext cx="7007172" cy="21426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5B13A-857D-4F1C-970C-8FF2F1BAF876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E44741-E460-4DE8-B50A-F8A0CB618C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119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44741-E460-4DE8-B50A-F8A0CB618C7D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530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dirty="0" err="1" smtClean="0"/>
              <a:t>Методологія</a:t>
            </a:r>
            <a:r>
              <a:rPr lang="ru-RU" sz="5400" dirty="0" smtClean="0"/>
              <a:t> державного </a:t>
            </a:r>
            <a:r>
              <a:rPr lang="ru-RU" sz="5400" dirty="0" err="1" smtClean="0"/>
              <a:t>регулювання</a:t>
            </a:r>
            <a:r>
              <a:rPr lang="ru-RU" sz="5400" dirty="0" smtClean="0"/>
              <a:t> </a:t>
            </a:r>
            <a:r>
              <a:rPr lang="ru-RU" sz="5400" dirty="0" err="1" smtClean="0"/>
              <a:t>економіки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лекція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85894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1800" dirty="0" smtClean="0"/>
              <a:t>Логіка ДРЕ - </a:t>
            </a:r>
            <a:r>
              <a:rPr lang="ru-RU" sz="1800" dirty="0" err="1" smtClean="0"/>
              <a:t>послідовність</a:t>
            </a:r>
            <a:r>
              <a:rPr lang="ru-RU" sz="1800" dirty="0" smtClean="0"/>
              <a:t> </a:t>
            </a:r>
            <a:r>
              <a:rPr lang="ru-RU" sz="1800" dirty="0" err="1"/>
              <a:t>заходів</a:t>
            </a:r>
            <a:r>
              <a:rPr lang="ru-RU" sz="1800" dirty="0"/>
              <a:t> </a:t>
            </a:r>
            <a:r>
              <a:rPr lang="ru-RU" sz="1800" dirty="0" err="1"/>
              <a:t>держави</a:t>
            </a:r>
            <a:r>
              <a:rPr lang="ru-RU" sz="1800" dirty="0"/>
              <a:t>, </a:t>
            </a:r>
            <a:r>
              <a:rPr lang="ru-RU" sz="1800" dirty="0" err="1"/>
              <a:t>необхідних</a:t>
            </a:r>
            <a:r>
              <a:rPr lang="ru-RU" sz="1800" dirty="0"/>
              <a:t> для </a:t>
            </a:r>
            <a:r>
              <a:rPr lang="ru-RU" sz="1800" dirty="0" err="1"/>
              <a:t>управління</a:t>
            </a:r>
            <a:r>
              <a:rPr lang="ru-RU" sz="1800" dirty="0"/>
              <a:t> </a:t>
            </a:r>
            <a:r>
              <a:rPr lang="ru-RU" sz="1800" dirty="0" err="1"/>
              <a:t>соціально-економічним</a:t>
            </a:r>
            <a:r>
              <a:rPr lang="ru-RU" sz="1800" dirty="0"/>
              <a:t> </a:t>
            </a:r>
            <a:r>
              <a:rPr lang="ru-RU" sz="1800" dirty="0" err="1"/>
              <a:t>розвитком</a:t>
            </a:r>
            <a:r>
              <a:rPr lang="ru-RU" sz="1800" dirty="0"/>
              <a:t> </a:t>
            </a:r>
            <a:r>
              <a:rPr lang="ru-RU" sz="1800" dirty="0" err="1" smtClean="0"/>
              <a:t>країни</a:t>
            </a:r>
            <a:endParaRPr lang="ru-RU" sz="1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6571469"/>
              </p:ext>
            </p:extLst>
          </p:nvPr>
        </p:nvGraphicFramePr>
        <p:xfrm>
          <a:off x="457200" y="1609416"/>
          <a:ext cx="7239000" cy="484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0786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Screenshot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56984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99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 формами впливу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4581128"/>
            <a:ext cx="3520440" cy="1743472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uk-UA" sz="3600" dirty="0" smtClean="0"/>
              <a:t>прямі</a:t>
            </a:r>
            <a:endParaRPr lang="ru-RU" sz="3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178808" y="4581128"/>
            <a:ext cx="3520440" cy="1743472"/>
          </a:xfrm>
          <a:solidFill>
            <a:srgbClr val="92D050"/>
          </a:solidFill>
        </p:spPr>
        <p:txBody>
          <a:bodyPr/>
          <a:lstStyle/>
          <a:p>
            <a:r>
              <a:rPr lang="uk-UA" sz="3600" dirty="0" smtClean="0"/>
              <a:t>непрямі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2725272"/>
          </a:xfrm>
          <a:ln>
            <a:solidFill>
              <a:schemeClr val="tx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uk-UA" sz="3200" b="1" dirty="0" smtClean="0"/>
              <a:t>Методи </a:t>
            </a:r>
            <a:r>
              <a:rPr lang="uk-UA" sz="3200" b="1" dirty="0" err="1" smtClean="0"/>
              <a:t>безпосеред-нього</a:t>
            </a:r>
            <a:r>
              <a:rPr lang="uk-UA" sz="3200" b="1" dirty="0" smtClean="0"/>
              <a:t> впливу</a:t>
            </a:r>
            <a:endParaRPr lang="ru-RU" sz="3200" b="1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2653264"/>
          </a:xfrm>
          <a:solidFill>
            <a:schemeClr val="bg1"/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uk-UA" sz="3200" b="1" dirty="0" smtClean="0"/>
              <a:t>Методи </a:t>
            </a:r>
            <a:r>
              <a:rPr lang="uk-UA" sz="3200" b="1" dirty="0" err="1" smtClean="0"/>
              <a:t>опосередко-ваного</a:t>
            </a:r>
            <a:r>
              <a:rPr lang="uk-UA" sz="3200" b="1" dirty="0" smtClean="0"/>
              <a:t> </a:t>
            </a:r>
            <a:r>
              <a:rPr lang="uk-UA" sz="3200" b="1" dirty="0" smtClean="0"/>
              <a:t>впливу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44829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image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7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49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Правові методи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200" b="1" dirty="0" err="1"/>
              <a:t>діяльність</a:t>
            </a:r>
            <a:r>
              <a:rPr lang="ru-RU" sz="3200" b="1" dirty="0"/>
              <a:t> </a:t>
            </a:r>
            <a:r>
              <a:rPr lang="ru-RU" sz="3200" b="1" dirty="0" err="1"/>
              <a:t>органів</a:t>
            </a:r>
            <a:r>
              <a:rPr lang="ru-RU" sz="3200" b="1" dirty="0"/>
              <a:t> </a:t>
            </a:r>
            <a:r>
              <a:rPr lang="ru-RU" sz="3200" b="1" dirty="0" err="1"/>
              <a:t>державної</a:t>
            </a:r>
            <a:r>
              <a:rPr lang="ru-RU" sz="3200" b="1" dirty="0"/>
              <a:t> </a:t>
            </a:r>
            <a:r>
              <a:rPr lang="ru-RU" sz="3200" b="1" dirty="0" err="1"/>
              <a:t>влади</a:t>
            </a:r>
            <a:r>
              <a:rPr lang="ru-RU" sz="3200" b="1" dirty="0"/>
              <a:t> й </a:t>
            </a:r>
            <a:r>
              <a:rPr lang="ru-RU" sz="3200" b="1" dirty="0" err="1"/>
              <a:t>управління</a:t>
            </a:r>
            <a:r>
              <a:rPr lang="ru-RU" sz="3200" b="1" dirty="0"/>
              <a:t> </a:t>
            </a:r>
            <a:r>
              <a:rPr lang="ru-RU" sz="3200" b="1" dirty="0" err="1"/>
              <a:t>щодо</a:t>
            </a:r>
            <a:r>
              <a:rPr lang="ru-RU" sz="3200" b="1" dirty="0"/>
              <a:t> </a:t>
            </a:r>
            <a:r>
              <a:rPr lang="ru-RU" sz="3200" b="1" dirty="0" err="1"/>
              <a:t>встановлення</a:t>
            </a:r>
            <a:r>
              <a:rPr lang="ru-RU" sz="3200" b="1" dirty="0"/>
              <a:t> та контроль за </a:t>
            </a:r>
            <a:r>
              <a:rPr lang="ru-RU" sz="3200" b="1" dirty="0" err="1"/>
              <a:t>дотриманням</a:t>
            </a:r>
            <a:r>
              <a:rPr lang="ru-RU" sz="3200" b="1" dirty="0"/>
              <a:t> </a:t>
            </a:r>
            <a:r>
              <a:rPr lang="ru-RU" sz="3200" b="1" dirty="0" err="1"/>
              <a:t>обов´язкових</a:t>
            </a:r>
            <a:r>
              <a:rPr lang="ru-RU" sz="3200" b="1" dirty="0"/>
              <a:t> </a:t>
            </a:r>
            <a:r>
              <a:rPr lang="ru-RU" sz="3200" b="1" dirty="0" err="1"/>
              <a:t>юридичних</a:t>
            </a:r>
            <a:r>
              <a:rPr lang="ru-RU" sz="3200" b="1" dirty="0"/>
              <a:t> правил </a:t>
            </a:r>
            <a:r>
              <a:rPr lang="ru-RU" sz="3200" b="1" dirty="0" err="1"/>
              <a:t>поведінки</a:t>
            </a:r>
            <a:r>
              <a:rPr lang="ru-RU" sz="3200" b="1" dirty="0"/>
              <a:t> </a:t>
            </a:r>
            <a:r>
              <a:rPr lang="ru-RU" sz="3200" b="1" dirty="0" err="1"/>
              <a:t>суб´єктів</a:t>
            </a:r>
            <a:r>
              <a:rPr lang="ru-RU" sz="3200" b="1" dirty="0"/>
              <a:t> права</a:t>
            </a:r>
            <a:endParaRPr lang="ru-RU" sz="3200" dirty="0"/>
          </a:p>
        </p:txBody>
      </p:sp>
      <p:pic>
        <p:nvPicPr>
          <p:cNvPr id="1026" name="Picture 2" descr="C:\Users\User\Desktop\завантаженн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212976"/>
            <a:ext cx="160972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89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Правові методи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1837536"/>
              </p:ext>
            </p:extLst>
          </p:nvPr>
        </p:nvGraphicFramePr>
        <p:xfrm>
          <a:off x="899592" y="2204864"/>
          <a:ext cx="7330008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597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 </a:t>
            </a:r>
            <a:r>
              <a:rPr lang="ru-RU" dirty="0" err="1"/>
              <a:t>Україні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створена </a:t>
            </a:r>
            <a:r>
              <a:rPr lang="ru-RU" dirty="0" err="1"/>
              <a:t>певна</a:t>
            </a:r>
            <a:r>
              <a:rPr lang="ru-RU" dirty="0"/>
              <a:t> </a:t>
            </a:r>
            <a:r>
              <a:rPr lang="ru-RU" dirty="0" err="1"/>
              <a:t>правова</a:t>
            </a:r>
            <a:r>
              <a:rPr lang="ru-RU" dirty="0"/>
              <a:t> основа для </a:t>
            </a:r>
            <a:r>
              <a:rPr lang="ru-RU" dirty="0" err="1"/>
              <a:t>функціонування</a:t>
            </a:r>
            <a:r>
              <a:rPr lang="ru-RU" dirty="0"/>
              <a:t> </a:t>
            </a:r>
            <a:r>
              <a:rPr lang="ru-RU" dirty="0" err="1"/>
              <a:t>ринкових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, </a:t>
            </a:r>
            <a:r>
              <a:rPr lang="ru-RU" dirty="0" err="1"/>
              <a:t>прийняті</a:t>
            </a:r>
            <a:r>
              <a:rPr lang="ru-RU" dirty="0"/>
              <a:t> </a:t>
            </a:r>
            <a:r>
              <a:rPr lang="ru-RU" dirty="0" err="1"/>
              <a:t>Конституція</a:t>
            </a:r>
            <a:r>
              <a:rPr lang="ru-RU" dirty="0"/>
              <a:t> та </a:t>
            </a:r>
            <a:r>
              <a:rPr lang="ru-RU" dirty="0" err="1"/>
              <a:t>Закони</a:t>
            </a:r>
            <a:r>
              <a:rPr lang="ru-RU" dirty="0"/>
              <a:t> "Про </a:t>
            </a:r>
            <a:r>
              <a:rPr lang="ru-RU" dirty="0" err="1"/>
              <a:t>власність</a:t>
            </a:r>
            <a:r>
              <a:rPr lang="ru-RU" dirty="0"/>
              <a:t>", "Про банки і </a:t>
            </a:r>
            <a:r>
              <a:rPr lang="ru-RU" dirty="0" err="1"/>
              <a:t>банківську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", "Про </a:t>
            </a:r>
            <a:r>
              <a:rPr lang="ru-RU" dirty="0" err="1"/>
              <a:t>обмеження</a:t>
            </a:r>
            <a:r>
              <a:rPr lang="ru-RU" dirty="0"/>
              <a:t> </a:t>
            </a:r>
            <a:r>
              <a:rPr lang="ru-RU" dirty="0" err="1"/>
              <a:t>монополізму</a:t>
            </a:r>
            <a:r>
              <a:rPr lang="ru-RU" dirty="0"/>
              <a:t> та </a:t>
            </a:r>
            <a:r>
              <a:rPr lang="ru-RU" dirty="0" err="1"/>
              <a:t>недопущення</a:t>
            </a:r>
            <a:r>
              <a:rPr lang="ru-RU" dirty="0"/>
              <a:t> </a:t>
            </a:r>
            <a:r>
              <a:rPr lang="ru-RU" dirty="0" err="1"/>
              <a:t>недобросовісної</a:t>
            </a:r>
            <a:r>
              <a:rPr lang="ru-RU" dirty="0"/>
              <a:t> </a:t>
            </a:r>
            <a:r>
              <a:rPr lang="ru-RU" dirty="0" err="1"/>
              <a:t>конкуренції</a:t>
            </a:r>
            <a:r>
              <a:rPr lang="ru-RU" dirty="0"/>
              <a:t>", "Про </a:t>
            </a:r>
            <a:r>
              <a:rPr lang="ru-RU" dirty="0" err="1"/>
              <a:t>банкрутство</a:t>
            </a:r>
            <a:r>
              <a:rPr lang="ru-RU" dirty="0"/>
              <a:t>", "Про </a:t>
            </a:r>
            <a:r>
              <a:rPr lang="ru-RU" dirty="0" err="1"/>
              <a:t>інвестиційну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", "Про </a:t>
            </a:r>
            <a:r>
              <a:rPr lang="ru-RU" dirty="0" err="1"/>
              <a:t>захист</a:t>
            </a:r>
            <a:r>
              <a:rPr lang="ru-RU" dirty="0"/>
              <a:t> </a:t>
            </a:r>
            <a:r>
              <a:rPr lang="ru-RU" dirty="0" err="1"/>
              <a:t>іноземних</a:t>
            </a:r>
            <a:r>
              <a:rPr lang="ru-RU" dirty="0"/>
              <a:t> </a:t>
            </a:r>
            <a:r>
              <a:rPr lang="ru-RU" dirty="0" err="1"/>
              <a:t>інвестицій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", "Про </a:t>
            </a:r>
            <a:r>
              <a:rPr lang="ru-RU" dirty="0" err="1"/>
              <a:t>державне</a:t>
            </a:r>
            <a:r>
              <a:rPr lang="ru-RU" dirty="0"/>
              <a:t> </a:t>
            </a:r>
            <a:r>
              <a:rPr lang="ru-RU" dirty="0" err="1"/>
              <a:t>мито</a:t>
            </a:r>
            <a:r>
              <a:rPr lang="ru-RU" dirty="0"/>
              <a:t>", "Про </a:t>
            </a:r>
            <a:r>
              <a:rPr lang="ru-RU" dirty="0" err="1"/>
              <a:t>єдиний</a:t>
            </a:r>
            <a:r>
              <a:rPr lang="ru-RU" dirty="0"/>
              <a:t> </a:t>
            </a:r>
            <a:r>
              <a:rPr lang="ru-RU" dirty="0" err="1"/>
              <a:t>митний</a:t>
            </a:r>
            <a:r>
              <a:rPr lang="ru-RU" dirty="0"/>
              <a:t> тариф", "Про оплату </a:t>
            </a:r>
            <a:r>
              <a:rPr lang="ru-RU" dirty="0" err="1"/>
              <a:t>праці</a:t>
            </a:r>
            <a:r>
              <a:rPr lang="ru-RU" dirty="0"/>
              <a:t>" та </a:t>
            </a:r>
            <a:r>
              <a:rPr lang="ru-RU" dirty="0" err="1"/>
              <a:t>ін</a:t>
            </a:r>
            <a:r>
              <a:rPr lang="ru-RU" dirty="0"/>
              <a:t>.; </a:t>
            </a:r>
            <a:r>
              <a:rPr lang="ru-RU" dirty="0" err="1"/>
              <a:t>укази</a:t>
            </a:r>
            <a:r>
              <a:rPr lang="ru-RU" dirty="0"/>
              <a:t> та </a:t>
            </a:r>
            <a:r>
              <a:rPr lang="ru-RU" dirty="0" err="1"/>
              <a:t>розпорядження</a:t>
            </a:r>
            <a:r>
              <a:rPr lang="ru-RU" dirty="0"/>
              <a:t> Президента </a:t>
            </a:r>
            <a:r>
              <a:rPr lang="ru-RU" dirty="0" err="1"/>
              <a:t>України</a:t>
            </a:r>
            <a:r>
              <a:rPr lang="ru-RU" dirty="0"/>
              <a:t>; постанови та </a:t>
            </a:r>
            <a:r>
              <a:rPr lang="ru-RU" dirty="0" err="1"/>
              <a:t>розпорядження</a:t>
            </a:r>
            <a:r>
              <a:rPr lang="ru-RU" dirty="0"/>
              <a:t> </a:t>
            </a:r>
            <a:r>
              <a:rPr lang="ru-RU" dirty="0" err="1"/>
              <a:t>Кабінету</a:t>
            </a:r>
            <a:r>
              <a:rPr lang="ru-RU" dirty="0"/>
              <a:t> </a:t>
            </a:r>
            <a:r>
              <a:rPr lang="ru-RU" dirty="0" err="1"/>
              <a:t>Міністрів</a:t>
            </a:r>
            <a:r>
              <a:rPr lang="ru-RU" dirty="0"/>
              <a:t>; </a:t>
            </a:r>
            <a:r>
              <a:rPr lang="ru-RU" dirty="0" err="1"/>
              <a:t>нормативні</a:t>
            </a:r>
            <a:r>
              <a:rPr lang="ru-RU" dirty="0"/>
              <a:t> </a:t>
            </a:r>
            <a:r>
              <a:rPr lang="ru-RU" dirty="0" err="1"/>
              <a:t>акти</a:t>
            </a:r>
            <a:r>
              <a:rPr lang="ru-RU" dirty="0"/>
              <a:t> </a:t>
            </a:r>
            <a:r>
              <a:rPr lang="ru-RU" dirty="0" err="1"/>
              <a:t>місцевих</a:t>
            </a:r>
            <a:r>
              <a:rPr lang="ru-RU" dirty="0"/>
              <a:t> </a:t>
            </a:r>
            <a:r>
              <a:rPr lang="ru-RU" dirty="0" err="1"/>
              <a:t>державних</a:t>
            </a:r>
            <a:r>
              <a:rPr lang="ru-RU" dirty="0"/>
              <a:t> </a:t>
            </a:r>
            <a:r>
              <a:rPr lang="ru-RU" dirty="0" err="1"/>
              <a:t>адміністрацій</a:t>
            </a:r>
            <a:r>
              <a:rPr lang="ru-RU" dirty="0"/>
              <a:t> та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місцевого</a:t>
            </a:r>
            <a:r>
              <a:rPr lang="ru-RU" dirty="0"/>
              <a:t> </a:t>
            </a:r>
            <a:r>
              <a:rPr lang="ru-RU" dirty="0" err="1"/>
              <a:t>самоврядування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179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адміністративні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00808"/>
            <a:ext cx="7690048" cy="4680520"/>
          </a:xfrm>
        </p:spPr>
        <p:txBody>
          <a:bodyPr>
            <a:normAutofit/>
          </a:bodyPr>
          <a:lstStyle/>
          <a:p>
            <a:r>
              <a:rPr lang="ru-RU" sz="2800" dirty="0" err="1" smtClean="0"/>
              <a:t>пряме</a:t>
            </a:r>
            <a:r>
              <a:rPr lang="ru-RU" sz="2800" dirty="0" smtClean="0"/>
              <a:t> </a:t>
            </a:r>
            <a:r>
              <a:rPr lang="ru-RU" sz="2800" dirty="0" err="1" smtClean="0"/>
              <a:t>втручання</a:t>
            </a:r>
            <a:r>
              <a:rPr lang="ru-RU" sz="2800" dirty="0" smtClean="0"/>
              <a:t> </a:t>
            </a:r>
            <a:r>
              <a:rPr lang="ru-RU" sz="2800" dirty="0"/>
              <a:t>в </a:t>
            </a:r>
            <a:r>
              <a:rPr lang="ru-RU" sz="2800" dirty="0" err="1"/>
              <a:t>діяльність</a:t>
            </a:r>
            <a:r>
              <a:rPr lang="ru-RU" sz="2800" dirty="0"/>
              <a:t> </a:t>
            </a:r>
            <a:r>
              <a:rPr lang="ru-RU" sz="2800" dirty="0" err="1"/>
              <a:t>товаровиробника</a:t>
            </a:r>
            <a:r>
              <a:rPr lang="ru-RU" sz="2800" dirty="0"/>
              <a:t> шляхом </a:t>
            </a:r>
            <a:r>
              <a:rPr lang="ru-RU" sz="2800" dirty="0" err="1"/>
              <a:t>доведення</a:t>
            </a:r>
            <a:r>
              <a:rPr lang="ru-RU" sz="2800" dirty="0"/>
              <a:t> </a:t>
            </a:r>
            <a:r>
              <a:rPr lang="ru-RU" sz="2800" dirty="0" err="1"/>
              <a:t>обов´язкових</a:t>
            </a:r>
            <a:r>
              <a:rPr lang="ru-RU" sz="2800" dirty="0"/>
              <a:t> до </a:t>
            </a:r>
            <a:r>
              <a:rPr lang="ru-RU" sz="2800" dirty="0" err="1"/>
              <a:t>виконання</a:t>
            </a:r>
            <a:r>
              <a:rPr lang="ru-RU" sz="2800" dirty="0"/>
              <a:t> </a:t>
            </a:r>
            <a:r>
              <a:rPr lang="ru-RU" sz="2800" dirty="0" err="1"/>
              <a:t>державних</a:t>
            </a:r>
            <a:r>
              <a:rPr lang="ru-RU" sz="2800" dirty="0"/>
              <a:t> </a:t>
            </a:r>
            <a:r>
              <a:rPr lang="ru-RU" sz="2800" dirty="0" err="1"/>
              <a:t>замовлень</a:t>
            </a:r>
            <a:r>
              <a:rPr lang="ru-RU" sz="2800" dirty="0"/>
              <a:t> (</a:t>
            </a:r>
            <a:r>
              <a:rPr lang="ru-RU" sz="2800" dirty="0" err="1"/>
              <a:t>контрактів</a:t>
            </a:r>
            <a:r>
              <a:rPr lang="ru-RU" sz="2800" dirty="0"/>
              <a:t>), </a:t>
            </a:r>
            <a:r>
              <a:rPr lang="ru-RU" sz="2800" dirty="0" err="1"/>
              <a:t>ліцензування</a:t>
            </a:r>
            <a:r>
              <a:rPr lang="ru-RU" sz="2800" dirty="0"/>
              <a:t>, </a:t>
            </a:r>
            <a:r>
              <a:rPr lang="ru-RU" sz="2800" dirty="0" err="1"/>
              <a:t>квотування</a:t>
            </a:r>
            <a:r>
              <a:rPr lang="ru-RU" sz="2800" dirty="0"/>
              <a:t>, </a:t>
            </a:r>
            <a:r>
              <a:rPr lang="ru-RU" sz="2800" dirty="0" err="1"/>
              <a:t>встановлення</a:t>
            </a:r>
            <a:r>
              <a:rPr lang="ru-RU" sz="2800" dirty="0"/>
              <a:t> норм і </a:t>
            </a:r>
            <a:r>
              <a:rPr lang="ru-RU" sz="2800" dirty="0" err="1"/>
              <a:t>стандартів</a:t>
            </a:r>
            <a:r>
              <a:rPr lang="ru-RU" sz="2800" dirty="0"/>
              <a:t> </a:t>
            </a:r>
            <a:r>
              <a:rPr lang="ru-RU" sz="2800" dirty="0" err="1"/>
              <a:t>щодо</a:t>
            </a:r>
            <a:r>
              <a:rPr lang="ru-RU" sz="2800" dirty="0"/>
              <a:t> </a:t>
            </a:r>
            <a:r>
              <a:rPr lang="ru-RU" sz="2800" dirty="0" err="1"/>
              <a:t>регламентації</a:t>
            </a:r>
            <a:r>
              <a:rPr lang="ru-RU" sz="2800" dirty="0"/>
              <a:t> </a:t>
            </a:r>
            <a:r>
              <a:rPr lang="ru-RU" sz="2800" dirty="0" err="1"/>
              <a:t>відповідності</a:t>
            </a:r>
            <a:r>
              <a:rPr lang="ru-RU" sz="2800" dirty="0"/>
              <a:t> </a:t>
            </a:r>
            <a:r>
              <a:rPr lang="ru-RU" sz="2800" dirty="0" err="1"/>
              <a:t>вимогам</a:t>
            </a:r>
            <a:r>
              <a:rPr lang="ru-RU" sz="2800" dirty="0"/>
              <a:t> </a:t>
            </a:r>
            <a:r>
              <a:rPr lang="ru-RU" sz="2800" dirty="0" err="1"/>
              <a:t>внутрішнього</a:t>
            </a:r>
            <a:r>
              <a:rPr lang="ru-RU" sz="2800" dirty="0"/>
              <a:t> і </a:t>
            </a:r>
            <a:r>
              <a:rPr lang="ru-RU" sz="2800" dirty="0" err="1"/>
              <a:t>зовнішнього</a:t>
            </a:r>
            <a:r>
              <a:rPr lang="ru-RU" sz="2800" dirty="0"/>
              <a:t> </a:t>
            </a:r>
            <a:r>
              <a:rPr lang="ru-RU" sz="2800" dirty="0" err="1"/>
              <a:t>ринків</a:t>
            </a:r>
            <a:r>
              <a:rPr lang="ru-RU" sz="2800" dirty="0"/>
              <a:t>, державного </a:t>
            </a:r>
            <a:r>
              <a:rPr lang="ru-RU" sz="2800" dirty="0" err="1"/>
              <a:t>підприємництва</a:t>
            </a:r>
            <a:endParaRPr lang="ru-RU" sz="2800" dirty="0"/>
          </a:p>
        </p:txBody>
      </p:sp>
      <p:pic>
        <p:nvPicPr>
          <p:cNvPr id="2050" name="Picture 2" descr="C:\Users\User\Desktop\завантаження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86916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28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Види </a:t>
            </a:r>
            <a:r>
              <a:rPr lang="uk-UA" dirty="0" smtClean="0"/>
              <a:t>адміністративних </a:t>
            </a:r>
            <a:r>
              <a:rPr lang="uk-UA" dirty="0" smtClean="0"/>
              <a:t>методів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3913799"/>
              </p:ext>
            </p:extLst>
          </p:nvPr>
        </p:nvGraphicFramePr>
        <p:xfrm>
          <a:off x="457200" y="1609416"/>
          <a:ext cx="7239000" cy="484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605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Види адміністративних методів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>
                <a:solidFill>
                  <a:srgbClr val="FF0000"/>
                </a:solidFill>
              </a:rPr>
              <a:t>Держконтракт</a:t>
            </a:r>
            <a:r>
              <a:rPr lang="ru-RU" dirty="0">
                <a:solidFill>
                  <a:srgbClr val="FF0000"/>
                </a:solidFill>
              </a:rPr>
              <a:t> і </a:t>
            </a:r>
            <a:r>
              <a:rPr lang="ru-RU" dirty="0" err="1">
                <a:solidFill>
                  <a:srgbClr val="FF0000"/>
                </a:solidFill>
              </a:rPr>
              <a:t>держзамовлення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— </a:t>
            </a:r>
            <a:r>
              <a:rPr lang="ru-RU" dirty="0" err="1"/>
              <a:t>це</a:t>
            </a:r>
            <a:r>
              <a:rPr lang="ru-RU" dirty="0"/>
              <a:t> договори </a:t>
            </a:r>
            <a:r>
              <a:rPr lang="ru-RU" dirty="0" err="1"/>
              <a:t>між</a:t>
            </a:r>
            <a:r>
              <a:rPr lang="ru-RU" dirty="0"/>
              <a:t> державою і </a:t>
            </a:r>
            <a:r>
              <a:rPr lang="ru-RU" dirty="0" err="1"/>
              <a:t>суб'єктами</a:t>
            </a:r>
            <a:r>
              <a:rPr lang="ru-RU" dirty="0"/>
              <a:t> </a:t>
            </a:r>
            <a:r>
              <a:rPr lang="ru-RU" dirty="0" err="1"/>
              <a:t>господарювання</a:t>
            </a:r>
            <a:r>
              <a:rPr lang="ru-RU" dirty="0"/>
              <a:t> на </a:t>
            </a:r>
            <a:r>
              <a:rPr lang="ru-RU" dirty="0" err="1"/>
              <a:t>виготовлення</a:t>
            </a:r>
            <a:r>
              <a:rPr lang="ru-RU" dirty="0"/>
              <a:t> </a:t>
            </a:r>
            <a:r>
              <a:rPr lang="ru-RU" dirty="0" err="1"/>
              <a:t>певного</a:t>
            </a:r>
            <a:r>
              <a:rPr lang="ru-RU" dirty="0"/>
              <a:t> товару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певного</a:t>
            </a:r>
            <a:r>
              <a:rPr lang="ru-RU" dirty="0"/>
              <a:t> виду </a:t>
            </a:r>
            <a:r>
              <a:rPr lang="ru-RU" dirty="0" err="1"/>
              <a:t>послуг</a:t>
            </a:r>
            <a:r>
              <a:rPr lang="ru-RU" dirty="0"/>
              <a:t> з метою </a:t>
            </a:r>
            <a:r>
              <a:rPr lang="ru-RU" dirty="0" err="1"/>
              <a:t>задоволення</a:t>
            </a:r>
            <a:r>
              <a:rPr lang="ru-RU" dirty="0"/>
              <a:t> </a:t>
            </a:r>
            <a:r>
              <a:rPr lang="ru-RU" dirty="0" err="1"/>
              <a:t>соціально-економічних</a:t>
            </a:r>
            <a:r>
              <a:rPr lang="ru-RU" dirty="0"/>
              <a:t> потреб </a:t>
            </a:r>
            <a:r>
              <a:rPr lang="ru-RU" dirty="0" err="1"/>
              <a:t>споживача</a:t>
            </a:r>
            <a:r>
              <a:rPr lang="ru-RU" dirty="0"/>
              <a:t>, </a:t>
            </a:r>
            <a:r>
              <a:rPr lang="ru-RU" dirty="0" err="1"/>
              <a:t>стимулювання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дефіцитного</a:t>
            </a:r>
            <a:r>
              <a:rPr lang="ru-RU" dirty="0"/>
              <a:t> товару,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/>
              <a:t>пріоритетних</a:t>
            </a:r>
            <a:r>
              <a:rPr lang="ru-RU" dirty="0"/>
              <a:t> </a:t>
            </a:r>
            <a:r>
              <a:rPr lang="ru-RU" dirty="0" err="1"/>
              <a:t>галузей</a:t>
            </a:r>
            <a:r>
              <a:rPr lang="ru-RU" dirty="0"/>
              <a:t> і </a:t>
            </a:r>
            <a:r>
              <a:rPr lang="ru-RU" dirty="0" err="1"/>
              <a:t>виробництв</a:t>
            </a:r>
            <a:r>
              <a:rPr lang="ru-RU" dirty="0"/>
              <a:t>, </a:t>
            </a:r>
            <a:r>
              <a:rPr lang="ru-RU" dirty="0" err="1"/>
              <a:t>впровадження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,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міжнародних</a:t>
            </a:r>
            <a:r>
              <a:rPr lang="ru-RU" dirty="0"/>
              <a:t> </a:t>
            </a:r>
            <a:r>
              <a:rPr lang="ru-RU" dirty="0" err="1"/>
              <a:t>угод</a:t>
            </a:r>
            <a:r>
              <a:rPr lang="ru-RU" dirty="0"/>
              <a:t> та </a:t>
            </a:r>
            <a:r>
              <a:rPr lang="ru-RU" dirty="0" err="1"/>
              <a:t>задоволення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потреб </a:t>
            </a:r>
            <a:r>
              <a:rPr lang="ru-RU" dirty="0" err="1" smtClean="0"/>
              <a:t>суспільства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2327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4581128"/>
            <a:ext cx="7543800" cy="1656184"/>
          </a:xfrm>
        </p:spPr>
        <p:txBody>
          <a:bodyPr>
            <a:normAutofit/>
          </a:bodyPr>
          <a:lstStyle/>
          <a:p>
            <a:r>
              <a:rPr lang="ru-RU" dirty="0" err="1"/>
              <a:t>Методологія</a:t>
            </a:r>
            <a:r>
              <a:rPr lang="ru-RU" dirty="0"/>
              <a:t> державного </a:t>
            </a:r>
            <a:r>
              <a:rPr lang="ru-RU" dirty="0" err="1"/>
              <a:t>регулювання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4065992"/>
              </p:ext>
            </p:extLst>
          </p:nvPr>
        </p:nvGraphicFramePr>
        <p:xfrm>
          <a:off x="467544" y="260648"/>
          <a:ext cx="8136904" cy="4017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136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Види адміністративних методів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err="1">
                <a:solidFill>
                  <a:srgbClr val="FF0000"/>
                </a:solidFill>
              </a:rPr>
              <a:t>Субсидія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— форма </a:t>
            </a:r>
            <a:r>
              <a:rPr lang="ru-RU" dirty="0" err="1"/>
              <a:t>цільової</a:t>
            </a:r>
            <a:r>
              <a:rPr lang="ru-RU" dirty="0"/>
              <a:t> </a:t>
            </a:r>
            <a:r>
              <a:rPr lang="ru-RU" dirty="0" err="1"/>
              <a:t>фінансової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матеріальної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</a:t>
            </a:r>
            <a:r>
              <a:rPr lang="ru-RU" dirty="0" err="1"/>
              <a:t>окремим</a:t>
            </a:r>
            <a:r>
              <a:rPr lang="ru-RU" dirty="0"/>
              <a:t> </a:t>
            </a:r>
            <a:r>
              <a:rPr lang="ru-RU" dirty="0" err="1"/>
              <a:t>суб'єктам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r>
              <a:rPr lang="ru-RU" dirty="0"/>
              <a:t> (</a:t>
            </a:r>
            <a:r>
              <a:rPr lang="ru-RU" dirty="0" err="1"/>
              <a:t>галузям</a:t>
            </a:r>
            <a:r>
              <a:rPr lang="ru-RU" dirty="0"/>
              <a:t>, </a:t>
            </a:r>
            <a:r>
              <a:rPr lang="ru-RU" dirty="0" err="1"/>
              <a:t>регіонам</a:t>
            </a:r>
            <a:r>
              <a:rPr lang="ru-RU" dirty="0"/>
              <a:t>, </a:t>
            </a:r>
            <a:r>
              <a:rPr lang="ru-RU" dirty="0" err="1"/>
              <a:t>фірмам</a:t>
            </a:r>
            <a:r>
              <a:rPr lang="ru-RU" dirty="0"/>
              <a:t>, банкам, </a:t>
            </a:r>
            <a:r>
              <a:rPr lang="ru-RU" dirty="0" err="1"/>
              <a:t>фізичним</a:t>
            </a:r>
            <a:r>
              <a:rPr lang="ru-RU" dirty="0"/>
              <a:t> </a:t>
            </a:r>
            <a:r>
              <a:rPr lang="ru-RU" dirty="0" smtClean="0"/>
              <a:t>особам)</a:t>
            </a:r>
          </a:p>
          <a:p>
            <a:r>
              <a:rPr lang="ru-RU" dirty="0" err="1" smtClean="0">
                <a:solidFill>
                  <a:srgbClr val="FF0000"/>
                </a:solidFill>
              </a:rPr>
              <a:t>Субвенція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/>
              <a:t>— форма </a:t>
            </a:r>
            <a:r>
              <a:rPr lang="ru-RU" dirty="0" err="1"/>
              <a:t>грошової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матеріальної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надається</a:t>
            </a:r>
            <a:r>
              <a:rPr lang="ru-RU" dirty="0"/>
              <a:t> державою в </a:t>
            </a:r>
            <a:r>
              <a:rPr lang="ru-RU" dirty="0" err="1"/>
              <a:t>екстремальних</a:t>
            </a:r>
            <a:r>
              <a:rPr lang="ru-RU" dirty="0"/>
              <a:t> </a:t>
            </a:r>
            <a:r>
              <a:rPr lang="ru-RU" dirty="0" err="1"/>
              <a:t>ситуаціях</a:t>
            </a:r>
            <a:r>
              <a:rPr lang="ru-RU" dirty="0"/>
              <a:t> (</a:t>
            </a:r>
            <a:r>
              <a:rPr lang="ru-RU" dirty="0" err="1"/>
              <a:t>стихійне</a:t>
            </a:r>
            <a:r>
              <a:rPr lang="ru-RU" dirty="0"/>
              <a:t> лихо, </a:t>
            </a:r>
            <a:r>
              <a:rPr lang="ru-RU" dirty="0" err="1"/>
              <a:t>війна</a:t>
            </a:r>
            <a:r>
              <a:rPr lang="ru-RU" dirty="0"/>
              <a:t>, </a:t>
            </a:r>
            <a:r>
              <a:rPr lang="ru-RU" dirty="0" err="1"/>
              <a:t>економічні</a:t>
            </a:r>
            <a:r>
              <a:rPr lang="ru-RU" dirty="0"/>
              <a:t> </a:t>
            </a:r>
            <a:r>
              <a:rPr lang="ru-RU" dirty="0" err="1"/>
              <a:t>кризи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 smtClean="0"/>
              <a:t>)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r>
              <a:rPr lang="ru-RU" dirty="0" err="1" smtClean="0">
                <a:solidFill>
                  <a:srgbClr val="FF0000"/>
                </a:solidFill>
              </a:rPr>
              <a:t>Дотація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/>
              <a:t>— </a:t>
            </a:r>
            <a:r>
              <a:rPr lang="ru-RU" dirty="0" err="1"/>
              <a:t>різновид</a:t>
            </a:r>
            <a:r>
              <a:rPr lang="ru-RU" dirty="0"/>
              <a:t> </a:t>
            </a:r>
            <a:r>
              <a:rPr lang="ru-RU" dirty="0" err="1"/>
              <a:t>субсидій</a:t>
            </a:r>
            <a:r>
              <a:rPr lang="ru-RU" dirty="0"/>
              <a:t>, а </a:t>
            </a:r>
            <a:r>
              <a:rPr lang="ru-RU" dirty="0" err="1"/>
              <a:t>саме</a:t>
            </a:r>
            <a:r>
              <a:rPr lang="ru-RU" dirty="0"/>
              <a:t>: </a:t>
            </a:r>
            <a:r>
              <a:rPr lang="ru-RU" dirty="0" err="1"/>
              <a:t>асигнування</a:t>
            </a:r>
            <a:r>
              <a:rPr lang="ru-RU" dirty="0"/>
              <a:t>, доплата </a:t>
            </a:r>
            <a:r>
              <a:rPr lang="ru-RU" dirty="0" err="1"/>
              <a:t>із</a:t>
            </a:r>
            <a:r>
              <a:rPr lang="ru-RU" dirty="0"/>
              <a:t> державного бюджету з метою </a:t>
            </a:r>
            <a:r>
              <a:rPr lang="ru-RU" dirty="0" err="1"/>
              <a:t>збалансування</a:t>
            </a:r>
            <a:r>
              <a:rPr lang="ru-RU" dirty="0"/>
              <a:t> </a:t>
            </a:r>
            <a:r>
              <a:rPr lang="ru-RU" dirty="0" err="1"/>
              <a:t>бюджетів</a:t>
            </a:r>
            <a:r>
              <a:rPr lang="ru-RU" dirty="0"/>
              <a:t> </a:t>
            </a:r>
            <a:r>
              <a:rPr lang="ru-RU" dirty="0" err="1"/>
              <a:t>нижчих</a:t>
            </a:r>
            <a:r>
              <a:rPr lang="ru-RU" dirty="0"/>
              <a:t> </a:t>
            </a:r>
            <a:r>
              <a:rPr lang="ru-RU" dirty="0" err="1"/>
              <a:t>рівнів</a:t>
            </a:r>
            <a:r>
              <a:rPr lang="ru-RU" dirty="0"/>
              <a:t>.</a:t>
            </a:r>
            <a:br>
              <a:rPr lang="ru-RU" dirty="0"/>
            </a:br>
            <a:endParaRPr lang="ru-RU" dirty="0" smtClean="0"/>
          </a:p>
          <a:p>
            <a:r>
              <a:rPr lang="ru-RU" dirty="0" err="1" smtClean="0">
                <a:solidFill>
                  <a:srgbClr val="FF0000"/>
                </a:solidFill>
              </a:rPr>
              <a:t>Квотування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/>
              <a:t>— </a:t>
            </a:r>
            <a:r>
              <a:rPr lang="ru-RU" dirty="0" err="1"/>
              <a:t>встановлення</a:t>
            </a:r>
            <a:r>
              <a:rPr lang="ru-RU" dirty="0"/>
              <a:t> державою </a:t>
            </a:r>
            <a:r>
              <a:rPr lang="ru-RU" dirty="0" err="1"/>
              <a:t>розмірів</a:t>
            </a:r>
            <a:r>
              <a:rPr lang="ru-RU" dirty="0"/>
              <a:t>, </a:t>
            </a:r>
            <a:r>
              <a:rPr lang="ru-RU" dirty="0" err="1"/>
              <a:t>частки</a:t>
            </a:r>
            <a:r>
              <a:rPr lang="ru-RU" dirty="0"/>
              <a:t> у </a:t>
            </a:r>
            <a:r>
              <a:rPr lang="ru-RU" dirty="0" err="1"/>
              <a:t>загальному</a:t>
            </a:r>
            <a:r>
              <a:rPr lang="ru-RU" dirty="0"/>
              <a:t> </a:t>
            </a:r>
            <a:r>
              <a:rPr lang="ru-RU" dirty="0" err="1"/>
              <a:t>виробництві</a:t>
            </a:r>
            <a:r>
              <a:rPr lang="ru-RU" dirty="0"/>
              <a:t>, продажу, </a:t>
            </a:r>
            <a:r>
              <a:rPr lang="ru-RU" dirty="0" err="1"/>
              <a:t>збуті</a:t>
            </a:r>
            <a:r>
              <a:rPr lang="ru-RU" dirty="0"/>
              <a:t>, </a:t>
            </a:r>
            <a:r>
              <a:rPr lang="ru-RU" dirty="0" err="1"/>
              <a:t>експорті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імпорті</a:t>
            </a:r>
            <a:r>
              <a:rPr lang="ru-RU" dirty="0"/>
              <a:t>.</a:t>
            </a:r>
            <a:br>
              <a:rPr lang="ru-RU" dirty="0"/>
            </a:br>
            <a:endParaRPr lang="ru-RU" dirty="0" smtClean="0"/>
          </a:p>
          <a:p>
            <a:r>
              <a:rPr lang="ru-RU" dirty="0" err="1" smtClean="0">
                <a:solidFill>
                  <a:srgbClr val="FF0000"/>
                </a:solidFill>
              </a:rPr>
              <a:t>Фіксовані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ціни</a:t>
            </a:r>
            <a:r>
              <a:rPr lang="ru-RU" dirty="0">
                <a:solidFill>
                  <a:srgbClr val="FF0000"/>
                </a:solidFill>
              </a:rPr>
              <a:t> на </a:t>
            </a:r>
            <a:r>
              <a:rPr lang="ru-RU" dirty="0" err="1">
                <a:solidFill>
                  <a:srgbClr val="FF0000"/>
                </a:solidFill>
              </a:rPr>
              <a:t>товари</a:t>
            </a:r>
            <a:r>
              <a:rPr lang="ru-RU" dirty="0">
                <a:solidFill>
                  <a:srgbClr val="FF0000"/>
                </a:solidFill>
              </a:rPr>
              <a:t> і </a:t>
            </a:r>
            <a:r>
              <a:rPr lang="ru-RU" dirty="0" err="1">
                <a:solidFill>
                  <a:srgbClr val="FF0000"/>
                </a:solidFill>
              </a:rPr>
              <a:t>тарифи</a:t>
            </a:r>
            <a:r>
              <a:rPr lang="ru-RU" dirty="0">
                <a:solidFill>
                  <a:srgbClr val="FF0000"/>
                </a:solidFill>
              </a:rPr>
              <a:t> на </a:t>
            </a:r>
            <a:r>
              <a:rPr lang="ru-RU" dirty="0" err="1">
                <a:solidFill>
                  <a:srgbClr val="FF0000"/>
                </a:solidFill>
              </a:rPr>
              <a:t>послуги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— держава </a:t>
            </a:r>
            <a:r>
              <a:rPr lang="ru-RU" dirty="0" err="1"/>
              <a:t>встановлює</a:t>
            </a:r>
            <a:r>
              <a:rPr lang="ru-RU" dirty="0"/>
              <a:t> </a:t>
            </a:r>
            <a:r>
              <a:rPr lang="ru-RU" dirty="0" err="1"/>
              <a:t>певний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цін</a:t>
            </a:r>
            <a:r>
              <a:rPr lang="ru-RU" dirty="0"/>
              <a:t> на </a:t>
            </a:r>
            <a:r>
              <a:rPr lang="ru-RU" dirty="0" err="1"/>
              <a:t>ті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товари</a:t>
            </a:r>
            <a:r>
              <a:rPr lang="ru-RU" dirty="0"/>
              <a:t> і </a:t>
            </a:r>
            <a:r>
              <a:rPr lang="ru-RU" dirty="0" err="1"/>
              <a:t>тарифи</a:t>
            </a:r>
            <a:r>
              <a:rPr lang="ru-RU" dirty="0"/>
              <a:t> на </a:t>
            </a:r>
            <a:r>
              <a:rPr lang="ru-RU" dirty="0" err="1"/>
              <a:t>послуги</a:t>
            </a:r>
            <a:r>
              <a:rPr lang="ru-RU" dirty="0" smtClean="0"/>
              <a:t>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 err="1">
                <a:solidFill>
                  <a:srgbClr val="FF0000"/>
                </a:solidFill>
              </a:rPr>
              <a:t>Встановлення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державних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стандартів</a:t>
            </a:r>
            <a:r>
              <a:rPr lang="ru-RU" dirty="0">
                <a:solidFill>
                  <a:srgbClr val="FF0000"/>
                </a:solidFill>
              </a:rPr>
              <a:t> і </a:t>
            </a:r>
            <a:r>
              <a:rPr lang="ru-RU" dirty="0" err="1">
                <a:solidFill>
                  <a:srgbClr val="FF0000"/>
                </a:solidFill>
              </a:rPr>
              <a:t>нормативів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—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єдиних</a:t>
            </a:r>
            <a:r>
              <a:rPr lang="ru-RU" dirty="0"/>
              <a:t> </a:t>
            </a:r>
            <a:r>
              <a:rPr lang="ru-RU" dirty="0" err="1"/>
              <a:t>вимог</a:t>
            </a:r>
            <a:r>
              <a:rPr lang="ru-RU" dirty="0"/>
              <a:t>, норм </a:t>
            </a:r>
            <a:r>
              <a:rPr lang="ru-RU" dirty="0" err="1"/>
              <a:t>стосовно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, </a:t>
            </a:r>
            <a:r>
              <a:rPr lang="ru-RU" dirty="0" err="1"/>
              <a:t>хімічного</a:t>
            </a:r>
            <a:r>
              <a:rPr lang="ru-RU" dirty="0"/>
              <a:t> складу, </a:t>
            </a:r>
            <a:r>
              <a:rPr lang="ru-RU" dirty="0" err="1"/>
              <a:t>фізичних</a:t>
            </a:r>
            <a:r>
              <a:rPr lang="ru-RU" dirty="0"/>
              <a:t> </a:t>
            </a:r>
            <a:r>
              <a:rPr lang="ru-RU" dirty="0" err="1"/>
              <a:t>властивостей</a:t>
            </a:r>
            <a:r>
              <a:rPr lang="ru-RU" dirty="0"/>
              <a:t>, ваги, </a:t>
            </a:r>
            <a:r>
              <a:rPr lang="ru-RU" dirty="0" err="1"/>
              <a:t>розмірів</a:t>
            </a:r>
            <a:r>
              <a:rPr lang="ru-RU" dirty="0"/>
              <a:t>,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  <a:br>
              <a:rPr lang="ru-RU" dirty="0"/>
            </a:b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8821602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Види адмін. Методів - стандарти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err="1"/>
              <a:t>Економічні</a:t>
            </a:r>
            <a:r>
              <a:rPr lang="ru-RU" dirty="0"/>
              <a:t> </a:t>
            </a:r>
            <a:r>
              <a:rPr lang="ru-RU" dirty="0" err="1"/>
              <a:t>стандарти</a:t>
            </a:r>
            <a:r>
              <a:rPr lang="ru-RU" dirty="0"/>
              <a:t> і </a:t>
            </a:r>
            <a:r>
              <a:rPr lang="ru-RU" dirty="0" err="1"/>
              <a:t>нормативи</a:t>
            </a:r>
            <a:r>
              <a:rPr lang="ru-RU" dirty="0"/>
              <a:t> </a:t>
            </a:r>
            <a:r>
              <a:rPr lang="ru-RU" dirty="0" err="1"/>
              <a:t>втілюють</a:t>
            </a:r>
            <a:r>
              <a:rPr lang="ru-RU" dirty="0"/>
              <a:t> </a:t>
            </a:r>
            <a:r>
              <a:rPr lang="ru-RU" dirty="0" err="1"/>
              <a:t>показники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норми</a:t>
            </a:r>
            <a:r>
              <a:rPr lang="ru-RU" dirty="0"/>
              <a:t> </a:t>
            </a:r>
            <a:r>
              <a:rPr lang="ru-RU" dirty="0" err="1"/>
              <a:t>рентабельності</a:t>
            </a:r>
            <a:r>
              <a:rPr lang="ru-RU" dirty="0"/>
              <a:t>, </a:t>
            </a:r>
            <a:r>
              <a:rPr lang="ru-RU" dirty="0" err="1"/>
              <a:t>енерго</a:t>
            </a:r>
            <a:r>
              <a:rPr lang="ru-RU" dirty="0"/>
              <a:t>-, </a:t>
            </a:r>
            <a:r>
              <a:rPr lang="ru-RU" dirty="0" err="1"/>
              <a:t>праце</a:t>
            </a:r>
            <a:r>
              <a:rPr lang="ru-RU" dirty="0"/>
              <a:t>-, </a:t>
            </a:r>
            <a:r>
              <a:rPr lang="ru-RU" dirty="0" err="1"/>
              <a:t>матеріало</a:t>
            </a:r>
            <a:r>
              <a:rPr lang="ru-RU" dirty="0"/>
              <a:t>- і </a:t>
            </a:r>
            <a:r>
              <a:rPr lang="ru-RU" dirty="0" err="1"/>
              <a:t>взагалі</a:t>
            </a:r>
            <a:r>
              <a:rPr lang="ru-RU" dirty="0"/>
              <a:t> </a:t>
            </a:r>
            <a:r>
              <a:rPr lang="ru-RU" dirty="0" err="1"/>
              <a:t>ресурсомісткості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).</a:t>
            </a:r>
            <a:br>
              <a:rPr lang="ru-RU" dirty="0"/>
            </a:br>
            <a:endParaRPr lang="ru-RU" dirty="0"/>
          </a:p>
          <a:p>
            <a:r>
              <a:rPr lang="ru-RU" dirty="0" err="1"/>
              <a:t>Соціальні</a:t>
            </a:r>
            <a:r>
              <a:rPr lang="ru-RU" dirty="0"/>
              <a:t> </a:t>
            </a:r>
            <a:r>
              <a:rPr lang="ru-RU" dirty="0" err="1"/>
              <a:t>стандарти</a:t>
            </a:r>
            <a:r>
              <a:rPr lang="ru-RU" dirty="0"/>
              <a:t> — </a:t>
            </a:r>
            <a:r>
              <a:rPr lang="ru-RU" dirty="0" err="1"/>
              <a:t>офіційно</a:t>
            </a:r>
            <a:r>
              <a:rPr lang="ru-RU" dirty="0"/>
              <a:t> </a:t>
            </a:r>
            <a:r>
              <a:rPr lang="ru-RU" dirty="0" err="1"/>
              <a:t>встановлені</a:t>
            </a:r>
            <a:r>
              <a:rPr lang="ru-RU" dirty="0"/>
              <a:t> державою </a:t>
            </a:r>
            <a:r>
              <a:rPr lang="ru-RU" dirty="0" err="1"/>
              <a:t>нормативи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 (</a:t>
            </a:r>
            <a:r>
              <a:rPr lang="ru-RU" dirty="0" err="1"/>
              <a:t>мінімальна</a:t>
            </a:r>
            <a:r>
              <a:rPr lang="ru-RU" dirty="0"/>
              <a:t> зарплата, </a:t>
            </a:r>
            <a:r>
              <a:rPr lang="ru-RU" dirty="0" err="1"/>
              <a:t>мінімальна</a:t>
            </a:r>
            <a:r>
              <a:rPr lang="ru-RU" dirty="0"/>
              <a:t> </a:t>
            </a:r>
            <a:r>
              <a:rPr lang="ru-RU" dirty="0" err="1"/>
              <a:t>пенсія</a:t>
            </a:r>
            <a:r>
              <a:rPr lang="ru-RU" dirty="0"/>
              <a:t>,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прожиткового</a:t>
            </a:r>
            <a:r>
              <a:rPr lang="ru-RU" dirty="0"/>
              <a:t> </a:t>
            </a:r>
            <a:r>
              <a:rPr lang="ru-RU" dirty="0" err="1"/>
              <a:t>мінімуму</a:t>
            </a:r>
            <a:r>
              <a:rPr lang="ru-RU" dirty="0"/>
              <a:t>, </a:t>
            </a:r>
            <a:r>
              <a:rPr lang="ru-RU" dirty="0" err="1"/>
              <a:t>тривалість</a:t>
            </a:r>
            <a:r>
              <a:rPr lang="ru-RU" dirty="0"/>
              <a:t> </a:t>
            </a:r>
            <a:r>
              <a:rPr lang="ru-RU" dirty="0" err="1"/>
              <a:t>робочого</a:t>
            </a:r>
            <a:r>
              <a:rPr lang="ru-RU" dirty="0"/>
              <a:t> </a:t>
            </a:r>
            <a:r>
              <a:rPr lang="ru-RU" dirty="0" err="1"/>
              <a:t>тижня</a:t>
            </a:r>
            <a:r>
              <a:rPr lang="ru-RU" dirty="0"/>
              <a:t>, </a:t>
            </a:r>
            <a:r>
              <a:rPr lang="ru-RU" dirty="0" err="1"/>
              <a:t>відпустки</a:t>
            </a:r>
            <a:r>
              <a:rPr lang="ru-RU" dirty="0"/>
              <a:t>,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).</a:t>
            </a:r>
            <a:br>
              <a:rPr lang="ru-RU" dirty="0"/>
            </a:br>
            <a:endParaRPr lang="ru-RU" dirty="0"/>
          </a:p>
          <a:p>
            <a:r>
              <a:rPr lang="ru-RU" dirty="0" err="1"/>
              <a:t>Харчові</a:t>
            </a:r>
            <a:r>
              <a:rPr lang="ru-RU" dirty="0"/>
              <a:t> </a:t>
            </a:r>
            <a:r>
              <a:rPr lang="ru-RU" dirty="0" err="1"/>
              <a:t>стандарти</a:t>
            </a:r>
            <a:r>
              <a:rPr lang="ru-RU" dirty="0"/>
              <a:t> — </a:t>
            </a:r>
            <a:r>
              <a:rPr lang="ru-RU" dirty="0" err="1"/>
              <a:t>встановлені</a:t>
            </a:r>
            <a:r>
              <a:rPr lang="ru-RU" dirty="0"/>
              <a:t> державою </a:t>
            </a:r>
            <a:r>
              <a:rPr lang="ru-RU" dirty="0" err="1"/>
              <a:t>вимоги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</a:t>
            </a:r>
            <a:r>
              <a:rPr lang="ru-RU" dirty="0" err="1"/>
              <a:t>харчування</a:t>
            </a:r>
            <a:r>
              <a:rPr lang="ru-RU" dirty="0"/>
              <a:t>. </a:t>
            </a:r>
            <a:br>
              <a:rPr lang="ru-RU" dirty="0"/>
            </a:br>
            <a:endParaRPr lang="ru-RU" dirty="0"/>
          </a:p>
          <a:p>
            <a:r>
              <a:rPr lang="ru-RU" dirty="0" err="1"/>
              <a:t>Фармацевтичні</a:t>
            </a:r>
            <a:r>
              <a:rPr lang="ru-RU" dirty="0"/>
              <a:t> </a:t>
            </a:r>
            <a:r>
              <a:rPr lang="ru-RU" dirty="0" err="1"/>
              <a:t>стандарти</a:t>
            </a:r>
            <a:r>
              <a:rPr lang="ru-RU" dirty="0"/>
              <a:t> — </a:t>
            </a:r>
            <a:r>
              <a:rPr lang="ru-RU" dirty="0" err="1"/>
              <a:t>нормативи</a:t>
            </a:r>
            <a:r>
              <a:rPr lang="ru-RU" dirty="0"/>
              <a:t> </a:t>
            </a:r>
            <a:r>
              <a:rPr lang="ru-RU" dirty="0" err="1"/>
              <a:t>виготовлення</a:t>
            </a:r>
            <a:r>
              <a:rPr lang="ru-RU" dirty="0"/>
              <a:t> </a:t>
            </a:r>
            <a:r>
              <a:rPr lang="ru-RU" dirty="0" err="1"/>
              <a:t>лікарських</a:t>
            </a:r>
            <a:r>
              <a:rPr lang="ru-RU" dirty="0"/>
              <a:t> </a:t>
            </a:r>
            <a:r>
              <a:rPr lang="ru-RU" dirty="0" err="1"/>
              <a:t>препаратів</a:t>
            </a:r>
            <a:r>
              <a:rPr lang="ru-RU" dirty="0"/>
              <a:t>, </a:t>
            </a:r>
            <a:r>
              <a:rPr lang="ru-RU" dirty="0" err="1"/>
              <a:t>перелік</a:t>
            </a:r>
            <a:r>
              <a:rPr lang="ru-RU" dirty="0"/>
              <a:t> </a:t>
            </a:r>
            <a:r>
              <a:rPr lang="ru-RU" dirty="0" err="1"/>
              <a:t>ліків</a:t>
            </a:r>
            <a:r>
              <a:rPr lang="ru-RU" dirty="0"/>
              <a:t> і </a:t>
            </a:r>
            <a:r>
              <a:rPr lang="ru-RU" dirty="0" err="1"/>
              <a:t>фармацевтичних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, </a:t>
            </a:r>
            <a:r>
              <a:rPr lang="ru-RU" dirty="0" err="1"/>
              <a:t>вживання</a:t>
            </a:r>
            <a:r>
              <a:rPr lang="ru-RU" dirty="0"/>
              <a:t> і </a:t>
            </a:r>
            <a:r>
              <a:rPr lang="ru-RU" dirty="0" err="1"/>
              <a:t>реалізація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офіційно</a:t>
            </a:r>
            <a:r>
              <a:rPr lang="ru-RU" dirty="0"/>
              <a:t> дозволена державою.</a:t>
            </a:r>
            <a:br>
              <a:rPr lang="ru-RU" dirty="0"/>
            </a:br>
            <a:endParaRPr lang="ru-RU" dirty="0"/>
          </a:p>
          <a:p>
            <a:r>
              <a:rPr lang="ru-RU" dirty="0" err="1"/>
              <a:t>Екологічні</a:t>
            </a:r>
            <a:r>
              <a:rPr lang="ru-RU" dirty="0"/>
              <a:t> </a:t>
            </a:r>
            <a:r>
              <a:rPr lang="ru-RU" dirty="0" err="1"/>
              <a:t>стандарти</a:t>
            </a:r>
            <a:r>
              <a:rPr lang="ru-RU" dirty="0"/>
              <a:t> </a:t>
            </a:r>
            <a:r>
              <a:rPr lang="ru-RU" dirty="0" err="1"/>
              <a:t>включають</a:t>
            </a:r>
            <a:r>
              <a:rPr lang="ru-RU" dirty="0"/>
              <a:t> </a:t>
            </a:r>
            <a:r>
              <a:rPr lang="ru-RU" dirty="0" err="1"/>
              <a:t>норми</a:t>
            </a:r>
            <a:r>
              <a:rPr lang="ru-RU" dirty="0"/>
              <a:t> </a:t>
            </a:r>
            <a:r>
              <a:rPr lang="ru-RU" dirty="0" err="1"/>
              <a:t>безпечного</a:t>
            </a:r>
            <a:r>
              <a:rPr lang="ru-RU" dirty="0"/>
              <a:t> </a:t>
            </a:r>
            <a:r>
              <a:rPr lang="ru-RU" dirty="0" err="1"/>
              <a:t>викиду</a:t>
            </a:r>
            <a:r>
              <a:rPr lang="ru-RU" dirty="0"/>
              <a:t> </a:t>
            </a:r>
            <a:r>
              <a:rPr lang="ru-RU" dirty="0" err="1"/>
              <a:t>шкідливих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у </a:t>
            </a:r>
            <a:r>
              <a:rPr lang="ru-RU" dirty="0" err="1"/>
              <a:t>повітря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водойми</a:t>
            </a:r>
            <a:r>
              <a:rPr lang="ru-RU" dirty="0"/>
              <a:t>,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радіаційного</a:t>
            </a:r>
            <a:r>
              <a:rPr lang="ru-RU" dirty="0"/>
              <a:t> </a:t>
            </a:r>
            <a:r>
              <a:rPr lang="ru-RU" dirty="0" err="1"/>
              <a:t>забруднення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37666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028840"/>
          </a:xfrm>
        </p:spPr>
        <p:txBody>
          <a:bodyPr>
            <a:normAutofit/>
          </a:bodyPr>
          <a:lstStyle/>
          <a:p>
            <a:r>
              <a:rPr lang="ru-RU" sz="3600" i="1" dirty="0" err="1"/>
              <a:t>Економічні</a:t>
            </a:r>
            <a:r>
              <a:rPr lang="ru-RU" sz="3600" i="1" dirty="0"/>
              <a:t> </a:t>
            </a:r>
            <a:r>
              <a:rPr lang="ru-RU" sz="3600" i="1" dirty="0" err="1"/>
              <a:t>методи</a:t>
            </a:r>
            <a:r>
              <a:rPr lang="ru-RU" sz="3600" i="1" dirty="0"/>
              <a:t> </a:t>
            </a:r>
            <a:r>
              <a:rPr lang="ru-RU" sz="3600" dirty="0"/>
              <a:t>державного </a:t>
            </a:r>
            <a:r>
              <a:rPr lang="ru-RU" sz="3600" dirty="0" err="1"/>
              <a:t>регулювання</a:t>
            </a:r>
            <a:r>
              <a:rPr lang="ru-RU" sz="3600" dirty="0"/>
              <a:t> </a:t>
            </a:r>
            <a:r>
              <a:rPr lang="ru-RU" sz="3600" dirty="0" err="1" smtClean="0"/>
              <a:t>економіки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08920"/>
            <a:ext cx="7239000" cy="3746816"/>
          </a:xfrm>
        </p:spPr>
        <p:txBody>
          <a:bodyPr>
            <a:normAutofit/>
          </a:bodyPr>
          <a:lstStyle/>
          <a:p>
            <a:r>
              <a:rPr lang="ru-RU" dirty="0" err="1" smtClean="0"/>
              <a:t>створення</a:t>
            </a:r>
            <a:r>
              <a:rPr lang="ru-RU" dirty="0" smtClean="0"/>
              <a:t> органами державного </a:t>
            </a:r>
            <a:r>
              <a:rPr lang="ru-RU" dirty="0" err="1" smtClean="0"/>
              <a:t>управління</a:t>
            </a:r>
            <a:r>
              <a:rPr lang="ru-RU" dirty="0" smtClean="0"/>
              <a:t> </a:t>
            </a:r>
            <a:r>
              <a:rPr lang="ru-RU" dirty="0" err="1" smtClean="0"/>
              <a:t>фінансових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матеріальних</a:t>
            </a:r>
            <a:r>
              <a:rPr lang="ru-RU" dirty="0" smtClean="0"/>
              <a:t> </a:t>
            </a:r>
            <a:r>
              <a:rPr lang="ru-RU" dirty="0" err="1" smtClean="0"/>
              <a:t>стимулів</a:t>
            </a:r>
            <a:r>
              <a:rPr lang="ru-RU" dirty="0" smtClean="0"/>
              <a:t> </a:t>
            </a:r>
            <a:r>
              <a:rPr lang="ru-RU" dirty="0" err="1" smtClean="0"/>
              <a:t>впливу</a:t>
            </a:r>
            <a:r>
              <a:rPr lang="ru-RU" dirty="0" smtClean="0"/>
              <a:t> на </a:t>
            </a:r>
            <a:r>
              <a:rPr lang="ru-RU" dirty="0" err="1" smtClean="0"/>
              <a:t>економічні</a:t>
            </a:r>
            <a:r>
              <a:rPr lang="ru-RU" dirty="0" smtClean="0"/>
              <a:t> </a:t>
            </a:r>
            <a:r>
              <a:rPr lang="ru-RU" dirty="0" err="1" smtClean="0"/>
              <a:t>інтереси</a:t>
            </a:r>
            <a:r>
              <a:rPr lang="ru-RU" dirty="0" smtClean="0"/>
              <a:t> </a:t>
            </a:r>
            <a:r>
              <a:rPr lang="ru-RU" dirty="0" err="1" smtClean="0"/>
              <a:t>суб´єктів</a:t>
            </a:r>
            <a:r>
              <a:rPr lang="ru-RU" dirty="0" smtClean="0"/>
              <a:t> </a:t>
            </a:r>
            <a:r>
              <a:rPr lang="ru-RU" dirty="0" err="1" smtClean="0"/>
              <a:t>господарювання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обумовлює</a:t>
            </a:r>
            <a:r>
              <a:rPr lang="ru-RU" dirty="0" smtClean="0"/>
              <a:t> </a:t>
            </a:r>
            <a:r>
              <a:rPr lang="ru-RU" dirty="0" err="1" smtClean="0"/>
              <a:t>їхню</a:t>
            </a:r>
            <a:r>
              <a:rPr lang="ru-RU" dirty="0" smtClean="0"/>
              <a:t> </a:t>
            </a:r>
            <a:r>
              <a:rPr lang="ru-RU" dirty="0" err="1" smtClean="0"/>
              <a:t>поведінку</a:t>
            </a:r>
            <a:r>
              <a:rPr lang="ru-RU" dirty="0" smtClean="0"/>
              <a:t>, </a:t>
            </a:r>
            <a:r>
              <a:rPr lang="ru-RU" dirty="0" err="1" smtClean="0"/>
              <a:t>зберігаючи</a:t>
            </a:r>
            <a:r>
              <a:rPr lang="ru-RU" dirty="0" smtClean="0"/>
              <a:t> право на </a:t>
            </a:r>
            <a:r>
              <a:rPr lang="ru-RU" dirty="0" err="1" smtClean="0"/>
              <a:t>вільний</a:t>
            </a:r>
            <a:r>
              <a:rPr lang="ru-RU" dirty="0" smtClean="0"/>
              <a:t> </a:t>
            </a:r>
            <a:r>
              <a:rPr lang="ru-RU" dirty="0" err="1" smtClean="0"/>
              <a:t>вибір</a:t>
            </a:r>
            <a:endParaRPr lang="ru-RU" dirty="0"/>
          </a:p>
          <a:p>
            <a:endParaRPr lang="ru-RU" dirty="0"/>
          </a:p>
        </p:txBody>
      </p:sp>
      <p:pic>
        <p:nvPicPr>
          <p:cNvPr id="3074" name="Picture 2" descr="C:\Users\User\Desktop\завантаження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0500"/>
            <a:ext cx="277177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49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Економічні </a:t>
            </a:r>
            <a:r>
              <a:rPr lang="uk-UA" dirty="0" smtClean="0"/>
              <a:t>методи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9285168"/>
              </p:ext>
            </p:extLst>
          </p:nvPr>
        </p:nvGraphicFramePr>
        <p:xfrm>
          <a:off x="611560" y="2132856"/>
          <a:ext cx="718599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867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i="1" dirty="0" err="1" smtClean="0"/>
              <a:t>Специфічні</a:t>
            </a:r>
            <a:r>
              <a:rPr lang="ru-RU" sz="2800" i="1" dirty="0"/>
              <a:t> </a:t>
            </a:r>
            <a:r>
              <a:rPr lang="ru-RU" sz="2800" dirty="0" err="1" smtClean="0"/>
              <a:t>засоби</a:t>
            </a:r>
            <a:r>
              <a:rPr lang="ru-RU" sz="2800" dirty="0" smtClean="0"/>
              <a:t> </a:t>
            </a:r>
            <a:r>
              <a:rPr lang="ru-RU" sz="2800" dirty="0"/>
              <a:t>державного </a:t>
            </a:r>
            <a:r>
              <a:rPr lang="ru-RU" sz="2800" dirty="0" err="1"/>
              <a:t>впливу</a:t>
            </a:r>
            <a:r>
              <a:rPr lang="ru-RU" sz="2800" dirty="0"/>
              <a:t> на </a:t>
            </a:r>
            <a:r>
              <a:rPr lang="ru-RU" sz="2800" dirty="0" err="1" smtClean="0"/>
              <a:t>економіку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3213799"/>
              </p:ext>
            </p:extLst>
          </p:nvPr>
        </p:nvGraphicFramePr>
        <p:xfrm>
          <a:off x="457200" y="1609416"/>
          <a:ext cx="7239000" cy="484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595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переконання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публічні</a:t>
            </a:r>
            <a:r>
              <a:rPr lang="ru-RU" dirty="0" smtClean="0"/>
              <a:t> </a:t>
            </a:r>
            <a:r>
              <a:rPr lang="ru-RU" dirty="0" err="1"/>
              <a:t>лекції</a:t>
            </a:r>
            <a:r>
              <a:rPr lang="ru-RU" dirty="0"/>
              <a:t>, </a:t>
            </a:r>
            <a:r>
              <a:rPr lang="ru-RU" dirty="0" smtClean="0"/>
              <a:t>реклама, </a:t>
            </a:r>
            <a:r>
              <a:rPr lang="ru-RU" dirty="0" err="1"/>
              <a:t>спеціальні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на </a:t>
            </a:r>
            <a:r>
              <a:rPr lang="ru-RU" dirty="0" err="1"/>
              <a:t>радіо</a:t>
            </a:r>
            <a:r>
              <a:rPr lang="ru-RU" dirty="0"/>
              <a:t> і </a:t>
            </a:r>
            <a:r>
              <a:rPr lang="ru-RU" dirty="0" err="1"/>
              <a:t>телебаченні</a:t>
            </a:r>
            <a:r>
              <a:rPr lang="ru-RU" dirty="0"/>
              <a:t>, </a:t>
            </a:r>
            <a:r>
              <a:rPr lang="ru-RU" dirty="0" err="1"/>
              <a:t>публікації</a:t>
            </a:r>
            <a:r>
              <a:rPr lang="ru-RU" dirty="0"/>
              <a:t> у </a:t>
            </a:r>
            <a:r>
              <a:rPr lang="ru-RU" dirty="0" err="1"/>
              <a:t>періодичних</a:t>
            </a:r>
            <a:r>
              <a:rPr lang="ru-RU" dirty="0"/>
              <a:t> </a:t>
            </a:r>
            <a:r>
              <a:rPr lang="ru-RU" dirty="0" err="1"/>
              <a:t>виданнях</a:t>
            </a:r>
            <a:r>
              <a:rPr lang="ru-RU" dirty="0"/>
              <a:t>, </a:t>
            </a:r>
            <a:r>
              <a:rPr lang="ru-RU" dirty="0" err="1"/>
              <a:t>соціологічні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й </a:t>
            </a:r>
            <a:r>
              <a:rPr lang="ru-RU" dirty="0" err="1"/>
              <a:t>опитування</a:t>
            </a:r>
            <a:r>
              <a:rPr lang="ru-RU" dirty="0"/>
              <a:t>, </a:t>
            </a:r>
            <a:r>
              <a:rPr lang="ru-RU" dirty="0" err="1"/>
              <a:t>впливаючи</a:t>
            </a:r>
            <a:r>
              <a:rPr lang="ru-RU" dirty="0"/>
              <a:t> таким чином на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громадської</a:t>
            </a:r>
            <a:r>
              <a:rPr lang="ru-RU" dirty="0"/>
              <a:t> думки, </a:t>
            </a:r>
            <a:r>
              <a:rPr lang="ru-RU" dirty="0" err="1"/>
              <a:t>суспільної</a:t>
            </a:r>
            <a:r>
              <a:rPr lang="ru-RU" dirty="0"/>
              <a:t> </a:t>
            </a:r>
            <a:r>
              <a:rPr lang="ru-RU" dirty="0" err="1"/>
              <a:t>свідомості</a:t>
            </a:r>
            <a:r>
              <a:rPr lang="ru-RU" dirty="0"/>
              <a:t>, </a:t>
            </a:r>
            <a:r>
              <a:rPr lang="ru-RU" dirty="0" err="1"/>
              <a:t>економічного</a:t>
            </a:r>
            <a:r>
              <a:rPr lang="ru-RU" dirty="0"/>
              <a:t> </a:t>
            </a:r>
            <a:r>
              <a:rPr lang="ru-RU" dirty="0" err="1" smtClean="0"/>
              <a:t>мислення</a:t>
            </a:r>
            <a:endParaRPr lang="ru-RU" dirty="0"/>
          </a:p>
        </p:txBody>
      </p:sp>
      <p:pic>
        <p:nvPicPr>
          <p:cNvPr id="4098" name="Picture 2" descr="C:\Users\User\Desktop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650" y="4077072"/>
            <a:ext cx="374163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18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esktop\1759584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424936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30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завантаження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51" y="190374"/>
            <a:ext cx="525658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zhitomir_podatki_04_resiz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035" y="1954570"/>
            <a:ext cx="36576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38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2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68952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20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IMG_0035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404664"/>
            <a:ext cx="3799210" cy="444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2012_05_14_pod_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8067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92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452776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Сучасний</a:t>
            </a:r>
            <a:r>
              <a:rPr lang="ru-RU" dirty="0" smtClean="0"/>
              <a:t> </a:t>
            </a:r>
            <a:r>
              <a:rPr lang="ru-RU" dirty="0" err="1" smtClean="0"/>
              <a:t>підхід</a:t>
            </a:r>
            <a:r>
              <a:rPr lang="ru-RU" dirty="0" smtClean="0"/>
              <a:t> </a:t>
            </a:r>
            <a:r>
              <a:rPr lang="ru-RU" dirty="0"/>
              <a:t>до державного </a:t>
            </a:r>
            <a:r>
              <a:rPr lang="ru-RU" dirty="0" err="1"/>
              <a:t>регулювання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728" y="1609416"/>
            <a:ext cx="5572472" cy="4846320"/>
          </a:xfrm>
        </p:spPr>
        <p:txBody>
          <a:bodyPr>
            <a:normAutofit fontScale="925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3600" b="1" dirty="0" err="1" smtClean="0">
                <a:solidFill>
                  <a:srgbClr val="FF0000"/>
                </a:solidFill>
                <a:effectLst/>
              </a:rPr>
              <a:t>Розумний</a:t>
            </a:r>
            <a:r>
              <a:rPr lang="ru-RU" sz="36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ru-RU" sz="3600" b="1" dirty="0">
                <a:solidFill>
                  <a:srgbClr val="FF0000"/>
                </a:solidFill>
                <a:effectLst/>
              </a:rPr>
              <a:t>синтез </a:t>
            </a:r>
            <a:r>
              <a:rPr lang="ru-RU" sz="3600" b="1" dirty="0" err="1">
                <a:solidFill>
                  <a:srgbClr val="FF0000"/>
                </a:solidFill>
                <a:effectLst/>
              </a:rPr>
              <a:t>ефективного</a:t>
            </a:r>
            <a:r>
              <a:rPr lang="ru-RU" sz="3600" b="1" dirty="0">
                <a:solidFill>
                  <a:srgbClr val="FF0000"/>
                </a:solidFill>
                <a:effectLst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effectLst/>
              </a:rPr>
              <a:t>ринкового</a:t>
            </a:r>
            <a:r>
              <a:rPr lang="ru-RU" sz="3600" b="1" dirty="0">
                <a:solidFill>
                  <a:srgbClr val="FF0000"/>
                </a:solidFill>
                <a:effectLst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effectLst/>
              </a:rPr>
              <a:t>механізму</a:t>
            </a:r>
            <a:r>
              <a:rPr lang="ru-RU" sz="3600" b="1" dirty="0">
                <a:solidFill>
                  <a:srgbClr val="FF0000"/>
                </a:solidFill>
                <a:effectLst/>
              </a:rPr>
              <a:t> і державного </a:t>
            </a:r>
            <a:r>
              <a:rPr lang="ru-RU" sz="3600" b="1" dirty="0" err="1">
                <a:solidFill>
                  <a:srgbClr val="FF0000"/>
                </a:solidFill>
                <a:effectLst/>
              </a:rPr>
              <a:t>регулювання</a:t>
            </a:r>
            <a:r>
              <a:rPr lang="ru-RU" sz="3600" b="1" dirty="0">
                <a:solidFill>
                  <a:srgbClr val="FF0000"/>
                </a:solidFill>
                <a:effectLst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effectLst/>
              </a:rPr>
              <a:t>дає</a:t>
            </a:r>
            <a:r>
              <a:rPr lang="ru-RU" sz="3600" b="1" dirty="0">
                <a:solidFill>
                  <a:srgbClr val="FF0000"/>
                </a:solidFill>
                <a:effectLst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effectLst/>
              </a:rPr>
              <a:t>можливість</a:t>
            </a:r>
            <a:r>
              <a:rPr lang="ru-RU" sz="3600" b="1" dirty="0">
                <a:solidFill>
                  <a:srgbClr val="FF0000"/>
                </a:solidFill>
                <a:effectLst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effectLst/>
              </a:rPr>
              <a:t>вирішувати</a:t>
            </a:r>
            <a:r>
              <a:rPr lang="ru-RU" sz="3600" b="1" dirty="0">
                <a:solidFill>
                  <a:srgbClr val="FF0000"/>
                </a:solidFill>
                <a:effectLst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effectLst/>
              </a:rPr>
              <a:t>основні</a:t>
            </a:r>
            <a:r>
              <a:rPr lang="ru-RU" sz="3600" b="1" dirty="0">
                <a:solidFill>
                  <a:srgbClr val="FF0000"/>
                </a:solidFill>
                <a:effectLst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effectLst/>
              </a:rPr>
              <a:t>соціальні</a:t>
            </a:r>
            <a:r>
              <a:rPr lang="ru-RU" sz="3600" b="1" dirty="0">
                <a:solidFill>
                  <a:srgbClr val="FF0000"/>
                </a:solidFill>
                <a:effectLst/>
              </a:rPr>
              <a:t> та </a:t>
            </a:r>
            <a:r>
              <a:rPr lang="ru-RU" sz="3600" b="1" dirty="0" err="1">
                <a:solidFill>
                  <a:srgbClr val="FF0000"/>
                </a:solidFill>
                <a:effectLst/>
              </a:rPr>
              <a:t>економічні</a:t>
            </a:r>
            <a:r>
              <a:rPr lang="ru-RU" sz="3600" b="1" dirty="0">
                <a:solidFill>
                  <a:srgbClr val="FF0000"/>
                </a:solidFill>
                <a:effectLst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effectLst/>
              </a:rPr>
              <a:t>проблеми</a:t>
            </a:r>
            <a:r>
              <a:rPr lang="ru-RU" sz="3600" b="1" dirty="0">
                <a:solidFill>
                  <a:srgbClr val="FF0000"/>
                </a:solidFill>
                <a:effectLst/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effectLst/>
              </a:rPr>
              <a:t>суспільства</a:t>
            </a:r>
            <a:endParaRPr lang="ru-RU" sz="3600" dirty="0"/>
          </a:p>
        </p:txBody>
      </p:sp>
      <p:pic>
        <p:nvPicPr>
          <p:cNvPr id="5122" name="Picture 2" descr="D:\Natasha\Мои документы\знаки картинки\значки\знаки оклику\images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9850"/>
            <a:ext cx="1933576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23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завантаженн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410445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завантаження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16832"/>
            <a:ext cx="4106912" cy="465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56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0565c910abdf1aceac5cd920a8e7f108_500_0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88" y="2627313"/>
            <a:ext cx="47625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3769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3" y="3430588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169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принципи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4374354"/>
              </p:ext>
            </p:extLst>
          </p:nvPr>
        </p:nvGraphicFramePr>
        <p:xfrm>
          <a:off x="457200" y="1609416"/>
          <a:ext cx="7239000" cy="484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2075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100" y="4876800"/>
            <a:ext cx="5996940" cy="1504528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"</a:t>
            </a:r>
            <a:r>
              <a:rPr lang="ru-RU" sz="3200" dirty="0" err="1"/>
              <a:t>Фіаско</a:t>
            </a:r>
            <a:r>
              <a:rPr lang="ru-RU" sz="3200" dirty="0"/>
              <a:t>" (провали) державного </a:t>
            </a:r>
            <a:r>
              <a:rPr lang="ru-RU" sz="3200" dirty="0" err="1" smtClean="0"/>
              <a:t>регулювання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обумовлені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8443365"/>
              </p:ext>
            </p:extLst>
          </p:nvPr>
        </p:nvGraphicFramePr>
        <p:xfrm>
          <a:off x="323528" y="260649"/>
          <a:ext cx="7906072" cy="4082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 descr="D:\Natasha\Мои документы\знаки картинки\значки\знаки оклику\завантаження (6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70413"/>
            <a:ext cx="2000572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84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err="1"/>
              <a:t>Основні</a:t>
            </a:r>
            <a:r>
              <a:rPr lang="ru-RU" sz="3200" dirty="0"/>
              <a:t> </a:t>
            </a:r>
            <a:r>
              <a:rPr lang="ru-RU" sz="3200" dirty="0" err="1"/>
              <a:t>принципи</a:t>
            </a:r>
            <a:r>
              <a:rPr lang="ru-RU" sz="3200" dirty="0"/>
              <a:t> державного </a:t>
            </a:r>
            <a:r>
              <a:rPr lang="ru-RU" sz="3200" dirty="0" err="1"/>
              <a:t>регулювання</a:t>
            </a:r>
            <a:r>
              <a:rPr lang="ru-RU" sz="3200" dirty="0"/>
              <a:t> </a:t>
            </a:r>
            <a:r>
              <a:rPr lang="ru-RU" sz="3200" dirty="0" err="1" smtClean="0"/>
              <a:t>економіки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700808"/>
            <a:ext cx="7546032" cy="4248472"/>
          </a:xfrm>
        </p:spPr>
        <p:txBody>
          <a:bodyPr>
            <a:normAutofit fontScale="77500" lnSpcReduction="20000"/>
          </a:bodyPr>
          <a:lstStyle/>
          <a:p>
            <a:r>
              <a:rPr lang="ru-RU" sz="2400" dirty="0" err="1" smtClean="0">
                <a:solidFill>
                  <a:srgbClr val="FF0000"/>
                </a:solidFill>
              </a:rPr>
              <a:t>наукової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обґрунтованості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dirty="0"/>
              <a:t>— </a:t>
            </a:r>
            <a:r>
              <a:rPr lang="ru-RU" dirty="0" err="1"/>
              <a:t>врахування</a:t>
            </a:r>
            <a:r>
              <a:rPr lang="ru-RU" dirty="0"/>
              <a:t> </a:t>
            </a:r>
            <a:r>
              <a:rPr lang="ru-RU" dirty="0" err="1"/>
              <a:t>вимог</a:t>
            </a:r>
            <a:r>
              <a:rPr lang="ru-RU" dirty="0"/>
              <a:t> </a:t>
            </a:r>
            <a:r>
              <a:rPr lang="ru-RU" dirty="0" err="1"/>
              <a:t>об'єктивних</a:t>
            </a:r>
            <a:r>
              <a:rPr lang="ru-RU" dirty="0"/>
              <a:t> </a:t>
            </a:r>
            <a:r>
              <a:rPr lang="ru-RU" dirty="0" err="1"/>
              <a:t>економічних</a:t>
            </a:r>
            <a:r>
              <a:rPr lang="ru-RU" dirty="0"/>
              <a:t> </a:t>
            </a:r>
            <a:r>
              <a:rPr lang="ru-RU" dirty="0" err="1"/>
              <a:t>законів</a:t>
            </a:r>
            <a:r>
              <a:rPr lang="ru-RU" dirty="0"/>
              <a:t>, </a:t>
            </a:r>
            <a:r>
              <a:rPr lang="ru-RU" dirty="0" err="1"/>
              <a:t>реалій</a:t>
            </a:r>
            <a:r>
              <a:rPr lang="ru-RU" dirty="0"/>
              <a:t> </a:t>
            </a:r>
            <a:r>
              <a:rPr lang="ru-RU" dirty="0" err="1"/>
              <a:t>економічного</a:t>
            </a:r>
            <a:r>
              <a:rPr lang="ru-RU" dirty="0"/>
              <a:t>, </a:t>
            </a:r>
            <a:r>
              <a:rPr lang="ru-RU" dirty="0" err="1"/>
              <a:t>політичного</a:t>
            </a:r>
            <a:r>
              <a:rPr lang="ru-RU" dirty="0"/>
              <a:t> і </a:t>
            </a:r>
            <a:r>
              <a:rPr lang="ru-RU" dirty="0" err="1"/>
              <a:t>соціального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, </a:t>
            </a:r>
            <a:r>
              <a:rPr lang="ru-RU" dirty="0" err="1"/>
              <a:t>національних</a:t>
            </a:r>
            <a:r>
              <a:rPr lang="ru-RU" dirty="0"/>
              <a:t> </a:t>
            </a:r>
            <a:r>
              <a:rPr lang="ru-RU" dirty="0" err="1" smtClean="0"/>
              <a:t>особливостей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r>
              <a:rPr lang="ru-RU" sz="2400" dirty="0" err="1" smtClean="0">
                <a:solidFill>
                  <a:srgbClr val="FF0000"/>
                </a:solidFill>
              </a:rPr>
              <a:t>погодження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інтересів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dirty="0"/>
              <a:t>— </a:t>
            </a:r>
            <a:r>
              <a:rPr lang="ru-RU" dirty="0" err="1"/>
              <a:t>державне</a:t>
            </a:r>
            <a:r>
              <a:rPr lang="ru-RU" dirty="0"/>
              <a:t> </a:t>
            </a:r>
            <a:r>
              <a:rPr lang="ru-RU" dirty="0" err="1"/>
              <a:t>регулювання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бути </a:t>
            </a:r>
            <a:r>
              <a:rPr lang="ru-RU" dirty="0" err="1"/>
              <a:t>механізмом</a:t>
            </a:r>
            <a:r>
              <a:rPr lang="ru-RU" dirty="0"/>
              <a:t> </a:t>
            </a:r>
            <a:r>
              <a:rPr lang="ru-RU" dirty="0" err="1"/>
              <a:t>погодження</a:t>
            </a:r>
            <a:r>
              <a:rPr lang="ru-RU" dirty="0"/>
              <a:t> </a:t>
            </a:r>
            <a:r>
              <a:rPr lang="ru-RU" dirty="0" err="1"/>
              <a:t>інтересів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суб'єктів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r>
              <a:rPr lang="ru-RU" dirty="0"/>
              <a:t>: </a:t>
            </a:r>
            <a:r>
              <a:rPr lang="ru-RU" dirty="0" err="1"/>
              <a:t>загальнодержавних</a:t>
            </a:r>
            <a:r>
              <a:rPr lang="ru-RU" dirty="0"/>
              <a:t>, </a:t>
            </a:r>
            <a:r>
              <a:rPr lang="ru-RU" dirty="0" err="1"/>
              <a:t>регіональних</a:t>
            </a:r>
            <a:r>
              <a:rPr lang="ru-RU" dirty="0"/>
              <a:t>, </a:t>
            </a:r>
            <a:r>
              <a:rPr lang="ru-RU" dirty="0" err="1"/>
              <a:t>групових</a:t>
            </a:r>
            <a:r>
              <a:rPr lang="ru-RU" dirty="0"/>
              <a:t> (</a:t>
            </a:r>
            <a:r>
              <a:rPr lang="ru-RU" dirty="0" err="1"/>
              <a:t>підприємців</a:t>
            </a:r>
            <a:r>
              <a:rPr lang="ru-RU" dirty="0"/>
              <a:t>, </a:t>
            </a:r>
            <a:r>
              <a:rPr lang="ru-RU" dirty="0" err="1"/>
              <a:t>робітників</a:t>
            </a:r>
            <a:r>
              <a:rPr lang="ru-RU" dirty="0"/>
              <a:t>, </a:t>
            </a:r>
            <a:r>
              <a:rPr lang="ru-RU" dirty="0" err="1"/>
              <a:t>споживачів</a:t>
            </a:r>
            <a:r>
              <a:rPr lang="ru-RU" dirty="0"/>
              <a:t>, </a:t>
            </a:r>
            <a:r>
              <a:rPr lang="ru-RU" dirty="0" err="1"/>
              <a:t>виробників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 smtClean="0"/>
              <a:t>)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pPr algn="r"/>
            <a:r>
              <a:rPr lang="ru-RU" sz="2400" dirty="0" err="1" smtClean="0">
                <a:solidFill>
                  <a:srgbClr val="FF0000"/>
                </a:solidFill>
              </a:rPr>
              <a:t>системності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- </a:t>
            </a:r>
            <a:r>
              <a:rPr lang="ru-RU" dirty="0" err="1" smtClean="0"/>
              <a:t>обумовлений</a:t>
            </a:r>
            <a:r>
              <a:rPr lang="ru-RU" dirty="0" smtClean="0"/>
              <a:t> </a:t>
            </a:r>
            <a:r>
              <a:rPr lang="ru-RU" dirty="0" err="1"/>
              <a:t>функціонуванням</a:t>
            </a:r>
            <a:r>
              <a:rPr lang="ru-RU" dirty="0"/>
              <a:t> </a:t>
            </a:r>
            <a:r>
              <a:rPr lang="ru-RU" dirty="0" err="1"/>
              <a:t>національної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r>
              <a:rPr lang="ru-RU" dirty="0"/>
              <a:t> як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складної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включає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рівні</a:t>
            </a:r>
            <a:r>
              <a:rPr lang="ru-RU" dirty="0"/>
              <a:t> й </a:t>
            </a:r>
            <a:r>
              <a:rPr lang="ru-RU" dirty="0" err="1" smtClean="0"/>
              <a:t>елементи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170" name="Picture 2" descr="D:\Natasha\Мои документы\знаки картинки\значки\знаки оклику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19625"/>
            <a:ext cx="175260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89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принципи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628800"/>
            <a:ext cx="7239000" cy="4846320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>
                <a:solidFill>
                  <a:srgbClr val="FF0000"/>
                </a:solidFill>
              </a:rPr>
              <a:t>цілеспрямованості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— </a:t>
            </a:r>
            <a:r>
              <a:rPr lang="ru-RU" dirty="0" err="1"/>
              <a:t>державне</a:t>
            </a:r>
            <a:r>
              <a:rPr lang="ru-RU" dirty="0"/>
              <a:t> </a:t>
            </a:r>
            <a:r>
              <a:rPr lang="ru-RU" dirty="0" err="1"/>
              <a:t>регулювання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спрямовуватися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на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конкретних</a:t>
            </a:r>
            <a:r>
              <a:rPr lang="ru-RU" dirty="0"/>
              <a:t> </a:t>
            </a:r>
            <a:r>
              <a:rPr lang="ru-RU" dirty="0" err="1" smtClean="0"/>
              <a:t>цілей</a:t>
            </a:r>
            <a:endParaRPr lang="ru-RU" dirty="0" smtClean="0"/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 err="1">
                <a:solidFill>
                  <a:srgbClr val="FF0000"/>
                </a:solidFill>
              </a:rPr>
              <a:t>пріоритетності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— </a:t>
            </a:r>
            <a:r>
              <a:rPr lang="ru-RU" dirty="0" err="1"/>
              <a:t>виділення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соціально-економічних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проблем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, на </a:t>
            </a:r>
            <a:r>
              <a:rPr lang="ru-RU" dirty="0" err="1"/>
              <a:t>вирішенні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державі</a:t>
            </a:r>
            <a:r>
              <a:rPr lang="ru-RU" dirty="0"/>
              <a:t> </a:t>
            </a:r>
            <a:r>
              <a:rPr lang="ru-RU" dirty="0" err="1"/>
              <a:t>належить</a:t>
            </a:r>
            <a:r>
              <a:rPr lang="ru-RU" dirty="0"/>
              <a:t> </a:t>
            </a:r>
            <a:r>
              <a:rPr lang="ru-RU" dirty="0" err="1"/>
              <a:t>зосередити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 smtClean="0"/>
              <a:t>зусилля</a:t>
            </a:r>
            <a:endParaRPr lang="ru-RU" dirty="0" smtClean="0"/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 err="1">
                <a:solidFill>
                  <a:srgbClr val="FF0000"/>
                </a:solidFill>
              </a:rPr>
              <a:t>комплексності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— </a:t>
            </a:r>
            <a:r>
              <a:rPr lang="ru-RU" dirty="0" err="1"/>
              <a:t>необхідність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державою </a:t>
            </a:r>
            <a:r>
              <a:rPr lang="ru-RU" dirty="0" err="1"/>
              <a:t>всього</a:t>
            </a:r>
            <a:r>
              <a:rPr lang="ru-RU" dirty="0"/>
              <a:t> арсеналу </a:t>
            </a:r>
            <a:r>
              <a:rPr lang="ru-RU" dirty="0" err="1"/>
              <a:t>засобів</a:t>
            </a:r>
            <a:r>
              <a:rPr lang="ru-RU" dirty="0"/>
              <a:t> та </a:t>
            </a:r>
            <a:r>
              <a:rPr lang="ru-RU" dirty="0" err="1"/>
              <a:t>інструментів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є в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розпорядженні</a:t>
            </a:r>
            <a:r>
              <a:rPr lang="ru-RU" dirty="0"/>
              <a:t> (</a:t>
            </a:r>
            <a:r>
              <a:rPr lang="ru-RU" dirty="0" err="1"/>
              <a:t>правових</a:t>
            </a:r>
            <a:r>
              <a:rPr lang="ru-RU" dirty="0"/>
              <a:t>, </a:t>
            </a:r>
            <a:r>
              <a:rPr lang="ru-RU" dirty="0" err="1"/>
              <a:t>економічних</a:t>
            </a:r>
            <a:r>
              <a:rPr lang="ru-RU" dirty="0"/>
              <a:t>, </a:t>
            </a:r>
            <a:r>
              <a:rPr lang="ru-RU" dirty="0" err="1"/>
              <a:t>адміністративних</a:t>
            </a:r>
            <a:r>
              <a:rPr lang="ru-RU" dirty="0"/>
              <a:t>, </a:t>
            </a:r>
            <a:r>
              <a:rPr lang="ru-RU" dirty="0" err="1"/>
              <a:t>прямих</a:t>
            </a:r>
            <a:r>
              <a:rPr lang="ru-RU" dirty="0"/>
              <a:t>, </a:t>
            </a:r>
            <a:r>
              <a:rPr lang="ru-RU" dirty="0" err="1"/>
              <a:t>непрямих</a:t>
            </a:r>
            <a:r>
              <a:rPr lang="ru-RU" dirty="0"/>
              <a:t>, </a:t>
            </a:r>
            <a:r>
              <a:rPr lang="ru-RU" dirty="0" err="1"/>
              <a:t>неформальних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 smtClean="0"/>
              <a:t>)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 err="1">
                <a:solidFill>
                  <a:srgbClr val="FF0000"/>
                </a:solidFill>
              </a:rPr>
              <a:t>адаптації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— </a:t>
            </a:r>
            <a:r>
              <a:rPr lang="ru-RU" dirty="0" err="1"/>
              <a:t>державне</a:t>
            </a:r>
            <a:r>
              <a:rPr lang="ru-RU" dirty="0"/>
              <a:t> </a:t>
            </a:r>
            <a:r>
              <a:rPr lang="ru-RU" dirty="0" err="1"/>
              <a:t>регулювання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ґрунтуватися</a:t>
            </a:r>
            <a:r>
              <a:rPr lang="ru-RU" dirty="0"/>
              <a:t> на </a:t>
            </a:r>
            <a:r>
              <a:rPr lang="ru-RU" dirty="0" err="1"/>
              <a:t>безперервному</a:t>
            </a:r>
            <a:r>
              <a:rPr lang="ru-RU" dirty="0"/>
              <a:t> </a:t>
            </a:r>
            <a:r>
              <a:rPr lang="ru-RU" dirty="0" err="1"/>
              <a:t>аналізі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 </a:t>
            </a:r>
            <a:r>
              <a:rPr lang="ru-RU" dirty="0" err="1"/>
              <a:t>оперативної</a:t>
            </a:r>
            <a:r>
              <a:rPr lang="ru-RU" dirty="0"/>
              <a:t> </a:t>
            </a:r>
            <a:r>
              <a:rPr lang="ru-RU" dirty="0" err="1"/>
              <a:t>оцінки</a:t>
            </a:r>
            <a:r>
              <a:rPr lang="ru-RU" dirty="0"/>
              <a:t> й </a:t>
            </a:r>
            <a:r>
              <a:rPr lang="ru-RU" dirty="0" err="1"/>
              <a:t>коригуванні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на </a:t>
            </a:r>
            <a:r>
              <a:rPr lang="ru-RU" dirty="0" err="1"/>
              <a:t>соціально-економічні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внутрішніх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зовнішніх</a:t>
            </a:r>
            <a:r>
              <a:rPr lang="ru-RU" dirty="0"/>
              <a:t> умов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 smtClean="0"/>
              <a:t>країни</a:t>
            </a:r>
            <a:endParaRPr lang="ru-RU" dirty="0" smtClean="0"/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 err="1">
                <a:solidFill>
                  <a:srgbClr val="FF0000"/>
                </a:solidFill>
              </a:rPr>
              <a:t>мінімальної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достатності</a:t>
            </a:r>
            <a:r>
              <a:rPr lang="ru-RU" dirty="0" smtClean="0"/>
              <a:t>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держава повинна </a:t>
            </a:r>
            <a:r>
              <a:rPr lang="ru-RU" dirty="0" err="1"/>
              <a:t>виконувати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ті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не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забезпечити</a:t>
            </a:r>
            <a:r>
              <a:rPr lang="ru-RU" dirty="0"/>
              <a:t> </a:t>
            </a:r>
            <a:r>
              <a:rPr lang="ru-RU" dirty="0" err="1"/>
              <a:t>ринок</a:t>
            </a:r>
            <a:r>
              <a:rPr lang="ru-RU" dirty="0"/>
              <a:t>;</a:t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pic>
        <p:nvPicPr>
          <p:cNvPr id="8194" name="Picture 2" descr="D:\Natasha\Мои документы\знаки картинки\значки\знаки оклику\завантаження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6632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112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принципи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функції</a:t>
            </a:r>
            <a:r>
              <a:rPr lang="ru-RU" dirty="0" smtClean="0">
                <a:solidFill>
                  <a:srgbClr val="FF0000"/>
                </a:solidFill>
              </a:rPr>
              <a:t> державного </a:t>
            </a:r>
            <a:r>
              <a:rPr lang="ru-RU" dirty="0" err="1" smtClean="0">
                <a:solidFill>
                  <a:srgbClr val="FF0000"/>
                </a:solidFill>
              </a:rPr>
              <a:t>управління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мають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певним</a:t>
            </a:r>
            <a:r>
              <a:rPr lang="ru-RU" dirty="0">
                <a:solidFill>
                  <a:srgbClr val="FF0000"/>
                </a:solidFill>
              </a:rPr>
              <a:t> чином </a:t>
            </a:r>
            <a:endParaRPr lang="ru-R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 err="1" smtClean="0">
                <a:solidFill>
                  <a:srgbClr val="FF0000"/>
                </a:solidFill>
              </a:rPr>
              <a:t>розподілятися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/>
              <a:t>— на </a:t>
            </a:r>
            <a:r>
              <a:rPr lang="ru-RU" dirty="0" err="1"/>
              <a:t>вищих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рівнях</a:t>
            </a:r>
            <a:r>
              <a:rPr lang="ru-RU" dirty="0"/>
              <a:t> </a:t>
            </a:r>
            <a:r>
              <a:rPr lang="ru-RU" dirty="0" err="1"/>
              <a:t>належить</a:t>
            </a:r>
            <a:r>
              <a:rPr lang="ru-RU" dirty="0"/>
              <a:t> </a:t>
            </a:r>
            <a:r>
              <a:rPr lang="ru-RU" dirty="0" err="1"/>
              <a:t>вирішувати</a:t>
            </a:r>
            <a:r>
              <a:rPr lang="ru-RU" dirty="0"/>
              <a:t> </a:t>
            </a:r>
            <a:r>
              <a:rPr lang="ru-RU" dirty="0" err="1"/>
              <a:t>ті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проблеми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не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з'ясовані</a:t>
            </a:r>
            <a:r>
              <a:rPr lang="ru-RU" dirty="0"/>
              <a:t> на </a:t>
            </a:r>
            <a:r>
              <a:rPr lang="ru-RU" dirty="0" err="1" smtClean="0"/>
              <a:t>нижчих</a:t>
            </a: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 err="1" smtClean="0">
                <a:solidFill>
                  <a:srgbClr val="FF0000"/>
                </a:solidFill>
              </a:rPr>
              <a:t>ефективності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 err="1">
                <a:solidFill>
                  <a:srgbClr val="FF0000"/>
                </a:solidFill>
              </a:rPr>
              <a:t>організаційно-правове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забезпечення</a:t>
            </a:r>
            <a:r>
              <a:rPr lang="ru-RU" dirty="0">
                <a:solidFill>
                  <a:srgbClr val="FF0000"/>
                </a:solidFill>
              </a:rPr>
              <a:t> ДРЕ </a:t>
            </a:r>
            <a:r>
              <a:rPr lang="ru-RU" dirty="0"/>
              <a:t>—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економікою</a:t>
            </a:r>
            <a:r>
              <a:rPr lang="ru-RU" dirty="0"/>
              <a:t> </a:t>
            </a:r>
            <a:r>
              <a:rPr lang="ru-RU" dirty="0" err="1"/>
              <a:t>зобов'язані</a:t>
            </a:r>
            <a:r>
              <a:rPr lang="ru-RU" dirty="0"/>
              <a:t> </a:t>
            </a:r>
            <a:r>
              <a:rPr lang="ru-RU" dirty="0" err="1"/>
              <a:t>здійснювати</a:t>
            </a:r>
            <a:r>
              <a:rPr lang="ru-RU" dirty="0"/>
              <a:t> </a:t>
            </a:r>
            <a:r>
              <a:rPr lang="ru-RU" dirty="0" err="1"/>
              <a:t>спеціальні</a:t>
            </a:r>
            <a:r>
              <a:rPr lang="ru-RU" dirty="0"/>
              <a:t> </a:t>
            </a:r>
            <a:r>
              <a:rPr lang="ru-RU" dirty="0" err="1"/>
              <a:t>органи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 й </a:t>
            </a:r>
            <a:r>
              <a:rPr lang="ru-RU" dirty="0" err="1"/>
              <a:t>управління</a:t>
            </a:r>
            <a:r>
              <a:rPr lang="ru-RU" dirty="0"/>
              <a:t> з </a:t>
            </a:r>
            <a:r>
              <a:rPr lang="ru-RU" dirty="0" err="1"/>
              <a:t>чітко</a:t>
            </a:r>
            <a:r>
              <a:rPr lang="ru-RU" dirty="0"/>
              <a:t> </a:t>
            </a:r>
            <a:r>
              <a:rPr lang="ru-RU" dirty="0" err="1"/>
              <a:t>визначеними</a:t>
            </a:r>
            <a:r>
              <a:rPr lang="ru-RU" dirty="0"/>
              <a:t> правами, </a:t>
            </a:r>
            <a:r>
              <a:rPr lang="ru-RU" dirty="0" err="1"/>
              <a:t>компетенцією</a:t>
            </a:r>
            <a:r>
              <a:rPr lang="ru-RU" dirty="0"/>
              <a:t> та </a:t>
            </a:r>
            <a:r>
              <a:rPr lang="ru-RU" dirty="0" err="1" smtClean="0"/>
              <a:t>обов'язками</a:t>
            </a: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 err="1">
                <a:solidFill>
                  <a:srgbClr val="FF0000"/>
                </a:solidFill>
              </a:rPr>
              <a:t>економіко-організаційне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забезпечення</a:t>
            </a:r>
            <a:r>
              <a:rPr lang="ru-RU" dirty="0">
                <a:solidFill>
                  <a:srgbClr val="FF0000"/>
                </a:solidFill>
              </a:rPr>
              <a:t> ДРЕ </a:t>
            </a:r>
            <a:r>
              <a:rPr lang="ru-RU" dirty="0"/>
              <a:t>— держава повинна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важелі</a:t>
            </a:r>
            <a:r>
              <a:rPr lang="ru-RU" dirty="0"/>
              <a:t> (</a:t>
            </a:r>
            <a:r>
              <a:rPr lang="ru-RU" dirty="0" err="1"/>
              <a:t>форми</a:t>
            </a:r>
            <a:r>
              <a:rPr lang="ru-RU" dirty="0"/>
              <a:t>, </a:t>
            </a:r>
            <a:r>
              <a:rPr lang="ru-RU" dirty="0" err="1"/>
              <a:t>методи</a:t>
            </a:r>
            <a:r>
              <a:rPr lang="ru-RU" dirty="0"/>
              <a:t>, </a:t>
            </a:r>
            <a:r>
              <a:rPr lang="ru-RU" dirty="0" err="1"/>
              <a:t>інструменти</a:t>
            </a:r>
            <a:r>
              <a:rPr lang="ru-RU" dirty="0"/>
              <a:t>), </a:t>
            </a:r>
            <a:r>
              <a:rPr lang="ru-RU" dirty="0" err="1"/>
              <a:t>адекватні</a:t>
            </a:r>
            <a:r>
              <a:rPr lang="ru-RU" dirty="0"/>
              <a:t> </a:t>
            </a:r>
            <a:r>
              <a:rPr lang="ru-RU" dirty="0" err="1"/>
              <a:t>цілям</a:t>
            </a:r>
            <a:r>
              <a:rPr lang="ru-RU" dirty="0"/>
              <a:t> і </a:t>
            </a:r>
            <a:r>
              <a:rPr lang="ru-RU" dirty="0" err="1"/>
              <a:t>ситуаціям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 smtClean="0"/>
              <a:t>склалися</a:t>
            </a: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 err="1">
                <a:solidFill>
                  <a:srgbClr val="FF0000"/>
                </a:solidFill>
              </a:rPr>
              <a:t>порівнянність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витрат</a:t>
            </a:r>
            <a:r>
              <a:rPr lang="ru-RU" dirty="0">
                <a:solidFill>
                  <a:srgbClr val="FF0000"/>
                </a:solidFill>
              </a:rPr>
              <a:t> (на </a:t>
            </a:r>
            <a:r>
              <a:rPr lang="ru-RU" dirty="0" err="1">
                <a:solidFill>
                  <a:srgbClr val="FF0000"/>
                </a:solidFill>
              </a:rPr>
              <a:t>утримання</a:t>
            </a:r>
            <a:r>
              <a:rPr lang="ru-RU" dirty="0">
                <a:solidFill>
                  <a:srgbClr val="FF0000"/>
                </a:solidFill>
              </a:rPr>
              <a:t> державного </a:t>
            </a:r>
            <a:r>
              <a:rPr lang="ru-RU" dirty="0" err="1">
                <a:solidFill>
                  <a:srgbClr val="FF0000"/>
                </a:solidFill>
              </a:rPr>
              <a:t>управлінського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апарату</a:t>
            </a:r>
            <a:r>
              <a:rPr lang="ru-RU" dirty="0">
                <a:solidFill>
                  <a:srgbClr val="FF0000"/>
                </a:solidFill>
              </a:rPr>
              <a:t>) та </a:t>
            </a:r>
            <a:r>
              <a:rPr lang="ru-RU" dirty="0" err="1">
                <a:solidFill>
                  <a:srgbClr val="FF0000"/>
                </a:solidFill>
              </a:rPr>
              <a:t>результатів</a:t>
            </a:r>
            <a:r>
              <a:rPr lang="ru-RU" dirty="0">
                <a:solidFill>
                  <a:srgbClr val="FF0000"/>
                </a:solidFill>
              </a:rPr>
              <a:t> державного </a:t>
            </a:r>
            <a:r>
              <a:rPr lang="ru-RU" dirty="0" err="1">
                <a:solidFill>
                  <a:srgbClr val="FF0000"/>
                </a:solidFill>
              </a:rPr>
              <a:t>втручання</a:t>
            </a:r>
            <a:r>
              <a:rPr lang="ru-RU" dirty="0">
                <a:solidFill>
                  <a:srgbClr val="FF0000"/>
                </a:solidFill>
              </a:rPr>
              <a:t> в </a:t>
            </a:r>
            <a:r>
              <a:rPr lang="ru-RU" dirty="0" err="1" smtClean="0">
                <a:solidFill>
                  <a:srgbClr val="FF0000"/>
                </a:solidFill>
              </a:rPr>
              <a:t>економіку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pic>
        <p:nvPicPr>
          <p:cNvPr id="9218" name="Picture 2" descr="D:\Natasha\Мои документы\знаки картинки\значки\знаки оклику\завантаження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8640"/>
            <a:ext cx="191452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72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принципи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>
                <a:solidFill>
                  <a:srgbClr val="FF0000"/>
                </a:solidFill>
              </a:rPr>
              <a:t>Мінімальні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функції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держави</a:t>
            </a:r>
            <a:r>
              <a:rPr lang="ru-RU" dirty="0"/>
              <a:t>:</a:t>
            </a:r>
            <a:br>
              <a:rPr lang="ru-RU" dirty="0"/>
            </a:b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правової</a:t>
            </a:r>
            <a:r>
              <a:rPr lang="ru-RU" dirty="0"/>
              <a:t> </a:t>
            </a:r>
            <a:r>
              <a:rPr lang="ru-RU" dirty="0" err="1"/>
              <a:t>бази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 err="1"/>
              <a:t>захист</a:t>
            </a:r>
            <a:r>
              <a:rPr lang="ru-RU" dirty="0"/>
              <a:t> </a:t>
            </a:r>
            <a:r>
              <a:rPr lang="ru-RU" dirty="0" err="1"/>
              <a:t>конкуренції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r>
              <a:rPr lang="ru-RU" dirty="0"/>
              <a:t> </a:t>
            </a:r>
            <a:r>
              <a:rPr lang="ru-RU" dirty="0" err="1"/>
              <a:t>необхідною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кількістю</a:t>
            </a:r>
            <a:r>
              <a:rPr lang="ru-RU" dirty="0" smtClean="0"/>
              <a:t> </a:t>
            </a:r>
            <a:r>
              <a:rPr lang="ru-RU" dirty="0"/>
              <a:t>грошей</a:t>
            </a:r>
            <a:br>
              <a:rPr lang="ru-RU" dirty="0"/>
            </a:br>
            <a:endParaRPr lang="ru-RU" dirty="0" smtClean="0"/>
          </a:p>
          <a:p>
            <a:r>
              <a:rPr lang="ru-RU" dirty="0" err="1" smtClean="0">
                <a:solidFill>
                  <a:srgbClr val="FF0000"/>
                </a:solidFill>
              </a:rPr>
              <a:t>мінімізація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негативних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впливів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err="1">
                <a:solidFill>
                  <a:srgbClr val="FF0000"/>
                </a:solidFill>
              </a:rPr>
              <a:t>розподіл</a:t>
            </a:r>
            <a:r>
              <a:rPr lang="ru-RU" dirty="0">
                <a:solidFill>
                  <a:srgbClr val="FF0000"/>
                </a:solidFill>
              </a:rPr>
              <a:t> і </a:t>
            </a:r>
            <a:r>
              <a:rPr lang="ru-RU" dirty="0" err="1">
                <a:solidFill>
                  <a:srgbClr val="FF0000"/>
                </a:solidFill>
              </a:rPr>
              <a:t>перерозподіл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доходів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err="1">
                <a:solidFill>
                  <a:srgbClr val="FF0000"/>
                </a:solidFill>
              </a:rPr>
              <a:t>виробництво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суспільних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товарів</a:t>
            </a:r>
            <a:r>
              <a:rPr lang="ru-RU" dirty="0">
                <a:solidFill>
                  <a:srgbClr val="FF0000"/>
                </a:solidFill>
              </a:rPr>
              <a:t> і </a:t>
            </a:r>
            <a:r>
              <a:rPr lang="ru-RU" dirty="0" smtClean="0">
                <a:solidFill>
                  <a:srgbClr val="FF0000"/>
                </a:solidFill>
              </a:rPr>
              <a:t>благ</a:t>
            </a:r>
          </a:p>
          <a:p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err="1">
                <a:solidFill>
                  <a:srgbClr val="FF0000"/>
                </a:solidFill>
              </a:rPr>
              <a:t>захист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національних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економічних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інтересів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42" name="Picture 2" descr="D:\Natasha\Мои документы\знаки картинки\значки\знаки оклику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8640"/>
            <a:ext cx="175260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8237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176</TotalTime>
  <Words>664</Words>
  <Application>Microsoft Office PowerPoint</Application>
  <PresentationFormat>Экран (4:3)</PresentationFormat>
  <Paragraphs>94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Изящная</vt:lpstr>
      <vt:lpstr>Методологія державного регулювання економіки</vt:lpstr>
      <vt:lpstr>Методологія державного регулювання економіки</vt:lpstr>
      <vt:lpstr>Сучасний підхід до державного регулювання економіки</vt:lpstr>
      <vt:lpstr>принципи</vt:lpstr>
      <vt:lpstr>"Фіаско" (провали) державного регулювання обумовлені </vt:lpstr>
      <vt:lpstr>Основні принципи державного регулювання економіки</vt:lpstr>
      <vt:lpstr>принципи</vt:lpstr>
      <vt:lpstr>принципи</vt:lpstr>
      <vt:lpstr>принципи</vt:lpstr>
      <vt:lpstr>Логіка ДРЕ - послідовність заходів держави, необхідних для управління соціально-економічним розвитком країни</vt:lpstr>
      <vt:lpstr>Презентация PowerPoint</vt:lpstr>
      <vt:lpstr>За формами впливу</vt:lpstr>
      <vt:lpstr>Презентация PowerPoint</vt:lpstr>
      <vt:lpstr>Правові методи</vt:lpstr>
      <vt:lpstr>Правові методи</vt:lpstr>
      <vt:lpstr>В Україні</vt:lpstr>
      <vt:lpstr>адміністративні методи</vt:lpstr>
      <vt:lpstr>Види адміністративних методів</vt:lpstr>
      <vt:lpstr>Види адміністративних методів</vt:lpstr>
      <vt:lpstr>Види адміністративних методів</vt:lpstr>
      <vt:lpstr>Види адмін. Методів - стандарти</vt:lpstr>
      <vt:lpstr>Економічні методи державного регулювання економіки</vt:lpstr>
      <vt:lpstr>Економічні методи</vt:lpstr>
      <vt:lpstr>Специфічні засоби державного впливу на економіку</vt:lpstr>
      <vt:lpstr>переконання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Методологія державного регулювання економіки</dc:title>
  <dc:creator>User</dc:creator>
  <cp:lastModifiedBy>User</cp:lastModifiedBy>
  <cp:revision>13</cp:revision>
  <dcterms:created xsi:type="dcterms:W3CDTF">2023-09-11T20:22:35Z</dcterms:created>
  <dcterms:modified xsi:type="dcterms:W3CDTF">2023-09-12T07:59:40Z</dcterms:modified>
</cp:coreProperties>
</file>