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3F205B-0314-4A7B-9399-55068FE82058}" type="datetimeFigureOut">
              <a:rPr lang="ru-RU" smtClean="0"/>
              <a:pPr/>
              <a:t>17.09.2023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BC5006C-57F3-4D42-AE2C-619C6DF280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Зоопсихологія та порівняльна психологія</a:t>
            </a:r>
            <a:endParaRPr lang="ru-RU" dirty="0"/>
          </a:p>
        </p:txBody>
      </p:sp>
      <p:pic>
        <p:nvPicPr>
          <p:cNvPr id="23554" name="Picture 2" descr="Тварини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789040"/>
            <a:ext cx="3672408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65162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Метою</a:t>
            </a:r>
            <a:r>
              <a:rPr lang="uk-UA" sz="2400" dirty="0"/>
              <a:t> вивчення навчальної дисципліни «Зоопсихологія та порівняльна психологія» є  надання студентам біологічного факультету розуміння щодо психологічного аналізу східного та різного між людиною та твариною, форм тваринної поведінки, психологічних передумов виникнення свідомості та інтелекту в порівняльному аспекті.  </a:t>
            </a:r>
            <a:endParaRPr lang="uk-UA" sz="2400" dirty="0" smtClean="0"/>
          </a:p>
          <a:p>
            <a:pPr algn="just"/>
            <a:endParaRPr lang="ru-RU" sz="2400" dirty="0"/>
          </a:p>
          <a:p>
            <a:pPr algn="just"/>
            <a:r>
              <a:rPr lang="uk-UA" sz="2400" dirty="0"/>
              <a:t>Основними </a:t>
            </a:r>
            <a:r>
              <a:rPr lang="uk-UA" sz="2400" b="1" dirty="0"/>
              <a:t>завданнями</a:t>
            </a:r>
            <a:r>
              <a:rPr lang="uk-UA" sz="2400" dirty="0"/>
              <a:t> вивчення дисципліни «Зоопсихологія та порівняльна психологія» є  розуміння понять: зоопсихологія, психіка, поведінка, психофізіологія, етологія; методів вивчення психіки людини та тварин; загальної характеристики психічної діяльності тварин і людини; мислення та поведінки тварин.</a:t>
            </a:r>
            <a:endParaRPr lang="ru-RU" sz="2400" dirty="0"/>
          </a:p>
        </p:txBody>
      </p:sp>
      <p:sp>
        <p:nvSpPr>
          <p:cNvPr id="27650" name="AutoShape 2" descr="Тварини-цілителі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2" name="Picture 4" descr="Тварини-цілителі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3707" y="188640"/>
            <a:ext cx="2640293" cy="1584176"/>
          </a:xfrm>
          <a:prstGeom prst="rect">
            <a:avLst/>
          </a:prstGeom>
          <a:noFill/>
        </p:spPr>
      </p:pic>
      <p:pic>
        <p:nvPicPr>
          <p:cNvPr id="27654" name="Picture 6" descr="Навіть символ росії - бурий ведмедь: які ще тварини можуть зникнути через  війну в Україні – Путівник з відпочинку на Дністрі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492896"/>
            <a:ext cx="2699792" cy="1512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Психіка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99695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Пам’ять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422108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Інтелект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86916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Мислення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234888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Поведінка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55576" y="36450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Навчання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27584" y="105273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Наслідування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555776" y="1196752"/>
            <a:ext cx="2016224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123728" y="1988840"/>
            <a:ext cx="2232248" cy="720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123728" y="2564904"/>
            <a:ext cx="216024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979712" y="3212976"/>
            <a:ext cx="216024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267744" y="3717032"/>
            <a:ext cx="2016224" cy="144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195736" y="4149080"/>
            <a:ext cx="2232248" cy="2160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2411760" y="4653136"/>
            <a:ext cx="2088232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44008" y="2132856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Зоопсихологія та порівняльна психологія</a:t>
            </a:r>
            <a:endParaRPr lang="ru-RU" sz="4000" dirty="0"/>
          </a:p>
        </p:txBody>
      </p:sp>
      <p:sp>
        <p:nvSpPr>
          <p:cNvPr id="26626" name="AutoShape 2" descr="Незвичайні тварини, про існування яких більшість не знає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Дикі тварини Сватівщини | 12 диких тварин Сватівського району - фото і  аудіо - Сватове.Ci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30" name="Picture 6" descr="Дикі тварини Сватівщини | 12 диких тварин Сватівського району - фото і  аудіо - Сватове.C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077072"/>
            <a:ext cx="4224469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612845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 smtClean="0"/>
              <a:t>Основні</a:t>
            </a:r>
            <a:r>
              <a:rPr lang="ru-RU" i="1" dirty="0" smtClean="0"/>
              <a:t> </a:t>
            </a:r>
            <a:r>
              <a:rPr lang="ru-RU" i="1" dirty="0" err="1" smtClean="0"/>
              <a:t>знання</a:t>
            </a:r>
            <a:r>
              <a:rPr lang="ru-RU" i="1" dirty="0" smtClean="0"/>
              <a:t>: </a:t>
            </a:r>
            <a:endParaRPr lang="ru-RU" i="1" dirty="0" smtClean="0"/>
          </a:p>
          <a:p>
            <a:r>
              <a:rPr lang="ru-RU" i="1" dirty="0" smtClean="0"/>
              <a:t>- про предмет, </a:t>
            </a:r>
            <a:r>
              <a:rPr lang="ru-RU" i="1" dirty="0" err="1" smtClean="0"/>
              <a:t>задачі</a:t>
            </a:r>
            <a:r>
              <a:rPr lang="ru-RU" i="1" dirty="0" smtClean="0"/>
              <a:t> </a:t>
            </a:r>
            <a:r>
              <a:rPr lang="ru-RU" i="1" dirty="0" err="1" smtClean="0"/>
              <a:t>зоопсихології</a:t>
            </a:r>
            <a:r>
              <a:rPr lang="ru-RU" i="1" dirty="0" smtClean="0"/>
              <a:t> та </a:t>
            </a:r>
            <a:r>
              <a:rPr lang="ru-RU" i="1" dirty="0" err="1" smtClean="0"/>
              <a:t>порівняльну</a:t>
            </a:r>
            <a:r>
              <a:rPr lang="ru-RU" i="1" dirty="0" smtClean="0"/>
              <a:t> </a:t>
            </a:r>
            <a:r>
              <a:rPr lang="ru-RU" i="1" dirty="0" err="1" smtClean="0"/>
              <a:t>психології</a:t>
            </a:r>
            <a:r>
              <a:rPr lang="ru-RU" i="1" dirty="0" smtClean="0"/>
              <a:t>; </a:t>
            </a:r>
          </a:p>
          <a:p>
            <a:r>
              <a:rPr lang="ru-RU" i="1" dirty="0" smtClean="0"/>
              <a:t>- про </a:t>
            </a:r>
            <a:r>
              <a:rPr lang="ru-RU" i="1" dirty="0" err="1" smtClean="0"/>
              <a:t>методи</a:t>
            </a:r>
            <a:r>
              <a:rPr lang="ru-RU" i="1" dirty="0" smtClean="0"/>
              <a:t>,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використовуються</a:t>
            </a:r>
            <a:r>
              <a:rPr lang="ru-RU" i="1" dirty="0" smtClean="0"/>
              <a:t> </a:t>
            </a:r>
            <a:r>
              <a:rPr lang="ru-RU" i="1" dirty="0" err="1" smtClean="0"/>
              <a:t>зоо</a:t>
            </a:r>
            <a:r>
              <a:rPr lang="ru-RU" i="1" dirty="0" smtClean="0"/>
              <a:t>- та </a:t>
            </a:r>
            <a:r>
              <a:rPr lang="ru-RU" i="1" dirty="0" err="1" smtClean="0"/>
              <a:t>порівняльною</a:t>
            </a:r>
            <a:r>
              <a:rPr lang="ru-RU" i="1" dirty="0" smtClean="0"/>
              <a:t> </a:t>
            </a:r>
            <a:r>
              <a:rPr lang="ru-RU" i="1" dirty="0" err="1" smtClean="0"/>
              <a:t>психологією</a:t>
            </a:r>
            <a:r>
              <a:rPr lang="ru-RU" i="1" dirty="0" smtClean="0"/>
              <a:t>; </a:t>
            </a:r>
          </a:p>
          <a:p>
            <a:r>
              <a:rPr lang="ru-RU" dirty="0" smtClean="0"/>
              <a:t>- про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 в </a:t>
            </a:r>
            <a:r>
              <a:rPr lang="ru-RU" dirty="0" err="1" smtClean="0"/>
              <a:t>філо</a:t>
            </a:r>
            <a:r>
              <a:rPr lang="ru-RU" dirty="0" smtClean="0"/>
              <a:t>- та </a:t>
            </a:r>
            <a:r>
              <a:rPr lang="ru-RU" dirty="0" err="1" smtClean="0"/>
              <a:t>онтогенезі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</a:p>
          <a:p>
            <a:r>
              <a:rPr lang="ru-RU" dirty="0" smtClean="0"/>
              <a:t>- про </a:t>
            </a:r>
            <a:r>
              <a:rPr lang="ru-RU" dirty="0" err="1" smtClean="0"/>
              <a:t>стадіальні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еволюції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smtClean="0"/>
              <a:t>- про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психічних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у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таксономічних</a:t>
            </a:r>
            <a:r>
              <a:rPr lang="ru-RU" dirty="0" smtClean="0"/>
              <a:t> </a:t>
            </a:r>
            <a:r>
              <a:rPr lang="ru-RU" dirty="0" err="1" smtClean="0"/>
              <a:t>рівнів</a:t>
            </a:r>
            <a:r>
              <a:rPr lang="ru-RU" dirty="0" smtClean="0"/>
              <a:t> (</a:t>
            </a:r>
            <a:r>
              <a:rPr lang="ru-RU" dirty="0" err="1" smtClean="0"/>
              <a:t>одноклітинні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, </a:t>
            </a:r>
            <a:r>
              <a:rPr lang="ru-RU" dirty="0" err="1" smtClean="0"/>
              <a:t>нижчі</a:t>
            </a:r>
            <a:r>
              <a:rPr lang="ru-RU" dirty="0" smtClean="0"/>
              <a:t> </a:t>
            </a:r>
            <a:r>
              <a:rPr lang="ru-RU" dirty="0" err="1" smtClean="0"/>
              <a:t>багатоклітинні</a:t>
            </a:r>
            <a:r>
              <a:rPr lang="ru-RU" dirty="0" smtClean="0"/>
              <a:t> </a:t>
            </a:r>
            <a:r>
              <a:rPr lang="ru-RU" dirty="0" err="1" smtClean="0"/>
              <a:t>безхребтові</a:t>
            </a:r>
            <a:r>
              <a:rPr lang="ru-RU" dirty="0" smtClean="0"/>
              <a:t>, </a:t>
            </a:r>
            <a:r>
              <a:rPr lang="ru-RU" dirty="0" err="1" smtClean="0"/>
              <a:t>вищі</a:t>
            </a:r>
            <a:r>
              <a:rPr lang="ru-RU" dirty="0" smtClean="0"/>
              <a:t> </a:t>
            </a:r>
            <a:r>
              <a:rPr lang="ru-RU" dirty="0" err="1" smtClean="0"/>
              <a:t>безхребтові</a:t>
            </a:r>
            <a:r>
              <a:rPr lang="ru-RU" dirty="0" smtClean="0"/>
              <a:t>, </a:t>
            </a:r>
            <a:r>
              <a:rPr lang="ru-RU" dirty="0" err="1" smtClean="0"/>
              <a:t>нижчі</a:t>
            </a:r>
            <a:r>
              <a:rPr lang="ru-RU" dirty="0" smtClean="0"/>
              <a:t> та </a:t>
            </a:r>
            <a:r>
              <a:rPr lang="ru-RU" dirty="0" err="1" smtClean="0"/>
              <a:t>вищі</a:t>
            </a:r>
            <a:r>
              <a:rPr lang="ru-RU" dirty="0" smtClean="0"/>
              <a:t> </a:t>
            </a:r>
            <a:r>
              <a:rPr lang="ru-RU" dirty="0" err="1" smtClean="0"/>
              <a:t>хребтові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- про </a:t>
            </a:r>
            <a:r>
              <a:rPr lang="ru-RU" dirty="0" err="1" smtClean="0"/>
              <a:t>становлення</a:t>
            </a:r>
            <a:r>
              <a:rPr lang="ru-RU" dirty="0" smtClean="0"/>
              <a:t> та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- про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закономірності</a:t>
            </a:r>
            <a:r>
              <a:rPr lang="ru-RU" dirty="0" smtClean="0"/>
              <a:t> та </a:t>
            </a:r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отримані</a:t>
            </a:r>
            <a:r>
              <a:rPr lang="ru-RU" dirty="0" smtClean="0"/>
              <a:t> в рамках </a:t>
            </a:r>
            <a:r>
              <a:rPr lang="ru-RU" dirty="0" err="1" smtClean="0"/>
              <a:t>експериментальних</a:t>
            </a:r>
            <a:r>
              <a:rPr lang="ru-RU" dirty="0" smtClean="0"/>
              <a:t> </a:t>
            </a:r>
            <a:r>
              <a:rPr lang="ru-RU" dirty="0" err="1" smtClean="0"/>
              <a:t>дослідженнях</a:t>
            </a:r>
            <a:r>
              <a:rPr lang="ru-RU" dirty="0" smtClean="0"/>
              <a:t> </a:t>
            </a:r>
            <a:r>
              <a:rPr lang="ru-RU" dirty="0" err="1" smtClean="0"/>
              <a:t>зоо</a:t>
            </a:r>
            <a:r>
              <a:rPr lang="ru-RU" dirty="0" smtClean="0"/>
              <a:t>- та </a:t>
            </a:r>
            <a:r>
              <a:rPr lang="ru-RU" dirty="0" err="1" smtClean="0"/>
              <a:t>порівняльною</a:t>
            </a:r>
            <a:r>
              <a:rPr lang="ru-RU" dirty="0" smtClean="0"/>
              <a:t> </a:t>
            </a:r>
            <a:r>
              <a:rPr lang="ru-RU" dirty="0" err="1" smtClean="0"/>
              <a:t>психологією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48478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засвоєння</a:t>
            </a:r>
            <a:r>
              <a:rPr lang="ru-RU" dirty="0" smtClean="0"/>
              <a:t> курсу «</a:t>
            </a:r>
            <a:r>
              <a:rPr lang="ru-RU" dirty="0" err="1" smtClean="0"/>
              <a:t>Зоопсихологія</a:t>
            </a:r>
            <a:r>
              <a:rPr lang="ru-RU" dirty="0" smtClean="0"/>
              <a:t> та </a:t>
            </a:r>
            <a:r>
              <a:rPr lang="ru-RU" dirty="0" err="1" smtClean="0"/>
              <a:t>порівняльна</a:t>
            </a:r>
            <a:r>
              <a:rPr lang="ru-RU" dirty="0" smtClean="0"/>
              <a:t> </a:t>
            </a:r>
            <a:r>
              <a:rPr lang="ru-RU" dirty="0" err="1" smtClean="0"/>
              <a:t>психологія</a:t>
            </a:r>
            <a:r>
              <a:rPr lang="ru-RU" dirty="0" smtClean="0"/>
              <a:t>» студент повинен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усвідомити</a:t>
            </a:r>
            <a:r>
              <a:rPr lang="ru-RU" dirty="0" smtClean="0"/>
              <a:t> 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психіки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вродженим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набутим у </a:t>
            </a:r>
            <a:r>
              <a:rPr lang="ru-RU" dirty="0" err="1" smtClean="0"/>
              <a:t>психічному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знати: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фізіологічні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біологічні</a:t>
            </a:r>
            <a:r>
              <a:rPr lang="ru-RU" dirty="0" smtClean="0"/>
              <a:t> та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ru-RU" dirty="0" smtClean="0"/>
          </a:p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у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передумови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400175"/>
            <a:ext cx="48768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</TotalTime>
  <Words>262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Зоопсихологія та порівняльна психологія</vt:lpstr>
      <vt:lpstr>Слайд 2</vt:lpstr>
      <vt:lpstr>Слайд 3</vt:lpstr>
      <vt:lpstr>Слайд 4</vt:lpstr>
      <vt:lpstr>Слайд 5</vt:lpstr>
      <vt:lpstr>Дякую за увагу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Зоопсихологія та порівняльна психологія</dc:title>
  <dc:creator>Руслан Аминов</dc:creator>
  <cp:lastModifiedBy>Руслан Аминов</cp:lastModifiedBy>
  <cp:revision>3</cp:revision>
  <dcterms:created xsi:type="dcterms:W3CDTF">2023-09-11T08:29:23Z</dcterms:created>
  <dcterms:modified xsi:type="dcterms:W3CDTF">2023-09-17T15:02:08Z</dcterms:modified>
</cp:coreProperties>
</file>