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70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2" r:id="rId16"/>
    <p:sldId id="271" r:id="rId17"/>
    <p:sldId id="273" r:id="rId18"/>
    <p:sldId id="274" r:id="rId19"/>
    <p:sldId id="275" r:id="rId20"/>
    <p:sldId id="276" r:id="rId21"/>
    <p:sldId id="277" r:id="rId2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9C5290-FC2F-ABF4-48E2-093B0048C0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4CCB199-788B-93C3-5D7E-D50AB02836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E8ACBE9-1E1E-D472-B408-A705C4C06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38356-FAAE-4CED-B255-E41A2052AF49}" type="datetimeFigureOut">
              <a:rPr lang="ru-UA" smtClean="0"/>
              <a:t>07.05.2023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160D312-3BF0-BB12-00BB-26977F278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6FFA534-0909-13F8-09C4-D84E1CD84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44EFB-9481-4EE0-BFAC-797DF10D299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19350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29DC4A-CC00-C07F-86DA-B938C4855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4DCB950-C6C2-FFB2-2E59-4CB7A2170E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A031AF-C053-E3B7-CF34-8284C93A4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38356-FAAE-4CED-B255-E41A2052AF49}" type="datetimeFigureOut">
              <a:rPr lang="ru-UA" smtClean="0"/>
              <a:t>07.05.2023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C4A76C6-EB62-0EF6-700D-35FDF9FD7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AA49F9C-F49A-FD6E-0BF7-16DAAC6AC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44EFB-9481-4EE0-BFAC-797DF10D299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88158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D2B8DF5-CBD5-0E6F-F19E-E5A385C9E2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89B9D42-0D86-10D4-48ED-DC154FBEBB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5509D35-5A6C-4931-FC96-9B307B6B2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38356-FAAE-4CED-B255-E41A2052AF49}" type="datetimeFigureOut">
              <a:rPr lang="ru-UA" smtClean="0"/>
              <a:t>07.05.2023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2EA84EB-3A41-C1FF-9601-9B1A01216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0555D1-2CB6-E21F-5380-C4DAAE811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44EFB-9481-4EE0-BFAC-797DF10D299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19501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65F574-A180-A79F-56E2-B51A01666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D94B06F-94E6-E522-4F70-CC0FD08610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83626ED-3547-703A-5FC7-45D6236BF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38356-FAAE-4CED-B255-E41A2052AF49}" type="datetimeFigureOut">
              <a:rPr lang="ru-UA" smtClean="0"/>
              <a:t>07.05.2023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06D14C3-B4E8-3D4D-658E-1604C36B2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CE1B855-F2AF-152C-90BE-D6C6ADE8A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44EFB-9481-4EE0-BFAC-797DF10D299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61857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2D14A1-68E2-07F3-67FB-BA90FF25B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91530DE-D1D4-4AC1-F817-E08D53DFBA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860C258-AAE5-8569-3BDB-1D3704907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38356-FAAE-4CED-B255-E41A2052AF49}" type="datetimeFigureOut">
              <a:rPr lang="ru-UA" smtClean="0"/>
              <a:t>07.05.2023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0EA2690-DFEC-C08E-47C0-659B1E2C4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709E59-D1A4-DE6D-ECB8-436EB2AFE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44EFB-9481-4EE0-BFAC-797DF10D299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72456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A7C70E-6BDB-A817-31AB-5F3416344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28CE45D-7601-4A6A-0E3D-3B97F4005E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104ECDE-9208-4110-1837-34CD3F757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0748AAC-E858-96D5-F8EA-285F5002B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38356-FAAE-4CED-B255-E41A2052AF49}" type="datetimeFigureOut">
              <a:rPr lang="ru-UA" smtClean="0"/>
              <a:t>07.05.2023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F6BEC7B-0E5D-130B-FC65-ABBF17546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FF57B42-D4DB-0218-0DEF-8B03331CB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44EFB-9481-4EE0-BFAC-797DF10D299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37370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04C4E2-8C48-CA7D-C9AA-BFB159B11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2F03F21-7BEA-1F2E-67DB-BFB53CD738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067A681-4B1E-FDCA-9F87-FAEF5C086D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E51015E-39EA-ECE1-4BD6-AA7056BA9D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A80D955-0A6A-98FB-FBC1-EA5B300CE7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0205C36-A24A-44D4-8E42-3F25AEEFE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38356-FAAE-4CED-B255-E41A2052AF49}" type="datetimeFigureOut">
              <a:rPr lang="ru-UA" smtClean="0"/>
              <a:t>07.05.2023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9C08F48-DA5D-583F-E3CE-447A4260E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11D3B82-692D-1BAD-8750-7931EF0D8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44EFB-9481-4EE0-BFAC-797DF10D299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25052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AE19D0-7607-6A7B-7292-C43A37F73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0EA721F-4ED7-DB19-01F2-5051AACDC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38356-FAAE-4CED-B255-E41A2052AF49}" type="datetimeFigureOut">
              <a:rPr lang="ru-UA" smtClean="0"/>
              <a:t>07.05.2023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695EF75-0878-D575-901A-8F430D760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4497E39-FDE2-587C-9227-BA1B05676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44EFB-9481-4EE0-BFAC-797DF10D299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15618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C8F09A8-6196-385F-1702-F4F7223D5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38356-FAAE-4CED-B255-E41A2052AF49}" type="datetimeFigureOut">
              <a:rPr lang="ru-UA" smtClean="0"/>
              <a:t>07.05.2023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F00DF9A-303B-2016-E6E7-960F6CE93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8280C81-9927-DAA6-076B-96CD54994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44EFB-9481-4EE0-BFAC-797DF10D299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40515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9C6836-B266-5B62-21B7-BEEDF6093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C42DF68-2BAE-3AA0-6548-90AD93B6EC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6BD98F6-6FD0-F74E-0676-618531EBA7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7DF3918-8900-DCDF-AE64-CC2E2C273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38356-FAAE-4CED-B255-E41A2052AF49}" type="datetimeFigureOut">
              <a:rPr lang="ru-UA" smtClean="0"/>
              <a:t>07.05.2023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3FEE4A6-503C-4C5F-8610-C5104E710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86CD727-2501-ABEC-245F-4545ACCFC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44EFB-9481-4EE0-BFAC-797DF10D299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66693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4C649C-4DF2-0589-6833-797B1A65F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888C3F2-88E0-DFAC-B88A-121F8B911C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1C602EE-7736-8622-DDDE-5285BB4541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6FF248F-FBAB-96EF-0BFE-9A4CC2555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38356-FAAE-4CED-B255-E41A2052AF49}" type="datetimeFigureOut">
              <a:rPr lang="ru-UA" smtClean="0"/>
              <a:t>07.05.2023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91C5886-4057-D6C7-D109-181C422D0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89702A6-FDD3-AE68-01BC-35AB6192B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44EFB-9481-4EE0-BFAC-797DF10D299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67584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1432C1-AD66-A658-3A97-A83AF1171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EAD253D-B22A-BFAA-3D6A-84EC3347F5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C754FF8-33AB-97CA-2E79-B8B855CABB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38356-FAAE-4CED-B255-E41A2052AF49}" type="datetimeFigureOut">
              <a:rPr lang="ru-UA" smtClean="0"/>
              <a:t>07.05.2023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15A7EB-3C98-F86B-8725-333FC56FEE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75FE334-0BD5-6E54-E5D1-508E298466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544EFB-9481-4EE0-BFAC-797DF10D299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67191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9477870-C64A-4E35-8F2F-05B7114F3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AB527D-3A93-2364-0DB5-A29A35244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1078992"/>
            <a:ext cx="6268770" cy="117989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Лекція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№ 7</a:t>
            </a:r>
            <a:b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Романтизм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літературі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США</a:t>
            </a:r>
          </a:p>
        </p:txBody>
      </p:sp>
      <p:sp>
        <p:nvSpPr>
          <p:cNvPr id="13" name="!!accent">
            <a:extLst>
              <a:ext uri="{FF2B5EF4-FFF2-40B4-BE49-F238E27FC236}">
                <a16:creationId xmlns:a16="http://schemas.microsoft.com/office/drawing/2014/main" id="{8AEA628B-C8FF-4D0B-B111-F101F580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3202" y="36338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2663BD0-064C-40FC-A331-F49FCA9536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8506" y="2935541"/>
            <a:ext cx="62179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80A3DE8-098A-B5AE-4FA3-E5F46D16EE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5458" y="2663592"/>
            <a:ext cx="6268770" cy="4194408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endParaRPr lang="en-US" sz="2200" dirty="0">
              <a:effectLst/>
            </a:endParaRPr>
          </a:p>
          <a:p>
            <a:pPr marL="628650" lvl="0" indent="-514350">
              <a:buFont typeface="+mj-lt"/>
              <a:buAutoNum type="arabicPeriod"/>
            </a:pP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Своєрідність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американської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романтичної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традиції</a:t>
            </a:r>
            <a:endParaRPr lang="en-US" sz="28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0" indent="-514350">
              <a:buFont typeface="+mj-lt"/>
              <a:buAutoNum type="arabicPeriod"/>
            </a:pP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Жанрові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стилістичні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характеристики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літератури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раннього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американського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романтизму</a:t>
            </a:r>
            <a:endParaRPr lang="en-US" sz="28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0" indent="-514350">
              <a:spcAft>
                <a:spcPts val="800"/>
              </a:spcAft>
              <a:buFont typeface="+mj-lt"/>
              <a:buAutoNum type="arabicPeriod"/>
            </a:pP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Література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США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пізньоромантичного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періоду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E0E1B9A5-6BA1-354D-131D-35E83C02A0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8" r="1" b="1"/>
          <a:stretch/>
        </p:blipFill>
        <p:spPr>
          <a:xfrm>
            <a:off x="7684006" y="10"/>
            <a:ext cx="450799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5273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768C97-E946-C3A5-62DE-45E713788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278296"/>
            <a:ext cx="5375482" cy="1537252"/>
          </a:xfrm>
        </p:spPr>
        <p:txBody>
          <a:bodyPr>
            <a:noAutofit/>
          </a:bodyPr>
          <a:lstStyle/>
          <a:p>
            <a: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uk-UA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Книга ескізів»</a:t>
            </a:r>
            <a: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- початок північноамериканської новелістики</a:t>
            </a:r>
            <a:endParaRPr lang="ru-UA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3B8A843-D223-458B-2A5C-169746F2BE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7" y="2057399"/>
            <a:ext cx="6064595" cy="4157871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Вироблення американського </a:t>
            </a:r>
            <a:r>
              <a:rPr lang="uk-U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новелістичного стилю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містика отримує раціоналістичне пояснення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новела «</a:t>
            </a:r>
            <a:r>
              <a:rPr lang="uk-U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Ріп 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ван</a:t>
            </a:r>
            <a:r>
              <a:rPr lang="uk-U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Вінкль</a:t>
            </a:r>
            <a:r>
              <a:rPr lang="uk-U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на матеріалі американського фольклору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Новели «</a:t>
            </a:r>
            <a:r>
              <a:rPr lang="uk-U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Легенда про Сонну </a:t>
            </a:r>
            <a:r>
              <a:rPr lang="uk-UA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балку</a:t>
            </a:r>
            <a:r>
              <a:rPr lang="uk-U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«</a:t>
            </a:r>
            <a:r>
              <a:rPr lang="uk-U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Будинок з привидами»,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uk-U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Наречений-примара»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готичному дусі, контрастні в стильових особливостях.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dirty="0">
                <a:latin typeface="Times New Roman" panose="02020603050405020304" pitchFamily="18" charset="0"/>
              </a:rPr>
              <a:t>Сюжетність поєднується з описами, авторськими міркуваннями.</a:t>
            </a:r>
            <a:endParaRPr lang="ru-UA" sz="2400" dirty="0"/>
          </a:p>
        </p:txBody>
      </p:sp>
      <p:pic>
        <p:nvPicPr>
          <p:cNvPr id="10" name="Объект 9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E40A44CD-2181-CCCA-CDB3-EEE02A0D14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56" r="16009"/>
          <a:stretch/>
        </p:blipFill>
        <p:spPr>
          <a:xfrm>
            <a:off x="7434469" y="278533"/>
            <a:ext cx="4249047" cy="6300933"/>
          </a:xfrm>
        </p:spPr>
      </p:pic>
    </p:spTree>
    <p:extLst>
      <p:ext uri="{BB962C8B-B14F-4D97-AF65-F5344CB8AC3E}">
        <p14:creationId xmlns:p14="http://schemas.microsoft.com/office/powerpoint/2010/main" val="20680683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31464B-1C33-DDB4-4EC0-BF46820A8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251791"/>
            <a:ext cx="6104351" cy="1457739"/>
          </a:xfrm>
        </p:spPr>
        <p:txBody>
          <a:bodyPr>
            <a:noAutofit/>
          </a:bodyPr>
          <a:lstStyle/>
          <a:p>
            <a:r>
              <a:rPr lang="uk-UA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Джеймс Фенімор Купер </a:t>
            </a:r>
            <a:r>
              <a:rPr lang="uk-U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(1789-1851)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- перехід від просвітницької естетики до романтичної</a:t>
            </a:r>
            <a:endParaRPr lang="ru-UA" sz="2400" dirty="0"/>
          </a:p>
        </p:txBody>
      </p:sp>
      <p:pic>
        <p:nvPicPr>
          <p:cNvPr id="6" name="Объект 5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97CD84F4-A71A-5695-E661-701BCB11A6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612509"/>
            <a:ext cx="3396840" cy="5148184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67FB280F-D048-39EB-1523-A718CCABE4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5256212" cy="3811588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Сатиричний роман «</a:t>
            </a:r>
            <a:r>
              <a:rPr lang="uk-UA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Монікіни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» побудований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типовому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протиставленні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Старого і Нового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ержави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Високостриб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Низькостриб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алегорії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Англії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США.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Критика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громадських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правлячої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еліти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обох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держав.</a:t>
            </a:r>
            <a:endParaRPr lang="ru-RU" sz="2400" dirty="0"/>
          </a:p>
        </p:txBody>
      </p:sp>
      <p:pic>
        <p:nvPicPr>
          <p:cNvPr id="5" name="Рисунок 4" descr="Изображение выглядит как Человеческое лицо, портрет, текст,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13193BFD-BCD1-8D5F-F3FE-1C8DB5CB43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8382" y="101991"/>
            <a:ext cx="2492046" cy="3327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2279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FC04C3-3ABD-76E5-9F06-A5C95791F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9" y="231914"/>
            <a:ext cx="6002110" cy="139810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Пенталогія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Шкіряну Панчоху – епічна історична панорама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7E10835-779B-764E-4EA1-D5DA638B9C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6680" y="2093844"/>
            <a:ext cx="6002110" cy="4532244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Піонери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(1823),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sz="24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Останній</a:t>
            </a:r>
            <a:r>
              <a:rPr lang="en-US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en-US" sz="24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могікан</a:t>
            </a:r>
            <a:r>
              <a:rPr lang="en-US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(1826), </a:t>
            </a:r>
            <a:r>
              <a:rPr lang="en-US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sz="24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Прерія</a:t>
            </a:r>
            <a:r>
              <a:rPr lang="en-US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(1827), </a:t>
            </a:r>
            <a:r>
              <a:rPr lang="en-US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sz="24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Слідопит</a:t>
            </a:r>
            <a:r>
              <a:rPr lang="en-US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en-US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Озеро-море</a:t>
            </a:r>
            <a:r>
              <a:rPr lang="en-US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(1840) і </a:t>
            </a:r>
            <a:r>
              <a:rPr lang="en-US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sz="24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Звіробій</a:t>
            </a:r>
            <a:r>
              <a:rPr lang="en-US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en-US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Перша</a:t>
            </a:r>
            <a:r>
              <a:rPr lang="en-US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стежка</a:t>
            </a:r>
            <a:r>
              <a:rPr lang="en-US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війни</a:t>
            </a:r>
            <a:r>
              <a:rPr lang="en-US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(1841)</a:t>
            </a:r>
            <a:r>
              <a:rPr lang="uk-UA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Історичні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романи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незвичайну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атмосферу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епохи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фронтіру</a:t>
            </a:r>
            <a:r>
              <a:rPr lang="uk-UA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Трагічна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доля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американських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аборигенів-індіанців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Американське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винищення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континенту і природного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справжніх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власників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червоношкірих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тубільців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Романтичний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конфлікт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старим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новим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 descr="Изображение выглядит как текст, позирование, картина&#10;&#10;Автоматически созданное описание">
            <a:extLst>
              <a:ext uri="{FF2B5EF4-FFF2-40B4-BE49-F238E27FC236}">
                <a16:creationId xmlns:a16="http://schemas.microsoft.com/office/drawing/2014/main" id="{E4F783E2-CD2F-7FAB-4E58-623F830EE7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9"/>
          <a:stretch/>
        </p:blipFill>
        <p:spPr>
          <a:xfrm>
            <a:off x="7199440" y="10"/>
            <a:ext cx="4992560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9468728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9ACFF2-C4A1-7BFD-26C7-0059861E2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627" y="457200"/>
            <a:ext cx="5923722" cy="1888435"/>
          </a:xfrm>
        </p:spPr>
        <p:txBody>
          <a:bodyPr>
            <a:normAutofit/>
          </a:bodyPr>
          <a:lstStyle/>
          <a:p>
            <a:r>
              <a:rPr lang="uk-UA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Натаніель</a:t>
            </a:r>
            <a:r>
              <a:rPr lang="uk-U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Г</a:t>
            </a:r>
            <a:r>
              <a:rPr lang="uk-UA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оторн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(1804 – 1864) майстер психологічної і алегоричної прози, знавець американської старовини. Один з основоположників американського </a:t>
            </a:r>
            <a:r>
              <a:rPr lang="uk-UA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short-story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UA" sz="2400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B374D52-16B2-FBC6-F2B5-44C6CCDE42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8627" y="2478158"/>
            <a:ext cx="6612834" cy="4077884"/>
          </a:xfrm>
        </p:spPr>
        <p:txBody>
          <a:bodyPr>
            <a:noAutofit/>
          </a:bodyPr>
          <a:lstStyle/>
          <a:p>
            <a:r>
              <a:rPr lang="uk-UA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uk-UA" sz="2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Двічі</a:t>
            </a:r>
            <a:r>
              <a:rPr lang="uk-UA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розказані історії</a:t>
            </a:r>
            <a:r>
              <a:rPr lang="uk-UA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» (1837) побудовані на містичному сприйнятті світу. В новелах оживають картини («Портрет Едуарда </a:t>
            </a:r>
            <a:r>
              <a:rPr lang="uk-UA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Рендолфа</a:t>
            </a:r>
            <a:r>
              <a:rPr lang="uk-UA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»), статуї («Дерев'яна статуя </a:t>
            </a:r>
            <a:r>
              <a:rPr lang="uk-UA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Драуна</a:t>
            </a:r>
            <a:r>
              <a:rPr lang="uk-UA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»), опудала («Чубок»), людина спілкується з своїм потойбічним двійником («Месьє де Задзеркалля»).</a:t>
            </a:r>
          </a:p>
          <a:p>
            <a:r>
              <a:rPr lang="uk-UA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Стійким мотивом є мотив вуалі («Чорна вуаль священика», «Мантилья леді </a:t>
            </a:r>
            <a:r>
              <a:rPr lang="uk-UA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Елінор</a:t>
            </a:r>
            <a:r>
              <a:rPr lang="uk-UA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»). </a:t>
            </a:r>
          </a:p>
          <a:p>
            <a:r>
              <a:rPr lang="uk-UA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Світ незбагненний для людського розуму. Він немов накритий напівпрозорим покривалом, що приховує від людських очей істину.</a:t>
            </a:r>
            <a:endParaRPr lang="ru-UA" sz="2200" dirty="0"/>
          </a:p>
        </p:txBody>
      </p:sp>
      <p:pic>
        <p:nvPicPr>
          <p:cNvPr id="10" name="Объект 9" descr="Изображение выглядит как текст, книга&#10;&#10;Автоматически созданное описание">
            <a:extLst>
              <a:ext uri="{FF2B5EF4-FFF2-40B4-BE49-F238E27FC236}">
                <a16:creationId xmlns:a16="http://schemas.microsoft.com/office/drawing/2014/main" id="{BB39AF49-1495-96E7-4292-1B8F9ED785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748" y="300865"/>
            <a:ext cx="4141028" cy="6255176"/>
          </a:xfrm>
        </p:spPr>
      </p:pic>
    </p:spTree>
    <p:extLst>
      <p:ext uri="{BB962C8B-B14F-4D97-AF65-F5344CB8AC3E}">
        <p14:creationId xmlns:p14="http://schemas.microsoft.com/office/powerpoint/2010/main" val="26093169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0D01200-0224-43C5-AB38-FB4D16B73F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B076FC-6543-F16F-FC62-1FCECC4B7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692573"/>
            <a:ext cx="6268770" cy="192261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uk-UA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</a:t>
            </a:r>
            <a:r>
              <a:rPr lang="uk-U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ервона літера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» - роман про Минуле, в якому посіяне зерно Майбутнього, роман про духовну однобокість, що стала проблемою для США.</a:t>
            </a:r>
            <a:br>
              <a:rPr lang="ru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sz="2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28A44A4-A002-4A88-9FC9-1D0566C97A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3202" y="36338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E7D5C7B-DD16-401B-85CE-4AAA2A4F51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8506" y="2935541"/>
            <a:ext cx="62179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7F08481-18F3-7DC1-86FF-BFA3A2CE64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2647" y="2953829"/>
            <a:ext cx="6596535" cy="3720231"/>
          </a:xfr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800" dirty="0"/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центрі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усього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знаходиться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людська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особистість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свідомість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розум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почуття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психіка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І все,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відбувається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суспільстві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причини і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наслідки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залежать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Великі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істини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треба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шукати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душі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серці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людському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Як добро, так і зло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коріняться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думках і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вчинках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особистості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Відверта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прихована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навіть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потенціальна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гріховність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джерелом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зла,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перемагало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колись і не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знає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поразок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сьогоденні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великим скептиком,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бачив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приховане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зло за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маскою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доброчесності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темні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руйнівні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інстинкти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підсвідомості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 descr="Изображение выглядит как текст, письмо&#10;&#10;Автоматически созданное описание">
            <a:extLst>
              <a:ext uri="{FF2B5EF4-FFF2-40B4-BE49-F238E27FC236}">
                <a16:creationId xmlns:a16="http://schemas.microsoft.com/office/drawing/2014/main" id="{728F08B8-B3E3-DFB0-520F-ABE8AFAEFB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4932" y="280151"/>
            <a:ext cx="4256361" cy="6219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909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AD82F2-AFC9-B314-2646-B5D2F31ED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19270"/>
            <a:ext cx="5256212" cy="980660"/>
          </a:xfrm>
        </p:spPr>
        <p:txBody>
          <a:bodyPr>
            <a:normAutofit/>
          </a:bodyPr>
          <a:lstStyle/>
          <a:p>
            <a:r>
              <a:rPr lang="uk-UA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Генрі </a:t>
            </a:r>
            <a:r>
              <a:rPr lang="uk-UA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Уодсворт</a:t>
            </a:r>
            <a:r>
              <a:rPr lang="uk-UA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Лонгфелло (1807-1882) </a:t>
            </a:r>
            <a:endParaRPr lang="ru-UA" sz="2800" dirty="0"/>
          </a:p>
        </p:txBody>
      </p:sp>
      <p:pic>
        <p:nvPicPr>
          <p:cNvPr id="6" name="Объект 5" descr="Изображение выглядит как портрет, Борода человека, Человеческое лицо,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7B6E34F4-BEA3-63E1-2645-5B322834B8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5325" y="596347"/>
            <a:ext cx="5128593" cy="5665305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BF240118-C37A-810F-7A4F-32DBF0339D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510747"/>
            <a:ext cx="6170612" cy="5128592"/>
          </a:xfrm>
        </p:spPr>
        <p:txBody>
          <a:bodyPr/>
          <a:lstStyle/>
          <a:p>
            <a:pPr marL="285750" indent="-285750">
              <a:buFontTx/>
              <a:buChar char="-"/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мав славу «першого поета Америки»</a:t>
            </a:r>
          </a:p>
          <a:p>
            <a:pPr marL="285750" indent="-285750">
              <a:buFontTx/>
              <a:buChar char="-"/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поєднував пісенно-фольклорну і книжну традицію. Баладна, співуча форма вірша.</a:t>
            </a:r>
          </a:p>
          <a:p>
            <a:pPr marL="285750" indent="-285750">
              <a:buFontTx/>
              <a:buChar char="-"/>
            </a:pPr>
            <a:r>
              <a:rPr lang="uk-UA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професор Гарвардського університету з репутацією відлюдника. </a:t>
            </a:r>
          </a:p>
          <a:p>
            <a:pPr marL="285750" indent="-285750">
              <a:buFontTx/>
              <a:buChar char="-"/>
            </a:pPr>
            <a:r>
              <a:rPr lang="uk-UA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творчість відповідає духу </a:t>
            </a:r>
            <a:r>
              <a:rPr lang="uk-UA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«вікторіанської»</a:t>
            </a:r>
            <a:r>
              <a:rPr lang="uk-UA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Англії з упевненістю в правоті Вищих сил, що ведуть християнські народи до колонізації нових територій.</a:t>
            </a:r>
          </a:p>
          <a:p>
            <a:pPr marL="285750" indent="-285750">
              <a:buFontTx/>
              <a:buChar char="-"/>
            </a:pPr>
            <a:r>
              <a:rPr lang="uk-UA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поезія ніколи не зосереджувалась на повсякденності.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Мріяв</a:t>
            </a:r>
            <a:r>
              <a:rPr lang="uk-UA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про майбутнє американське суспільство, в якому різноплемінні мешканці з'єднаються під впливом християнської ідеї.</a:t>
            </a:r>
          </a:p>
          <a:p>
            <a:pPr marL="285750" indent="-285750">
              <a:buFontTx/>
              <a:buChar char="-"/>
            </a:pP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9085599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EF3BAC-8866-5EA6-62D9-ADA914D00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9" y="198783"/>
            <a:ext cx="6002110" cy="83488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Пісня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Гайявату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15C974C-EC2A-8FC4-2767-33AA606350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10817" y="1404731"/>
            <a:ext cx="6427973" cy="4916555"/>
          </a:xfrm>
        </p:spPr>
        <p:txBody>
          <a:bodyPr vert="horz" lIns="91440" tIns="45720" rIns="91440" bIns="45720" rtlCol="0">
            <a:no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Індіанська</a:t>
            </a:r>
            <a:r>
              <a:rPr lang="en-US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міфологія</a:t>
            </a:r>
            <a:r>
              <a:rPr lang="en-US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переплавляється</a:t>
            </a:r>
            <a:r>
              <a:rPr lang="en-US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US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ключі</a:t>
            </a:r>
            <a:r>
              <a:rPr lang="en-US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en-US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стільки</a:t>
            </a:r>
            <a:r>
              <a:rPr lang="en-US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пізнання</a:t>
            </a:r>
            <a:r>
              <a:rPr lang="en-US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скільки</a:t>
            </a:r>
            <a:r>
              <a:rPr lang="en-US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естетичного</a:t>
            </a:r>
            <a:r>
              <a:rPr lang="en-US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споглядання</a:t>
            </a:r>
            <a:r>
              <a:rPr lang="en-US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en-US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підтексті</a:t>
            </a:r>
            <a:r>
              <a:rPr lang="en-US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поеми</a:t>
            </a:r>
            <a:r>
              <a:rPr lang="en-US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відчувається</a:t>
            </a:r>
            <a:r>
              <a:rPr lang="en-US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жаль</a:t>
            </a:r>
            <a:r>
              <a:rPr lang="en-US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</a:t>
            </a:r>
            <a:r>
              <a:rPr lang="en-US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втрачену</a:t>
            </a:r>
            <a:r>
              <a:rPr lang="en-US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єдність</a:t>
            </a:r>
            <a:r>
              <a:rPr lang="en-US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en-US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en-US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Природи</a:t>
            </a:r>
            <a:r>
              <a:rPr lang="en-US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Поема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зразком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того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</a:t>
            </a:r>
            <a:r>
              <a:rPr lang="en-US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романтична</a:t>
            </a:r>
            <a:r>
              <a:rPr lang="en-US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художність</a:t>
            </a:r>
            <a:r>
              <a:rPr lang="en-US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переосмислює</a:t>
            </a:r>
            <a:r>
              <a:rPr lang="en-US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en-US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US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дусі</a:t>
            </a:r>
            <a:r>
              <a:rPr lang="en-US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індивідуальної</a:t>
            </a:r>
            <a:r>
              <a:rPr lang="en-US" sz="22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міфології</a:t>
            </a:r>
            <a:r>
              <a:rPr lang="en-US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яка</a:t>
            </a:r>
            <a:r>
              <a:rPr lang="en-US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US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Лонгфелло</a:t>
            </a:r>
            <a:r>
              <a:rPr lang="en-US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en-US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євангельською</a:t>
            </a:r>
            <a:r>
              <a:rPr lang="en-US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en-US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язичницькою</a:t>
            </a:r>
            <a:r>
              <a:rPr lang="en-US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одночасно</a:t>
            </a:r>
            <a:r>
              <a:rPr lang="en-US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Провідний</a:t>
            </a:r>
            <a:r>
              <a:rPr lang="en-US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мотив</a:t>
            </a:r>
            <a:r>
              <a:rPr lang="en-US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смерть</a:t>
            </a:r>
            <a:r>
              <a:rPr lang="en-US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lang="en-US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якою</a:t>
            </a:r>
            <a:r>
              <a:rPr lang="en-US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слідує</a:t>
            </a:r>
            <a:r>
              <a:rPr lang="en-US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відродження</a:t>
            </a:r>
            <a:r>
              <a:rPr lang="en-US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є </a:t>
            </a:r>
            <a:r>
              <a:rPr lang="en-US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основою</a:t>
            </a:r>
            <a:r>
              <a:rPr lang="en-US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будь-яких</a:t>
            </a:r>
            <a:r>
              <a:rPr lang="en-US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вірувань</a:t>
            </a:r>
            <a:r>
              <a:rPr lang="en-US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Індіанська</a:t>
            </a:r>
            <a:r>
              <a:rPr lang="en-US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</a:t>
            </a:r>
            <a:r>
              <a:rPr lang="en-US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так</a:t>
            </a:r>
            <a:r>
              <a:rPr lang="en-US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само</a:t>
            </a:r>
            <a:r>
              <a:rPr lang="en-US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безсмертна</a:t>
            </a:r>
            <a:r>
              <a:rPr lang="en-US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</a:t>
            </a:r>
            <a:r>
              <a:rPr lang="en-US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en-US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Гай</a:t>
            </a:r>
            <a:r>
              <a:rPr lang="uk-UA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en-US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вата</a:t>
            </a:r>
            <a:r>
              <a:rPr lang="en-US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Вона</a:t>
            </a:r>
            <a:r>
              <a:rPr lang="en-US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воскресне</a:t>
            </a:r>
            <a:r>
              <a:rPr lang="en-US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US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душах</a:t>
            </a:r>
            <a:r>
              <a:rPr lang="en-US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нових</a:t>
            </a:r>
            <a:r>
              <a:rPr lang="en-US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американців</a:t>
            </a:r>
            <a:r>
              <a:rPr lang="en-US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людей</a:t>
            </a:r>
            <a:r>
              <a:rPr lang="en-US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en-US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іншим</a:t>
            </a:r>
            <a:r>
              <a:rPr lang="en-US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кольором</a:t>
            </a:r>
            <a:r>
              <a:rPr lang="en-US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шкіри</a:t>
            </a:r>
            <a:r>
              <a:rPr lang="en-US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але</a:t>
            </a:r>
            <a:r>
              <a:rPr lang="en-US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en-US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таким</a:t>
            </a:r>
            <a:r>
              <a:rPr lang="en-US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же</a:t>
            </a:r>
            <a:r>
              <a:rPr lang="en-US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мужнім</a:t>
            </a:r>
            <a:r>
              <a:rPr lang="en-US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серцем</a:t>
            </a:r>
            <a:r>
              <a:rPr lang="en-US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Объект 11" descr="Изображение выглядит как текст, Человеческое лицо, одежда, плакат&#10;&#10;Автоматически созданное описание">
            <a:extLst>
              <a:ext uri="{FF2B5EF4-FFF2-40B4-BE49-F238E27FC236}">
                <a16:creationId xmlns:a16="http://schemas.microsoft.com/office/drawing/2014/main" id="{B4C447E0-096D-BD66-0D1D-8322E3F3C2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6250"/>
          <a:stretch/>
        </p:blipFill>
        <p:spPr>
          <a:xfrm>
            <a:off x="7199440" y="10"/>
            <a:ext cx="4992560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7917057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062370-5F95-D7D5-46B6-623FEB64F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6316386" cy="682487"/>
          </a:xfrm>
        </p:spPr>
        <p:txBody>
          <a:bodyPr>
            <a:normAutofit/>
          </a:bodyPr>
          <a:lstStyle/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Едгар Алан По (1809-1849)</a:t>
            </a:r>
            <a:endParaRPr lang="ru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 descr="Изображение выглядит как Человеческое лицо, портрет, зарисовка, одежда&#10;&#10;Автоматически созданное описание">
            <a:extLst>
              <a:ext uri="{FF2B5EF4-FFF2-40B4-BE49-F238E27FC236}">
                <a16:creationId xmlns:a16="http://schemas.microsoft.com/office/drawing/2014/main" id="{5165ED42-F883-1A46-A2C3-4991D4AFBD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7404" y="457200"/>
            <a:ext cx="3594652" cy="5032513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1884B5B8-BD18-4F7D-8AFE-B1883EB017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2852" y="1378226"/>
            <a:ext cx="7704552" cy="5261114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ув </a:t>
            </a:r>
            <a:r>
              <a:rPr lang="uk-UA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противником незалежності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США, вважаючи, що її отримання створило жалюгідне суспільство.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uk-UA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 вірив в демократію і прогрес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був прихильником феодальних цінностей. І це в США, країні, що народилася на основі ідеї рівноправності!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Звідси </a:t>
            </a:r>
            <a:r>
              <a:rPr lang="uk-UA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конфлікт із рідною державою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 романтичні якості - відчуття самотності, ізольованості від суспільства, чужого і незрозумілого.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важав себе в першу чергу поетом (прозу він писав заради заробітку). А основною</a:t>
            </a:r>
            <a:r>
              <a:rPr lang="uk-UA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метою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своєї поезії вважав оспівування краси в нових магічних формах, де особливе значення має рефрен та ритм.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uk-UA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раса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 нього завжди є частиною</a:t>
            </a:r>
            <a:r>
              <a:rPr lang="uk-UA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смерті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Вона спить вічним сном в іншому виміри. І мешканцям матеріального світу не залишається нічого, окрім суму за нею.</a:t>
            </a:r>
            <a:endParaRPr lang="ru-UA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48289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6AC2DB-1C02-3531-DBD3-E4DF6E1B3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258417"/>
            <a:ext cx="6051342" cy="1013792"/>
          </a:xfrm>
        </p:spPr>
        <p:txBody>
          <a:bodyPr>
            <a:normAutofit/>
          </a:bodyPr>
          <a:lstStyle/>
          <a:p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Поезія Едгара По </a:t>
            </a:r>
            <a:endParaRPr lang="ru-UA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4DC3512-527B-2530-852E-254FE1D73F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590261"/>
            <a:ext cx="6952490" cy="5009322"/>
          </a:xfrm>
        </p:spPr>
        <p:txBody>
          <a:bodyPr>
            <a:noAutofit/>
          </a:bodyPr>
          <a:lstStyle/>
          <a:p>
            <a:pPr algn="just"/>
            <a:r>
              <a:rPr lang="uk-UA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Поетичний канон Едгара Алана По включає трохи більше п'ятдесяти віршів і дві поеми – «</a:t>
            </a:r>
            <a:r>
              <a:rPr lang="uk-UA" sz="2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Тамерлан»</a:t>
            </a:r>
            <a:r>
              <a:rPr lang="uk-UA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(1827) і «</a:t>
            </a:r>
            <a:r>
              <a:rPr lang="uk-UA" sz="2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Аль </a:t>
            </a:r>
            <a:r>
              <a:rPr lang="uk-UA" sz="2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Аарааф</a:t>
            </a:r>
            <a:r>
              <a:rPr lang="uk-UA" sz="2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  <a:r>
              <a:rPr lang="uk-UA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(1829). </a:t>
            </a:r>
          </a:p>
          <a:p>
            <a:pPr algn="just"/>
            <a:r>
              <a:rPr lang="uk-UA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 життя випустив чотири поетичні збірки: «</a:t>
            </a:r>
            <a:r>
              <a:rPr lang="uk-UA" sz="2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Тамерлан і інші вірші»</a:t>
            </a:r>
            <a:r>
              <a:rPr lang="uk-UA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(1827), «</a:t>
            </a:r>
            <a:r>
              <a:rPr lang="uk-UA" sz="2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Аль </a:t>
            </a:r>
            <a:r>
              <a:rPr lang="uk-UA" sz="2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Аарааф</a:t>
            </a:r>
            <a:r>
              <a:rPr lang="uk-UA" sz="2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Тамерлан і інші вірші»</a:t>
            </a:r>
            <a:r>
              <a:rPr lang="uk-UA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(1829), «</a:t>
            </a:r>
            <a:r>
              <a:rPr lang="uk-UA" sz="2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Вірші»</a:t>
            </a:r>
            <a:r>
              <a:rPr lang="uk-UA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(1831), </a:t>
            </a:r>
            <a:r>
              <a:rPr lang="uk-UA" sz="2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«Ворон» і інші вірші»</a:t>
            </a:r>
            <a:r>
              <a:rPr lang="uk-UA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(1845). Основні теми поезії - природа, мистецтво, любов і смерть. </a:t>
            </a:r>
          </a:p>
          <a:p>
            <a:pPr algn="just"/>
            <a:r>
              <a:rPr lang="uk-UA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Ці чотири речі він розумів як чотири пороги Вищої Краси, яку не можна остаточно пізнати. Її можна лише </a:t>
            </a:r>
            <a:r>
              <a:rPr lang="uk-UA" sz="2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швидкоплинно прозріти</a:t>
            </a:r>
            <a:r>
              <a:rPr lang="uk-UA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знаходячись в особливому стані.</a:t>
            </a:r>
            <a:endParaRPr lang="ru-UA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uk-UA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 більшості віршів мотив любові до ідеальної жінки, що пішла в інший світ.</a:t>
            </a:r>
            <a:endParaRPr lang="ru-UA" sz="2200" dirty="0"/>
          </a:p>
        </p:txBody>
      </p:sp>
      <p:pic>
        <p:nvPicPr>
          <p:cNvPr id="10" name="Объект 9" descr="Изображение выглядит как портрет, Человеческое лицо, черно-белый, Черно-белая фотография&#10;&#10;Автоматически созданное описание">
            <a:extLst>
              <a:ext uri="{FF2B5EF4-FFF2-40B4-BE49-F238E27FC236}">
                <a16:creationId xmlns:a16="http://schemas.microsoft.com/office/drawing/2014/main" id="{6493564B-C2FB-447E-9882-5E45387B71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0178" y="799710"/>
            <a:ext cx="4253075" cy="4779455"/>
          </a:xfrm>
        </p:spPr>
      </p:pic>
    </p:spTree>
    <p:extLst>
      <p:ext uri="{BB962C8B-B14F-4D97-AF65-F5344CB8AC3E}">
        <p14:creationId xmlns:p14="http://schemas.microsoft.com/office/powerpoint/2010/main" val="19373139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8DB352-7865-665B-4A97-05521B636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801757"/>
          </a:xfrm>
        </p:spPr>
        <p:txBody>
          <a:bodyPr/>
          <a:lstStyle/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Новели Едгара По</a:t>
            </a:r>
            <a:endParaRPr lang="ru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 descr="Изображение выглядит как текст, картина, мас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A0212743-FD5C-910F-3B5F-E1D600DCAE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313" y="475079"/>
            <a:ext cx="4038879" cy="5907842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DD2F0BEC-766E-3D4E-327D-1B0E230AD9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643270"/>
            <a:ext cx="7164525" cy="5049078"/>
          </a:xfrm>
        </p:spPr>
        <p:txBody>
          <a:bodyPr>
            <a:normAutofit/>
          </a:bodyPr>
          <a:lstStyle/>
          <a:p>
            <a:r>
              <a:rPr lang="uk-UA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Новели розділяють на три типи: </a:t>
            </a:r>
            <a:r>
              <a:rPr lang="uk-UA" sz="2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психологічні</a:t>
            </a:r>
            <a:r>
              <a:rPr lang="uk-UA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(«готичні» або «жахів»), </a:t>
            </a:r>
            <a:r>
              <a:rPr lang="uk-UA" sz="2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детективні і науково-фантастичні</a:t>
            </a:r>
            <a:r>
              <a:rPr lang="uk-UA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uk-UA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сі несуть в собі </a:t>
            </a:r>
            <a:r>
              <a:rPr lang="uk-UA" sz="2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мотив страху</a:t>
            </a:r>
            <a:r>
              <a:rPr lang="uk-UA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причому не авторського (авторська позиція холодна і бездушна), а страху як об'єкту дослідження. </a:t>
            </a:r>
          </a:p>
          <a:p>
            <a:r>
              <a:rPr lang="uk-UA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Страх – відчуття, що максимально принижує людину, позбавитися його можна тільки через </a:t>
            </a:r>
            <a:r>
              <a:rPr lang="uk-UA" sz="2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філософсько</a:t>
            </a:r>
            <a:r>
              <a:rPr lang="uk-UA" sz="2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-інтелектуальне сприйняття світу</a:t>
            </a:r>
            <a:r>
              <a:rPr lang="uk-UA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На це здатні не багато героїв По. </a:t>
            </a:r>
          </a:p>
          <a:p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uk-UA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собливо його цікавить </a:t>
            </a:r>
            <a:r>
              <a:rPr lang="uk-UA" sz="2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страх натовпу</a:t>
            </a:r>
            <a:r>
              <a:rPr lang="uk-UA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і це відчуття він ділить на тремтіння перед величчю смертю, страх життя і людей, жах самотності, трепет перед безумством, що насувається. </a:t>
            </a:r>
            <a:r>
              <a:rPr lang="uk-UA" sz="2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«Вільям</a:t>
            </a:r>
            <a:r>
              <a:rPr lang="uk-UA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Вільсон» </a:t>
            </a:r>
            <a:r>
              <a:rPr lang="uk-UA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(1840)</a:t>
            </a:r>
            <a:endParaRPr lang="ru-UA" sz="2200" dirty="0"/>
          </a:p>
        </p:txBody>
      </p:sp>
    </p:spTree>
    <p:extLst>
      <p:ext uri="{BB962C8B-B14F-4D97-AF65-F5344CB8AC3E}">
        <p14:creationId xmlns:p14="http://schemas.microsoft.com/office/powerpoint/2010/main" val="4186087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9477870-C64A-4E35-8F2F-05B7114F3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26F880-FB33-8168-D474-0E34FE913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601133"/>
            <a:ext cx="5205056" cy="201405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Фактори</a:t>
            </a:r>
            <a:r>
              <a:rPr lang="uk-UA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національного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США</a:t>
            </a:r>
          </a:p>
        </p:txBody>
      </p:sp>
      <p:sp>
        <p:nvSpPr>
          <p:cNvPr id="13" name="!!accent">
            <a:extLst>
              <a:ext uri="{FF2B5EF4-FFF2-40B4-BE49-F238E27FC236}">
                <a16:creationId xmlns:a16="http://schemas.microsoft.com/office/drawing/2014/main" id="{8AEA628B-C8FF-4D0B-B111-F101F580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3202" y="36338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2663BD0-064C-40FC-A331-F49FCA9536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8506" y="2935541"/>
            <a:ext cx="62179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EB5E74B-CC4E-98B3-D219-F93DCDBA1D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5458" y="3355848"/>
            <a:ext cx="6268770" cy="2825496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Економічне зростання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Перемога у боротьбі за незалежність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Прийняття Конституції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Проголошення республіканського устрою</a:t>
            </a:r>
            <a:endParaRPr lang="uk-UA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uk-UA" sz="2400">
                <a:latin typeface="Times New Roman" panose="02020603050405020304" pitchFamily="18" charset="0"/>
                <a:cs typeface="Times New Roman" panose="02020603050405020304" pitchFamily="18" charset="0"/>
              </a:rPr>
              <a:t>Піднесення національного духу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uk-UA" sz="2400">
                <a:latin typeface="Times New Roman" panose="02020603050405020304" pitchFamily="18" charset="0"/>
                <a:cs typeface="Times New Roman" panose="02020603050405020304" pitchFamily="18" charset="0"/>
              </a:rPr>
              <a:t>Творення американської нації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Объект 9" descr="Изображение выглядит как текст, на открытом воздухе, несколько&#10;&#10;Автоматически созданное описание">
            <a:extLst>
              <a:ext uri="{FF2B5EF4-FFF2-40B4-BE49-F238E27FC236}">
                <a16:creationId xmlns:a16="http://schemas.microsoft.com/office/drawing/2014/main" id="{804E4468-93F2-3DF5-A4BB-4134512983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6574" y="510657"/>
            <a:ext cx="5498755" cy="6143361"/>
          </a:xfrm>
        </p:spPr>
      </p:pic>
    </p:spTree>
    <p:extLst>
      <p:ext uri="{BB962C8B-B14F-4D97-AF65-F5344CB8AC3E}">
        <p14:creationId xmlns:p14="http://schemas.microsoft.com/office/powerpoint/2010/main" val="42555368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A0162E-F173-74CD-310D-FDFF4D4F6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0"/>
            <a:ext cx="7098264" cy="1789043"/>
          </a:xfrm>
        </p:spPr>
        <p:txBody>
          <a:bodyPr>
            <a:normAutofit fontScale="90000"/>
          </a:bodyPr>
          <a:lstStyle/>
          <a:p>
            <a:r>
              <a:rPr lang="uk-UA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Бажаючи налякати американського читача страшними сценами вбивств, По ненароком відкрив </a:t>
            </a:r>
            <a:r>
              <a:rPr lang="uk-UA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жанр </a:t>
            </a:r>
            <a:r>
              <a:rPr lang="uk-UA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детективу</a:t>
            </a:r>
            <a:br>
              <a:rPr lang="ru-UA" dirty="0"/>
            </a:br>
            <a:endParaRPr lang="ru-UA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6B9385B-952C-25C3-A9CB-277D471779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6613" y="1789043"/>
            <a:ext cx="6876152" cy="4611757"/>
          </a:xfrm>
        </p:spPr>
        <p:txBody>
          <a:bodyPr>
            <a:normAutofit fontScale="92500"/>
          </a:bodyPr>
          <a:lstStyle/>
          <a:p>
            <a:r>
              <a:rPr lang="uk-UA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зосередив увагу саме на логічній стороні слідства, показавши індуктивний метод слідчого-любителя </a:t>
            </a:r>
            <a:r>
              <a:rPr lang="uk-UA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Дюпена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r>
              <a:rPr lang="uk-UA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uk-UA" sz="2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Вбивства на вулиці Морг»</a:t>
            </a:r>
            <a:r>
              <a:rPr lang="uk-UA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(1841), «</a:t>
            </a:r>
            <a:r>
              <a:rPr lang="uk-UA" sz="2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Таємниця Марі Роже»</a:t>
            </a:r>
            <a:r>
              <a:rPr lang="uk-UA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(1842)</a:t>
            </a:r>
            <a:r>
              <a:rPr lang="uk-UA" sz="2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 «</a:t>
            </a:r>
            <a:r>
              <a:rPr lang="uk-UA" sz="2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Викрадений лист»</a:t>
            </a:r>
            <a:r>
              <a:rPr lang="uk-UA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(1844). Частково </a:t>
            </a:r>
            <a:r>
              <a:rPr lang="uk-UA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детективною</a:t>
            </a:r>
            <a:r>
              <a:rPr lang="uk-UA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(від </a:t>
            </a:r>
            <a:r>
              <a:rPr lang="uk-UA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англ</a:t>
            </a:r>
            <a:r>
              <a:rPr lang="uk-UA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uk-UA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detective</a:t>
            </a:r>
            <a:r>
              <a:rPr lang="uk-UA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відкриваючий) можна вважати також повість </a:t>
            </a:r>
            <a:r>
              <a:rPr lang="uk-UA" sz="2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«Золотий жук»</a:t>
            </a:r>
            <a:r>
              <a:rPr lang="uk-UA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(1843) </a:t>
            </a:r>
          </a:p>
          <a:p>
            <a:r>
              <a:rPr lang="uk-UA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 збудував дуже продуктивну структуру, поставивши в центр зображення головоломку, а по обидві сторони від неї – генія-ексцентрика (</a:t>
            </a:r>
            <a:r>
              <a:rPr lang="uk-UA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Легран</a:t>
            </a:r>
            <a:r>
              <a:rPr lang="uk-UA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uk-UA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Дюпен</a:t>
            </a:r>
            <a:r>
              <a:rPr lang="uk-UA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і спостерігача-простака, що фіксує процес рішення логічної задачі. </a:t>
            </a:r>
          </a:p>
          <a:p>
            <a:r>
              <a:rPr lang="uk-UA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Надалі цю схему повторив </a:t>
            </a:r>
            <a:r>
              <a:rPr lang="uk-UA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Конан </a:t>
            </a:r>
            <a:r>
              <a:rPr lang="uk-UA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Дойл</a:t>
            </a:r>
            <a:r>
              <a:rPr lang="uk-UA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протиставивши геніального Холмса наївному Ватсону, і </a:t>
            </a:r>
            <a:r>
              <a:rPr lang="uk-UA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Агата Крісті</a:t>
            </a:r>
            <a:r>
              <a:rPr lang="uk-UA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з її прозорливими </a:t>
            </a:r>
            <a:r>
              <a:rPr lang="uk-UA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Еркюлем</a:t>
            </a:r>
            <a:r>
              <a:rPr lang="uk-UA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Пуаро</a:t>
            </a:r>
            <a:r>
              <a:rPr lang="uk-UA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і міс Марпл, які дивують</a:t>
            </a:r>
            <a:r>
              <a:rPr lang="uk-UA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тупуватого </a:t>
            </a:r>
            <a:r>
              <a:rPr lang="uk-UA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Гастінгса</a:t>
            </a:r>
            <a:r>
              <a:rPr lang="uk-UA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uk-UA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UA" dirty="0"/>
          </a:p>
        </p:txBody>
      </p:sp>
      <p:pic>
        <p:nvPicPr>
          <p:cNvPr id="14" name="Объект 13" descr="Изображение выглядит как текст, дерево, на открытом воздухе, плакат&#10;&#10;Автоматически созданное описание">
            <a:extLst>
              <a:ext uri="{FF2B5EF4-FFF2-40B4-BE49-F238E27FC236}">
                <a16:creationId xmlns:a16="http://schemas.microsoft.com/office/drawing/2014/main" id="{2EA48066-DBBC-9DE4-A00D-95F00F629F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6740" y="254127"/>
            <a:ext cx="3777155" cy="5823115"/>
          </a:xfrm>
        </p:spPr>
      </p:pic>
    </p:spTree>
    <p:extLst>
      <p:ext uri="{BB962C8B-B14F-4D97-AF65-F5344CB8AC3E}">
        <p14:creationId xmlns:p14="http://schemas.microsoft.com/office/powerpoint/2010/main" val="17730297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F47771-F557-C9DE-348B-E7AD3D109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225287"/>
            <a:ext cx="6316386" cy="1563755"/>
          </a:xfrm>
        </p:spPr>
        <p:txBody>
          <a:bodyPr>
            <a:noAutofit/>
          </a:bodyPr>
          <a:lstStyle/>
          <a:p>
            <a:r>
              <a:rPr lang="uk-UA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Наукова фантастика</a:t>
            </a:r>
            <a:r>
              <a:rPr lang="uk-UA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По  </a:t>
            </a:r>
            <a:r>
              <a:rPr lang="uk-UA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побудувана</a:t>
            </a:r>
            <a:r>
              <a:rPr lang="uk-UA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на основі вивчення реальних досягнень дослідників, тому читачі нерідко вірили їй беззастережно.</a:t>
            </a:r>
            <a:endParaRPr lang="ru-UA" sz="2800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1ED3042-3A9E-AEE8-7367-06418C42B7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6819969" cy="4475922"/>
          </a:xfrm>
        </p:spPr>
        <p:txBody>
          <a:bodyPr>
            <a:noAutofit/>
          </a:bodyPr>
          <a:lstStyle/>
          <a:p>
            <a:r>
              <a:rPr lang="uk-UA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Науково-фантастичні новели</a:t>
            </a:r>
            <a:r>
              <a:rPr lang="uk-UA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Едгара По розділяють на науково-популярні («Три неділі на одному тижні», «Сфінкс»); «технологічні» («Незвичайні пригоди якогось Ганса </a:t>
            </a:r>
            <a:r>
              <a:rPr lang="uk-UA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Пфааля</a:t>
            </a:r>
            <a:r>
              <a:rPr lang="uk-UA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», «Історія з повітряною кулею», «</a:t>
            </a:r>
            <a:r>
              <a:rPr lang="uk-UA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Mellonta</a:t>
            </a:r>
            <a:r>
              <a:rPr lang="uk-UA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Tauta</a:t>
            </a:r>
            <a:r>
              <a:rPr lang="uk-UA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»); сатиричні («Розмова з мумією», «Тисяча і друга казка </a:t>
            </a:r>
            <a:r>
              <a:rPr lang="uk-UA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Шахерезади</a:t>
            </a:r>
            <a:r>
              <a:rPr lang="uk-UA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»); «метафізичні» («Повість скелястих гір», «Месмеричне прозріння», «Правда про те, що сталося з містером Вольдемаром»).</a:t>
            </a:r>
            <a:endParaRPr lang="ru-UA" sz="2800" dirty="0"/>
          </a:p>
        </p:txBody>
      </p:sp>
      <p:pic>
        <p:nvPicPr>
          <p:cNvPr id="10" name="Объект 9" descr="Изображение выглядит как текст, картина, зарисовка, Человеческое лицо&#10;&#10;Автоматически созданное описание">
            <a:extLst>
              <a:ext uri="{FF2B5EF4-FFF2-40B4-BE49-F238E27FC236}">
                <a16:creationId xmlns:a16="http://schemas.microsoft.com/office/drawing/2014/main" id="{B514F39D-2C1D-FB09-354E-7AFBC40251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5574" y="652036"/>
            <a:ext cx="4447568" cy="5553928"/>
          </a:xfrm>
        </p:spPr>
      </p:pic>
    </p:spTree>
    <p:extLst>
      <p:ext uri="{BB962C8B-B14F-4D97-AF65-F5344CB8AC3E}">
        <p14:creationId xmlns:p14="http://schemas.microsoft.com/office/powerpoint/2010/main" val="25293770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9477870-C64A-4E35-8F2F-05B7114F3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744379-FED7-5C54-AC4A-BBA9D5FED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601133"/>
            <a:ext cx="6268770" cy="210471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Особливості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романтичної</a:t>
            </a:r>
            <a:r>
              <a:rPr lang="uk-UA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художньої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традиції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США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!!accent">
            <a:extLst>
              <a:ext uri="{FF2B5EF4-FFF2-40B4-BE49-F238E27FC236}">
                <a16:creationId xmlns:a16="http://schemas.microsoft.com/office/drawing/2014/main" id="{8AEA628B-C8FF-4D0B-B111-F101F580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3202" y="36338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2663BD0-064C-40FC-A331-F49FCA9536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8506" y="2935541"/>
            <a:ext cx="62179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8090114-1BD8-7224-A134-E04075BF6F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5458" y="3183519"/>
            <a:ext cx="6268770" cy="2997825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Орієнтація на європейські традиції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Зв’язок з ідеями Просвітництва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Вплив філософії трансценденталізму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Пізні часові межі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Перевага прози над поезією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 ідеології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фронтиру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sz="2200" dirty="0"/>
          </a:p>
        </p:txBody>
      </p:sp>
      <p:pic>
        <p:nvPicPr>
          <p:cNvPr id="6" name="Объект 5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1699E45B-E69E-7408-8F4D-517FF0EAD3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1494"/>
          <a:stretch/>
        </p:blipFill>
        <p:spPr>
          <a:xfrm>
            <a:off x="7684006" y="10"/>
            <a:ext cx="450799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272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ECE631-87AD-303B-5C01-27B480B3E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6580189" cy="1600200"/>
          </a:xfrm>
        </p:spPr>
        <p:txBody>
          <a:bodyPr>
            <a:noAutofit/>
          </a:bodyPr>
          <a:lstStyle/>
          <a:p>
            <a:r>
              <a:rPr lang="uk-UA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uk-UA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ронтир</a:t>
            </a:r>
            <a:r>
              <a:rPr lang="uk-UA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(від </a:t>
            </a:r>
            <a:r>
              <a:rPr lang="uk-UA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англ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frontier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межа між освоєними і неосвоєними поселенцями землями) - </a:t>
            </a:r>
            <a:r>
              <a:rPr lang="ru-RU" sz="24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зона </a:t>
            </a:r>
            <a:r>
              <a:rPr lang="ru-RU" sz="2400" b="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взаємодії</a:t>
            </a:r>
            <a:r>
              <a:rPr lang="ru-RU" sz="24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культури</a:t>
            </a:r>
            <a:r>
              <a:rPr lang="ru-RU" sz="24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«дикими землями».</a:t>
            </a:r>
            <a:br>
              <a:rPr lang="ru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 descr="Изображение выглядит как гора, на открытом воздухе, небо, трава&#10;&#10;Автоматически созданное описание">
            <a:extLst>
              <a:ext uri="{FF2B5EF4-FFF2-40B4-BE49-F238E27FC236}">
                <a16:creationId xmlns:a16="http://schemas.microsoft.com/office/drawing/2014/main" id="{7A79040B-58BC-4DDE-5D38-BB0617DB96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861" y="457200"/>
            <a:ext cx="5222400" cy="5943600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3C378BE1-5643-CF72-352C-C26C558FB3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5839308" cy="48006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UA" sz="23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 Тернером, </a:t>
            </a:r>
            <a:r>
              <a:rPr lang="ru-UA" sz="23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відкритий</a:t>
            </a:r>
            <a:r>
              <a:rPr lang="ru-UA" sz="23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3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простір</a:t>
            </a:r>
            <a:r>
              <a:rPr lang="ru-UA" sz="23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UA" sz="23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суворі</a:t>
            </a:r>
            <a:r>
              <a:rPr lang="ru-UA" sz="23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3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умови</a:t>
            </a:r>
            <a:r>
              <a:rPr lang="ru-UA" sz="23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фронтиру  </a:t>
            </a:r>
            <a:r>
              <a:rPr lang="ru-UA" sz="23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сформували</a:t>
            </a:r>
            <a:r>
              <a:rPr lang="ru-UA" sz="23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UA" sz="23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підґрунтя</a:t>
            </a:r>
            <a:r>
              <a:rPr lang="ru-UA" sz="23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для  </a:t>
            </a:r>
            <a:r>
              <a:rPr lang="ru-UA" sz="23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відданості</a:t>
            </a:r>
            <a:r>
              <a:rPr lang="ru-UA" sz="23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3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американців</a:t>
            </a:r>
            <a:r>
              <a:rPr lang="ru-UA" sz="23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UA" sz="2300" b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демократичним</a:t>
            </a:r>
            <a:r>
              <a:rPr lang="ru-UA" sz="23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UA" sz="2300" b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цінностям</a:t>
            </a:r>
            <a:r>
              <a:rPr lang="ru-UA" sz="23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 духу </a:t>
            </a:r>
            <a:r>
              <a:rPr lang="uk-UA" sz="23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3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незалежності</a:t>
            </a:r>
            <a:r>
              <a:rPr lang="ru-UA" sz="23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UA" sz="23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надії</a:t>
            </a:r>
            <a:r>
              <a:rPr lang="ru-UA" sz="23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UA" sz="23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власні</a:t>
            </a:r>
            <a:r>
              <a:rPr lang="ru-UA" sz="23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3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сили</a:t>
            </a:r>
            <a:r>
              <a:rPr lang="ru-UA" sz="23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ru-UA" sz="23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Основний</a:t>
            </a:r>
            <a:r>
              <a:rPr lang="ru-UA" sz="23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дискурс фронтиру – </a:t>
            </a:r>
            <a:r>
              <a:rPr lang="ru-UA" sz="23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UA" sz="23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300" b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прагнення</a:t>
            </a:r>
            <a:r>
              <a:rPr lang="ru-UA" sz="23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UA" sz="2300" b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абсолютної</a:t>
            </a:r>
            <a:r>
              <a:rPr lang="ru-UA" sz="23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свобод</a:t>
            </a:r>
            <a:r>
              <a:rPr lang="uk-UA" sz="23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3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UA" sz="23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Великий натиск людей, </a:t>
            </a:r>
            <a:r>
              <a:rPr lang="ru-UA" sz="23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UA" sz="23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3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завжди</a:t>
            </a:r>
            <a:r>
              <a:rPr lang="ru-UA" sz="23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UA" sz="23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йдуть</a:t>
            </a:r>
            <a:r>
              <a:rPr lang="ru-UA" sz="23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до  </a:t>
            </a:r>
            <a:r>
              <a:rPr lang="ru-UA" sz="23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нових</a:t>
            </a:r>
            <a:r>
              <a:rPr lang="ru-UA" sz="23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UA" sz="23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фронтирів</a:t>
            </a:r>
            <a:r>
              <a:rPr lang="ru-UA" sz="23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 у  </a:t>
            </a:r>
            <a:r>
              <a:rPr lang="ru-UA" sz="23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пошуку</a:t>
            </a:r>
            <a:r>
              <a:rPr lang="ru-UA" sz="23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UA" sz="23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нових</a:t>
            </a:r>
            <a:r>
              <a:rPr lang="ru-UA" sz="23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земель, та </a:t>
            </a:r>
            <a:r>
              <a:rPr lang="ru-UA" sz="23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повна</a:t>
            </a:r>
            <a:r>
              <a:rPr lang="ru-UA" sz="23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свобода </a:t>
            </a:r>
            <a:r>
              <a:rPr lang="ru-UA" sz="23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незайманого</a:t>
            </a:r>
            <a:r>
              <a:rPr lang="ru-UA" sz="23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3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світу</a:t>
            </a:r>
            <a:r>
              <a:rPr lang="ru-UA" sz="23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UA" sz="23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визначила</a:t>
            </a:r>
            <a:r>
              <a:rPr lang="ru-UA" sz="23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наш  курс  та  </a:t>
            </a:r>
            <a:r>
              <a:rPr lang="ru-UA" sz="23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сформувала</a:t>
            </a:r>
            <a:r>
              <a:rPr lang="ru-UA" sz="23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UA" sz="23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політику</a:t>
            </a:r>
            <a:r>
              <a:rPr lang="ru-UA" sz="23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ставши </a:t>
            </a:r>
            <a:r>
              <a:rPr lang="ru-UA" sz="23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нашою</a:t>
            </a:r>
            <a:r>
              <a:rPr lang="ru-UA" sz="23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долею</a:t>
            </a:r>
            <a:r>
              <a:rPr lang="uk-UA" sz="23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UA" sz="23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UA" sz="23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UA" sz="23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UA" sz="23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3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міфологізованому</a:t>
            </a:r>
            <a:r>
              <a:rPr lang="ru-UA" sz="23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3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просторі</a:t>
            </a:r>
            <a:r>
              <a:rPr lang="ru-UA" sz="23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3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відбувається</a:t>
            </a:r>
            <a:r>
              <a:rPr lang="ru-UA" sz="23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UA" sz="23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становлення</a:t>
            </a:r>
            <a:r>
              <a:rPr lang="ru-UA" sz="23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UA" sz="23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UA" sz="2300" b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американського</a:t>
            </a:r>
            <a:r>
              <a:rPr lang="ru-UA" sz="23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героя» – сильного духом </a:t>
            </a:r>
            <a:r>
              <a:rPr lang="ru-UA" sz="2300" b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одинака</a:t>
            </a:r>
            <a:r>
              <a:rPr lang="ru-UA" sz="23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UA" sz="23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UA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UA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17479678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67AA9A-1D5E-A8B3-7F15-BD87347FC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Періодизація американського романтизму:</a:t>
            </a:r>
            <a:endParaRPr lang="ru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12AE8B3-0243-DA54-E726-50D45355FF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05878"/>
            <a:ext cx="6303134" cy="4094922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Перший - </a:t>
            </a:r>
            <a:r>
              <a:rPr lang="uk-UA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етап «нативізму»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(1820-1830 рр.).  Формування «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роджених» якостей американської культури,  національного менталітету.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Період оптимізму і надій. Усвідомлення себе піонерами. Очікування «великих перспектив».</a:t>
            </a:r>
            <a:endParaRPr lang="uk-UA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Для етапу «нативізму» характерним є відчуття занурення в могутню стихію недослідженого материка і відчуття близької втрати первозданної природи. </a:t>
            </a:r>
            <a:endParaRPr lang="ru-UA" sz="2400" dirty="0"/>
          </a:p>
        </p:txBody>
      </p:sp>
      <p:pic>
        <p:nvPicPr>
          <p:cNvPr id="10" name="Объект 9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52E1F1C5-B525-141C-C0AF-9E39119066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9977" y="158653"/>
            <a:ext cx="4398480" cy="6540694"/>
          </a:xfrm>
        </p:spPr>
      </p:pic>
    </p:spTree>
    <p:extLst>
      <p:ext uri="{BB962C8B-B14F-4D97-AF65-F5344CB8AC3E}">
        <p14:creationId xmlns:p14="http://schemas.microsoft.com/office/powerpoint/2010/main" val="37428653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205184-AB4A-6185-1174-A17DE9C4C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457200"/>
            <a:ext cx="5481499" cy="1384852"/>
          </a:xfrm>
        </p:spPr>
        <p:txBody>
          <a:bodyPr>
            <a:normAutofit/>
          </a:bodyPr>
          <a:lstStyle/>
          <a:p>
            <a:r>
              <a:rPr lang="uk-UA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Зрілий етап</a:t>
            </a:r>
            <a:r>
              <a:rPr lang="uk-UA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(кінець 1830-х – середина 1850-х рр.)</a:t>
            </a:r>
            <a:endParaRPr lang="ru-UA" dirty="0"/>
          </a:p>
        </p:txBody>
      </p:sp>
      <p:pic>
        <p:nvPicPr>
          <p:cNvPr id="6" name="Объект 5" descr="Изображение выглядит как текст, Веб-сайт&#10;&#10;Автоматически созданное описание">
            <a:extLst>
              <a:ext uri="{FF2B5EF4-FFF2-40B4-BE49-F238E27FC236}">
                <a16:creationId xmlns:a16="http://schemas.microsoft.com/office/drawing/2014/main" id="{092695AC-75B6-EC85-A647-B8E4428B9E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948" y="113358"/>
            <a:ext cx="4161182" cy="6710174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5D74AF1C-4A53-18DD-CD8B-E03D16143C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5905569" cy="4634948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констатація здійснення трагічних </a:t>
            </a:r>
            <a:r>
              <a:rPr lang="uk-UA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передчуттів</a:t>
            </a:r>
            <a:endParaRPr lang="uk-UA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ранні романтики причину темних плям на сяючому обличчі США бачили в зовнішньому впливі, в порочному європейському походженні,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поети і письменники другого періоду вже могли бачити змужнілу націю, що стала самостійною, але  так і не зуміла подолати аморальність. </a:t>
            </a:r>
            <a:endParaRPr lang="ru-UA" sz="2400" dirty="0"/>
          </a:p>
        </p:txBody>
      </p:sp>
    </p:spTree>
    <p:extLst>
      <p:ext uri="{BB962C8B-B14F-4D97-AF65-F5344CB8AC3E}">
        <p14:creationId xmlns:p14="http://schemas.microsoft.com/office/powerpoint/2010/main" val="6623342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032BD4-609E-E81D-A260-47DEAC3BF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71062"/>
            <a:ext cx="6183864" cy="1417981"/>
          </a:xfrm>
        </p:spPr>
        <p:txBody>
          <a:bodyPr>
            <a:normAutofit/>
          </a:bodyPr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Пізній етап: </a:t>
            </a:r>
            <a:r>
              <a:rPr lang="uk-UA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від середини 1850-х до початку Громадянської війни 1861 – 1865 рр., </a:t>
            </a:r>
            <a:endParaRPr lang="ru-UA" dirty="0"/>
          </a:p>
        </p:txBody>
      </p:sp>
      <p:pic>
        <p:nvPicPr>
          <p:cNvPr id="6" name="Объект 5" descr="Изображение выглядит как Веб-сайт&#10;&#10;Автоматически созданное описание">
            <a:extLst>
              <a:ext uri="{FF2B5EF4-FFF2-40B4-BE49-F238E27FC236}">
                <a16:creationId xmlns:a16="http://schemas.microsoft.com/office/drawing/2014/main" id="{B983B61A-6652-591E-05A7-73410B4678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730" y="371062"/>
            <a:ext cx="4109484" cy="6132685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55E3CD7F-A331-6703-4A45-BBEE137540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7" y="2057400"/>
            <a:ext cx="5958577" cy="4595191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3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uk-UA" sz="2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свідомлення вичерпаності романтичних засобів зображення на фоні формування буржуазно-промислового суспільства.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Романтизм йде в сферу чистої естетики, і відходить від злободенності. Зникнення </a:t>
            </a:r>
            <a:r>
              <a:rPr lang="uk-UA" sz="23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фронтиру</a:t>
            </a:r>
            <a:r>
              <a:rPr lang="uk-UA" sz="2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Американці перестають бути </a:t>
            </a:r>
            <a:r>
              <a:rPr lang="uk-UA" sz="23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першопрохідцями</a:t>
            </a:r>
            <a:r>
              <a:rPr lang="uk-UA" sz="2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і риси незвичності зникають з їхнього буття. Мотиви «відкритої дороги», «великих перспектив» і мужнього піонерства вирушають в історію. </a:t>
            </a:r>
            <a:endParaRPr lang="ru-UA" sz="23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15561370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5921EE-CA86-0575-9702-72C6B89A5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059017" cy="170395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Перемога індустріальної революції – завершення розвитку романтизму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9C33F25-8E2B-3431-F503-97F85A3E4C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0330" y="2199860"/>
            <a:ext cx="5406887" cy="4658139"/>
          </a:xfrm>
        </p:spPr>
        <p:txBody>
          <a:bodyPr vert="horz" lIns="91440" tIns="45720" rIns="91440" bIns="45720" rtlCol="0">
            <a:no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Громадянська війна між Північчю і Півднем – початок промислового перевороту.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Плантаторська культура Півдня і індустріальна цивілізація Півночі.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Розвиток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демократичної Півночі у напрямі техногенного, урбаністичного суспільства. Вона швидко поглинула як плантаторський Південь, так і ковбойський Захід. </a:t>
            </a:r>
            <a:endParaRPr lang="en-US" sz="2400" dirty="0"/>
          </a:p>
        </p:txBody>
      </p:sp>
      <p:pic>
        <p:nvPicPr>
          <p:cNvPr id="10" name="Объект 9" descr="Изображение выглядит как в помещении&#10;&#10;Автоматически созданное описание">
            <a:extLst>
              <a:ext uri="{FF2B5EF4-FFF2-40B4-BE49-F238E27FC236}">
                <a16:creationId xmlns:a16="http://schemas.microsoft.com/office/drawing/2014/main" id="{8DF2425C-3D95-F4D1-43B5-818FE06597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7218" y="487017"/>
            <a:ext cx="6294782" cy="5883965"/>
          </a:xfrm>
        </p:spPr>
      </p:pic>
    </p:spTree>
    <p:extLst>
      <p:ext uri="{BB962C8B-B14F-4D97-AF65-F5344CB8AC3E}">
        <p14:creationId xmlns:p14="http://schemas.microsoft.com/office/powerpoint/2010/main" val="6673766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14">
            <a:extLst>
              <a:ext uri="{FF2B5EF4-FFF2-40B4-BE49-F238E27FC236}">
                <a16:creationId xmlns:a16="http://schemas.microsoft.com/office/drawing/2014/main" id="{90D01200-0224-43C5-AB38-FB4D16B73F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1A6B26-52F8-DFF9-BF61-8E442EE7B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490330"/>
            <a:ext cx="5311074" cy="20066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300" b="1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Вашингтон</a:t>
            </a:r>
            <a:r>
              <a:rPr lang="en-US" sz="33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Ірвінг</a:t>
            </a:r>
            <a:r>
              <a:rPr lang="uk-UA" sz="33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3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(1783-1859)</a:t>
            </a:r>
            <a:r>
              <a:rPr lang="en-US" sz="33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3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перший</a:t>
            </a:r>
            <a:r>
              <a:rPr lang="en-US" sz="33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американський</a:t>
            </a:r>
            <a:r>
              <a:rPr lang="en-US" sz="33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письменник-романтик</a:t>
            </a:r>
            <a:endParaRPr lang="en-US" sz="33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16">
            <a:extLst>
              <a:ext uri="{FF2B5EF4-FFF2-40B4-BE49-F238E27FC236}">
                <a16:creationId xmlns:a16="http://schemas.microsoft.com/office/drawing/2014/main" id="{728A44A4-A002-4A88-9FC9-1D0566C97A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3202" y="36338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3" name="Rectangle 18">
            <a:extLst>
              <a:ext uri="{FF2B5EF4-FFF2-40B4-BE49-F238E27FC236}">
                <a16:creationId xmlns:a16="http://schemas.microsoft.com/office/drawing/2014/main" id="{3E7D5C7B-DD16-401B-85CE-4AAA2A4F51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8506" y="2935541"/>
            <a:ext cx="62179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2865090-76F0-6A3D-EDCC-595856F9D3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2648" y="3106045"/>
            <a:ext cx="6268770" cy="3751955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Комічний стиль: від просвітницької сатири до романтичної іронії.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Сатиричне осмислення американської історії в дусі </a:t>
            </a:r>
            <a:r>
              <a:rPr lang="uk-UA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Дж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Свіфта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Пародія на псевдонауку істориків-любителів.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Ілюструє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рух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незалежних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Сполучених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Штатів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егоїзму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зажерливості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прагнення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збагачення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всіляку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ціну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загострення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країні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соціальної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релігійної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расової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ворожнечі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жорстокості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міжлюдських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відносинах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uk-UA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 descr="Изображение выглядит как зарисовка, искусство, Человеческое лицо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59621FFB-7DB1-FDC0-ECA0-B054E7EC45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3513" y="74722"/>
            <a:ext cx="2968487" cy="3298831"/>
          </a:xfrm>
          <a:prstGeom prst="rect">
            <a:avLst/>
          </a:prstGeom>
        </p:spPr>
      </p:pic>
      <p:pic>
        <p:nvPicPr>
          <p:cNvPr id="18" name="Объект 17" descr="Изображение выглядит как текст, Книжная обложка, Предмет коллекционирования, книга&#10;&#10;Автоматически созданное описание">
            <a:extLst>
              <a:ext uri="{FF2B5EF4-FFF2-40B4-BE49-F238E27FC236}">
                <a16:creationId xmlns:a16="http://schemas.microsoft.com/office/drawing/2014/main" id="{B465B97B-94E3-E967-F15B-B2C4CF9D15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71" r="4962"/>
          <a:stretch/>
        </p:blipFill>
        <p:spPr>
          <a:xfrm>
            <a:off x="6970644" y="2271158"/>
            <a:ext cx="3210565" cy="4587533"/>
          </a:xfrm>
        </p:spPr>
      </p:pic>
    </p:spTree>
    <p:extLst>
      <p:ext uri="{BB962C8B-B14F-4D97-AF65-F5344CB8AC3E}">
        <p14:creationId xmlns:p14="http://schemas.microsoft.com/office/powerpoint/2010/main" val="247628861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2130</TotalTime>
  <Words>1680</Words>
  <Application>Microsoft Office PowerPoint</Application>
  <PresentationFormat>Широкоэкранный</PresentationFormat>
  <Paragraphs>102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Тема Office</vt:lpstr>
      <vt:lpstr>Лекція № 7 Романтизм в літературі США</vt:lpstr>
      <vt:lpstr>Фактори національного розвитку США</vt:lpstr>
      <vt:lpstr>Особливості романтичної художньої традиції  США</vt:lpstr>
      <vt:lpstr>«Фронтир» (від англ. frontier – межа між освоєними і неосвоєними поселенцями землями) - зона взаємодії культури з «дикими землями». </vt:lpstr>
      <vt:lpstr>Періодизація американського романтизму:</vt:lpstr>
      <vt:lpstr>Зрілий етап (кінець 1830-х – середина 1850-х рр.)</vt:lpstr>
      <vt:lpstr>Пізній етап: від середини 1850-х до початку Громадянської війни 1861 – 1865 рр., </vt:lpstr>
      <vt:lpstr>Перемога індустріальної революції – завершення розвитку романтизму</vt:lpstr>
      <vt:lpstr>Вашингтон Ірвінг (1783-1859) – перший американський письменник-романтик</vt:lpstr>
      <vt:lpstr>«Книга ескізів» - початок північноамериканської новелістики</vt:lpstr>
      <vt:lpstr>Джеймс Фенімор Купер (1789-1851) - перехід від просвітницької естетики до романтичної</vt:lpstr>
      <vt:lpstr>Пенталогія про Шкіряну Панчоху – епічна історична панорама</vt:lpstr>
      <vt:lpstr>Натаніель Готорн (1804 – 1864) майстер психологічної і алегоричної прози, знавець американської старовини. Один з основоположників американського short-story.</vt:lpstr>
      <vt:lpstr>«Червона літера» - роман про Минуле, в якому посіяне зерно Майбутнього, роман про духовну однобокість, що стала проблемою для США. </vt:lpstr>
      <vt:lpstr>Генрі Уодсворт Лонгфелло (1807-1882) </vt:lpstr>
      <vt:lpstr>«Пісня про Гайявату»</vt:lpstr>
      <vt:lpstr>Едгар Алан По (1809-1849)</vt:lpstr>
      <vt:lpstr>Поезія Едгара По </vt:lpstr>
      <vt:lpstr>Новели Едгара По</vt:lpstr>
      <vt:lpstr>Бажаючи налякати американського читача страшними сценами вбивств, По ненароком відкрив жанр детективу </vt:lpstr>
      <vt:lpstr>Наукова фантастика По  побудувана на основі вивчення реальних досягнень дослідників, тому читачі нерідко вірили їй беззастережно.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Лекція № 7 Романтизм в літературі США</dc:title>
  <dc:creator>Яна Кравченко</dc:creator>
  <cp:lastModifiedBy>Яна Кравченко</cp:lastModifiedBy>
  <cp:revision>20</cp:revision>
  <dcterms:created xsi:type="dcterms:W3CDTF">2023-05-04T12:55:52Z</dcterms:created>
  <dcterms:modified xsi:type="dcterms:W3CDTF">2023-05-07T19:05:43Z</dcterms:modified>
</cp:coreProperties>
</file>