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5" autoAdjust="0"/>
    <p:restoredTop sz="94660"/>
  </p:normalViewPr>
  <p:slideViewPr>
    <p:cSldViewPr>
      <p:cViewPr varScale="1">
        <p:scale>
          <a:sx n="105" d="100"/>
          <a:sy n="105" d="100"/>
        </p:scale>
        <p:origin x="108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9E3B1-425E-4AAB-8E84-84AF7BCDAEA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D5DBA-7199-4061-858F-135EC2738B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Практичний курс першої іноземної мови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3 курс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uk-UA" i="1" dirty="0"/>
              <a:t>Мета курсу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424936" cy="4680520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: </a:t>
            </a:r>
            <a:endParaRPr lang="ru-RU" dirty="0"/>
          </a:p>
          <a:p>
            <a:pPr algn="just"/>
            <a:r>
              <a:rPr lang="uk-UA" dirty="0">
                <a:solidFill>
                  <a:schemeClr val="tx1"/>
                </a:solidFill>
              </a:rPr>
              <a:t>підвищення рівня </a:t>
            </a:r>
            <a:r>
              <a:rPr lang="uk-UA" dirty="0" err="1">
                <a:solidFill>
                  <a:schemeClr val="tx1"/>
                </a:solidFill>
              </a:rPr>
              <a:t>мовної</a:t>
            </a:r>
            <a:r>
              <a:rPr lang="uk-UA" dirty="0">
                <a:solidFill>
                  <a:schemeClr val="tx1"/>
                </a:solidFill>
              </a:rPr>
              <a:t> компетенції студентів, вдосконалення їхніх мовних навичок через розвиток таких вмінь як читання, аудіювання, усне та письмове мовлення, а також розвиток точності граматичної побудови мовлення, стилістично і контекстуально коректного вживання лексичних одиниць, відточення вимови. Формування лінгвістичних та культурологічних компетенцій читання художнього тексту. Поєднання швидкості та точності у всіх видах </a:t>
            </a:r>
            <a:r>
              <a:rPr lang="uk-UA" dirty="0" err="1">
                <a:solidFill>
                  <a:schemeClr val="tx1"/>
                </a:solidFill>
              </a:rPr>
              <a:t>мовної</a:t>
            </a:r>
            <a:r>
              <a:rPr lang="uk-UA" dirty="0">
                <a:solidFill>
                  <a:schemeClr val="tx1"/>
                </a:solidFill>
              </a:rPr>
              <a:t> діяльності повинно забезпечити повне та збалансоване охоплення всіх мовних засад, а також вмінь, якими мають вільно володіти студенти на кваліфікаційному рівні «бакалавр».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2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uk-UA" i="1" dirty="0"/>
              <a:t>Основні завдання курсу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560840" cy="2592288"/>
          </a:xfrm>
        </p:spPr>
        <p:txBody>
          <a:bodyPr>
            <a:normAutofit fontScale="32500" lnSpcReduction="20000"/>
          </a:bodyPr>
          <a:lstStyle/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uk-UA" sz="3800" dirty="0">
                <a:solidFill>
                  <a:schemeClr val="tx1"/>
                </a:solidFill>
              </a:rPr>
              <a:t>активізувати пасивний </a:t>
            </a:r>
            <a:r>
              <a:rPr lang="uk-UA" sz="3800" dirty="0" err="1">
                <a:solidFill>
                  <a:schemeClr val="tx1"/>
                </a:solidFill>
              </a:rPr>
              <a:t>вокабуляр</a:t>
            </a:r>
            <a:r>
              <a:rPr lang="uk-UA" sz="3800" dirty="0">
                <a:solidFill>
                  <a:schemeClr val="tx1"/>
                </a:solidFill>
              </a:rPr>
              <a:t>, а також розширити активний словник, що має розширити висловлю вальні можливості студентів;</a:t>
            </a:r>
            <a:endParaRPr lang="ru-RU" sz="3800" dirty="0">
              <a:solidFill>
                <a:schemeClr val="tx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uk-UA" sz="3800" dirty="0">
                <a:solidFill>
                  <a:schemeClr val="tx1"/>
                </a:solidFill>
              </a:rPr>
              <a:t>вдосконалити вміння студентів щодо ефективного читання художнього тексту із зануренням у соціокультурний контекст та у співвіднесенні із провідними положеннями естетичної програми автора твору;</a:t>
            </a:r>
            <a:endParaRPr lang="ru-RU" sz="3800" dirty="0">
              <a:solidFill>
                <a:schemeClr val="tx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uk-UA" sz="3800" dirty="0">
                <a:solidFill>
                  <a:schemeClr val="tx1"/>
                </a:solidFill>
              </a:rPr>
              <a:t>покращити вміння студентів сприймати текст на слух (з опорою та без опори на друкований текст) та стимулювати активне обговорення сприйнятої інформації в аудиторії;</a:t>
            </a:r>
            <a:endParaRPr lang="ru-RU" sz="3800" dirty="0">
              <a:solidFill>
                <a:schemeClr val="tx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uk-UA" sz="3800" dirty="0">
                <a:solidFill>
                  <a:schemeClr val="tx1"/>
                </a:solidFill>
              </a:rPr>
              <a:t>покращити навички письма з метою підвищення ефективності письмової комунікації;</a:t>
            </a:r>
            <a:endParaRPr lang="ru-RU" sz="3800" dirty="0">
              <a:solidFill>
                <a:schemeClr val="tx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uk-UA" sz="3800" dirty="0">
                <a:solidFill>
                  <a:schemeClr val="tx1"/>
                </a:solidFill>
              </a:rPr>
              <a:t>актуалізувати знання практичної граматики у ході побудови монологічного та діалогічного мовлення;</a:t>
            </a:r>
            <a:endParaRPr lang="ru-RU" sz="3800" dirty="0">
              <a:solidFill>
                <a:schemeClr val="tx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uk-UA" sz="3800" dirty="0">
                <a:solidFill>
                  <a:schemeClr val="tx1"/>
                </a:solidFill>
              </a:rPr>
              <a:t>ознайомити студентів із неологізмами, </a:t>
            </a:r>
            <a:r>
              <a:rPr lang="uk-UA" sz="3800" dirty="0" err="1">
                <a:solidFill>
                  <a:schemeClr val="tx1"/>
                </a:solidFill>
              </a:rPr>
              <a:t>мовними</a:t>
            </a:r>
            <a:r>
              <a:rPr lang="uk-UA" sz="3800" dirty="0">
                <a:solidFill>
                  <a:schemeClr val="tx1"/>
                </a:solidFill>
              </a:rPr>
              <a:t> кліше, які домінують у сучасній англійській розмовній мові;</a:t>
            </a:r>
            <a:endParaRPr lang="ru-RU" sz="3800" dirty="0">
              <a:solidFill>
                <a:schemeClr val="tx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uk-UA" sz="3800" dirty="0">
                <a:solidFill>
                  <a:schemeClr val="tx1"/>
                </a:solidFill>
              </a:rPr>
              <a:t>розвинути перекладацькі навички перекладу у ході виконання перекладних вправ та трансляції певних фраґментів аналізованих художніх творів;</a:t>
            </a:r>
            <a:endParaRPr lang="ru-RU" sz="3800" dirty="0">
              <a:solidFill>
                <a:schemeClr val="tx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uk-UA" sz="3800" dirty="0">
                <a:solidFill>
                  <a:schemeClr val="tx1"/>
                </a:solidFill>
              </a:rPr>
              <a:t>підсилювати мотивацію студентів-філологів щодо покращення якості власних мовних та мовленнєвих навичок, які знадобляться у ході майбутньої професійної діяльності. </a:t>
            </a:r>
            <a:endParaRPr lang="ru-RU" sz="3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dirty="0"/>
          </a:p>
        </p:txBody>
      </p:sp>
      <p:pic>
        <p:nvPicPr>
          <p:cNvPr id="1026" name="Picture 2" descr="English 1 – English &amp; French at school №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37805"/>
            <a:ext cx="5988143" cy="222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7364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99992" y="1484784"/>
            <a:ext cx="2631029" cy="1355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717032"/>
            <a:ext cx="8064896" cy="266429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uk-UA" sz="4200" dirty="0">
                <a:solidFill>
                  <a:schemeClr val="tx1"/>
                </a:solidFill>
              </a:rPr>
              <a:t>Даний курс допомагає студентам сформувати ті мовленнєві компетенції, які необхідні у подальшій практичній діяльності. При цьому у ході роботи над розвитком практичних навичок побудови різних видів комунікації відбувається актуалізація знань, які були набуті студентами як у ході вивчення базових філологічних дисциплін, як-от лінгвокраїнознавство, лексикологія, стилістика, теорія та історія літератури, так і у процесі студіювання історії, культурології, політології тощо.</a:t>
            </a:r>
            <a:endParaRPr lang="ru-RU" sz="4200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2" name="Picture 4" descr="7 Reasons to Love the English Language | Grammar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532" y="692696"/>
            <a:ext cx="4900936" cy="257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2650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782E29-4C82-4481-A2A7-41C874A56A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в голубых тонах</Template>
  <TotalTime>8</TotalTime>
  <Words>311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Практичний курс першої іноземної мови</vt:lpstr>
      <vt:lpstr>Мета курсу</vt:lpstr>
      <vt:lpstr>Основні завдання курсу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Практичний курс першої іноземної мови</dc:title>
  <dc:creator>Наталья</dc:creator>
  <cp:keywords/>
  <cp:lastModifiedBy>Наталья</cp:lastModifiedBy>
  <cp:revision>3</cp:revision>
  <dcterms:created xsi:type="dcterms:W3CDTF">2020-09-02T12:20:20Z</dcterms:created>
  <dcterms:modified xsi:type="dcterms:W3CDTF">2020-09-02T12:28:55Z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TC018860939991</vt:lpwstr>
  </property>
</Properties>
</file>