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sldIdLst>
    <p:sldId id="256" r:id="rId2"/>
    <p:sldId id="297" r:id="rId3"/>
    <p:sldId id="298" r:id="rId4"/>
    <p:sldId id="259" r:id="rId5"/>
    <p:sldId id="299" r:id="rId6"/>
    <p:sldId id="261" r:id="rId7"/>
    <p:sldId id="257" r:id="rId8"/>
    <p:sldId id="300" r:id="rId9"/>
    <p:sldId id="262" r:id="rId10"/>
    <p:sldId id="301" r:id="rId11"/>
    <p:sldId id="263" r:id="rId12"/>
    <p:sldId id="264" r:id="rId13"/>
    <p:sldId id="308" r:id="rId14"/>
    <p:sldId id="302" r:id="rId15"/>
    <p:sldId id="303" r:id="rId16"/>
    <p:sldId id="304" r:id="rId17"/>
    <p:sldId id="305" r:id="rId18"/>
    <p:sldId id="306" r:id="rId19"/>
    <p:sldId id="307" r:id="rId20"/>
    <p:sldId id="268" r:id="rId21"/>
    <p:sldId id="269" r:id="rId22"/>
    <p:sldId id="309" r:id="rId23"/>
    <p:sldId id="272" r:id="rId24"/>
    <p:sldId id="273" r:id="rId25"/>
    <p:sldId id="274" r:id="rId26"/>
    <p:sldId id="275" r:id="rId27"/>
    <p:sldId id="311" r:id="rId28"/>
    <p:sldId id="310" r:id="rId29"/>
    <p:sldId id="276" r:id="rId30"/>
    <p:sldId id="343" r:id="rId31"/>
    <p:sldId id="344" r:id="rId32"/>
    <p:sldId id="277" r:id="rId33"/>
    <p:sldId id="312" r:id="rId34"/>
    <p:sldId id="278" r:id="rId35"/>
    <p:sldId id="313" r:id="rId36"/>
    <p:sldId id="314" r:id="rId37"/>
    <p:sldId id="280" r:id="rId38"/>
    <p:sldId id="315" r:id="rId39"/>
    <p:sldId id="281" r:id="rId40"/>
    <p:sldId id="282" r:id="rId41"/>
    <p:sldId id="316" r:id="rId42"/>
    <p:sldId id="283" r:id="rId43"/>
    <p:sldId id="317" r:id="rId44"/>
    <p:sldId id="284" r:id="rId45"/>
    <p:sldId id="285" r:id="rId46"/>
    <p:sldId id="318" r:id="rId47"/>
    <p:sldId id="319" r:id="rId48"/>
    <p:sldId id="288" r:id="rId49"/>
    <p:sldId id="320" r:id="rId50"/>
    <p:sldId id="258" r:id="rId51"/>
    <p:sldId id="321" r:id="rId52"/>
    <p:sldId id="322" r:id="rId53"/>
    <p:sldId id="323" r:id="rId54"/>
    <p:sldId id="324" r:id="rId55"/>
    <p:sldId id="290" r:id="rId56"/>
    <p:sldId id="329" r:id="rId57"/>
    <p:sldId id="330" r:id="rId58"/>
    <p:sldId id="338" r:id="rId59"/>
    <p:sldId id="339" r:id="rId60"/>
    <p:sldId id="292" r:id="rId61"/>
    <p:sldId id="293" r:id="rId62"/>
    <p:sldId id="266" r:id="rId63"/>
    <p:sldId id="294" r:id="rId64"/>
    <p:sldId id="342" r:id="rId65"/>
    <p:sldId id="260" r:id="rId66"/>
    <p:sldId id="295" r:id="rId67"/>
    <p:sldId id="340" r:id="rId68"/>
    <p:sldId id="341" r:id="rId69"/>
    <p:sldId id="291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691F-DEC3-45A6-8B69-32176069B469}" type="datetimeFigureOut">
              <a:rPr lang="ru-UA" smtClean="0"/>
              <a:t>19.02.2024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1207-9A2F-477C-977A-5A2D881DFD7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0312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691F-DEC3-45A6-8B69-32176069B469}" type="datetimeFigureOut">
              <a:rPr lang="ru-UA" smtClean="0"/>
              <a:t>19.02.2024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1207-9A2F-477C-977A-5A2D881DFD7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73489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691F-DEC3-45A6-8B69-32176069B469}" type="datetimeFigureOut">
              <a:rPr lang="ru-UA" smtClean="0"/>
              <a:t>19.02.2024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1207-9A2F-477C-977A-5A2D881DFD7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884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і таблиц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аблиці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0BC77F-FABE-4AF2-B408-F7715FED41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37F8A7-EDFC-4D91-A10A-B2F999796B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1F5CAA-2017-410C-87AE-18DB7D944E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37F081-CCDC-45AF-8BA0-4A14FBD52EF8}" type="slidenum">
              <a:rPr lang="uk-UA" altLang="ru-UA"/>
              <a:pPr/>
              <a:t>‹#›</a:t>
            </a:fld>
            <a:endParaRPr lang="uk-UA" altLang="ru-UA"/>
          </a:p>
        </p:txBody>
      </p:sp>
    </p:spTree>
    <p:extLst>
      <p:ext uri="{BB962C8B-B14F-4D97-AF65-F5344CB8AC3E}">
        <p14:creationId xmlns:p14="http://schemas.microsoft.com/office/powerpoint/2010/main" val="4007111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691F-DEC3-45A6-8B69-32176069B469}" type="datetimeFigureOut">
              <a:rPr lang="ru-UA" smtClean="0"/>
              <a:t>19.02.2024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1207-9A2F-477C-977A-5A2D881DFD7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7280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691F-DEC3-45A6-8B69-32176069B469}" type="datetimeFigureOut">
              <a:rPr lang="ru-UA" smtClean="0"/>
              <a:t>19.02.2024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1207-9A2F-477C-977A-5A2D881DFD7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443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691F-DEC3-45A6-8B69-32176069B469}" type="datetimeFigureOut">
              <a:rPr lang="ru-UA" smtClean="0"/>
              <a:t>19.02.2024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1207-9A2F-477C-977A-5A2D881DFD7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94058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691F-DEC3-45A6-8B69-32176069B469}" type="datetimeFigureOut">
              <a:rPr lang="ru-UA" smtClean="0"/>
              <a:t>19.02.2024</a:t>
            </a:fld>
            <a:endParaRPr lang="ru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1207-9A2F-477C-977A-5A2D881DFD7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224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691F-DEC3-45A6-8B69-32176069B469}" type="datetimeFigureOut">
              <a:rPr lang="ru-UA" smtClean="0"/>
              <a:t>19.02.2024</a:t>
            </a:fld>
            <a:endParaRPr lang="ru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1207-9A2F-477C-977A-5A2D881DFD7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22215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691F-DEC3-45A6-8B69-32176069B469}" type="datetimeFigureOut">
              <a:rPr lang="ru-UA" smtClean="0"/>
              <a:t>19.02.2024</a:t>
            </a:fld>
            <a:endParaRPr lang="ru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1207-9A2F-477C-977A-5A2D881DFD7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3325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691F-DEC3-45A6-8B69-32176069B469}" type="datetimeFigureOut">
              <a:rPr lang="ru-UA" smtClean="0"/>
              <a:t>19.02.2024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1207-9A2F-477C-977A-5A2D881DFD7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702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691F-DEC3-45A6-8B69-32176069B469}" type="datetimeFigureOut">
              <a:rPr lang="ru-UA" smtClean="0"/>
              <a:t>19.02.2024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1207-9A2F-477C-977A-5A2D881DFD7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522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2691F-DEC3-45A6-8B69-32176069B469}" type="datetimeFigureOut">
              <a:rPr lang="ru-UA" smtClean="0"/>
              <a:t>19.02.2024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71207-9A2F-477C-977A-5A2D881DFD7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4930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7.w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1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D563210-8A7E-4F98-9B5D-E9FAD0E4A7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ru-RU"/>
              <a:t>Геном </a:t>
            </a:r>
            <a:br>
              <a:rPr lang="ru-RU"/>
            </a:br>
            <a:r>
              <a:rPr lang="ru-RU"/>
              <a:t>прокаріотів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149755-7FA1-45A8-BED5-211AEC8BAEDB}"/>
              </a:ext>
            </a:extLst>
          </p:cNvPr>
          <p:cNvPicPr/>
          <p:nvPr/>
        </p:nvPicPr>
        <p:blipFill rotWithShape="1">
          <a:blip r:embed="rId2"/>
          <a:srcRect t="5693"/>
          <a:stretch/>
        </p:blipFill>
        <p:spPr>
          <a:xfrm>
            <a:off x="0" y="195209"/>
            <a:ext cx="9144000" cy="6467582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4A6BBB-CDAA-4C42-A94C-F9B8C1267F5B}"/>
              </a:ext>
            </a:extLst>
          </p:cNvPr>
          <p:cNvPicPr/>
          <p:nvPr/>
        </p:nvPicPr>
        <p:blipFill rotWithShape="1">
          <a:blip r:embed="rId3"/>
          <a:srcRect l="8986" t="34910" r="52655" b="10355"/>
          <a:stretch/>
        </p:blipFill>
        <p:spPr bwMode="auto">
          <a:xfrm>
            <a:off x="5594685" y="517359"/>
            <a:ext cx="3028148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9593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rganization and segregation of bacterial chromosomes | Nature Reviews  Genetics">
            <a:extLst>
              <a:ext uri="{FF2B5EF4-FFF2-40B4-BE49-F238E27FC236}">
                <a16:creationId xmlns:a16="http://schemas.microsoft.com/office/drawing/2014/main" id="{F60DBBD7-2374-48DD-AC32-622AA2D89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" b="61625"/>
          <a:stretch/>
        </p:blipFill>
        <p:spPr bwMode="auto">
          <a:xfrm>
            <a:off x="494838" y="2338481"/>
            <a:ext cx="3476024" cy="18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D35B6B-9951-4534-8958-7FC86457ABBF}"/>
              </a:ext>
            </a:extLst>
          </p:cNvPr>
          <p:cNvPicPr/>
          <p:nvPr/>
        </p:nvPicPr>
        <p:blipFill rotWithShape="1">
          <a:blip r:embed="rId3"/>
          <a:srcRect l="44053" t="53478" r="32021" b="12894"/>
          <a:stretch/>
        </p:blipFill>
        <p:spPr bwMode="auto">
          <a:xfrm>
            <a:off x="3117959" y="4217093"/>
            <a:ext cx="1828800" cy="1445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9A10EC-BE51-422D-B35A-69430E7C5616}"/>
              </a:ext>
            </a:extLst>
          </p:cNvPr>
          <p:cNvSpPr txBox="1"/>
          <p:nvPr/>
        </p:nvSpPr>
        <p:spPr>
          <a:xfrm>
            <a:off x="299622" y="934825"/>
            <a:ext cx="4867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Бактеріальна хромосома має вторинну структуру</a:t>
            </a:r>
            <a:endParaRPr lang="ru-UA" sz="2400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1032BF-22D0-412C-9FC3-328B29B5D7C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23945" r="23934" b="7639"/>
          <a:stretch/>
        </p:blipFill>
        <p:spPr bwMode="auto">
          <a:xfrm>
            <a:off x="5329990" y="1009437"/>
            <a:ext cx="3319172" cy="35433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D63A0D-840A-46C0-81CA-432B037F40D6}"/>
              </a:ext>
            </a:extLst>
          </p:cNvPr>
          <p:cNvSpPr txBox="1"/>
          <p:nvPr/>
        </p:nvSpPr>
        <p:spPr>
          <a:xfrm>
            <a:off x="1005189" y="461392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PAN</a:t>
            </a:r>
            <a:r>
              <a:rPr lang="uk-UA" sz="2400" b="1" dirty="0">
                <a:solidFill>
                  <a:srgbClr val="FF0000"/>
                </a:solidFill>
              </a:rPr>
              <a:t> -білки</a:t>
            </a:r>
            <a:endParaRPr lang="ru-UA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B358DCE-78F9-4FD8-B635-B43411617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D2CBB6-D8E5-459A-8648-9C5AD1D0185A}"/>
              </a:ext>
            </a:extLst>
          </p:cNvPr>
          <p:cNvPicPr/>
          <p:nvPr/>
        </p:nvPicPr>
        <p:blipFill rotWithShape="1">
          <a:blip r:embed="rId2"/>
          <a:srcRect t="5093"/>
          <a:stretch/>
        </p:blipFill>
        <p:spPr>
          <a:xfrm>
            <a:off x="0" y="349320"/>
            <a:ext cx="9144000" cy="650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72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D7A901B-2ACB-49D8-BD90-D79819D1C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778084-CC9A-4608-B18A-29B708811018}"/>
              </a:ext>
            </a:extLst>
          </p:cNvPr>
          <p:cNvPicPr/>
          <p:nvPr/>
        </p:nvPicPr>
        <p:blipFill rotWithShape="1">
          <a:blip r:embed="rId2"/>
          <a:srcRect t="7041" r="1012"/>
          <a:stretch/>
        </p:blipFill>
        <p:spPr>
          <a:xfrm>
            <a:off x="0" y="482884"/>
            <a:ext cx="9051533" cy="637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3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A199C2-A9D9-42E0-A733-A2D4F4A4B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71" y="132473"/>
            <a:ext cx="8695824" cy="994172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Геном прокаріот високоінформативний</a:t>
            </a:r>
            <a:endParaRPr lang="ru-UA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0D9782-5B99-4C09-8402-D82DF7822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87" y="1126645"/>
            <a:ext cx="8512341" cy="3378200"/>
          </a:xfrm>
        </p:spPr>
        <p:txBody>
          <a:bodyPr>
            <a:noAutofit/>
          </a:bodyPr>
          <a:lstStyle/>
          <a:p>
            <a:r>
              <a:rPr lang="uk-UA" sz="2400" dirty="0"/>
              <a:t>Розмір від 580 тис </a:t>
            </a:r>
            <a:r>
              <a:rPr lang="uk-UA" sz="2400" dirty="0" err="1"/>
              <a:t>н.п</a:t>
            </a:r>
            <a:r>
              <a:rPr lang="uk-UA" sz="2400" dirty="0"/>
              <a:t>. до 9500 тис. </a:t>
            </a:r>
            <a:r>
              <a:rPr lang="uk-UA" sz="2400" dirty="0" err="1"/>
              <a:t>н.п</a:t>
            </a:r>
            <a:r>
              <a:rPr lang="uk-UA" sz="2400" dirty="0"/>
              <a:t>. (</a:t>
            </a:r>
            <a:r>
              <a:rPr lang="en-US" sz="2400" dirty="0"/>
              <a:t>E.coli </a:t>
            </a:r>
            <a:r>
              <a:rPr lang="uk-UA" sz="2400" dirty="0"/>
              <a:t>= 4600 тис </a:t>
            </a:r>
            <a:r>
              <a:rPr lang="uk-UA" sz="2400" dirty="0" err="1"/>
              <a:t>н.п</a:t>
            </a:r>
            <a:r>
              <a:rPr lang="uk-UA" sz="2400" dirty="0"/>
              <a:t>.)</a:t>
            </a:r>
          </a:p>
          <a:p>
            <a:r>
              <a:rPr lang="uk-UA" sz="2400" dirty="0"/>
              <a:t>90%  -  </a:t>
            </a:r>
            <a:r>
              <a:rPr lang="uk-UA" sz="2400" dirty="0" err="1"/>
              <a:t>кодуючі</a:t>
            </a:r>
            <a:r>
              <a:rPr lang="uk-UA" sz="2400" dirty="0"/>
              <a:t> послідовності, які входять до </a:t>
            </a:r>
            <a:r>
              <a:rPr lang="uk-UA" sz="2400" b="1" dirty="0"/>
              <a:t>Відкритих рамок зчитування</a:t>
            </a:r>
            <a:r>
              <a:rPr lang="uk-UA" sz="2400" dirty="0"/>
              <a:t> (</a:t>
            </a:r>
            <a:r>
              <a:rPr lang="uk-UA" sz="2400" i="1" dirty="0" err="1"/>
              <a:t>англ</a:t>
            </a:r>
            <a:r>
              <a:rPr lang="uk-UA" sz="2400" i="1" dirty="0"/>
              <a:t>.</a:t>
            </a:r>
            <a:r>
              <a:rPr lang="uk-UA" sz="2400" dirty="0"/>
              <a:t> </a:t>
            </a:r>
            <a:r>
              <a:rPr lang="uk-UA" sz="2400" dirty="0" err="1"/>
              <a:t>open</a:t>
            </a:r>
            <a:r>
              <a:rPr lang="uk-UA" sz="2400" dirty="0"/>
              <a:t> </a:t>
            </a:r>
            <a:r>
              <a:rPr lang="uk-UA" sz="2400" dirty="0" err="1"/>
              <a:t>reading</a:t>
            </a:r>
            <a:r>
              <a:rPr lang="uk-UA" sz="2400" dirty="0"/>
              <a:t> </a:t>
            </a:r>
            <a:r>
              <a:rPr lang="uk-UA" sz="2400" dirty="0" err="1"/>
              <a:t>frame</a:t>
            </a:r>
            <a:r>
              <a:rPr lang="uk-UA" sz="2400" dirty="0"/>
              <a:t>, </a:t>
            </a:r>
            <a:r>
              <a:rPr lang="uk-UA" sz="2400" b="1" dirty="0"/>
              <a:t>ORF</a:t>
            </a:r>
            <a:r>
              <a:rPr lang="uk-UA" sz="2400" dirty="0"/>
              <a:t>)</a:t>
            </a:r>
          </a:p>
          <a:p>
            <a:endParaRPr lang="uk-UA" sz="2400" dirty="0"/>
          </a:p>
          <a:p>
            <a:r>
              <a:rPr lang="uk-UA" sz="2400" dirty="0"/>
              <a:t>Середній розмір ORF відповідає </a:t>
            </a:r>
            <a:r>
              <a:rPr lang="uk-UA" sz="2400" b="1" dirty="0"/>
              <a:t>300 амінокислотним залишкам</a:t>
            </a:r>
          </a:p>
          <a:p>
            <a:r>
              <a:rPr lang="uk-UA" sz="2400" dirty="0"/>
              <a:t>Середній розмір гена </a:t>
            </a:r>
            <a:r>
              <a:rPr lang="uk-UA" sz="2400" b="1" dirty="0"/>
              <a:t>– 950 </a:t>
            </a:r>
            <a:r>
              <a:rPr lang="uk-UA" sz="2400" b="1" dirty="0" err="1"/>
              <a:t>н.п</a:t>
            </a:r>
            <a:r>
              <a:rPr lang="uk-UA" sz="2400" b="1" dirty="0"/>
              <a:t>. (не має </a:t>
            </a:r>
            <a:r>
              <a:rPr lang="uk-UA" sz="2400" b="1" dirty="0" err="1"/>
              <a:t>інтронів</a:t>
            </a:r>
            <a:r>
              <a:rPr lang="uk-UA" sz="2400" b="1" dirty="0"/>
              <a:t>!)</a:t>
            </a:r>
          </a:p>
          <a:p>
            <a:endParaRPr lang="uk-UA" sz="2400" b="1" dirty="0"/>
          </a:p>
          <a:p>
            <a:r>
              <a:rPr lang="uk-UA" sz="2400" dirty="0"/>
              <a:t>Середній розмір </a:t>
            </a:r>
            <a:r>
              <a:rPr lang="uk-UA" sz="2400" dirty="0" err="1"/>
              <a:t>міжгенних</a:t>
            </a:r>
            <a:r>
              <a:rPr lang="uk-UA" sz="2400" dirty="0"/>
              <a:t> ділянок </a:t>
            </a:r>
            <a:r>
              <a:rPr lang="uk-UA" sz="2400" b="1" dirty="0"/>
              <a:t>– 118 </a:t>
            </a:r>
            <a:r>
              <a:rPr lang="uk-UA" sz="2400" b="1" dirty="0" err="1"/>
              <a:t>н.п</a:t>
            </a:r>
            <a:r>
              <a:rPr lang="uk-UA" sz="2400" b="1" dirty="0"/>
              <a:t>. ( від 0 до 1720 </a:t>
            </a:r>
            <a:r>
              <a:rPr lang="uk-UA" sz="2400" b="1" dirty="0" err="1"/>
              <a:t>н.п</a:t>
            </a:r>
            <a:r>
              <a:rPr lang="uk-UA" sz="2400" b="1" dirty="0"/>
              <a:t>.)</a:t>
            </a:r>
          </a:p>
          <a:p>
            <a:endParaRPr lang="uk-UA" sz="2400" b="1" dirty="0"/>
          </a:p>
          <a:p>
            <a:r>
              <a:rPr lang="uk-UA" sz="2400" b="1" dirty="0"/>
              <a:t>В </a:t>
            </a:r>
            <a:r>
              <a:rPr lang="uk-UA" sz="2400" b="1" dirty="0" err="1"/>
              <a:t>геномі</a:t>
            </a:r>
            <a:r>
              <a:rPr lang="uk-UA" sz="2400" b="1" dirty="0"/>
              <a:t>  </a:t>
            </a:r>
            <a:r>
              <a:rPr lang="en-US" sz="2400" b="1" i="1" dirty="0"/>
              <a:t>E.coli</a:t>
            </a:r>
            <a:r>
              <a:rPr lang="ru-RU" sz="2400" b="1" i="1" dirty="0"/>
              <a:t> </a:t>
            </a:r>
            <a:r>
              <a:rPr lang="uk-UA" sz="2400" b="1" dirty="0"/>
              <a:t>4288 ORF (</a:t>
            </a:r>
            <a:r>
              <a:rPr lang="uk-UA" sz="2400" dirty="0"/>
              <a:t>не відомі функції 38</a:t>
            </a:r>
            <a:r>
              <a:rPr lang="uk-UA" dirty="0"/>
              <a:t>%)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951939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568275-D263-4984-B1B6-226B29397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</a:rPr>
              <a:t>Групи генів прокаріот</a:t>
            </a:r>
            <a:endParaRPr lang="ru-UA" sz="4000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A04737-7A68-4883-8AB5-84F9CF8E0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777499"/>
            <a:ext cx="8515350" cy="4351338"/>
          </a:xfrm>
        </p:spPr>
        <p:txBody>
          <a:bodyPr/>
          <a:lstStyle/>
          <a:p>
            <a:pPr algn="just"/>
            <a:r>
              <a:rPr lang="uk-UA" dirty="0"/>
              <a:t>1. Гени </a:t>
            </a:r>
            <a:r>
              <a:rPr lang="uk-UA" b="1" u="sng" dirty="0">
                <a:solidFill>
                  <a:srgbClr val="C00000"/>
                </a:solidFill>
              </a:rPr>
              <a:t>«домашнього господарства» </a:t>
            </a:r>
            <a:r>
              <a:rPr lang="uk-UA" dirty="0"/>
              <a:t>(необхідні для підтримки життєдіяльності клітини).</a:t>
            </a:r>
          </a:p>
          <a:p>
            <a:pPr algn="just"/>
            <a:r>
              <a:rPr lang="uk-UA" b="1" dirty="0"/>
              <a:t>консервативний або мінімальний набір генів </a:t>
            </a:r>
            <a:r>
              <a:rPr lang="uk-UA" b="1" dirty="0" err="1"/>
              <a:t>прокаріотичних</a:t>
            </a:r>
            <a:r>
              <a:rPr lang="uk-UA" b="1" dirty="0"/>
              <a:t> клітин</a:t>
            </a:r>
            <a:r>
              <a:rPr lang="uk-UA" dirty="0"/>
              <a:t>, необхідних для забезпечення цих процесів- </a:t>
            </a:r>
            <a:r>
              <a:rPr lang="uk-UA" b="1" dirty="0"/>
              <a:t>256 генів:</a:t>
            </a:r>
          </a:p>
          <a:p>
            <a:pPr algn="just"/>
            <a:r>
              <a:rPr lang="uk-UA" dirty="0"/>
              <a:t>трансляції і транскрипції (відповідно 94 і 35), </a:t>
            </a:r>
            <a:r>
              <a:rPr lang="uk-UA" dirty="0" err="1"/>
              <a:t>енергообміну</a:t>
            </a:r>
            <a:r>
              <a:rPr lang="uk-UA" dirty="0"/>
              <a:t> (28), транспорту метаболітів (40), метаболічних перетворень різних </a:t>
            </a:r>
            <a:r>
              <a:rPr lang="uk-UA" dirty="0" err="1"/>
              <a:t>сполук</a:t>
            </a:r>
            <a:r>
              <a:rPr lang="uk-UA" dirty="0"/>
              <a:t> (6-8 ), секреції та адгезії (5), виконання структурних функцій (7 генів).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864517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4A04737-7A68-4883-8AB5-84F9CF8E0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371" y="404728"/>
            <a:ext cx="8140700" cy="3997722"/>
          </a:xfrm>
        </p:spPr>
        <p:txBody>
          <a:bodyPr/>
          <a:lstStyle/>
          <a:p>
            <a:pPr algn="just"/>
            <a:r>
              <a:rPr lang="uk-UA" dirty="0"/>
              <a:t>2. Гени </a:t>
            </a:r>
            <a:r>
              <a:rPr lang="uk-UA" b="1" u="sng" dirty="0">
                <a:solidFill>
                  <a:srgbClr val="C00000"/>
                </a:solidFill>
              </a:rPr>
              <a:t>«</a:t>
            </a:r>
            <a:r>
              <a:rPr lang="uk-UA" b="1" u="sng" dirty="0" err="1">
                <a:solidFill>
                  <a:srgbClr val="C00000"/>
                </a:solidFill>
              </a:rPr>
              <a:t>розкіші</a:t>
            </a:r>
            <a:r>
              <a:rPr lang="uk-UA" b="1" u="sng" dirty="0">
                <a:solidFill>
                  <a:srgbClr val="C00000"/>
                </a:solidFill>
              </a:rPr>
              <a:t>» </a:t>
            </a:r>
            <a:r>
              <a:rPr lang="uk-UA" dirty="0"/>
              <a:t>(гени, які визначають специфічні фенотипічні характеристики, що становлять унікальність організму).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96C416-45FC-4BE7-A847-2F91659DB10F}"/>
              </a:ext>
            </a:extLst>
          </p:cNvPr>
          <p:cNvPicPr/>
          <p:nvPr/>
        </p:nvPicPr>
        <p:blipFill rotWithShape="1">
          <a:blip r:embed="rId2"/>
          <a:srcRect l="25142" t="12771" r="27013" b="33410"/>
          <a:stretch/>
        </p:blipFill>
        <p:spPr bwMode="auto">
          <a:xfrm>
            <a:off x="1109609" y="1697456"/>
            <a:ext cx="6777001" cy="47558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07275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A199C2-A9D9-42E0-A733-A2D4F4A4B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488" y="-92467"/>
            <a:ext cx="5645150" cy="994172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Як позначають гени</a:t>
            </a:r>
            <a:endParaRPr lang="ru-UA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0D9782-5B99-4C09-8402-D82DF7822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7040"/>
            <a:ext cx="4673600" cy="2514599"/>
          </a:xfrm>
        </p:spPr>
        <p:txBody>
          <a:bodyPr>
            <a:noAutofit/>
          </a:bodyPr>
          <a:lstStyle/>
          <a:p>
            <a:pPr algn="just"/>
            <a:r>
              <a:rPr lang="uk-UA" sz="2400" dirty="0"/>
              <a:t>Гени зазвичай називаються абревіатурами з 4 літер, що походять від їхньої функції (коли вони відомі) та курсивом. Наприклад, </a:t>
            </a:r>
            <a:r>
              <a:rPr lang="ru-UA" sz="2400" b="1" i="1" dirty="0" err="1">
                <a:effectLst/>
              </a:rPr>
              <a:t>recA</a:t>
            </a:r>
            <a:r>
              <a:rPr lang="ru-UA" sz="2400" dirty="0">
                <a:effectLst/>
              </a:rPr>
              <a:t> названо на честь </a:t>
            </a:r>
            <a:r>
              <a:rPr lang="ru-UA" sz="2400" dirty="0" err="1">
                <a:effectLst/>
              </a:rPr>
              <a:t>своєї</a:t>
            </a:r>
            <a:r>
              <a:rPr lang="ru-UA" sz="2400" dirty="0">
                <a:effectLst/>
              </a:rPr>
              <a:t> </a:t>
            </a:r>
            <a:r>
              <a:rPr lang="ru-UA" sz="2400" dirty="0" err="1">
                <a:effectLst/>
              </a:rPr>
              <a:t>ролі</a:t>
            </a:r>
            <a:r>
              <a:rPr lang="ru-UA" sz="2400" dirty="0">
                <a:effectLst/>
              </a:rPr>
              <a:t> в</a:t>
            </a:r>
            <a:r>
              <a:rPr lang="uk-UA" sz="2400" dirty="0">
                <a:effectLst/>
              </a:rPr>
              <a:t> гомологічній рекомбінації </a:t>
            </a:r>
            <a:r>
              <a:rPr lang="uk-UA" sz="2400" dirty="0"/>
              <a:t> плюс літера А.  Також існують </a:t>
            </a:r>
            <a:r>
              <a:rPr lang="uk-UA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recB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UA" sz="2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recC</a:t>
            </a:r>
            <a:r>
              <a:rPr lang="ru-UA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UA" sz="2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recD</a:t>
            </a:r>
            <a:r>
              <a:rPr lang="ru-UA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400" dirty="0">
              <a:effectLst/>
            </a:endParaRPr>
          </a:p>
          <a:p>
            <a:pPr algn="just"/>
            <a:r>
              <a:rPr lang="uk-UA" sz="2400" dirty="0"/>
              <a:t>Всі гени пронумеровані у своєму порядку на </a:t>
            </a:r>
            <a:r>
              <a:rPr lang="uk-UA" sz="2400" dirty="0" err="1"/>
              <a:t>геномі</a:t>
            </a:r>
            <a:r>
              <a:rPr lang="ru-UA" sz="2400" dirty="0"/>
              <a:t> (</a:t>
            </a:r>
            <a:r>
              <a:rPr lang="uk-UA" sz="2400" b="1" dirty="0"/>
              <a:t>Фізичне картування бактеріальних генів методом перерваної кон’югації з </a:t>
            </a:r>
            <a:r>
              <a:rPr lang="uk-UA" sz="2400" b="1" dirty="0" err="1"/>
              <a:t>Hfr</a:t>
            </a:r>
            <a:r>
              <a:rPr lang="uk-UA" sz="2400" b="1" dirty="0"/>
              <a:t> штамами через плазміди</a:t>
            </a:r>
            <a:r>
              <a:rPr lang="uk-UA" sz="2400" dirty="0"/>
              <a:t>). </a:t>
            </a:r>
            <a:r>
              <a:rPr lang="uk-UA" sz="2400" b="1" u="sng" dirty="0"/>
              <a:t>Так створюється карта хромосоми.</a:t>
            </a:r>
            <a:endParaRPr lang="ru-UA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17CDC7-5232-4A5F-88A6-DDF3346109D7}"/>
              </a:ext>
            </a:extLst>
          </p:cNvPr>
          <p:cNvPicPr/>
          <p:nvPr/>
        </p:nvPicPr>
        <p:blipFill rotWithShape="1">
          <a:blip r:embed="rId2"/>
          <a:srcRect l="22448" t="12543" r="16878" b="24743"/>
          <a:stretch/>
        </p:blipFill>
        <p:spPr bwMode="auto">
          <a:xfrm>
            <a:off x="4673600" y="2400301"/>
            <a:ext cx="4216400" cy="30098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9085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4233A58A-CF65-4B1B-A163-9D7C2006421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39765" t="36032" r="37274" b="24970"/>
          <a:stretch/>
        </p:blipFill>
        <p:spPr bwMode="auto">
          <a:xfrm>
            <a:off x="1849349" y="348915"/>
            <a:ext cx="6356188" cy="60107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4865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5.jpeg">
            <a:extLst>
              <a:ext uri="{FF2B5EF4-FFF2-40B4-BE49-F238E27FC236}">
                <a16:creationId xmlns:a16="http://schemas.microsoft.com/office/drawing/2014/main" id="{C71ED815-4815-4A18-A4F4-8A05EEBC251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2" t="5794"/>
          <a:stretch/>
        </p:blipFill>
        <p:spPr>
          <a:xfrm>
            <a:off x="5118100" y="1885951"/>
            <a:ext cx="3733800" cy="375265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568275-D263-4984-B1B6-226B29397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>
                <a:solidFill>
                  <a:srgbClr val="C00000"/>
                </a:solidFill>
              </a:rPr>
              <a:t>Групи генів прокаріот</a:t>
            </a:r>
            <a:endParaRPr lang="ru-UA" sz="4000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A04737-7A68-4883-8AB5-84F9CF8E0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3943350" cy="3263504"/>
          </a:xfrm>
        </p:spPr>
        <p:txBody>
          <a:bodyPr>
            <a:normAutofit fontScale="77500" lnSpcReduction="20000"/>
          </a:bodyPr>
          <a:lstStyle/>
          <a:p>
            <a:r>
              <a:rPr lang="uk-UA" dirty="0"/>
              <a:t>Гени, схожі за </a:t>
            </a:r>
            <a:r>
              <a:rPr lang="uk-UA" dirty="0" err="1"/>
              <a:t>нуклеотидною</a:t>
            </a:r>
            <a:r>
              <a:rPr lang="uk-UA" dirty="0"/>
              <a:t> послідовністю- </a:t>
            </a:r>
            <a:r>
              <a:rPr lang="uk-UA" b="1" dirty="0">
                <a:solidFill>
                  <a:srgbClr val="FF0000"/>
                </a:solidFill>
              </a:rPr>
              <a:t>гомологічні </a:t>
            </a:r>
            <a:r>
              <a:rPr lang="uk-UA" dirty="0"/>
              <a:t>(результат дуплікації).</a:t>
            </a:r>
          </a:p>
          <a:p>
            <a:r>
              <a:rPr lang="uk-UA" dirty="0"/>
              <a:t>Вони подібні за будовою, але трохи відрізняються за функціями, мають велику </a:t>
            </a:r>
            <a:r>
              <a:rPr lang="uk-UA" dirty="0" err="1"/>
              <a:t>копійність</a:t>
            </a:r>
            <a:r>
              <a:rPr lang="uk-UA" dirty="0"/>
              <a:t> в </a:t>
            </a:r>
            <a:r>
              <a:rPr lang="uk-UA" dirty="0" err="1"/>
              <a:t>геномі</a:t>
            </a:r>
            <a:r>
              <a:rPr lang="uk-UA" dirty="0"/>
              <a:t>. </a:t>
            </a:r>
          </a:p>
          <a:p>
            <a:r>
              <a:rPr lang="uk-UA" i="1" dirty="0" err="1"/>
              <a:t>Копійність</a:t>
            </a:r>
            <a:r>
              <a:rPr lang="uk-UA" i="1" dirty="0"/>
              <a:t> генів пов'язана зі способом життя бактерій і</a:t>
            </a:r>
            <a:r>
              <a:rPr lang="uk-UA" dirty="0"/>
              <a:t> обумовлюють </a:t>
            </a:r>
            <a:r>
              <a:rPr lang="uk-UA" b="1" dirty="0"/>
              <a:t>екологічну специфічність.</a:t>
            </a:r>
            <a:endParaRPr lang="ru-UA" dirty="0"/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227354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568275-D263-4984-B1B6-226B293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18166"/>
            <a:ext cx="7886700" cy="994172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Групи генів прокаріот</a:t>
            </a:r>
            <a:endParaRPr lang="ru-UA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A04737-7A68-4883-8AB5-84F9CF8E0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203117"/>
            <a:ext cx="8521700" cy="99417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b="1" dirty="0"/>
              <a:t>гени </a:t>
            </a:r>
            <a:r>
              <a:rPr lang="uk-UA" b="1" dirty="0" err="1"/>
              <a:t>рРНК</a:t>
            </a:r>
            <a:r>
              <a:rPr lang="uk-UA" b="1" dirty="0"/>
              <a:t> та </a:t>
            </a:r>
            <a:r>
              <a:rPr lang="uk-UA" b="1" dirty="0" err="1"/>
              <a:t>тРНК</a:t>
            </a:r>
            <a:r>
              <a:rPr lang="uk-UA" b="1" dirty="0"/>
              <a:t> (120 генів)</a:t>
            </a:r>
            <a:r>
              <a:rPr lang="uk-UA" dirty="0"/>
              <a:t> - мають значну </a:t>
            </a:r>
            <a:r>
              <a:rPr lang="uk-UA" dirty="0" err="1"/>
              <a:t>копійність</a:t>
            </a:r>
            <a:r>
              <a:rPr lang="uk-UA" dirty="0"/>
              <a:t> і утворюють </a:t>
            </a:r>
            <a:r>
              <a:rPr lang="uk-UA" b="1" dirty="0"/>
              <a:t>кластери</a:t>
            </a:r>
            <a:r>
              <a:rPr lang="uk-UA" dirty="0"/>
              <a:t> (групи). Так у кишкової палички ідентифіковано 7 </a:t>
            </a:r>
            <a:r>
              <a:rPr lang="uk-UA" dirty="0" err="1"/>
              <a:t>оперонів</a:t>
            </a:r>
            <a:r>
              <a:rPr lang="uk-UA" dirty="0"/>
              <a:t> </a:t>
            </a:r>
            <a:r>
              <a:rPr lang="uk-UA" dirty="0" err="1"/>
              <a:t>рРНК</a:t>
            </a:r>
            <a:r>
              <a:rPr lang="uk-UA" dirty="0"/>
              <a:t> і 86 </a:t>
            </a:r>
            <a:r>
              <a:rPr lang="uk-UA" dirty="0" err="1"/>
              <a:t>оперони</a:t>
            </a:r>
            <a:r>
              <a:rPr lang="uk-UA" dirty="0"/>
              <a:t> </a:t>
            </a:r>
            <a:r>
              <a:rPr lang="uk-UA" dirty="0" err="1"/>
              <a:t>тРНК</a:t>
            </a:r>
            <a:r>
              <a:rPr lang="uk-UA" dirty="0"/>
              <a:t>.  </a:t>
            </a:r>
          </a:p>
          <a:p>
            <a:endParaRPr lang="uk-UA" dirty="0"/>
          </a:p>
        </p:txBody>
      </p:sp>
      <p:pic>
        <p:nvPicPr>
          <p:cNvPr id="3076" name="Picture 4" descr="Процесинг РНК-транскриптів - Біосинтез РНК (транскрипція) - МЕТАБОЛІЗМ  НУКЛЕЇНОВИХ КИСЛОТ - БІОХІМІЯ - Підручник - Остапченко Л. І. 2012">
            <a:extLst>
              <a:ext uri="{FF2B5EF4-FFF2-40B4-BE49-F238E27FC236}">
                <a16:creationId xmlns:a16="http://schemas.microsoft.com/office/drawing/2014/main" id="{21DAA2AF-2B3E-43C1-94CF-A2B93FA74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912" y="2465798"/>
            <a:ext cx="5585938" cy="31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E328533-A46A-4707-8F9B-128257E74B0F}"/>
              </a:ext>
            </a:extLst>
          </p:cNvPr>
          <p:cNvSpPr/>
          <p:nvPr/>
        </p:nvSpPr>
        <p:spPr>
          <a:xfrm>
            <a:off x="571500" y="2854531"/>
            <a:ext cx="300990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100" dirty="0"/>
              <a:t>При цьому наприклад  до </a:t>
            </a:r>
            <a:r>
              <a:rPr lang="uk-UA" sz="2100" dirty="0" err="1"/>
              <a:t>оперону</a:t>
            </a:r>
            <a:r>
              <a:rPr lang="uk-UA" sz="2100" dirty="0"/>
              <a:t> </a:t>
            </a:r>
            <a:r>
              <a:rPr lang="uk-UA" sz="2100" dirty="0" err="1"/>
              <a:t>рРНК</a:t>
            </a:r>
            <a:r>
              <a:rPr lang="uk-UA" sz="2100" dirty="0"/>
              <a:t> входять кластери генів 23S, 16S і  5S </a:t>
            </a:r>
            <a:r>
              <a:rPr lang="uk-UA" sz="2100" dirty="0" err="1"/>
              <a:t>рРНК</a:t>
            </a:r>
            <a:r>
              <a:rPr lang="uk-UA" sz="2100" dirty="0"/>
              <a:t>. Ці гени розташовані </a:t>
            </a:r>
            <a:r>
              <a:rPr lang="uk-UA" sz="2100" dirty="0" err="1"/>
              <a:t>тандемно</a:t>
            </a:r>
            <a:r>
              <a:rPr lang="uk-UA" sz="2100" dirty="0"/>
              <a:t> і транскрибуються як одне ціле з утворенням 30S-РНК-попередника.</a:t>
            </a:r>
            <a:endParaRPr lang="ru-UA" sz="2100" dirty="0"/>
          </a:p>
        </p:txBody>
      </p:sp>
    </p:spTree>
    <p:extLst>
      <p:ext uri="{BB962C8B-B14F-4D97-AF65-F5344CB8AC3E}">
        <p14:creationId xmlns:p14="http://schemas.microsoft.com/office/powerpoint/2010/main" val="651414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CCAA57-FAA5-4A72-A65D-15BEBCC8E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29515" r="30679" b="28034"/>
          <a:stretch/>
        </p:blipFill>
        <p:spPr>
          <a:xfrm>
            <a:off x="693821" y="1217219"/>
            <a:ext cx="8331800" cy="5059786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3DA1A5C-37A4-499C-B6CE-B29CF27C2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371" y="31316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Сучасна система живого світу</a:t>
            </a:r>
            <a:endParaRPr lang="ru-UA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EF4837-3948-4D4D-95AD-4063B2185E04}"/>
              </a:ext>
            </a:extLst>
          </p:cNvPr>
          <p:cNvSpPr txBox="1"/>
          <p:nvPr/>
        </p:nvSpPr>
        <p:spPr>
          <a:xfrm>
            <a:off x="2809243" y="5907673"/>
            <a:ext cx="5640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LUCA</a:t>
            </a:r>
            <a:r>
              <a:rPr lang="uk-UA" dirty="0">
                <a:highlight>
                  <a:srgbClr val="00FFFF"/>
                </a:highlight>
              </a:rPr>
              <a:t> (останній спільний предок клітинних організмів)</a:t>
            </a:r>
            <a:endParaRPr lang="ru-UA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13881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46ABC62-4736-4700-8520-905CDD4D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183E1B-8811-482B-BA95-EBE6739558EC}"/>
              </a:ext>
            </a:extLst>
          </p:cNvPr>
          <p:cNvPicPr/>
          <p:nvPr/>
        </p:nvPicPr>
        <p:blipFill rotWithShape="1">
          <a:blip r:embed="rId2"/>
          <a:srcRect l="899" t="6442"/>
          <a:stretch/>
        </p:blipFill>
        <p:spPr>
          <a:xfrm>
            <a:off x="82192" y="441788"/>
            <a:ext cx="9061807" cy="641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0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0737FFC-4E23-4F0E-BCBF-3424642C0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732F21-1BC0-43E1-BE30-50FC31054B79}"/>
              </a:ext>
            </a:extLst>
          </p:cNvPr>
          <p:cNvPicPr/>
          <p:nvPr/>
        </p:nvPicPr>
        <p:blipFill rotWithShape="1">
          <a:blip r:embed="rId2"/>
          <a:srcRect l="1184" t="6292"/>
          <a:stretch/>
        </p:blipFill>
        <p:spPr>
          <a:xfrm>
            <a:off x="108284" y="431514"/>
            <a:ext cx="9035715" cy="6426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3A994-5DEE-4EC6-B8E6-7D6C326A4A43}"/>
              </a:ext>
            </a:extLst>
          </p:cNvPr>
          <p:cNvSpPr txBox="1"/>
          <p:nvPr/>
        </p:nvSpPr>
        <p:spPr>
          <a:xfrm>
            <a:off x="6713620" y="1720517"/>
            <a:ext cx="2322095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або</a:t>
            </a:r>
            <a:r>
              <a:rPr lang="ru-RU" b="1" dirty="0">
                <a:solidFill>
                  <a:srgbClr val="C00000"/>
                </a:solidFill>
              </a:rPr>
              <a:t> Пан-геном (</a:t>
            </a:r>
            <a:r>
              <a:rPr lang="ru-RU" b="1" dirty="0" err="1">
                <a:solidFill>
                  <a:srgbClr val="C00000"/>
                </a:solidFill>
              </a:rPr>
              <a:t>жовтий</a:t>
            </a:r>
            <a:r>
              <a:rPr lang="ru-RU" b="1" dirty="0">
                <a:solidFill>
                  <a:srgbClr val="C00000"/>
                </a:solidFill>
              </a:rPr>
              <a:t> +</a:t>
            </a:r>
            <a:r>
              <a:rPr lang="ru-RU" b="1" dirty="0" err="1">
                <a:solidFill>
                  <a:srgbClr val="C00000"/>
                </a:solidFill>
              </a:rPr>
              <a:t>блакитний</a:t>
            </a:r>
            <a:r>
              <a:rPr lang="ru-RU" b="1" dirty="0">
                <a:solidFill>
                  <a:srgbClr val="C00000"/>
                </a:solidFill>
              </a:rPr>
              <a:t>)</a:t>
            </a:r>
            <a:endParaRPr lang="ru-UA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7B7CB40-ABE4-4FB0-9209-6DFD2402DA7E}"/>
              </a:ext>
            </a:extLst>
          </p:cNvPr>
          <p:cNvSpPr/>
          <p:nvPr/>
        </p:nvSpPr>
        <p:spPr>
          <a:xfrm>
            <a:off x="372979" y="4896853"/>
            <a:ext cx="3705726" cy="1407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5332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DC72A9-E54E-4296-8979-87D0BDF0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649349"/>
          </a:xfrm>
        </p:spPr>
        <p:txBody>
          <a:bodyPr>
            <a:normAutofit/>
          </a:bodyPr>
          <a:lstStyle/>
          <a:p>
            <a:pPr algn="ctr"/>
            <a:r>
              <a:rPr lang="uk-UA" sz="2700" b="1" i="1" dirty="0">
                <a:solidFill>
                  <a:srgbClr val="FF0000"/>
                </a:solidFill>
              </a:rPr>
              <a:t>Загальна будова </a:t>
            </a:r>
            <a:r>
              <a:rPr lang="uk-UA" sz="2700" b="1" i="1" dirty="0" err="1">
                <a:solidFill>
                  <a:srgbClr val="FF0000"/>
                </a:solidFill>
              </a:rPr>
              <a:t>оперону</a:t>
            </a:r>
            <a:r>
              <a:rPr lang="uk-UA" sz="2700" b="1" i="1" dirty="0">
                <a:solidFill>
                  <a:srgbClr val="FF0000"/>
                </a:solidFill>
              </a:rPr>
              <a:t> прокаріот</a:t>
            </a:r>
            <a:endParaRPr lang="ru-UA" sz="2700" b="1" i="1" dirty="0">
              <a:solidFill>
                <a:srgbClr val="FF000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6291278-51EB-4C92-9133-6155D962E97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4757" t="45838" r="27269" b="33637"/>
          <a:stretch/>
        </p:blipFill>
        <p:spPr bwMode="auto">
          <a:xfrm>
            <a:off x="5167923" y="4676665"/>
            <a:ext cx="3074377" cy="1092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B671B94-D048-41FE-B267-8BCB9F0960A4}"/>
              </a:ext>
            </a:extLst>
          </p:cNvPr>
          <p:cNvSpPr/>
          <p:nvPr/>
        </p:nvSpPr>
        <p:spPr>
          <a:xfrm>
            <a:off x="439616" y="3327020"/>
            <a:ext cx="8264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b="1" u="sng" dirty="0" err="1"/>
              <a:t>Оперон</a:t>
            </a:r>
            <a:r>
              <a:rPr lang="uk-UA" sz="2400" b="1" dirty="0"/>
              <a:t> прокаріот</a:t>
            </a:r>
            <a:r>
              <a:rPr lang="uk-UA" sz="2400" dirty="0"/>
              <a:t> </a:t>
            </a:r>
            <a:r>
              <a:rPr lang="uk-UA" sz="2400" b="1" dirty="0"/>
              <a:t> - ділянка ДНК, обмежовану промотором і термінатором, що містить </a:t>
            </a:r>
            <a:r>
              <a:rPr lang="uk-UA" sz="2400" b="1" dirty="0" err="1"/>
              <a:t>цистрони</a:t>
            </a:r>
            <a:r>
              <a:rPr lang="uk-UA" sz="2400" b="1" dirty="0"/>
              <a:t>, на структурі яких закодовано білки-ферменти одного метаболічного циклу, і регулюються геном-регулятором</a:t>
            </a:r>
            <a:r>
              <a:rPr lang="uk-UA" sz="2400" dirty="0"/>
              <a:t>.</a:t>
            </a:r>
            <a:endParaRPr lang="ru-UA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A754EF-B2FD-4504-A0D6-77EF9AF3BC4B}"/>
              </a:ext>
            </a:extLst>
          </p:cNvPr>
          <p:cNvPicPr/>
          <p:nvPr/>
        </p:nvPicPr>
        <p:blipFill rotWithShape="1">
          <a:blip r:embed="rId3"/>
          <a:srcRect l="6414" t="31471" r="16750" b="52793"/>
          <a:stretch/>
        </p:blipFill>
        <p:spPr bwMode="auto">
          <a:xfrm>
            <a:off x="1744504" y="1780443"/>
            <a:ext cx="6307296" cy="15465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47FB41-B668-4822-BEC0-27ACF7177479}"/>
              </a:ext>
            </a:extLst>
          </p:cNvPr>
          <p:cNvPicPr/>
          <p:nvPr/>
        </p:nvPicPr>
        <p:blipFill rotWithShape="1">
          <a:blip r:embed="rId4"/>
          <a:srcRect l="3948" t="34912" r="2500" b="37895"/>
          <a:stretch/>
        </p:blipFill>
        <p:spPr>
          <a:xfrm>
            <a:off x="439616" y="199241"/>
            <a:ext cx="8515350" cy="16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84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49B1E13-F9F1-43C8-953D-A1ADF30A4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ru-UA" sz="3600">
                <a:latin typeface="Calibri" panose="020F0502020204030204" pitchFamily="34" charset="0"/>
                <a:cs typeface="Calibri" panose="020F0502020204030204" pitchFamily="34" charset="0"/>
              </a:rPr>
              <a:t>Будова лактозного оперона</a:t>
            </a:r>
            <a:endParaRPr lang="ru-RU" altLang="ru-UA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2F2E77-CBB6-46D2-A11D-C9A25A92BEB0}"/>
              </a:ext>
            </a:extLst>
          </p:cNvPr>
          <p:cNvPicPr/>
          <p:nvPr/>
        </p:nvPicPr>
        <p:blipFill rotWithShape="1">
          <a:blip r:embed="rId2"/>
          <a:srcRect t="6292"/>
          <a:stretch/>
        </p:blipFill>
        <p:spPr>
          <a:xfrm>
            <a:off x="0" y="431514"/>
            <a:ext cx="9144000" cy="642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41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C3CA99E-0F9A-4F6D-B7D8-BACC66DFC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ru-UA">
                <a:latin typeface="Calibri" panose="020F0502020204030204" pitchFamily="34" charset="0"/>
                <a:cs typeface="Calibri" panose="020F0502020204030204" pitchFamily="34" charset="0"/>
              </a:rPr>
              <a:t>Регуляція транскрипції</a:t>
            </a:r>
            <a:endParaRPr lang="ru-RU" altLang="ru-U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FA9445-D21B-4C43-9726-49C26833EDDC}"/>
              </a:ext>
            </a:extLst>
          </p:cNvPr>
          <p:cNvPicPr/>
          <p:nvPr/>
        </p:nvPicPr>
        <p:blipFill rotWithShape="1">
          <a:blip r:embed="rId2"/>
          <a:srcRect l="899" t="6591"/>
          <a:stretch/>
        </p:blipFill>
        <p:spPr>
          <a:xfrm>
            <a:off x="82192" y="452062"/>
            <a:ext cx="9061807" cy="640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13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6D28783-51B7-499D-AB72-14115A26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C31FA8-B25C-42B9-A65A-C795D6C76835}"/>
              </a:ext>
            </a:extLst>
          </p:cNvPr>
          <p:cNvPicPr/>
          <p:nvPr/>
        </p:nvPicPr>
        <p:blipFill rotWithShape="1">
          <a:blip r:embed="rId2"/>
          <a:srcRect t="5093" r="1573"/>
          <a:stretch/>
        </p:blipFill>
        <p:spPr>
          <a:xfrm>
            <a:off x="0" y="349320"/>
            <a:ext cx="9000162" cy="650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64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AC53703-B790-4EE3-93FA-8B549F10E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4EE931-4CAC-4E45-87C2-F697200D35EC}"/>
              </a:ext>
            </a:extLst>
          </p:cNvPr>
          <p:cNvPicPr/>
          <p:nvPr/>
        </p:nvPicPr>
        <p:blipFill rotWithShape="1">
          <a:blip r:embed="rId2"/>
          <a:srcRect l="1" t="5693" r="786"/>
          <a:stretch/>
        </p:blipFill>
        <p:spPr>
          <a:xfrm>
            <a:off x="0" y="390418"/>
            <a:ext cx="9072081" cy="646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49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C9828-ABE9-4C5E-A547-7BA85C0DE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34" y="365126"/>
            <a:ext cx="2993320" cy="1247105"/>
          </a:xfrm>
        </p:spPr>
        <p:txBody>
          <a:bodyPr>
            <a:noAutofit/>
          </a:bodyPr>
          <a:lstStyle/>
          <a:p>
            <a:r>
              <a:rPr lang="ru-RU" sz="4000" b="1" dirty="0" err="1">
                <a:solidFill>
                  <a:srgbClr val="C00000"/>
                </a:solidFill>
              </a:rPr>
              <a:t>Лактозний</a:t>
            </a:r>
            <a:r>
              <a:rPr lang="ru-RU" sz="4000" b="1" dirty="0">
                <a:solidFill>
                  <a:srgbClr val="C00000"/>
                </a:solidFill>
              </a:rPr>
              <a:t> оперон </a:t>
            </a:r>
            <a:br>
              <a:rPr lang="en-US" sz="4000" b="1" dirty="0">
                <a:solidFill>
                  <a:srgbClr val="C00000"/>
                </a:solidFill>
              </a:rPr>
            </a:br>
            <a:r>
              <a:rPr lang="uk-UA" sz="4000" b="1" i="1" dirty="0">
                <a:solidFill>
                  <a:srgbClr val="C00000"/>
                </a:solidFill>
              </a:rPr>
              <a:t>Е.</a:t>
            </a:r>
            <a:r>
              <a:rPr lang="en-US" sz="4000" b="1" i="1" dirty="0">
                <a:solidFill>
                  <a:srgbClr val="C00000"/>
                </a:solidFill>
              </a:rPr>
              <a:t> coli</a:t>
            </a:r>
            <a:endParaRPr lang="ru-UA" sz="40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8A9A97B-51B8-4456-AEB0-972177C5F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3054" y="228599"/>
            <a:ext cx="5591212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60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60CC52-1E18-49CE-8FDC-8BB3563F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67C48D-351C-4ED9-B8AE-8C3423C9F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387CDD-CCFA-4E05-AE62-504EEE2CA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816"/>
            <a:ext cx="9238941" cy="621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09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AB2605B-99C7-47D1-89B9-28673B08B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sz="2800" b="1">
                <a:solidFill>
                  <a:schemeClr val="tx1"/>
                </a:solidFill>
              </a:rPr>
              <a:t>Комунікація бактерій – відчуття кворуму </a:t>
            </a:r>
            <a:br>
              <a:rPr lang="uk-UA" sz="2800" b="1"/>
            </a:br>
            <a:r>
              <a:rPr lang="uk-UA" sz="2800" b="1">
                <a:solidFill>
                  <a:schemeClr val="tx1"/>
                </a:solidFill>
              </a:rPr>
              <a:t>(</a:t>
            </a:r>
            <a:r>
              <a:rPr lang="uk-UA" sz="2800">
                <a:solidFill>
                  <a:schemeClr val="tx1"/>
                </a:solidFill>
              </a:rPr>
              <a:t>розпізнання кворуму  -Quorum sensing)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2445C4-C8BF-4C54-B654-F4607B04639B}"/>
              </a:ext>
            </a:extLst>
          </p:cNvPr>
          <p:cNvPicPr/>
          <p:nvPr/>
        </p:nvPicPr>
        <p:blipFill rotWithShape="1">
          <a:blip r:embed="rId2"/>
          <a:srcRect t="5992"/>
          <a:stretch/>
        </p:blipFill>
        <p:spPr>
          <a:xfrm>
            <a:off x="0" y="410966"/>
            <a:ext cx="9144000" cy="64470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D0A996-CE16-44BD-9AC3-46FD2AF08572}"/>
              </a:ext>
            </a:extLst>
          </p:cNvPr>
          <p:cNvPicPr/>
          <p:nvPr/>
        </p:nvPicPr>
        <p:blipFill rotWithShape="1">
          <a:blip r:embed="rId3"/>
          <a:srcRect l="54004" t="32155" r="14313" b="22235"/>
          <a:stretch/>
        </p:blipFill>
        <p:spPr bwMode="auto">
          <a:xfrm>
            <a:off x="5460151" y="1477142"/>
            <a:ext cx="3497360" cy="25780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B8E5D9-FF5D-475E-9987-EBA2DB11BFD2}"/>
              </a:ext>
            </a:extLst>
          </p:cNvPr>
          <p:cNvSpPr/>
          <p:nvPr/>
        </p:nvSpPr>
        <p:spPr>
          <a:xfrm>
            <a:off x="5269832" y="4415589"/>
            <a:ext cx="3777915" cy="8181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" name="Picture 2" descr="How Bacteria Communicate?Know about Bacterial Quorum Sensing - Food  Marketing Technology">
            <a:extLst>
              <a:ext uri="{FF2B5EF4-FFF2-40B4-BE49-F238E27FC236}">
                <a16:creationId xmlns:a16="http://schemas.microsoft.com/office/drawing/2014/main" id="{2E9B4A88-77E2-4483-AE4A-C49D18E79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34" y="3548798"/>
            <a:ext cx="3316887" cy="190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112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D12A03-07AE-4DEA-A0F5-27387D518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100" b="1" i="1" dirty="0" err="1">
                <a:solidFill>
                  <a:srgbClr val="FF0000"/>
                </a:solidFill>
              </a:rPr>
              <a:t>Що</a:t>
            </a:r>
            <a:r>
              <a:rPr lang="ru-RU" sz="2100" b="1" i="1" dirty="0">
                <a:solidFill>
                  <a:srgbClr val="FF0000"/>
                </a:solidFill>
              </a:rPr>
              <a:t> є </a:t>
            </a:r>
            <a:r>
              <a:rPr lang="ru-RU" sz="2100" b="1" i="1" dirty="0" err="1">
                <a:solidFill>
                  <a:srgbClr val="FF0000"/>
                </a:solidFill>
              </a:rPr>
              <a:t>філогенетичним</a:t>
            </a:r>
            <a:r>
              <a:rPr lang="ru-RU" sz="2100" b="1" i="1" dirty="0">
                <a:solidFill>
                  <a:srgbClr val="FF0000"/>
                </a:solidFill>
              </a:rPr>
              <a:t> маркером для </a:t>
            </a:r>
            <a:r>
              <a:rPr lang="ru-RU" sz="2100" b="1" i="1" dirty="0" err="1">
                <a:solidFill>
                  <a:srgbClr val="FF0000"/>
                </a:solidFill>
              </a:rPr>
              <a:t>сучасної</a:t>
            </a:r>
            <a:r>
              <a:rPr lang="ru-RU" sz="2100" b="1" i="1" dirty="0">
                <a:solidFill>
                  <a:srgbClr val="FF0000"/>
                </a:solidFill>
              </a:rPr>
              <a:t> систематики?</a:t>
            </a:r>
            <a:endParaRPr lang="ru-UA" sz="2100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4E7AD8-E803-4EF9-90BD-20EC7E4AA10C}"/>
              </a:ext>
            </a:extLst>
          </p:cNvPr>
          <p:cNvPicPr/>
          <p:nvPr/>
        </p:nvPicPr>
        <p:blipFill rotWithShape="1">
          <a:blip r:embed="rId2"/>
          <a:srcRect l="24798" t="15830" r="25614" b="18198"/>
          <a:stretch/>
        </p:blipFill>
        <p:spPr bwMode="auto">
          <a:xfrm>
            <a:off x="5238760" y="2698954"/>
            <a:ext cx="3510740" cy="28267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D7E298-AA94-4E52-822F-F4521F62C1CD}"/>
              </a:ext>
            </a:extLst>
          </p:cNvPr>
          <p:cNvPicPr/>
          <p:nvPr/>
        </p:nvPicPr>
        <p:blipFill rotWithShape="1">
          <a:blip r:embed="rId3"/>
          <a:srcRect l="18806" t="48967" r="19458" b="35801"/>
          <a:stretch/>
        </p:blipFill>
        <p:spPr bwMode="auto">
          <a:xfrm>
            <a:off x="132815" y="2645689"/>
            <a:ext cx="4860874" cy="10479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7926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Объект 2"/>
          <p:cNvSpPr>
            <a:spLocks noGrp="1"/>
          </p:cNvSpPr>
          <p:nvPr>
            <p:ph idx="1"/>
          </p:nvPr>
        </p:nvSpPr>
        <p:spPr>
          <a:xfrm>
            <a:off x="179388" y="4868863"/>
            <a:ext cx="8575675" cy="1989137"/>
          </a:xfrm>
        </p:spPr>
        <p:txBody>
          <a:bodyPr/>
          <a:lstStyle/>
          <a:p>
            <a:pPr eaLnBrk="1" hangingPunct="1"/>
            <a:r>
              <a:rPr lang="ru-RU" sz="2800" b="1" dirty="0">
                <a:latin typeface="Calibri" pitchFamily="34" charset="0"/>
              </a:rPr>
              <a:t>При </a:t>
            </a:r>
            <a:r>
              <a:rPr lang="ru-RU" sz="2800" b="1" dirty="0" err="1">
                <a:latin typeface="Calibri" pitchFamily="34" charset="0"/>
              </a:rPr>
              <a:t>малій</a:t>
            </a:r>
            <a:r>
              <a:rPr lang="ru-RU" sz="2800" b="1" dirty="0">
                <a:latin typeface="Calibri" pitchFamily="34" charset="0"/>
              </a:rPr>
              <a:t> </a:t>
            </a:r>
            <a:r>
              <a:rPr lang="ru-RU" sz="2800" b="1" dirty="0" err="1">
                <a:latin typeface="Calibri" pitchFamily="34" charset="0"/>
              </a:rPr>
              <a:t>щільності</a:t>
            </a:r>
            <a:r>
              <a:rPr lang="ru-RU" sz="2800" b="1" dirty="0">
                <a:latin typeface="Calibri" pitchFamily="34" charset="0"/>
              </a:rPr>
              <a:t> </a:t>
            </a:r>
            <a:r>
              <a:rPr lang="ru-RU" sz="2800" b="1" dirty="0" err="1">
                <a:latin typeface="Calibri" pitchFamily="34" charset="0"/>
              </a:rPr>
              <a:t>колонії</a:t>
            </a:r>
            <a:r>
              <a:rPr lang="ru-RU" sz="2800" b="1" dirty="0">
                <a:latin typeface="Calibri" pitchFamily="34" charset="0"/>
              </a:rPr>
              <a:t> (</a:t>
            </a:r>
            <a:r>
              <a:rPr lang="ru-RU" sz="2800" b="1" dirty="0" err="1">
                <a:latin typeface="Calibri" pitchFamily="34" charset="0"/>
              </a:rPr>
              <a:t>зліва</a:t>
            </a:r>
            <a:r>
              <a:rPr lang="ru-RU" sz="2800" b="1" dirty="0">
                <a:latin typeface="Calibri" pitchFamily="34" charset="0"/>
              </a:rPr>
              <a:t>) </a:t>
            </a:r>
            <a:r>
              <a:rPr lang="ru-RU" sz="2800" b="1" dirty="0" err="1">
                <a:solidFill>
                  <a:srgbClr val="FF0000"/>
                </a:solidFill>
                <a:latin typeface="Calibri" pitchFamily="34" charset="0"/>
              </a:rPr>
              <a:t>токсини</a:t>
            </a:r>
            <a:r>
              <a:rPr lang="ru-RU" sz="2800" b="1" dirty="0">
                <a:solidFill>
                  <a:srgbClr val="FF0000"/>
                </a:solidFill>
                <a:latin typeface="Calibri" pitchFamily="34" charset="0"/>
              </a:rPr>
              <a:t> (</a:t>
            </a:r>
            <a:r>
              <a:rPr lang="ru-RU" sz="2800" b="1" dirty="0" err="1">
                <a:solidFill>
                  <a:srgbClr val="FF0000"/>
                </a:solidFill>
                <a:latin typeface="Calibri" pitchFamily="34" charset="0"/>
              </a:rPr>
              <a:t>червоні</a:t>
            </a:r>
            <a:r>
              <a:rPr lang="ru-RU" sz="28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Calibri" pitchFamily="34" charset="0"/>
              </a:rPr>
              <a:t>кружальця</a:t>
            </a:r>
            <a:r>
              <a:rPr lang="ru-RU" sz="2800" b="1" dirty="0">
                <a:solidFill>
                  <a:srgbClr val="FF0000"/>
                </a:solidFill>
                <a:latin typeface="Calibri" pitchFamily="34" charset="0"/>
              </a:rPr>
              <a:t>) </a:t>
            </a:r>
            <a:r>
              <a:rPr lang="ru-RU" sz="2800" b="1" dirty="0">
                <a:latin typeface="Calibri" pitchFamily="34" charset="0"/>
              </a:rPr>
              <a:t>не </a:t>
            </a:r>
            <a:r>
              <a:rPr lang="ru-RU" sz="2800" b="1" dirty="0" err="1">
                <a:latin typeface="Calibri" pitchFamily="34" charset="0"/>
              </a:rPr>
              <a:t>продукуються</a:t>
            </a:r>
            <a:r>
              <a:rPr lang="ru-RU" sz="2800" b="1" dirty="0">
                <a:latin typeface="Calibri" pitchFamily="34" charset="0"/>
              </a:rPr>
              <a:t>, при </a:t>
            </a:r>
            <a:r>
              <a:rPr lang="ru-RU" sz="2800" b="1" dirty="0" err="1">
                <a:latin typeface="Calibri" pitchFamily="34" charset="0"/>
              </a:rPr>
              <a:t>досягненні</a:t>
            </a:r>
            <a:r>
              <a:rPr lang="ru-RU" sz="2800" b="1" dirty="0">
                <a:latin typeface="Calibri" pitchFamily="34" charset="0"/>
              </a:rPr>
              <a:t> кворума (справа) – синтез. </a:t>
            </a:r>
            <a:r>
              <a:rPr lang="ru-RU" sz="2800" b="1" dirty="0" err="1">
                <a:solidFill>
                  <a:srgbClr val="0000CC"/>
                </a:solidFill>
                <a:latin typeface="Calibri" pitchFamily="34" charset="0"/>
              </a:rPr>
              <a:t>Сині</a:t>
            </a:r>
            <a:r>
              <a:rPr lang="ru-RU" sz="2800" b="1" dirty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ru-RU" sz="2800" b="1" dirty="0" err="1">
                <a:solidFill>
                  <a:srgbClr val="0000CC"/>
                </a:solidFill>
                <a:latin typeface="Calibri" pitchFamily="34" charset="0"/>
              </a:rPr>
              <a:t>кружальця</a:t>
            </a:r>
            <a:r>
              <a:rPr lang="ru-RU" sz="2800" b="1" dirty="0">
                <a:solidFill>
                  <a:srgbClr val="0000CC"/>
                </a:solidFill>
                <a:latin typeface="Calibri" pitchFamily="34" charset="0"/>
              </a:rPr>
              <a:t> - </a:t>
            </a:r>
            <a:r>
              <a:rPr lang="ru-RU" sz="2800" b="1" dirty="0" err="1">
                <a:solidFill>
                  <a:srgbClr val="0000CC"/>
                </a:solidFill>
                <a:latin typeface="Calibri" pitchFamily="34" charset="0"/>
              </a:rPr>
              <a:t>феромони</a:t>
            </a:r>
            <a:endParaRPr lang="ru-RU" sz="28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7143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4000" b="1" dirty="0" err="1">
                <a:solidFill>
                  <a:srgbClr val="FF0000"/>
                </a:solidFill>
                <a:latin typeface="Calibri" pitchFamily="34" charset="0"/>
              </a:rPr>
              <a:t>Quorum</a:t>
            </a:r>
            <a:r>
              <a:rPr lang="ru-RU" sz="40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Calibri" pitchFamily="34" charset="0"/>
              </a:rPr>
              <a:t>sensing</a:t>
            </a:r>
            <a:endParaRPr lang="ru-RU" sz="4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92150"/>
            <a:ext cx="6929438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650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Calibri" pitchFamily="34" charset="0"/>
              </a:rPr>
              <a:t>Як «</a:t>
            </a:r>
            <a:r>
              <a:rPr lang="ru-RU" sz="3200" b="1" dirty="0" err="1">
                <a:solidFill>
                  <a:srgbClr val="FF0000"/>
                </a:solidFill>
                <a:latin typeface="Calibri" pitchFamily="34" charset="0"/>
              </a:rPr>
              <a:t>обдурити</a:t>
            </a:r>
            <a:r>
              <a:rPr lang="ru-RU" sz="3200" b="1" dirty="0">
                <a:solidFill>
                  <a:srgbClr val="FF0000"/>
                </a:solidFill>
                <a:latin typeface="Calibri" pitchFamily="34" charset="0"/>
              </a:rPr>
              <a:t>» </a:t>
            </a:r>
            <a:r>
              <a:rPr lang="ru-RU" sz="3200" b="1" dirty="0" err="1">
                <a:solidFill>
                  <a:srgbClr val="FF0000"/>
                </a:solidFill>
                <a:latin typeface="Calibri" pitchFamily="34" charset="0"/>
              </a:rPr>
              <a:t>бактерії</a:t>
            </a:r>
            <a:r>
              <a:rPr lang="ru-RU" sz="3200" b="1" dirty="0">
                <a:solidFill>
                  <a:srgbClr val="FF0000"/>
                </a:solidFill>
                <a:latin typeface="Calibri" pitchFamily="34" charset="0"/>
              </a:rPr>
              <a:t>?</a:t>
            </a:r>
          </a:p>
        </p:txBody>
      </p:sp>
      <p:pic>
        <p:nvPicPr>
          <p:cNvPr id="5222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836613"/>
            <a:ext cx="6840537" cy="58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926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AF0C546-D572-4ABA-8E63-5AEB108D6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sz="2800" b="1">
                <a:solidFill>
                  <a:schemeClr val="tx1"/>
                </a:solidFill>
              </a:rPr>
              <a:t>Біоплівки</a:t>
            </a:r>
            <a:endParaRPr lang="ru-UA" sz="28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00EFAF-B033-40A3-ABE9-59339B8FC6CA}"/>
              </a:ext>
            </a:extLst>
          </p:cNvPr>
          <p:cNvPicPr/>
          <p:nvPr/>
        </p:nvPicPr>
        <p:blipFill rotWithShape="1">
          <a:blip r:embed="rId2"/>
          <a:srcRect t="5543" b="-5543"/>
          <a:stretch/>
        </p:blipFill>
        <p:spPr>
          <a:xfrm>
            <a:off x="0" y="38014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29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8ECFC9-7F92-4F9C-9B7E-14B1EDBBC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27" y="192662"/>
            <a:ext cx="8322261" cy="994172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solidFill>
                  <a:srgbClr val="FF0000"/>
                </a:solidFill>
              </a:rPr>
              <a:t>Як передається генетична інформація у мікроорганізмів?</a:t>
            </a:r>
            <a:br>
              <a:rPr lang="uk-UA" sz="2400" b="1" i="1" dirty="0">
                <a:solidFill>
                  <a:srgbClr val="FF0000"/>
                </a:solidFill>
              </a:rPr>
            </a:br>
            <a:r>
              <a:rPr lang="uk-UA" sz="2400" b="1" i="1" dirty="0">
                <a:solidFill>
                  <a:srgbClr val="FF0000"/>
                </a:solidFill>
              </a:rPr>
              <a:t>Вертикально ! та горизонтально !</a:t>
            </a:r>
            <a:endParaRPr lang="ru-UA" sz="24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A02BED-0977-4652-8636-5DF05776626C}"/>
              </a:ext>
            </a:extLst>
          </p:cNvPr>
          <p:cNvPicPr/>
          <p:nvPr/>
        </p:nvPicPr>
        <p:blipFill rotWithShape="1">
          <a:blip r:embed="rId2"/>
          <a:srcRect l="24878" t="35361" r="23031" b="17450"/>
          <a:stretch/>
        </p:blipFill>
        <p:spPr bwMode="auto">
          <a:xfrm>
            <a:off x="6007820" y="1011063"/>
            <a:ext cx="3045041" cy="1757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695304-9342-4E1A-BCBD-A0792BC0322C}"/>
              </a:ext>
            </a:extLst>
          </p:cNvPr>
          <p:cNvPicPr/>
          <p:nvPr/>
        </p:nvPicPr>
        <p:blipFill rotWithShape="1">
          <a:blip r:embed="rId3"/>
          <a:srcRect l="50020" t="37573" r="22952" b="5460"/>
          <a:stretch/>
        </p:blipFill>
        <p:spPr bwMode="auto">
          <a:xfrm>
            <a:off x="4571485" y="2981514"/>
            <a:ext cx="2808658" cy="37649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3CB6B6-DDAE-4DA3-9F0C-DAE9F9C4C1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30" t="22136" r="51359" b="14822"/>
          <a:stretch/>
        </p:blipFill>
        <p:spPr>
          <a:xfrm>
            <a:off x="694955" y="1825463"/>
            <a:ext cx="3167182" cy="471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04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936E382-97D6-4096-8091-EFAA0D116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sz="2800" b="1">
                <a:solidFill>
                  <a:schemeClr val="tx1"/>
                </a:solidFill>
              </a:rPr>
              <a:t>Горизонтальний перенос генів</a:t>
            </a:r>
            <a:endParaRPr lang="ru-UA" sz="28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5863E4-5B17-4BB8-B4EB-8404D8FAF193}"/>
              </a:ext>
            </a:extLst>
          </p:cNvPr>
          <p:cNvPicPr/>
          <p:nvPr/>
        </p:nvPicPr>
        <p:blipFill rotWithShape="1">
          <a:blip r:embed="rId2"/>
          <a:srcRect t="6891"/>
          <a:stretch/>
        </p:blipFill>
        <p:spPr>
          <a:xfrm>
            <a:off x="0" y="472610"/>
            <a:ext cx="9144000" cy="638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256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70BD24A-AA46-4AEE-BD93-9D27ABB641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UA"/>
              <a:t>  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BB40493D-2134-44CB-AE0F-4FF1CFCF54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42975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uk-UA" altLang="ru-UA" dirty="0"/>
              <a:t>               </a:t>
            </a:r>
          </a:p>
          <a:p>
            <a:pPr>
              <a:buFontTx/>
              <a:buNone/>
            </a:pPr>
            <a:r>
              <a:rPr lang="uk-UA" altLang="ru-UA" b="1" i="1" dirty="0"/>
              <a:t>                  </a:t>
            </a:r>
            <a:r>
              <a:rPr lang="uk-UA" altLang="ru-UA" sz="4000" b="1" i="1" dirty="0">
                <a:solidFill>
                  <a:srgbClr val="0000FF"/>
                </a:solidFill>
                <a:highlight>
                  <a:srgbClr val="FFFF00"/>
                </a:highlight>
              </a:rPr>
              <a:t>Мобільні генетичні</a:t>
            </a:r>
          </a:p>
          <a:p>
            <a:pPr>
              <a:buFontTx/>
              <a:buNone/>
            </a:pPr>
            <a:r>
              <a:rPr lang="uk-UA" altLang="ru-UA" sz="4000" b="1" i="1" dirty="0">
                <a:solidFill>
                  <a:srgbClr val="0000FF"/>
                </a:solidFill>
                <a:highlight>
                  <a:srgbClr val="FFFF00"/>
                </a:highlight>
              </a:rPr>
              <a:t>                елементи прокаріот:</a:t>
            </a:r>
          </a:p>
          <a:p>
            <a:pPr>
              <a:buFontTx/>
              <a:buNone/>
            </a:pPr>
            <a:endParaRPr lang="uk-UA" altLang="ru-UA" sz="3600" b="1" i="1" dirty="0">
              <a:solidFill>
                <a:srgbClr val="0000FF"/>
              </a:solidFill>
            </a:endParaRPr>
          </a:p>
          <a:p>
            <a:pPr>
              <a:buFontTx/>
              <a:buChar char="-"/>
            </a:pPr>
            <a:r>
              <a:rPr lang="uk-UA" altLang="ru-UA" sz="3600" b="1" i="1" dirty="0" err="1">
                <a:solidFill>
                  <a:srgbClr val="0000FF"/>
                </a:solidFill>
              </a:rPr>
              <a:t>Інсерційні</a:t>
            </a:r>
            <a:r>
              <a:rPr lang="uk-UA" altLang="ru-UA" sz="3600" b="1" i="1" dirty="0">
                <a:solidFill>
                  <a:srgbClr val="0000FF"/>
                </a:solidFill>
              </a:rPr>
              <a:t> елементи</a:t>
            </a:r>
          </a:p>
          <a:p>
            <a:pPr>
              <a:buFontTx/>
              <a:buChar char="-"/>
            </a:pPr>
            <a:r>
              <a:rPr lang="uk-UA" altLang="ru-UA" sz="3600" b="1" i="1" dirty="0" err="1">
                <a:solidFill>
                  <a:srgbClr val="0000FF"/>
                </a:solidFill>
              </a:rPr>
              <a:t>Транспозони</a:t>
            </a:r>
            <a:endParaRPr lang="uk-UA" altLang="ru-UA" sz="3600" b="1" i="1" dirty="0">
              <a:solidFill>
                <a:srgbClr val="0000FF"/>
              </a:solidFill>
            </a:endParaRPr>
          </a:p>
          <a:p>
            <a:pPr>
              <a:buFontTx/>
              <a:buChar char="-"/>
            </a:pPr>
            <a:r>
              <a:rPr lang="uk-UA" altLang="ru-UA" sz="3600" b="1" i="1" dirty="0" err="1">
                <a:solidFill>
                  <a:srgbClr val="0000FF"/>
                </a:solidFill>
              </a:rPr>
              <a:t>Інтегрони</a:t>
            </a:r>
            <a:endParaRPr lang="uk-UA" altLang="ru-UA" sz="36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E0D7A93-68BF-4850-9913-F29E5EA3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3000">
                <a:solidFill>
                  <a:schemeClr val="tx1"/>
                </a:solidFill>
                <a:latin typeface="Calibri" pitchFamily="34" charset="0"/>
              </a:rPr>
              <a:t>Вставочні (інсерційні) послідовності </a:t>
            </a:r>
            <a:br>
              <a:rPr lang="ru-RU" sz="3000">
                <a:solidFill>
                  <a:schemeClr val="tx1"/>
                </a:solidFill>
                <a:latin typeface="Calibri" pitchFamily="34" charset="0"/>
              </a:rPr>
            </a:br>
            <a:r>
              <a:rPr lang="ru-RU" sz="300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en-US" sz="3000" b="1">
                <a:solidFill>
                  <a:schemeClr val="tx1"/>
                </a:solidFill>
                <a:latin typeface="Calibri" pitchFamily="34" charset="0"/>
              </a:rPr>
              <a:t>IS-</a:t>
            </a:r>
            <a:r>
              <a:rPr lang="ru-RU" sz="3000" b="1">
                <a:solidFill>
                  <a:schemeClr val="tx1"/>
                </a:solidFill>
                <a:latin typeface="Calibri" pitchFamily="34" charset="0"/>
              </a:rPr>
              <a:t>елементи</a:t>
            </a:r>
            <a:r>
              <a:rPr lang="en-US" sz="3000">
                <a:solidFill>
                  <a:schemeClr val="tx1"/>
                </a:solidFill>
                <a:latin typeface="Calibri" pitchFamily="34" charset="0"/>
              </a:rPr>
              <a:t>)</a:t>
            </a:r>
            <a:endParaRPr lang="ru-RU" sz="30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0E35FE-A6CB-4488-B9BE-0E446711B766}"/>
              </a:ext>
            </a:extLst>
          </p:cNvPr>
          <p:cNvPicPr/>
          <p:nvPr/>
        </p:nvPicPr>
        <p:blipFill rotWithShape="1">
          <a:blip r:embed="rId2"/>
          <a:srcRect l="2532" t="18589"/>
          <a:stretch/>
        </p:blipFill>
        <p:spPr>
          <a:xfrm>
            <a:off x="1819220" y="1120397"/>
            <a:ext cx="7255982" cy="38576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85DFDB-51BC-4BA6-B5E3-45D8673E7CF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6" t="45382" r="44714" b="23147"/>
          <a:stretch/>
        </p:blipFill>
        <p:spPr bwMode="auto">
          <a:xfrm>
            <a:off x="147500" y="4859383"/>
            <a:ext cx="5299711" cy="16949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D4FFD6B-C374-49F9-8338-4D2B9024307C}"/>
              </a:ext>
            </a:extLst>
          </p:cNvPr>
          <p:cNvSpPr txBox="1">
            <a:spLocks/>
          </p:cNvSpPr>
          <p:nvPr/>
        </p:nvSpPr>
        <p:spPr>
          <a:xfrm>
            <a:off x="147500" y="6799"/>
            <a:ext cx="8996500" cy="895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err="1">
                <a:highlight>
                  <a:srgbClr val="FFFF00"/>
                </a:highlight>
              </a:rPr>
              <a:t>Вставочні</a:t>
            </a:r>
            <a:r>
              <a:rPr lang="uk-UA" b="1" dirty="0">
                <a:highlight>
                  <a:srgbClr val="FFFF00"/>
                </a:highlight>
              </a:rPr>
              <a:t> (</a:t>
            </a:r>
            <a:r>
              <a:rPr lang="uk-UA" b="1" dirty="0" err="1">
                <a:highlight>
                  <a:srgbClr val="FFFF00"/>
                </a:highlight>
              </a:rPr>
              <a:t>інсерційні</a:t>
            </a:r>
            <a:r>
              <a:rPr lang="uk-UA" b="1" dirty="0">
                <a:highlight>
                  <a:srgbClr val="FFFF00"/>
                </a:highlight>
              </a:rPr>
              <a:t>) послідовності  (</a:t>
            </a:r>
            <a:r>
              <a:rPr lang="en-US" b="1" dirty="0">
                <a:highlight>
                  <a:srgbClr val="FFFF00"/>
                </a:highlight>
              </a:rPr>
              <a:t>IS</a:t>
            </a:r>
            <a:r>
              <a:rPr lang="uk-UA" b="1" dirty="0">
                <a:highlight>
                  <a:srgbClr val="FFFF00"/>
                </a:highlight>
              </a:rPr>
              <a:t>-елементи)</a:t>
            </a:r>
            <a:endParaRPr lang="ru-UA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224455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5F203B0-B152-47C1-80AE-021690651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3200" b="1">
                <a:latin typeface="Calibri" pitchFamily="34" charset="0"/>
              </a:rPr>
              <a:t>Репликативна (незаконна) рекомбінація – переміщення </a:t>
            </a:r>
            <a:r>
              <a:rPr lang="en-US" sz="3200" b="1">
                <a:latin typeface="Calibri" pitchFamily="34" charset="0"/>
              </a:rPr>
              <a:t>IS-</a:t>
            </a:r>
            <a:r>
              <a:rPr lang="ru-RU" sz="3200" b="1">
                <a:latin typeface="Calibri" pitchFamily="34" charset="0"/>
              </a:rPr>
              <a:t>елементів</a:t>
            </a:r>
            <a:endParaRPr lang="ru-RU" sz="3200" b="1" dirty="0">
              <a:latin typeface="Calibri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F70717-54C3-4D92-AFD3-8E04EDDF7367}"/>
              </a:ext>
            </a:extLst>
          </p:cNvPr>
          <p:cNvPicPr/>
          <p:nvPr/>
        </p:nvPicPr>
        <p:blipFill rotWithShape="1">
          <a:blip r:embed="rId2"/>
          <a:srcRect t="5992"/>
          <a:stretch/>
        </p:blipFill>
        <p:spPr>
          <a:xfrm>
            <a:off x="0" y="410966"/>
            <a:ext cx="9144000" cy="644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297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9">
            <a:extLst>
              <a:ext uri="{FF2B5EF4-FFF2-40B4-BE49-F238E27FC236}">
                <a16:creationId xmlns:a16="http://schemas.microsoft.com/office/drawing/2014/main" id="{14604EAF-D3F9-4F8E-B141-C2E10ABB201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92919" y="0"/>
            <a:ext cx="8229600" cy="893763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ru-UA" sz="3200" b="1" dirty="0">
                <a:highlight>
                  <a:srgbClr val="FFFF00"/>
                </a:highlight>
              </a:rPr>
              <a:t>IS-</a:t>
            </a:r>
            <a:r>
              <a:rPr lang="ru-RU" altLang="ru-UA" sz="3200" b="1" dirty="0">
                <a:highlight>
                  <a:srgbClr val="FFFF00"/>
                </a:highlight>
              </a:rPr>
              <a:t>е</a:t>
            </a:r>
            <a:r>
              <a:rPr lang="uk-UA" altLang="ru-UA" sz="3200" b="1" dirty="0" err="1">
                <a:highlight>
                  <a:srgbClr val="FFFF00"/>
                </a:highlight>
              </a:rPr>
              <a:t>лементи</a:t>
            </a:r>
            <a:r>
              <a:rPr lang="uk-UA" altLang="ru-UA" sz="3200" b="1" dirty="0">
                <a:highlight>
                  <a:srgbClr val="FFFF00"/>
                </a:highlight>
              </a:rPr>
              <a:t> </a:t>
            </a:r>
            <a:r>
              <a:rPr lang="en-US" altLang="ru-UA" sz="3200" b="1" i="1" dirty="0">
                <a:highlight>
                  <a:srgbClr val="FFFF00"/>
                </a:highlight>
              </a:rPr>
              <a:t>E. coli</a:t>
            </a:r>
            <a:endParaRPr lang="uk-UA" altLang="ru-UA" sz="3200" b="1" i="1" dirty="0">
              <a:highlight>
                <a:srgbClr val="FFFF00"/>
              </a:highlight>
            </a:endParaRPr>
          </a:p>
        </p:txBody>
      </p:sp>
      <p:graphicFrame>
        <p:nvGraphicFramePr>
          <p:cNvPr id="39939" name="Group 3">
            <a:extLst>
              <a:ext uri="{FF2B5EF4-FFF2-40B4-BE49-F238E27FC236}">
                <a16:creationId xmlns:a16="http://schemas.microsoft.com/office/drawing/2014/main" id="{B032E379-F7CC-4E03-8209-32CDF85BFCCF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492919" y="893763"/>
          <a:ext cx="8435975" cy="2981834"/>
        </p:xfrm>
        <a:graphic>
          <a:graphicData uri="http://schemas.openxmlformats.org/drawingml/2006/table">
            <a:tbl>
              <a:tblPr/>
              <a:tblGrid>
                <a:gridCol w="1377950">
                  <a:extLst>
                    <a:ext uri="{9D8B030D-6E8A-4147-A177-3AD203B41FA5}">
                      <a16:colId xmlns:a16="http://schemas.microsoft.com/office/drawing/2014/main" val="516566626"/>
                    </a:ext>
                  </a:extLst>
                </a:gridCol>
                <a:gridCol w="1914525">
                  <a:extLst>
                    <a:ext uri="{9D8B030D-6E8A-4147-A177-3AD203B41FA5}">
                      <a16:colId xmlns:a16="http://schemas.microsoft.com/office/drawing/2014/main" val="3300252623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val="1196580249"/>
                    </a:ext>
                  </a:extLst>
                </a:gridCol>
                <a:gridCol w="1554163">
                  <a:extLst>
                    <a:ext uri="{9D8B030D-6E8A-4147-A177-3AD203B41FA5}">
                      <a16:colId xmlns:a16="http://schemas.microsoft.com/office/drawing/2014/main" val="2942206960"/>
                    </a:ext>
                  </a:extLst>
                </a:gridCol>
                <a:gridCol w="1944687">
                  <a:extLst>
                    <a:ext uri="{9D8B030D-6E8A-4147-A177-3AD203B41FA5}">
                      <a16:colId xmlns:a16="http://schemas.microsoft.com/office/drawing/2014/main" val="1644090067"/>
                    </a:ext>
                  </a:extLst>
                </a:gridCol>
              </a:tblGrid>
              <a:tr h="8386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IS-</a:t>
                      </a:r>
                      <a:r>
                        <a:rPr kumimoji="0" lang="uk-UA" altLang="ru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елемент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Розмір, </a:t>
                      </a:r>
                      <a:r>
                        <a:rPr kumimoji="0" lang="uk-UA" altLang="ru-UA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п.н</a:t>
                      </a:r>
                      <a:r>
                        <a:rPr kumimoji="0" lang="uk-UA" altLang="ru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Інвертовані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термінальні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повтори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Прямі повтори ДНК-мішені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Сайти інсерцій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818454"/>
                  </a:ext>
                </a:extLst>
              </a:tr>
              <a:tr h="3429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IS</a:t>
                      </a:r>
                      <a:r>
                        <a:rPr kumimoji="0" lang="en-US" altLang="ru-UA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kumimoji="0" lang="uk-UA" altLang="ru-UA" sz="1800" b="1" i="1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768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випадкові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6572533"/>
                  </a:ext>
                </a:extLst>
              </a:tr>
              <a:tr h="423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IS</a:t>
                      </a:r>
                      <a:r>
                        <a:rPr kumimoji="0" lang="en-US" altLang="ru-UA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kumimoji="0" lang="uk-UA" altLang="ru-UA" sz="1800" b="1" i="1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1327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гарячі точки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5356731"/>
                  </a:ext>
                </a:extLst>
              </a:tr>
              <a:tr h="3587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IS</a:t>
                      </a:r>
                      <a:r>
                        <a:rPr kumimoji="0" lang="en-US" altLang="ru-UA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kumimoji="0" lang="uk-UA" altLang="ru-UA" sz="1800" b="1" i="1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1428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 або 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AAAN</a:t>
                      </a:r>
                      <a:r>
                        <a:rPr kumimoji="0" lang="en-US" altLang="ru-UA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  <a:r>
                        <a:rPr kumimoji="0" lang="en-US" altLang="ru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TTT</a:t>
                      </a:r>
                      <a:endParaRPr kumimoji="0" lang="uk-UA" altLang="ru-UA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4366399"/>
                  </a:ext>
                </a:extLst>
              </a:tr>
              <a:tr h="436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IS</a:t>
                      </a:r>
                      <a:r>
                        <a:rPr kumimoji="0" lang="en-US" altLang="ru-UA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r>
                        <a:rPr kumimoji="0" lang="en-US" altLang="ru-UA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R</a:t>
                      </a:r>
                      <a:endParaRPr kumimoji="0" lang="uk-UA" altLang="ru-UA" sz="1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1329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NGCTNAGCN</a:t>
                      </a:r>
                      <a:endParaRPr kumimoji="0" lang="uk-UA" altLang="ru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0677318"/>
                  </a:ext>
                </a:extLst>
              </a:tr>
              <a:tr h="3016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IS</a:t>
                      </a:r>
                      <a:r>
                        <a:rPr kumimoji="0" lang="en-US" altLang="ru-UA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kumimoji="0" lang="en-US" altLang="ru-UA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R</a:t>
                      </a:r>
                      <a:endParaRPr kumimoji="0" lang="uk-UA" altLang="ru-UA" sz="1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гарячі точки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1011805"/>
                  </a:ext>
                </a:extLst>
              </a:tr>
            </a:tbl>
          </a:graphicData>
        </a:graphic>
      </p:graphicFrame>
      <p:sp>
        <p:nvSpPr>
          <p:cNvPr id="39983" name="Text Box 63">
            <a:extLst>
              <a:ext uri="{FF2B5EF4-FFF2-40B4-BE49-F238E27FC236}">
                <a16:creationId xmlns:a16="http://schemas.microsoft.com/office/drawing/2014/main" id="{1AD1BC99-ADF9-46DB-A04B-94DF3281A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084763"/>
            <a:ext cx="7993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UA" sz="1800">
              <a:latin typeface="Courier" pitchFamily="49" charset="0"/>
            </a:endParaRPr>
          </a:p>
        </p:txBody>
      </p:sp>
      <p:sp>
        <p:nvSpPr>
          <p:cNvPr id="39984" name="Text Box 64">
            <a:extLst>
              <a:ext uri="{FF2B5EF4-FFF2-40B4-BE49-F238E27FC236}">
                <a16:creationId xmlns:a16="http://schemas.microsoft.com/office/drawing/2014/main" id="{D6A764E2-83F7-4B61-AACE-C8FCBBF9D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140200"/>
            <a:ext cx="8964612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altLang="ru-UA" sz="1800" dirty="0"/>
              <a:t> </a:t>
            </a:r>
            <a:r>
              <a:rPr lang="uk-UA" altLang="ru-UA" sz="1600" b="1" dirty="0"/>
              <a:t>Відкриті в середині 60-х років ХХ століття під час вивчення причин спонтанних мутацій у бактерій</a:t>
            </a:r>
          </a:p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altLang="ru-UA" sz="1600" b="1" dirty="0"/>
              <a:t> Відносно короткі послідовності (зазвичай </a:t>
            </a:r>
            <a:r>
              <a:rPr lang="uk-UA" altLang="ru-UA" sz="1600" b="1" dirty="0">
                <a:solidFill>
                  <a:srgbClr val="0000FF"/>
                </a:solidFill>
              </a:rPr>
              <a:t>700-1800 </a:t>
            </a:r>
            <a:r>
              <a:rPr lang="uk-UA" altLang="ru-UA" sz="1600" b="1" dirty="0" err="1">
                <a:solidFill>
                  <a:srgbClr val="0000FF"/>
                </a:solidFill>
              </a:rPr>
              <a:t>п.н</a:t>
            </a:r>
            <a:r>
              <a:rPr lang="uk-UA" altLang="ru-UA" sz="1600" b="1" dirty="0"/>
              <a:t>.), містять на кінцях короткі інвертовані повтори </a:t>
            </a:r>
            <a:r>
              <a:rPr lang="uk-UA" altLang="ru-UA" sz="1600" b="1" dirty="0" err="1"/>
              <a:t>нуклеотидних</a:t>
            </a:r>
            <a:r>
              <a:rPr lang="uk-UA" altLang="ru-UA" sz="1600" b="1" dirty="0"/>
              <a:t> послідовностей  та ген, що контролюють їх транспозицію </a:t>
            </a:r>
          </a:p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altLang="ru-UA" sz="1600" b="1" dirty="0"/>
              <a:t> Виявляються за  здатністю викликати мутації генів, в які вони включаються </a:t>
            </a:r>
          </a:p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altLang="ru-UA" sz="1600" b="1" dirty="0"/>
              <a:t> Викликають дуплікації ДНК-мішені </a:t>
            </a:r>
            <a:endParaRPr lang="uk-UA" altLang="ru-UA" sz="1600" b="1" dirty="0">
              <a:latin typeface="Courier" pitchFamily="49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80F1547-B1D5-40D9-85F6-7AC4F840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b="1"/>
              <a:t>Значення IS елементів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C7BCD9-4247-4055-9CB2-2A2518E01809}"/>
              </a:ext>
            </a:extLst>
          </p:cNvPr>
          <p:cNvPicPr/>
          <p:nvPr/>
        </p:nvPicPr>
        <p:blipFill rotWithShape="1">
          <a:blip r:embed="rId2"/>
          <a:srcRect l="1" t="6741" r="786"/>
          <a:stretch/>
        </p:blipFill>
        <p:spPr>
          <a:xfrm>
            <a:off x="0" y="462336"/>
            <a:ext cx="9072081" cy="639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22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17FDE95-2087-4DE4-A986-B02BA12E9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E73697-ACF5-406F-AA59-29FA5F325E39}"/>
              </a:ext>
            </a:extLst>
          </p:cNvPr>
          <p:cNvPicPr/>
          <p:nvPr/>
        </p:nvPicPr>
        <p:blipFill rotWithShape="1">
          <a:blip r:embed="rId2"/>
          <a:srcRect l="786" t="5244" r="1"/>
          <a:stretch/>
        </p:blipFill>
        <p:spPr>
          <a:xfrm>
            <a:off x="71918" y="359596"/>
            <a:ext cx="9072081" cy="649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372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0393F50-B33E-4FB6-AE7D-A13658C73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>
                <a:latin typeface="Calibri" pitchFamily="34" charset="0"/>
              </a:rPr>
              <a:t>Транспозони</a:t>
            </a:r>
            <a:r>
              <a:rPr lang="ru-RU" sz="3600">
                <a:latin typeface="Calibri" pitchFamily="34" charset="0"/>
              </a:rPr>
              <a:t> (Tn-елементи)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C4FECA-5381-4ECD-A0B8-C47AA9C1DD47}"/>
              </a:ext>
            </a:extLst>
          </p:cNvPr>
          <p:cNvPicPr/>
          <p:nvPr/>
        </p:nvPicPr>
        <p:blipFill rotWithShape="1">
          <a:blip r:embed="rId2"/>
          <a:srcRect t="7940" r="1123"/>
          <a:stretch/>
        </p:blipFill>
        <p:spPr>
          <a:xfrm>
            <a:off x="0" y="544530"/>
            <a:ext cx="9041258" cy="63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141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52AFC53C-8D79-4BD0-AC4D-15D085C8980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530225"/>
          </a:xfrm>
          <a:solidFill>
            <a:srgbClr val="FBF7A3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uk-UA" altLang="ru-UA" sz="2400" b="1" dirty="0"/>
              <a:t> </a:t>
            </a:r>
            <a:r>
              <a:rPr lang="en-US" altLang="ru-UA" sz="3200" b="1" dirty="0"/>
              <a:t>Tn-</a:t>
            </a:r>
            <a:r>
              <a:rPr lang="uk-UA" altLang="ru-UA" sz="3200" b="1" dirty="0"/>
              <a:t>елементи</a:t>
            </a:r>
            <a:r>
              <a:rPr lang="en-US" altLang="ru-UA" sz="3200" b="1" dirty="0"/>
              <a:t> </a:t>
            </a:r>
            <a:r>
              <a:rPr lang="en-US" altLang="ru-UA" sz="3200" b="1" i="1" dirty="0"/>
              <a:t>E. coli </a:t>
            </a:r>
            <a:r>
              <a:rPr lang="en-US" altLang="ru-UA" sz="3200" b="1" dirty="0"/>
              <a:t>(</a:t>
            </a:r>
            <a:r>
              <a:rPr lang="uk-UA" altLang="ru-UA" sz="3200" b="1" dirty="0" err="1"/>
              <a:t>транспозони</a:t>
            </a:r>
            <a:r>
              <a:rPr lang="uk-UA" altLang="ru-UA" sz="3200" b="1" dirty="0"/>
              <a:t>)</a:t>
            </a:r>
          </a:p>
        </p:txBody>
      </p:sp>
      <p:graphicFrame>
        <p:nvGraphicFramePr>
          <p:cNvPr id="43011" name="Group 3">
            <a:extLst>
              <a:ext uri="{FF2B5EF4-FFF2-40B4-BE49-F238E27FC236}">
                <a16:creationId xmlns:a16="http://schemas.microsoft.com/office/drawing/2014/main" id="{18C48CB1-EEBB-4980-A8E0-34772C7691A9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611188" y="908050"/>
          <a:ext cx="7224712" cy="3311527"/>
        </p:xfrm>
        <a:graphic>
          <a:graphicData uri="http://schemas.openxmlformats.org/drawingml/2006/table">
            <a:tbl>
              <a:tblPr/>
              <a:tblGrid>
                <a:gridCol w="1104900">
                  <a:extLst>
                    <a:ext uri="{9D8B030D-6E8A-4147-A177-3AD203B41FA5}">
                      <a16:colId xmlns:a16="http://schemas.microsoft.com/office/drawing/2014/main" val="965757594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69478228"/>
                    </a:ext>
                  </a:extLst>
                </a:gridCol>
                <a:gridCol w="1274762">
                  <a:extLst>
                    <a:ext uri="{9D8B030D-6E8A-4147-A177-3AD203B41FA5}">
                      <a16:colId xmlns:a16="http://schemas.microsoft.com/office/drawing/2014/main" val="1045978914"/>
                    </a:ext>
                  </a:extLst>
                </a:gridCol>
                <a:gridCol w="1311275">
                  <a:extLst>
                    <a:ext uri="{9D8B030D-6E8A-4147-A177-3AD203B41FA5}">
                      <a16:colId xmlns:a16="http://schemas.microsoft.com/office/drawing/2014/main" val="897484557"/>
                    </a:ext>
                  </a:extLst>
                </a:gridCol>
                <a:gridCol w="2117725">
                  <a:extLst>
                    <a:ext uri="{9D8B030D-6E8A-4147-A177-3AD203B41FA5}">
                      <a16:colId xmlns:a16="http://schemas.microsoft.com/office/drawing/2014/main" val="243327524"/>
                    </a:ext>
                  </a:extLst>
                </a:gridCol>
              </a:tblGrid>
              <a:tr h="9255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Tn-</a:t>
                      </a:r>
                      <a:r>
                        <a:rPr kumimoji="0" lang="uk-UA" altLang="ru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елемент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Розмір,п.н.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Ген стійкості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Термі-нальні елементи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Оріентація термін. елементів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138864"/>
                  </a:ext>
                </a:extLst>
              </a:tr>
              <a:tr h="8112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Tn</a:t>
                      </a:r>
                      <a:r>
                        <a:rPr kumimoji="0" lang="en-US" altLang="ru-UA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kumimoji="0" lang="uk-UA" altLang="ru-UA" sz="1800" b="1" i="1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5818</a:t>
                      </a:r>
                      <a:endParaRPr kumimoji="0" lang="uk-UA" altLang="ru-UA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kan</a:t>
                      </a:r>
                      <a:r>
                        <a:rPr kumimoji="0" lang="en-US" altLang="ru-UA" sz="1800" b="1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</a:t>
                      </a:r>
                      <a:r>
                        <a:rPr kumimoji="0" lang="en-US" altLang="ru-UA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str</a:t>
                      </a:r>
                      <a:r>
                        <a:rPr kumimoji="0" lang="en-US" altLang="ru-UA" sz="1800" b="1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bleo</a:t>
                      </a:r>
                      <a:r>
                        <a:rPr kumimoji="0" lang="en-US" altLang="ru-UA" sz="1800" b="1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</a:t>
                      </a:r>
                      <a:endParaRPr kumimoji="0" lang="uk-UA" altLang="ru-UA" sz="1800" b="1" i="1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IS</a:t>
                      </a:r>
                      <a:r>
                        <a:rPr kumimoji="0" lang="en-US" altLang="ru-UA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endParaRPr kumimoji="0" lang="en-US" altLang="ru-UA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ru-UA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інвертовані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420047"/>
                  </a:ext>
                </a:extLst>
              </a:tr>
              <a:tr h="4873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Tn</a:t>
                      </a:r>
                      <a:r>
                        <a:rPr kumimoji="0" lang="en-US" altLang="ru-UA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endParaRPr kumimoji="0" lang="uk-UA" altLang="ru-UA" sz="1800" b="1" i="1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2638</a:t>
                      </a:r>
                      <a:endParaRPr kumimoji="0" lang="uk-UA" altLang="ru-UA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cam</a:t>
                      </a:r>
                      <a:r>
                        <a:rPr kumimoji="0" lang="en-US" altLang="ru-UA" sz="1800" b="1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</a:t>
                      </a:r>
                      <a:endParaRPr kumimoji="0" lang="uk-UA" altLang="ru-UA" sz="1800" b="1" i="1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IS</a:t>
                      </a:r>
                      <a:r>
                        <a:rPr kumimoji="0" lang="en-US" altLang="ru-UA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kumimoji="0" lang="uk-UA" altLang="ru-UA" sz="18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прямі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5248240"/>
                  </a:ext>
                </a:extLst>
              </a:tr>
              <a:tr h="1087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Т</a:t>
                      </a:r>
                      <a:r>
                        <a:rPr kumimoji="0" lang="en-US" altLang="ru-UA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  <a:r>
                        <a:rPr kumimoji="0" lang="uk-UA" altLang="ru-UA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</a:t>
                      </a:r>
                      <a:r>
                        <a:rPr kumimoji="0" lang="en-US" altLang="ru-U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9300</a:t>
                      </a:r>
                      <a:endParaRPr kumimoji="0" lang="uk-UA" altLang="ru-UA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tet</a:t>
                      </a:r>
                      <a:r>
                        <a:rPr kumimoji="0" lang="en-US" altLang="ru-UA" sz="1800" b="1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</a:t>
                      </a:r>
                      <a:endParaRPr kumimoji="0" lang="uk-UA" altLang="ru-UA" sz="1800" b="1" i="1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IS</a:t>
                      </a:r>
                      <a:r>
                        <a:rPr kumimoji="0" lang="en-US" altLang="ru-UA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endParaRPr kumimoji="0" lang="en-US" altLang="ru-UA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ru-UA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інвертовані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2285359"/>
                  </a:ext>
                </a:extLst>
              </a:tr>
            </a:tbl>
          </a:graphicData>
        </a:graphic>
      </p:graphicFrame>
      <p:sp>
        <p:nvSpPr>
          <p:cNvPr id="43043" name="Text Box 92">
            <a:extLst>
              <a:ext uri="{FF2B5EF4-FFF2-40B4-BE49-F238E27FC236}">
                <a16:creationId xmlns:a16="http://schemas.microsoft.com/office/drawing/2014/main" id="{EAEDBC34-E242-44CC-91E3-804299BCD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406900"/>
            <a:ext cx="8351837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altLang="ru-UA" sz="1600" b="1"/>
              <a:t> Містять на кінцях прямі або інвертовані повторення  </a:t>
            </a:r>
            <a:r>
              <a:rPr lang="en-US" altLang="ru-UA" sz="1600" b="1">
                <a:solidFill>
                  <a:srgbClr val="0000FF"/>
                </a:solidFill>
              </a:rPr>
              <a:t>IS-</a:t>
            </a:r>
            <a:r>
              <a:rPr lang="uk-UA" altLang="ru-UA" sz="1600" b="1">
                <a:solidFill>
                  <a:srgbClr val="0000FF"/>
                </a:solidFill>
              </a:rPr>
              <a:t>елементів</a:t>
            </a:r>
            <a:r>
              <a:rPr lang="uk-UA" altLang="ru-UA" sz="1600" b="1"/>
              <a:t> та один або декілька генів, що зазвичай визначають стійкість до антибактерійних агентів </a:t>
            </a:r>
          </a:p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altLang="ru-UA" sz="1600" b="1"/>
              <a:t> Здатність </a:t>
            </a:r>
            <a:r>
              <a:rPr lang="en-US" altLang="ru-UA" sz="1600" b="1">
                <a:solidFill>
                  <a:srgbClr val="0000FF"/>
                </a:solidFill>
              </a:rPr>
              <a:t>Tn</a:t>
            </a:r>
            <a:r>
              <a:rPr lang="en-US" altLang="ru-UA" sz="1600" b="1"/>
              <a:t>-</a:t>
            </a:r>
            <a:r>
              <a:rPr lang="ru-RU" altLang="ru-UA" sz="1600" b="1"/>
              <a:t>елемент</a:t>
            </a:r>
            <a:r>
              <a:rPr lang="uk-UA" altLang="ru-UA" sz="1600" b="1"/>
              <a:t>ів до транспозиції визначається </a:t>
            </a:r>
            <a:r>
              <a:rPr lang="en-US" altLang="ru-UA" sz="1600" b="1">
                <a:solidFill>
                  <a:srgbClr val="0000FF"/>
                </a:solidFill>
              </a:rPr>
              <a:t>IS-</a:t>
            </a:r>
            <a:r>
              <a:rPr lang="uk-UA" altLang="ru-UA" sz="1600" b="1">
                <a:solidFill>
                  <a:srgbClr val="0000FF"/>
                </a:solidFill>
              </a:rPr>
              <a:t>елементами</a:t>
            </a:r>
            <a:r>
              <a:rPr lang="uk-UA" altLang="ru-UA" sz="1600" b="1"/>
              <a:t>. </a:t>
            </a:r>
            <a:r>
              <a:rPr lang="en-US" altLang="ru-UA" sz="1600" b="1">
                <a:solidFill>
                  <a:srgbClr val="0000FF"/>
                </a:solidFill>
              </a:rPr>
              <a:t>IS</a:t>
            </a:r>
            <a:r>
              <a:rPr lang="uk-UA" altLang="ru-UA" sz="1600" b="1">
                <a:solidFill>
                  <a:srgbClr val="0000FF"/>
                </a:solidFill>
              </a:rPr>
              <a:t>–елемент</a:t>
            </a:r>
            <a:r>
              <a:rPr lang="uk-UA" altLang="ru-UA" sz="1600" b="1"/>
              <a:t> може переміщатися незалежно від транспозона, в який він входить</a:t>
            </a:r>
          </a:p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altLang="ru-UA" sz="1600" b="1"/>
              <a:t> Функціональними можуть бути обидва </a:t>
            </a:r>
            <a:r>
              <a:rPr lang="en-US" altLang="ru-UA" sz="1600" b="1">
                <a:solidFill>
                  <a:srgbClr val="0000FF"/>
                </a:solidFill>
              </a:rPr>
              <a:t>IS</a:t>
            </a:r>
            <a:r>
              <a:rPr lang="uk-UA" altLang="ru-UA" sz="1600" b="1">
                <a:solidFill>
                  <a:srgbClr val="0000FF"/>
                </a:solidFill>
              </a:rPr>
              <a:t>–елементи</a:t>
            </a:r>
            <a:r>
              <a:rPr lang="uk-UA" altLang="ru-UA" sz="1600" b="1"/>
              <a:t>, або лише один з них</a:t>
            </a:r>
            <a:r>
              <a:rPr lang="uk-UA" altLang="ru-UA" sz="1600"/>
              <a:t>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484D87D-0416-44FD-8D78-2F38DC3BD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/>
              <a:t>Функції транспозонів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2F9C9F-498B-4FC5-8685-D3390358A77A}"/>
              </a:ext>
            </a:extLst>
          </p:cNvPr>
          <p:cNvPicPr/>
          <p:nvPr/>
        </p:nvPicPr>
        <p:blipFill rotWithShape="1">
          <a:blip r:embed="rId2"/>
          <a:srcRect t="7790"/>
          <a:stretch/>
        </p:blipFill>
        <p:spPr>
          <a:xfrm>
            <a:off x="0" y="534256"/>
            <a:ext cx="9144000" cy="632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099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78089-F7D4-4D8C-96E7-68AB69500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8176"/>
            <a:ext cx="7886700" cy="800416"/>
          </a:xfrm>
        </p:spPr>
        <p:txBody>
          <a:bodyPr/>
          <a:lstStyle/>
          <a:p>
            <a:pPr algn="ctr"/>
            <a:r>
              <a:rPr lang="uk-UA" b="1" i="1" dirty="0" err="1">
                <a:highlight>
                  <a:srgbClr val="FFFF00"/>
                </a:highlight>
              </a:rPr>
              <a:t>Інтегрони</a:t>
            </a:r>
            <a:r>
              <a:rPr lang="uk-UA" b="1" i="1" dirty="0">
                <a:solidFill>
                  <a:srgbClr val="FFFF00"/>
                </a:solidFill>
                <a:highlight>
                  <a:srgbClr val="FFFF00"/>
                </a:highlight>
              </a:rPr>
              <a:t> </a:t>
            </a:r>
            <a:r>
              <a:rPr lang="uk-UA" b="1" i="1" dirty="0">
                <a:highlight>
                  <a:srgbClr val="FFFF00"/>
                </a:highlight>
              </a:rPr>
              <a:t>та генні касети</a:t>
            </a:r>
            <a:endParaRPr lang="ru-UA" b="1" i="1" dirty="0">
              <a:highlight>
                <a:srgbClr val="FFFF00"/>
              </a:highligh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92EF1B-F59B-4925-B3FD-EC4C0155C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35234E-7CF4-4C73-8495-19D2F305ADE9}"/>
              </a:ext>
            </a:extLst>
          </p:cNvPr>
          <p:cNvPicPr/>
          <p:nvPr/>
        </p:nvPicPr>
        <p:blipFill rotWithShape="1">
          <a:blip r:embed="rId2"/>
          <a:srcRect l="35532" t="26682" r="37017" b="33638"/>
          <a:stretch/>
        </p:blipFill>
        <p:spPr bwMode="auto">
          <a:xfrm>
            <a:off x="2024008" y="998684"/>
            <a:ext cx="4765531" cy="34694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9C19485-68FC-401C-B370-5A5FE9DEEBED}"/>
              </a:ext>
            </a:extLst>
          </p:cNvPr>
          <p:cNvSpPr/>
          <p:nvPr/>
        </p:nvSpPr>
        <p:spPr>
          <a:xfrm>
            <a:off x="373380" y="4474515"/>
            <a:ext cx="83972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ГК складаються з однієї або багатьох ВРЗ та асоційованих з ними рекомбінаційних ділянок, які мають центральну послідовність розміром 59 п. н., та звуться </a:t>
            </a:r>
            <a:r>
              <a:rPr lang="uk-UA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59 п. н. або </a:t>
            </a:r>
            <a:r>
              <a:rPr lang="uk-UA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attC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елементами.</a:t>
            </a:r>
          </a:p>
          <a:p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Кільцева касета вбудовується в </a:t>
            </a:r>
            <a:r>
              <a:rPr lang="uk-UA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attl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ділянку </a:t>
            </a:r>
            <a:r>
              <a:rPr lang="uk-UA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інтегрона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через сайт-специфічну рекомбінацію, опосередковану </a:t>
            </a:r>
            <a:r>
              <a:rPr lang="uk-UA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інтегразою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IntI</a:t>
            </a:r>
            <a:r>
              <a:rPr lang="uk-UA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114126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ED035C9-CB8A-44DB-A7FD-B10DF2FFC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/>
              <a:t>Інтегрони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18A7F5-4616-4162-8E63-E80314B50142}"/>
              </a:ext>
            </a:extLst>
          </p:cNvPr>
          <p:cNvPicPr/>
          <p:nvPr/>
        </p:nvPicPr>
        <p:blipFill rotWithShape="1">
          <a:blip r:embed="rId2"/>
          <a:srcRect t="7340" r="1573"/>
          <a:stretch/>
        </p:blipFill>
        <p:spPr>
          <a:xfrm>
            <a:off x="0" y="503434"/>
            <a:ext cx="9000162" cy="6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748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A713FD2-0B80-4540-BA63-184419287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DD58C2-D1C3-4140-8C29-4EB668CC6B48}"/>
              </a:ext>
            </a:extLst>
          </p:cNvPr>
          <p:cNvPicPr/>
          <p:nvPr/>
        </p:nvPicPr>
        <p:blipFill rotWithShape="1">
          <a:blip r:embed="rId2"/>
          <a:srcRect t="6741" r="1012"/>
          <a:stretch/>
        </p:blipFill>
        <p:spPr>
          <a:xfrm>
            <a:off x="0" y="462336"/>
            <a:ext cx="9051533" cy="639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753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4CC4C-50CA-4D33-B307-CC37409B5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4000" b="1" i="1" dirty="0">
                <a:solidFill>
                  <a:srgbClr val="FF0000"/>
                </a:solidFill>
              </a:rPr>
              <a:t>Плазміди бактерій</a:t>
            </a:r>
            <a:endParaRPr lang="ru-UA" sz="4000" b="1" i="1" dirty="0">
              <a:solidFill>
                <a:srgbClr val="FF0000"/>
              </a:solidFill>
            </a:endParaRPr>
          </a:p>
        </p:txBody>
      </p:sp>
      <p:sp>
        <p:nvSpPr>
          <p:cNvPr id="3" name="AutoShape 2" descr="Різниця між геномною та плазмідною ДНК | Порівняйте різницю між подібними  термінами - Наука - 2022">
            <a:extLst>
              <a:ext uri="{FF2B5EF4-FFF2-40B4-BE49-F238E27FC236}">
                <a16:creationId xmlns:a16="http://schemas.microsoft.com/office/drawing/2014/main" id="{B3F2BEDC-C667-49B2-AE8F-4C75DF5E3C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sp>
        <p:nvSpPr>
          <p:cNvPr id="4" name="AutoShape 4" descr="Різниця між геномною та плазмідною ДНК | Порівняйте різницю між подібними  термінами - Наука - 2022">
            <a:extLst>
              <a:ext uri="{FF2B5EF4-FFF2-40B4-BE49-F238E27FC236}">
                <a16:creationId xmlns:a16="http://schemas.microsoft.com/office/drawing/2014/main" id="{2130B730-FD42-452C-8718-15F37E4F10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pic>
        <p:nvPicPr>
          <p:cNvPr id="3078" name="Picture 6" descr="Різниця між геномною та плазмідною ДНК | Порівняйте різницю між подібними  термінами - Наука - 2022">
            <a:extLst>
              <a:ext uri="{FF2B5EF4-FFF2-40B4-BE49-F238E27FC236}">
                <a16:creationId xmlns:a16="http://schemas.microsoft.com/office/drawing/2014/main" id="{9E608495-8132-4A52-A73A-32EBE3686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148" y="1475276"/>
            <a:ext cx="2804486" cy="130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F68978-617D-4546-92A7-B4531D8758EA}"/>
              </a:ext>
            </a:extLst>
          </p:cNvPr>
          <p:cNvPicPr/>
          <p:nvPr/>
        </p:nvPicPr>
        <p:blipFill rotWithShape="1">
          <a:blip r:embed="rId3"/>
          <a:srcRect l="23602" t="17332" r="51384" b="50822"/>
          <a:stretch/>
        </p:blipFill>
        <p:spPr bwMode="auto">
          <a:xfrm>
            <a:off x="175649" y="3141716"/>
            <a:ext cx="4243951" cy="2901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2449CF-09A7-413C-8728-5C04611E9BB6}"/>
              </a:ext>
            </a:extLst>
          </p:cNvPr>
          <p:cNvPicPr/>
          <p:nvPr/>
        </p:nvPicPr>
        <p:blipFill rotWithShape="1">
          <a:blip r:embed="rId3"/>
          <a:srcRect l="22737" t="49934" r="51384" b="20013"/>
          <a:stretch/>
        </p:blipFill>
        <p:spPr bwMode="auto">
          <a:xfrm>
            <a:off x="4724400" y="3223408"/>
            <a:ext cx="4390660" cy="27384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721491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34D5DE5-379F-4657-AA80-A15826EF942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83941" y="83976"/>
            <a:ext cx="8420100" cy="624941"/>
          </a:xfrm>
          <a:solidFill>
            <a:srgbClr val="FCFCA2"/>
          </a:solidFill>
        </p:spPr>
        <p:txBody>
          <a:bodyPr>
            <a:normAutofit/>
          </a:bodyPr>
          <a:lstStyle/>
          <a:p>
            <a:pPr eaLnBrk="1" hangingPunct="1"/>
            <a:r>
              <a:rPr lang="uk-UA" altLang="ru-UA" sz="2800" b="1" dirty="0"/>
              <a:t>Плазміди бактерій</a:t>
            </a:r>
            <a:r>
              <a:rPr lang="en-US" altLang="ru-UA" sz="2800" b="1" dirty="0"/>
              <a:t> – </a:t>
            </a:r>
            <a:r>
              <a:rPr lang="uk-UA" altLang="ru-UA" sz="2800" b="1" dirty="0"/>
              <a:t>факультативний елемент </a:t>
            </a:r>
            <a:r>
              <a:rPr lang="uk-UA" altLang="ru-UA" sz="2800" b="1" dirty="0" err="1"/>
              <a:t>геному</a:t>
            </a:r>
            <a:endParaRPr lang="uk-UA" altLang="ru-UA" sz="2800" b="1" dirty="0"/>
          </a:p>
        </p:txBody>
      </p:sp>
      <p:sp>
        <p:nvSpPr>
          <p:cNvPr id="9219" name="Text Box 4">
            <a:extLst>
              <a:ext uri="{FF2B5EF4-FFF2-40B4-BE49-F238E27FC236}">
                <a16:creationId xmlns:a16="http://schemas.microsoft.com/office/drawing/2014/main" id="{BE442EE5-B702-4D24-823E-3BEFDDA6B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02" y="1155700"/>
            <a:ext cx="8726639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ru-RU" altLang="ru-UA" sz="2400" dirty="0"/>
              <a:t> </a:t>
            </a:r>
            <a:r>
              <a:rPr lang="ru-RU" altLang="ru-UA" sz="2000" dirty="0" err="1"/>
              <a:t>Це</a:t>
            </a:r>
            <a:r>
              <a:rPr lang="ru-RU" altLang="ru-UA" sz="2000" dirty="0"/>
              <a:t> </a:t>
            </a:r>
            <a:r>
              <a:rPr lang="ru-RU" altLang="ru-UA" sz="2000" dirty="0" err="1"/>
              <a:t>позахромосомні</a:t>
            </a:r>
            <a:r>
              <a:rPr lang="ru-RU" altLang="ru-UA" sz="2000" dirty="0"/>
              <a:t> </a:t>
            </a:r>
            <a:r>
              <a:rPr lang="ru-RU" altLang="ru-UA" sz="2000" dirty="0" err="1"/>
              <a:t>кільцеві</a:t>
            </a:r>
            <a:r>
              <a:rPr lang="ru-RU" altLang="ru-UA" sz="2000" dirty="0"/>
              <a:t> </a:t>
            </a:r>
            <a:r>
              <a:rPr lang="ru-RU" altLang="ru-UA" sz="2000" dirty="0" err="1"/>
              <a:t>або</a:t>
            </a:r>
            <a:r>
              <a:rPr lang="ru-RU" altLang="ru-UA" sz="2000" dirty="0"/>
              <a:t> </a:t>
            </a:r>
            <a:r>
              <a:rPr lang="ru-RU" altLang="ru-UA" sz="2000" dirty="0" err="1"/>
              <a:t>лінійні</a:t>
            </a:r>
            <a:r>
              <a:rPr lang="ru-RU" altLang="ru-UA" sz="2000" dirty="0"/>
              <a:t> </a:t>
            </a:r>
            <a:r>
              <a:rPr lang="ru-RU" altLang="ru-UA" sz="2000" dirty="0" err="1"/>
              <a:t>молекули</a:t>
            </a:r>
            <a:r>
              <a:rPr lang="ru-RU" altLang="ru-UA" sz="2000" dirty="0"/>
              <a:t> ДНК, </a:t>
            </a:r>
            <a:r>
              <a:rPr lang="ru-RU" altLang="ru-UA" sz="2000" dirty="0" err="1"/>
              <a:t>що</a:t>
            </a:r>
            <a:r>
              <a:rPr lang="ru-RU" altLang="ru-UA" sz="2000" dirty="0"/>
              <a:t> </a:t>
            </a:r>
            <a:r>
              <a:rPr lang="uk-UA" altLang="ru-UA" sz="2000" dirty="0"/>
              <a:t>здатні</a:t>
            </a:r>
            <a:r>
              <a:rPr lang="ru-RU" altLang="ru-UA" sz="2000" dirty="0"/>
              <a:t> до </a:t>
            </a:r>
            <a:r>
              <a:rPr lang="ru-RU" altLang="ru-UA" sz="2000" dirty="0" err="1"/>
              <a:t>автономної</a:t>
            </a:r>
            <a:r>
              <a:rPr lang="ru-RU" altLang="ru-UA" sz="2000" dirty="0"/>
              <a:t> </a:t>
            </a:r>
            <a:r>
              <a:rPr lang="ru-RU" altLang="ru-UA" sz="2000" dirty="0" err="1"/>
              <a:t>реплікації</a:t>
            </a:r>
            <a:r>
              <a:rPr lang="ru-RU" altLang="ru-UA" sz="2000" dirty="0"/>
              <a:t> </a:t>
            </a:r>
          </a:p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ru-RU" altLang="ru-UA" sz="2000" dirty="0"/>
              <a:t> </a:t>
            </a:r>
            <a:r>
              <a:rPr lang="ru-RU" altLang="ru-UA" sz="2000" dirty="0" err="1"/>
              <a:t>Плазміди</a:t>
            </a:r>
            <a:r>
              <a:rPr lang="ru-RU" altLang="ru-UA" sz="2000" dirty="0"/>
              <a:t>, </a:t>
            </a:r>
            <a:r>
              <a:rPr lang="ru-RU" altLang="ru-UA" sz="2000" dirty="0" err="1"/>
              <a:t>здатні</a:t>
            </a:r>
            <a:r>
              <a:rPr lang="ru-RU" altLang="ru-UA" sz="2000" dirty="0"/>
              <a:t> до </a:t>
            </a:r>
            <a:r>
              <a:rPr lang="ru-RU" altLang="ru-UA" sz="2000" dirty="0" err="1"/>
              <a:t>інтеграції</a:t>
            </a:r>
            <a:r>
              <a:rPr lang="ru-RU" altLang="ru-UA" sz="2000" dirty="0"/>
              <a:t> в хромосому </a:t>
            </a:r>
            <a:r>
              <a:rPr lang="ru-RU" altLang="ru-UA" sz="2000" dirty="0" err="1"/>
              <a:t>бактерій</a:t>
            </a:r>
            <a:r>
              <a:rPr lang="en-US" altLang="ru-UA" sz="2000" dirty="0"/>
              <a:t>,</a:t>
            </a:r>
            <a:r>
              <a:rPr lang="ru-RU" altLang="ru-UA" sz="2000" dirty="0"/>
              <a:t> </a:t>
            </a:r>
            <a:r>
              <a:rPr lang="ru-RU" altLang="ru-UA" sz="2000" dirty="0" err="1"/>
              <a:t>називають</a:t>
            </a:r>
            <a:r>
              <a:rPr lang="ru-RU" altLang="ru-UA" sz="2000" dirty="0"/>
              <a:t> </a:t>
            </a:r>
            <a:r>
              <a:rPr lang="ru-RU" altLang="ru-UA" sz="2000" dirty="0" err="1">
                <a:solidFill>
                  <a:srgbClr val="0000FF"/>
                </a:solidFill>
              </a:rPr>
              <a:t>епісомами</a:t>
            </a:r>
            <a:endParaRPr lang="ru-RU" altLang="ru-UA" sz="2000" dirty="0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ru-RU" altLang="ru-UA" sz="2000" dirty="0"/>
              <a:t> </a:t>
            </a:r>
            <a:r>
              <a:rPr lang="ru-RU" altLang="ru-UA" sz="2000" dirty="0" err="1"/>
              <a:t>Розміри</a:t>
            </a:r>
            <a:r>
              <a:rPr lang="ru-RU" altLang="ru-UA" sz="2000" dirty="0"/>
              <a:t> </a:t>
            </a:r>
            <a:r>
              <a:rPr lang="ru-RU" altLang="ru-UA" sz="2000" dirty="0" err="1"/>
              <a:t>плазмід</a:t>
            </a:r>
            <a:r>
              <a:rPr lang="ru-RU" altLang="ru-UA" sz="2000" dirty="0"/>
              <a:t> – </a:t>
            </a:r>
            <a:r>
              <a:rPr lang="ru-RU" altLang="ru-UA" sz="2000" dirty="0" err="1"/>
              <a:t>від</a:t>
            </a:r>
            <a:r>
              <a:rPr lang="ru-RU" altLang="ru-UA" sz="2000" dirty="0"/>
              <a:t> </a:t>
            </a:r>
            <a:r>
              <a:rPr lang="ru-RU" altLang="ru-UA" sz="2000" dirty="0" err="1"/>
              <a:t>декількох</a:t>
            </a:r>
            <a:r>
              <a:rPr lang="ru-RU" altLang="ru-UA" sz="2000" dirty="0"/>
              <a:t> </a:t>
            </a:r>
            <a:r>
              <a:rPr lang="ru-RU" altLang="ru-UA" sz="2000" dirty="0" err="1">
                <a:solidFill>
                  <a:srgbClr val="0000FF"/>
                </a:solidFill>
              </a:rPr>
              <a:t>тисяч</a:t>
            </a:r>
            <a:r>
              <a:rPr lang="ru-RU" altLang="ru-UA" sz="2000" dirty="0">
                <a:solidFill>
                  <a:srgbClr val="0000FF"/>
                </a:solidFill>
              </a:rPr>
              <a:t> </a:t>
            </a:r>
            <a:r>
              <a:rPr lang="ru-RU" altLang="ru-UA" sz="2000" dirty="0" err="1">
                <a:solidFill>
                  <a:srgbClr val="0000FF"/>
                </a:solidFill>
              </a:rPr>
              <a:t>п.н</a:t>
            </a:r>
            <a:r>
              <a:rPr lang="ru-RU" altLang="ru-UA" sz="2000" dirty="0"/>
              <a:t>. до </a:t>
            </a:r>
            <a:r>
              <a:rPr lang="ru-RU" altLang="ru-UA" sz="2000" dirty="0" err="1"/>
              <a:t>декількох</a:t>
            </a:r>
            <a:r>
              <a:rPr lang="ru-RU" altLang="ru-UA" sz="2000" dirty="0"/>
              <a:t> </a:t>
            </a:r>
            <a:r>
              <a:rPr lang="ru-RU" altLang="ru-UA" sz="2000" dirty="0" err="1">
                <a:solidFill>
                  <a:srgbClr val="0000FF"/>
                </a:solidFill>
              </a:rPr>
              <a:t>сотень</a:t>
            </a:r>
            <a:r>
              <a:rPr lang="ru-RU" altLang="ru-UA" sz="2000" dirty="0">
                <a:solidFill>
                  <a:srgbClr val="0000FF"/>
                </a:solidFill>
              </a:rPr>
              <a:t> </a:t>
            </a:r>
            <a:r>
              <a:rPr lang="ru-RU" altLang="ru-UA" sz="2000" dirty="0" err="1">
                <a:solidFill>
                  <a:srgbClr val="0000FF"/>
                </a:solidFill>
              </a:rPr>
              <a:t>тисяч</a:t>
            </a:r>
            <a:r>
              <a:rPr lang="ru-RU" altLang="ru-UA" sz="2000" dirty="0">
                <a:solidFill>
                  <a:srgbClr val="0000FF"/>
                </a:solidFill>
              </a:rPr>
              <a:t> </a:t>
            </a:r>
            <a:r>
              <a:rPr lang="ru-RU" altLang="ru-UA" sz="2000" dirty="0" err="1">
                <a:solidFill>
                  <a:srgbClr val="0000FF"/>
                </a:solidFill>
              </a:rPr>
              <a:t>п.н</a:t>
            </a:r>
            <a:r>
              <a:rPr lang="ru-RU" altLang="ru-UA" sz="2000" dirty="0">
                <a:solidFill>
                  <a:srgbClr val="0000FF"/>
                </a:solidFill>
              </a:rPr>
              <a:t>. </a:t>
            </a:r>
          </a:p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ru-RU" altLang="ru-UA" sz="2000" dirty="0"/>
              <a:t> </a:t>
            </a:r>
            <a:r>
              <a:rPr lang="ru-RU" altLang="ru-UA" sz="2000" dirty="0" err="1"/>
              <a:t>Плазмідна</a:t>
            </a:r>
            <a:r>
              <a:rPr lang="ru-RU" altLang="ru-UA" sz="2000" dirty="0"/>
              <a:t> ДНК </a:t>
            </a:r>
            <a:r>
              <a:rPr lang="ru-RU" altLang="ru-UA" sz="2000" dirty="0" err="1"/>
              <a:t>зазвичай</a:t>
            </a:r>
            <a:r>
              <a:rPr lang="ru-RU" altLang="ru-UA" sz="2000" dirty="0"/>
              <a:t> </a:t>
            </a:r>
            <a:r>
              <a:rPr lang="ru-RU" altLang="ru-UA" sz="2000" dirty="0" err="1"/>
              <a:t>складає</a:t>
            </a:r>
            <a:r>
              <a:rPr lang="ru-RU" altLang="ru-UA" sz="2000" dirty="0"/>
              <a:t> </a:t>
            </a:r>
            <a:r>
              <a:rPr lang="ru-RU" altLang="ru-UA" sz="2000" dirty="0" err="1">
                <a:solidFill>
                  <a:srgbClr val="0000FF"/>
                </a:solidFill>
              </a:rPr>
              <a:t>декілька</a:t>
            </a:r>
            <a:r>
              <a:rPr lang="ru-RU" altLang="ru-UA" sz="2000" dirty="0">
                <a:solidFill>
                  <a:srgbClr val="0000FF"/>
                </a:solidFill>
              </a:rPr>
              <a:t> </a:t>
            </a:r>
            <a:r>
              <a:rPr lang="ru-RU" altLang="ru-UA" sz="2000" dirty="0" err="1">
                <a:solidFill>
                  <a:srgbClr val="0000FF"/>
                </a:solidFill>
              </a:rPr>
              <a:t>відсотків</a:t>
            </a:r>
            <a:r>
              <a:rPr lang="ru-RU" altLang="ru-UA" sz="2000" dirty="0"/>
              <a:t> (</a:t>
            </a:r>
            <a:r>
              <a:rPr lang="ru-RU" altLang="ru-UA" sz="2000" dirty="0">
                <a:solidFill>
                  <a:srgbClr val="0000FF"/>
                </a:solidFill>
              </a:rPr>
              <a:t>1-2 – 20%) </a:t>
            </a:r>
            <a:r>
              <a:rPr lang="ru-RU" altLang="ru-UA" sz="2000" dirty="0" err="1"/>
              <a:t>сумарної</a:t>
            </a:r>
            <a:r>
              <a:rPr lang="ru-RU" altLang="ru-UA" sz="2000" dirty="0"/>
              <a:t> ДНК </a:t>
            </a:r>
            <a:r>
              <a:rPr lang="ru-RU" altLang="ru-UA" sz="2000" dirty="0" err="1"/>
              <a:t>клітини</a:t>
            </a:r>
            <a:r>
              <a:rPr lang="ru-RU" altLang="ru-UA" sz="2000" dirty="0"/>
              <a:t> </a:t>
            </a:r>
            <a:r>
              <a:rPr lang="ru-RU" altLang="ru-UA" sz="2000" dirty="0" err="1"/>
              <a:t>бактерій</a:t>
            </a:r>
            <a:endParaRPr lang="ru-RU" altLang="ru-UA" sz="2000" dirty="0"/>
          </a:p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ru-RU" altLang="ru-UA" sz="2000" dirty="0"/>
              <a:t> </a:t>
            </a:r>
            <a:r>
              <a:rPr lang="uk-UA" altLang="ru-UA" sz="2000" dirty="0"/>
              <a:t>Кожній плазміді властива певна </a:t>
            </a:r>
            <a:r>
              <a:rPr lang="uk-UA" altLang="ru-UA" sz="2000" dirty="0">
                <a:solidFill>
                  <a:srgbClr val="0000FF"/>
                </a:solidFill>
              </a:rPr>
              <a:t>кількість її копій</a:t>
            </a:r>
            <a:r>
              <a:rPr lang="uk-UA" altLang="ru-UA" sz="2000" dirty="0"/>
              <a:t>, що припадають на одну хромосому бактерії. Розрізняють плазміди: </a:t>
            </a:r>
            <a:r>
              <a:rPr lang="uk-UA" altLang="ru-UA" sz="2000" dirty="0" err="1">
                <a:solidFill>
                  <a:srgbClr val="0000FF"/>
                </a:solidFill>
              </a:rPr>
              <a:t>малокопійні</a:t>
            </a:r>
            <a:r>
              <a:rPr lang="uk-UA" altLang="ru-UA" sz="2000" dirty="0">
                <a:solidFill>
                  <a:srgbClr val="0000FF"/>
                </a:solidFill>
              </a:rPr>
              <a:t> </a:t>
            </a:r>
            <a:r>
              <a:rPr lang="uk-UA" altLang="ru-UA" sz="2000" dirty="0"/>
              <a:t>(плазміда </a:t>
            </a:r>
            <a:r>
              <a:rPr lang="en-US" altLang="ru-UA" sz="2000" dirty="0"/>
              <a:t>F </a:t>
            </a:r>
            <a:r>
              <a:rPr lang="en-US" altLang="ru-UA" sz="2000" i="1" dirty="0"/>
              <a:t>E</a:t>
            </a:r>
            <a:r>
              <a:rPr lang="uk-UA" altLang="ru-UA" sz="2000" i="1" dirty="0"/>
              <a:t>.</a:t>
            </a:r>
            <a:r>
              <a:rPr lang="en-US" altLang="ru-UA" sz="2000" i="1" dirty="0"/>
              <a:t> coli</a:t>
            </a:r>
            <a:r>
              <a:rPr lang="uk-UA" altLang="ru-UA" sz="2000" dirty="0"/>
              <a:t> -1-2 копії на хромосому), </a:t>
            </a:r>
            <a:r>
              <a:rPr lang="uk-UA" altLang="ru-UA" sz="2000" dirty="0" err="1">
                <a:solidFill>
                  <a:srgbClr val="0000FF"/>
                </a:solidFill>
              </a:rPr>
              <a:t>олігокопійні</a:t>
            </a:r>
            <a:r>
              <a:rPr lang="uk-UA" altLang="ru-UA" sz="2000" dirty="0">
                <a:solidFill>
                  <a:srgbClr val="0000FF"/>
                </a:solidFill>
              </a:rPr>
              <a:t> </a:t>
            </a:r>
            <a:r>
              <a:rPr lang="uk-UA" altLang="ru-UA" sz="2000" dirty="0"/>
              <a:t>(</a:t>
            </a:r>
            <a:r>
              <a:rPr lang="en-US" altLang="ru-UA" sz="2000" dirty="0" err="1"/>
              <a:t>ColE</a:t>
            </a:r>
            <a:r>
              <a:rPr lang="uk-UA" altLang="ru-UA" sz="2000" dirty="0"/>
              <a:t>1 – 10-15 копій) і </a:t>
            </a:r>
            <a:r>
              <a:rPr lang="uk-UA" altLang="ru-UA" sz="2000" dirty="0" err="1">
                <a:solidFill>
                  <a:srgbClr val="0000FF"/>
                </a:solidFill>
              </a:rPr>
              <a:t>мультикопійні</a:t>
            </a:r>
            <a:r>
              <a:rPr lang="uk-UA" altLang="ru-UA" sz="2000" dirty="0"/>
              <a:t> (</a:t>
            </a:r>
            <a:r>
              <a:rPr lang="en-US" altLang="ru-UA" sz="2000" dirty="0" err="1"/>
              <a:t>pUC</a:t>
            </a:r>
            <a:r>
              <a:rPr lang="uk-UA" altLang="ru-UA" sz="2000" dirty="0"/>
              <a:t>18</a:t>
            </a:r>
            <a:r>
              <a:rPr lang="uk-UA" altLang="ru-UA" sz="2000" i="1" dirty="0"/>
              <a:t>,</a:t>
            </a:r>
            <a:r>
              <a:rPr lang="uk-UA" altLang="ru-UA" sz="2000" dirty="0"/>
              <a:t> 200-500 копій)</a:t>
            </a:r>
          </a:p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uk-UA" altLang="ru-UA" sz="2000" dirty="0"/>
              <a:t> Плазміди забезпечують горизонтальне перенесення генів; їх використовують у генетичній інженерії як вектори  </a:t>
            </a:r>
          </a:p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endParaRPr lang="uk-UA" altLang="ru-UA" sz="20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A5C1DB7-30A4-4E67-95FC-CF02FC707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>
                <a:solidFill>
                  <a:schemeClr val="accent2"/>
                </a:solidFill>
                <a:latin typeface="Calibri" pitchFamily="34" charset="0"/>
              </a:rPr>
              <a:t>Класифікація плазмід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27FFAD-1883-40F7-B40C-1435076A7EEE}"/>
              </a:ext>
            </a:extLst>
          </p:cNvPr>
          <p:cNvPicPr/>
          <p:nvPr/>
        </p:nvPicPr>
        <p:blipFill rotWithShape="1">
          <a:blip r:embed="rId2"/>
          <a:srcRect t="7340" r="1460"/>
          <a:stretch/>
        </p:blipFill>
        <p:spPr>
          <a:xfrm>
            <a:off x="0" y="251717"/>
            <a:ext cx="9010436" cy="6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926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>
            <a:extLst>
              <a:ext uri="{FF2B5EF4-FFF2-40B4-BE49-F238E27FC236}">
                <a16:creationId xmlns:a16="http://schemas.microsoft.com/office/drawing/2014/main" id="{B6410C20-B4E5-4D5F-98A3-35BD9F097A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73038"/>
            <a:ext cx="8642350" cy="993775"/>
          </a:xfrm>
          <a:solidFill>
            <a:srgbClr val="FDFBA1"/>
          </a:solidFill>
        </p:spPr>
        <p:txBody>
          <a:bodyPr/>
          <a:lstStyle/>
          <a:p>
            <a:pPr eaLnBrk="1" hangingPunct="1"/>
            <a:r>
              <a:rPr lang="uk-UA" altLang="ru-UA" sz="2800" b="1" dirty="0"/>
              <a:t>Ознаки, які контролюються плазмідами бактерій</a:t>
            </a:r>
            <a:r>
              <a:rPr lang="uk-UA" altLang="ru-UA" sz="4000" dirty="0"/>
              <a:t> </a:t>
            </a:r>
          </a:p>
        </p:txBody>
      </p:sp>
      <p:graphicFrame>
        <p:nvGraphicFramePr>
          <p:cNvPr id="12339" name="Group 51">
            <a:extLst>
              <a:ext uri="{FF2B5EF4-FFF2-40B4-BE49-F238E27FC236}">
                <a16:creationId xmlns:a16="http://schemas.microsoft.com/office/drawing/2014/main" id="{A5C006C0-7511-422E-B085-84D5DD45156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52413" y="1281113"/>
          <a:ext cx="8597900" cy="5577840"/>
        </p:xfrm>
        <a:graphic>
          <a:graphicData uri="http://schemas.openxmlformats.org/drawingml/2006/table">
            <a:tbl>
              <a:tblPr/>
              <a:tblGrid>
                <a:gridCol w="6029325">
                  <a:extLst>
                    <a:ext uri="{9D8B030D-6E8A-4147-A177-3AD203B41FA5}">
                      <a16:colId xmlns:a16="http://schemas.microsoft.com/office/drawing/2014/main" val="3611796131"/>
                    </a:ext>
                  </a:extLst>
                </a:gridCol>
                <a:gridCol w="2568575">
                  <a:extLst>
                    <a:ext uri="{9D8B030D-6E8A-4147-A177-3AD203B41FA5}">
                      <a16:colId xmlns:a16="http://schemas.microsoft.com/office/drawing/2014/main" val="1113165143"/>
                    </a:ext>
                  </a:extLst>
                </a:gridCol>
              </a:tblGrid>
              <a:tr h="3127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Ознаки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Плазміди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946627"/>
                  </a:ext>
                </a:extLst>
              </a:tr>
              <a:tr h="3127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Здатність до автономної реплікації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Усі природні плазміди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0959877"/>
                  </a:ext>
                </a:extLst>
              </a:tr>
              <a:tr h="3127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Здатність клітин бути донорами генів у схрещуванні, забезпечують фертильність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F, R100, RK2</a:t>
                      </a:r>
                      <a:endParaRPr kumimoji="0" lang="uk-UA" altLang="ru-UA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2742945"/>
                  </a:ext>
                </a:extLst>
              </a:tr>
              <a:tr h="3127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Стійкість до антибактерійних агентів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R100, RK2</a:t>
                      </a:r>
                      <a:r>
                        <a:rPr kumimoji="0" lang="uk-UA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kumimoji="0" lang="en-US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R1, R6-5</a:t>
                      </a:r>
                      <a:endParaRPr kumimoji="0" lang="uk-UA" altLang="ru-UA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564483"/>
                  </a:ext>
                </a:extLst>
              </a:tr>
              <a:tr h="3127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  <a:r>
                        <a:rPr kumimoji="0" lang="uk-UA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интез антибіотиків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SCP1</a:t>
                      </a:r>
                      <a:endParaRPr kumimoji="0" lang="uk-UA" altLang="ru-UA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4994605"/>
                  </a:ext>
                </a:extLst>
              </a:tr>
              <a:tr h="3127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  <a:r>
                        <a:rPr kumimoji="0" lang="uk-UA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интез бактеріоцинів (білків з токс.дією на інші бактерії)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ColEI</a:t>
                      </a:r>
                      <a:endParaRPr kumimoji="0" lang="uk-UA" altLang="ru-UA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9518300"/>
                  </a:ext>
                </a:extLst>
              </a:tr>
              <a:tr h="3111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Синтез гемолізину, ентеротоксину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Hly, Ent</a:t>
                      </a:r>
                      <a:endParaRPr kumimoji="0" lang="uk-UA" altLang="ru-UA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913828"/>
                  </a:ext>
                </a:extLst>
              </a:tr>
              <a:tr h="3127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Синтез та катаболізм опінів (онкобілків), надсинтез фітогормонів, що зумовлює утворення пухлин у дводольних рослин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Ti, Ri</a:t>
                      </a:r>
                      <a:endParaRPr kumimoji="0" lang="uk-UA" altLang="ru-UA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ru-UA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705955"/>
                  </a:ext>
                </a:extLst>
              </a:tr>
              <a:tr h="3127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Катабол</a:t>
                      </a:r>
                      <a:r>
                        <a:rPr kumimoji="0" lang="uk-UA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і</a:t>
                      </a:r>
                      <a:r>
                        <a:rPr kumimoji="0" lang="ru-RU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зм лактози та галактози, протеоліз білків, утилізація цитрату та стійкість лактобацил до фагів</a:t>
                      </a:r>
                      <a:endParaRPr kumimoji="0" lang="uk-UA" altLang="ru-UA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Lac</a:t>
                      </a:r>
                      <a:r>
                        <a:rPr kumimoji="0" lang="en-US" altLang="ru-UA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r>
                        <a:rPr kumimoji="0" lang="en-US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, Prt</a:t>
                      </a:r>
                      <a:r>
                        <a:rPr kumimoji="0" lang="en-US" altLang="ru-UA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kumimoji="0" lang="uk-UA" altLang="ru-UA" sz="16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441345"/>
                  </a:ext>
                </a:extLst>
              </a:tr>
              <a:tr h="3127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Катабол</a:t>
                      </a:r>
                      <a:r>
                        <a:rPr kumimoji="0" lang="uk-UA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ізм </a:t>
                      </a:r>
                      <a:r>
                        <a:rPr kumimoji="0" lang="en-US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n-</a:t>
                      </a:r>
                      <a:r>
                        <a:rPr kumimoji="0" lang="uk-UA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алканів, толуолу, камфори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OCT, pWWO, CAM</a:t>
                      </a:r>
                      <a:endParaRPr kumimoji="0" lang="uk-UA" altLang="ru-UA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2078059"/>
                  </a:ext>
                </a:extLst>
              </a:tr>
              <a:tr h="3127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Здатність до азотфіксації, утворення бульбочок на коріннях бобових рослин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Sym</a:t>
                      </a:r>
                      <a:endParaRPr kumimoji="0" lang="uk-UA" altLang="ru-UA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6731952"/>
                  </a:ext>
                </a:extLst>
              </a:tr>
              <a:tr h="3127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Система репарації, схильна до помилок (</a:t>
                      </a:r>
                      <a:r>
                        <a:rPr kumimoji="0" lang="en-US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SOS</a:t>
                      </a:r>
                      <a:r>
                        <a:rPr kumimoji="0" lang="uk-UA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-репарація)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pKM101</a:t>
                      </a:r>
                      <a:endParaRPr kumimoji="0" lang="uk-UA" altLang="ru-UA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8209348"/>
                  </a:ext>
                </a:extLst>
              </a:tr>
              <a:tr h="3127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Система рестрикції-модифікації чужорідної ДНК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U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R1</a:t>
                      </a:r>
                      <a:endParaRPr kumimoji="0" lang="uk-UA" altLang="ru-UA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09313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19C77-C831-4845-9533-1E9755073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28" y="735367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solidFill>
                  <a:srgbClr val="FF0000"/>
                </a:solidFill>
              </a:rPr>
              <a:t>Схема будови </a:t>
            </a:r>
            <a:r>
              <a:rPr lang="uk-UA" sz="2400" b="1" i="1" dirty="0" err="1">
                <a:solidFill>
                  <a:srgbClr val="FF0000"/>
                </a:solidFill>
              </a:rPr>
              <a:t>прокаріотичної</a:t>
            </a:r>
            <a:r>
              <a:rPr lang="uk-UA" sz="2400" b="1" i="1" dirty="0">
                <a:solidFill>
                  <a:srgbClr val="FF0000"/>
                </a:solidFill>
              </a:rPr>
              <a:t> клітини</a:t>
            </a:r>
            <a:endParaRPr lang="ru-UA" sz="24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183480-B938-41C9-99FC-16A158187DF5}"/>
              </a:ext>
            </a:extLst>
          </p:cNvPr>
          <p:cNvPicPr/>
          <p:nvPr/>
        </p:nvPicPr>
        <p:blipFill rotWithShape="1">
          <a:blip r:embed="rId2"/>
          <a:srcRect l="18389" t="16719" r="20023" b="13015"/>
          <a:stretch/>
        </p:blipFill>
        <p:spPr bwMode="auto">
          <a:xfrm>
            <a:off x="168442" y="2156660"/>
            <a:ext cx="3621506" cy="3104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8BFE15-3638-498C-A923-8652A4030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52" y="1812192"/>
            <a:ext cx="4648469" cy="353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292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>
            <a:extLst>
              <a:ext uri="{FF2B5EF4-FFF2-40B4-BE49-F238E27FC236}">
                <a16:creationId xmlns:a16="http://schemas.microsoft.com/office/drawing/2014/main" id="{ECB95B82-C929-4A41-B7F2-B7BBE5BEB6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65088"/>
            <a:ext cx="7886700" cy="1325563"/>
          </a:xfrm>
          <a:solidFill>
            <a:srgbClr val="FCFCA2"/>
          </a:solidFill>
        </p:spPr>
        <p:txBody>
          <a:bodyPr/>
          <a:lstStyle/>
          <a:p>
            <a:pPr eaLnBrk="1" hangingPunct="1"/>
            <a:r>
              <a:rPr lang="uk-UA" altLang="ru-UA" sz="3200" b="1" dirty="0"/>
              <a:t>Статевий фактор </a:t>
            </a:r>
            <a:r>
              <a:rPr lang="uk-UA" altLang="ru-UA" sz="3200" b="1" i="1" dirty="0"/>
              <a:t>Е</a:t>
            </a:r>
            <a:r>
              <a:rPr lang="en-US" altLang="ru-UA" sz="3200" b="1" i="1" dirty="0"/>
              <a:t>.</a:t>
            </a:r>
            <a:r>
              <a:rPr lang="uk-UA" altLang="ru-UA" sz="3200" b="1" i="1" dirty="0"/>
              <a:t> </a:t>
            </a:r>
            <a:r>
              <a:rPr lang="en-US" altLang="ru-UA" sz="3200" b="1" i="1" dirty="0"/>
              <a:t>coli</a:t>
            </a:r>
            <a:r>
              <a:rPr lang="en-US" altLang="ru-UA" sz="3200" b="1" dirty="0"/>
              <a:t> – </a:t>
            </a:r>
            <a:r>
              <a:rPr lang="uk-UA" altLang="ru-UA" sz="3200" b="1" dirty="0"/>
              <a:t>плазміда </a:t>
            </a:r>
            <a:r>
              <a:rPr lang="en-US" altLang="ru-UA" sz="3200" b="1" dirty="0"/>
              <a:t>F</a:t>
            </a:r>
            <a:endParaRPr lang="uk-UA" altLang="ru-UA" sz="3200" b="1" dirty="0"/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9163D1E3-5A2D-4FA8-B23A-B5CD3EA3F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2349500"/>
            <a:ext cx="1223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ru-RU" altLang="ru-UA" sz="1800"/>
          </a:p>
        </p:txBody>
      </p:sp>
      <p:sp>
        <p:nvSpPr>
          <p:cNvPr id="1029" name="Text Box 5">
            <a:extLst>
              <a:ext uri="{FF2B5EF4-FFF2-40B4-BE49-F238E27FC236}">
                <a16:creationId xmlns:a16="http://schemas.microsoft.com/office/drawing/2014/main" id="{6E41AD7A-65AB-427B-8029-B817FB044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63813"/>
            <a:ext cx="719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ru-UA" sz="1400" b="1" i="1"/>
              <a:t>tra</a:t>
            </a:r>
            <a:endParaRPr lang="uk-UA" altLang="ru-UA" sz="1400" b="1" i="1"/>
          </a:p>
        </p:txBody>
      </p:sp>
      <p:sp>
        <p:nvSpPr>
          <p:cNvPr id="1030" name="Text Box 11">
            <a:extLst>
              <a:ext uri="{FF2B5EF4-FFF2-40B4-BE49-F238E27FC236}">
                <a16:creationId xmlns:a16="http://schemas.microsoft.com/office/drawing/2014/main" id="{24A47F6B-BB35-47A1-8119-4A5E7375A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713" y="1412875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ru-UA" sz="1400" b="1"/>
              <a:t>IS3a</a:t>
            </a:r>
            <a:endParaRPr lang="uk-UA" altLang="ru-UA" sz="1400" b="1"/>
          </a:p>
        </p:txBody>
      </p:sp>
      <p:grpSp>
        <p:nvGrpSpPr>
          <p:cNvPr id="1031" name="Group 19">
            <a:extLst>
              <a:ext uri="{FF2B5EF4-FFF2-40B4-BE49-F238E27FC236}">
                <a16:creationId xmlns:a16="http://schemas.microsoft.com/office/drawing/2014/main" id="{9ACE4759-240B-4A25-B719-94C29598F6EB}"/>
              </a:ext>
            </a:extLst>
          </p:cNvPr>
          <p:cNvGrpSpPr>
            <a:grpSpLocks/>
          </p:cNvGrpSpPr>
          <p:nvPr/>
        </p:nvGrpSpPr>
        <p:grpSpPr bwMode="auto">
          <a:xfrm>
            <a:off x="504825" y="1582738"/>
            <a:ext cx="3240088" cy="3255962"/>
            <a:chOff x="318" y="981"/>
            <a:chExt cx="2041" cy="2051"/>
          </a:xfrm>
        </p:grpSpPr>
        <p:sp>
          <p:nvSpPr>
            <p:cNvPr id="1034" name="Text Box 6">
              <a:extLst>
                <a:ext uri="{FF2B5EF4-FFF2-40B4-BE49-F238E27FC236}">
                  <a16:creationId xmlns:a16="http://schemas.microsoft.com/office/drawing/2014/main" id="{4C06977E-AEC4-4D87-B0F8-932F4F27A1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8" y="1298"/>
              <a:ext cx="49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UA" sz="1400" b="1"/>
                <a:t>IS3b</a:t>
              </a:r>
              <a:endParaRPr lang="uk-UA" altLang="ru-UA" sz="1400" b="1"/>
            </a:p>
          </p:txBody>
        </p:sp>
        <p:sp>
          <p:nvSpPr>
            <p:cNvPr id="1035" name="Text Box 7">
              <a:extLst>
                <a:ext uri="{FF2B5EF4-FFF2-40B4-BE49-F238E27FC236}">
                  <a16:creationId xmlns:a16="http://schemas.microsoft.com/office/drawing/2014/main" id="{63F1DA0F-C123-475A-BE40-033BEE4BD7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6" y="1570"/>
              <a:ext cx="36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UA" sz="1400" b="1"/>
                <a:t>IS2</a:t>
              </a:r>
              <a:endParaRPr lang="uk-UA" altLang="ru-UA" sz="1400" b="1"/>
            </a:p>
          </p:txBody>
        </p:sp>
        <p:graphicFrame>
          <p:nvGraphicFramePr>
            <p:cNvPr id="1026" name="Object 9">
              <a:extLst>
                <a:ext uri="{FF2B5EF4-FFF2-40B4-BE49-F238E27FC236}">
                  <a16:creationId xmlns:a16="http://schemas.microsoft.com/office/drawing/2014/main" id="{A936A3A5-B97C-4D7C-8FC3-96D2AEC3041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8" y="1071"/>
            <a:ext cx="1744" cy="17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CorelDRAW" r:id="rId3" imgW="2765880" imgH="2800440" progId="CorelDRAW.Graphic.11">
                    <p:embed/>
                  </p:oleObj>
                </mc:Choice>
                <mc:Fallback>
                  <p:oleObj name="CorelDRAW" r:id="rId3" imgW="2765880" imgH="2800440" progId="CorelDRAW.Graphic.11">
                    <p:embed/>
                    <p:pic>
                      <p:nvPicPr>
                        <p:cNvPr id="1026" name="Object 9">
                          <a:extLst>
                            <a:ext uri="{FF2B5EF4-FFF2-40B4-BE49-F238E27FC236}">
                              <a16:creationId xmlns:a16="http://schemas.microsoft.com/office/drawing/2014/main" id="{A936A3A5-B97C-4D7C-8FC3-96D2AEC3041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8" y="1071"/>
                          <a:ext cx="1744" cy="17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6" name="Text Box 10">
              <a:extLst>
                <a:ext uri="{FF2B5EF4-FFF2-40B4-BE49-F238E27FC236}">
                  <a16:creationId xmlns:a16="http://schemas.microsoft.com/office/drawing/2014/main" id="{400615C7-8316-4901-96F0-76AE7F8426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5" y="1797"/>
              <a:ext cx="86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altLang="ru-UA" sz="1800" b="1"/>
            </a:p>
          </p:txBody>
        </p:sp>
        <p:sp>
          <p:nvSpPr>
            <p:cNvPr id="1037" name="Text Box 12">
              <a:extLst>
                <a:ext uri="{FF2B5EF4-FFF2-40B4-BE49-F238E27FC236}">
                  <a16:creationId xmlns:a16="http://schemas.microsoft.com/office/drawing/2014/main" id="{BCC638C6-F5B5-46DE-AC8E-EF85DA3CD1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1" y="981"/>
              <a:ext cx="5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altLang="ru-UA" sz="1800"/>
            </a:p>
          </p:txBody>
        </p:sp>
        <p:sp>
          <p:nvSpPr>
            <p:cNvPr id="1038" name="Text Box 13">
              <a:extLst>
                <a:ext uri="{FF2B5EF4-FFF2-40B4-BE49-F238E27FC236}">
                  <a16:creationId xmlns:a16="http://schemas.microsoft.com/office/drawing/2014/main" id="{DCFE143A-CE2F-40AC-A43C-ABD5338AEB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6" y="1026"/>
              <a:ext cx="6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UA" sz="1400" b="1"/>
                <a:t>Tn100</a:t>
              </a:r>
              <a:r>
                <a:rPr lang="uk-UA" altLang="ru-UA" sz="1400" b="1"/>
                <a:t>0</a:t>
              </a:r>
            </a:p>
          </p:txBody>
        </p:sp>
        <p:sp>
          <p:nvSpPr>
            <p:cNvPr id="1039" name="Text Box 14">
              <a:extLst>
                <a:ext uri="{FF2B5EF4-FFF2-40B4-BE49-F238E27FC236}">
                  <a16:creationId xmlns:a16="http://schemas.microsoft.com/office/drawing/2014/main" id="{63763AE3-3B56-482D-B246-13679669F1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" y="2296"/>
              <a:ext cx="54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UA" sz="1400" b="1" i="1"/>
                <a:t>oriT</a:t>
              </a:r>
              <a:endParaRPr lang="uk-UA" altLang="ru-UA" sz="1400" b="1" i="1"/>
            </a:p>
          </p:txBody>
        </p:sp>
        <p:sp>
          <p:nvSpPr>
            <p:cNvPr id="1040" name="Text Box 15">
              <a:extLst>
                <a:ext uri="{FF2B5EF4-FFF2-40B4-BE49-F238E27FC236}">
                  <a16:creationId xmlns:a16="http://schemas.microsoft.com/office/drawing/2014/main" id="{62559ADD-76EE-44A9-81AC-96FE340E0A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0" y="2840"/>
              <a:ext cx="72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UA" sz="1400" b="1"/>
                <a:t>RepFIA</a:t>
              </a:r>
              <a:endParaRPr lang="uk-UA" altLang="ru-UA" sz="1400" b="1"/>
            </a:p>
          </p:txBody>
        </p:sp>
        <p:sp>
          <p:nvSpPr>
            <p:cNvPr id="1041" name="Text Box 16">
              <a:extLst>
                <a:ext uri="{FF2B5EF4-FFF2-40B4-BE49-F238E27FC236}">
                  <a16:creationId xmlns:a16="http://schemas.microsoft.com/office/drawing/2014/main" id="{59B3866A-83FC-493C-88D9-1AF25732AC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7" y="1842"/>
              <a:ext cx="72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uk-UA" altLang="ru-UA" sz="1800" b="1"/>
                <a:t>100 т.п.н</a:t>
              </a:r>
            </a:p>
          </p:txBody>
        </p:sp>
      </p:grpSp>
      <p:sp>
        <p:nvSpPr>
          <p:cNvPr id="1032" name="Text Box 17">
            <a:extLst>
              <a:ext uri="{FF2B5EF4-FFF2-40B4-BE49-F238E27FC236}">
                <a16:creationId xmlns:a16="http://schemas.microsoft.com/office/drawing/2014/main" id="{B3DD1157-5F90-4767-969A-AB79B0DB0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1557338"/>
            <a:ext cx="5219700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3333FF"/>
              </a:buClr>
              <a:buFont typeface="Wingdings" panose="05000000000000000000" pitchFamily="2" charset="2"/>
              <a:buChar char="q"/>
            </a:pPr>
            <a:r>
              <a:rPr lang="uk-UA" altLang="ru-UA" sz="1800"/>
              <a:t> </a:t>
            </a:r>
            <a:r>
              <a:rPr lang="uk-UA" altLang="ru-UA" sz="1800" b="1"/>
              <a:t>Кільцева двониткова молекула ДНК розміром у </a:t>
            </a:r>
            <a:r>
              <a:rPr lang="uk-UA" altLang="ru-UA" sz="1800" b="1">
                <a:solidFill>
                  <a:srgbClr val="3333FF"/>
                </a:solidFill>
              </a:rPr>
              <a:t>100 т.п.н.</a:t>
            </a:r>
          </a:p>
          <a:p>
            <a:pPr eaLnBrk="1" hangingPunct="1">
              <a:spcBef>
                <a:spcPct val="50000"/>
              </a:spcBef>
              <a:buClr>
                <a:srgbClr val="3333FF"/>
              </a:buClr>
              <a:buFont typeface="Wingdings" panose="05000000000000000000" pitchFamily="2" charset="2"/>
              <a:buChar char="q"/>
            </a:pPr>
            <a:r>
              <a:rPr lang="uk-UA" altLang="ru-UA" sz="1800" b="1"/>
              <a:t> Містить чотири мобільних генетичних елементи – 1- </a:t>
            </a:r>
            <a:r>
              <a:rPr lang="en-US" altLang="ru-UA" sz="1800" b="1">
                <a:solidFill>
                  <a:srgbClr val="3333FF"/>
                </a:solidFill>
              </a:rPr>
              <a:t>IS</a:t>
            </a:r>
            <a:r>
              <a:rPr lang="uk-UA" altLang="ru-UA" sz="1800" b="1">
                <a:solidFill>
                  <a:srgbClr val="3333FF"/>
                </a:solidFill>
              </a:rPr>
              <a:t>2</a:t>
            </a:r>
            <a:r>
              <a:rPr lang="uk-UA" altLang="ru-UA" sz="1800" b="1"/>
              <a:t>, 2- </a:t>
            </a:r>
            <a:r>
              <a:rPr lang="en-US" altLang="ru-UA" sz="1800" b="1">
                <a:solidFill>
                  <a:srgbClr val="3333FF"/>
                </a:solidFill>
              </a:rPr>
              <a:t>IS</a:t>
            </a:r>
            <a:r>
              <a:rPr lang="uk-UA" altLang="ru-UA" sz="1800" b="1">
                <a:solidFill>
                  <a:srgbClr val="3333FF"/>
                </a:solidFill>
              </a:rPr>
              <a:t>3</a:t>
            </a:r>
            <a:r>
              <a:rPr lang="uk-UA" altLang="ru-UA" sz="1800" b="1"/>
              <a:t> (</a:t>
            </a:r>
            <a:r>
              <a:rPr lang="en-US" altLang="ru-UA" sz="1800" b="1">
                <a:solidFill>
                  <a:srgbClr val="3333FF"/>
                </a:solidFill>
              </a:rPr>
              <a:t>IS</a:t>
            </a:r>
            <a:r>
              <a:rPr lang="uk-UA" altLang="ru-UA" sz="1800" b="1">
                <a:solidFill>
                  <a:srgbClr val="3333FF"/>
                </a:solidFill>
              </a:rPr>
              <a:t>3а</a:t>
            </a:r>
            <a:r>
              <a:rPr lang="uk-UA" altLang="ru-UA" sz="1800" b="1"/>
              <a:t> та </a:t>
            </a:r>
            <a:r>
              <a:rPr lang="en-US" altLang="ru-UA" sz="1800" b="1">
                <a:solidFill>
                  <a:srgbClr val="3333FF"/>
                </a:solidFill>
              </a:rPr>
              <a:t>IS</a:t>
            </a:r>
            <a:r>
              <a:rPr lang="uk-UA" altLang="ru-UA" sz="1800" b="1">
                <a:solidFill>
                  <a:srgbClr val="3333FF"/>
                </a:solidFill>
              </a:rPr>
              <a:t>3</a:t>
            </a:r>
            <a:r>
              <a:rPr lang="en-US" altLang="ru-UA" sz="1800" b="1">
                <a:solidFill>
                  <a:srgbClr val="3333FF"/>
                </a:solidFill>
              </a:rPr>
              <a:t>b</a:t>
            </a:r>
            <a:r>
              <a:rPr lang="uk-UA" altLang="ru-UA" sz="1800" b="1"/>
              <a:t>), 1-</a:t>
            </a:r>
            <a:r>
              <a:rPr lang="en-US" altLang="ru-UA" sz="1800" b="1">
                <a:solidFill>
                  <a:srgbClr val="3333FF"/>
                </a:solidFill>
              </a:rPr>
              <a:t>Tn</a:t>
            </a:r>
            <a:r>
              <a:rPr lang="uk-UA" altLang="ru-UA" sz="1800" b="1">
                <a:solidFill>
                  <a:srgbClr val="3333FF"/>
                </a:solidFill>
              </a:rPr>
              <a:t>1000</a:t>
            </a:r>
            <a:r>
              <a:rPr lang="uk-UA" altLang="ru-UA" sz="1800" b="1"/>
              <a:t>. </a:t>
            </a:r>
            <a:r>
              <a:rPr lang="ru-RU" altLang="ru-UA" sz="1800" b="1"/>
              <a:t> </a:t>
            </a:r>
            <a:r>
              <a:rPr lang="uk-UA" altLang="ru-UA" sz="1800" b="1"/>
              <a:t>Інтеграція </a:t>
            </a:r>
            <a:r>
              <a:rPr lang="en-US" altLang="ru-UA" sz="1800" b="1"/>
              <a:t>F</a:t>
            </a:r>
            <a:r>
              <a:rPr lang="ru-RU" altLang="ru-UA" sz="1800" b="1"/>
              <a:t>-</a:t>
            </a:r>
            <a:r>
              <a:rPr lang="uk-UA" altLang="ru-UA" sz="1800" b="1"/>
              <a:t>фактора в хромосому може відбуватися за рахунок рекомбінації між гомологічними мобільними генетичними елементами в плазміді та хромосомі. У хромосомі</a:t>
            </a:r>
            <a:r>
              <a:rPr lang="uk-UA" altLang="ru-UA" sz="1800" b="1" i="1"/>
              <a:t> E. coli </a:t>
            </a:r>
            <a:r>
              <a:rPr lang="uk-UA" altLang="ru-UA" sz="1800" b="1"/>
              <a:t> є більше </a:t>
            </a:r>
            <a:r>
              <a:rPr lang="uk-UA" altLang="ru-UA" sz="1800" b="1">
                <a:solidFill>
                  <a:srgbClr val="3333FF"/>
                </a:solidFill>
              </a:rPr>
              <a:t>20</a:t>
            </a:r>
            <a:r>
              <a:rPr lang="uk-UA" altLang="ru-UA" sz="1800" b="1"/>
              <a:t> сайтів інтеграції плазміди </a:t>
            </a:r>
            <a:r>
              <a:rPr lang="en-US" altLang="ru-UA" sz="1800" b="1"/>
              <a:t>F</a:t>
            </a:r>
            <a:r>
              <a:rPr lang="uk-UA" altLang="ru-UA" sz="1800" b="1"/>
              <a:t>.</a:t>
            </a:r>
          </a:p>
          <a:p>
            <a:pPr eaLnBrk="1" hangingPunct="1">
              <a:spcBef>
                <a:spcPct val="50000"/>
              </a:spcBef>
              <a:buClr>
                <a:srgbClr val="3333FF"/>
              </a:buClr>
              <a:buFont typeface="Wingdings" panose="05000000000000000000" pitchFamily="2" charset="2"/>
              <a:buChar char="q"/>
            </a:pPr>
            <a:r>
              <a:rPr lang="uk-UA" altLang="ru-UA" sz="1800" b="1"/>
              <a:t> Реплікацію та підтримання плазміди </a:t>
            </a:r>
            <a:r>
              <a:rPr lang="en-US" altLang="ru-UA" sz="1800" b="1"/>
              <a:t>F</a:t>
            </a:r>
            <a:r>
              <a:rPr lang="uk-UA" altLang="ru-UA" sz="1800" b="1"/>
              <a:t> у клітинах контролюють 3 </a:t>
            </a:r>
            <a:r>
              <a:rPr lang="en-US" altLang="ru-UA" sz="1800" b="1">
                <a:solidFill>
                  <a:srgbClr val="3333FF"/>
                </a:solidFill>
              </a:rPr>
              <a:t>Rep</a:t>
            </a:r>
            <a:r>
              <a:rPr lang="uk-UA" altLang="ru-UA" sz="1800" b="1">
                <a:solidFill>
                  <a:srgbClr val="3333FF"/>
                </a:solidFill>
              </a:rPr>
              <a:t>-райони, </a:t>
            </a:r>
            <a:r>
              <a:rPr lang="uk-UA" altLang="ru-UA" sz="1800" b="1"/>
              <a:t> де містяться  сайти початку реплікації.</a:t>
            </a:r>
          </a:p>
          <a:p>
            <a:pPr eaLnBrk="1" hangingPunct="1">
              <a:spcBef>
                <a:spcPct val="50000"/>
              </a:spcBef>
              <a:buClr>
                <a:srgbClr val="3333FF"/>
              </a:buClr>
              <a:buFont typeface="Wingdings" panose="05000000000000000000" pitchFamily="2" charset="2"/>
              <a:buChar char="q"/>
            </a:pPr>
            <a:r>
              <a:rPr lang="uk-UA" altLang="ru-UA" sz="1800" b="1"/>
              <a:t> Експресія генів відбувається з</a:t>
            </a:r>
            <a:r>
              <a:rPr lang="uk-UA" altLang="ru-UA" sz="1800" b="1">
                <a:solidFill>
                  <a:srgbClr val="0000FF"/>
                </a:solidFill>
              </a:rPr>
              <a:t> 11 </a:t>
            </a:r>
            <a:r>
              <a:rPr lang="uk-UA" altLang="ru-UA" sz="1800" b="1"/>
              <a:t>промоторів  </a:t>
            </a:r>
          </a:p>
          <a:p>
            <a:pPr eaLnBrk="1" hangingPunct="1">
              <a:spcBef>
                <a:spcPct val="50000"/>
              </a:spcBef>
              <a:buClr>
                <a:srgbClr val="3333FF"/>
              </a:buClr>
              <a:buFont typeface="Wingdings" panose="05000000000000000000" pitchFamily="2" charset="2"/>
              <a:buChar char="q"/>
            </a:pPr>
            <a:r>
              <a:rPr lang="uk-UA" altLang="ru-UA" sz="1800" b="1"/>
              <a:t> У клітині </a:t>
            </a:r>
            <a:r>
              <a:rPr lang="en-US" altLang="ru-UA" sz="1800" b="1" i="1"/>
              <a:t>E.</a:t>
            </a:r>
            <a:r>
              <a:rPr lang="uk-UA" altLang="ru-UA" sz="1800" b="1" i="1"/>
              <a:t> </a:t>
            </a:r>
            <a:r>
              <a:rPr lang="en-US" altLang="ru-UA" sz="1800" b="1" i="1"/>
              <a:t>coli</a:t>
            </a:r>
            <a:r>
              <a:rPr lang="en-US" altLang="ru-UA" sz="1800" b="1"/>
              <a:t> – </a:t>
            </a:r>
            <a:r>
              <a:rPr lang="en-US" altLang="ru-UA" sz="1800" b="1">
                <a:solidFill>
                  <a:srgbClr val="3333FF"/>
                </a:solidFill>
              </a:rPr>
              <a:t>1</a:t>
            </a:r>
            <a:r>
              <a:rPr lang="en-US" altLang="ru-UA" sz="1800" b="1"/>
              <a:t> </a:t>
            </a:r>
            <a:r>
              <a:rPr lang="uk-UA" altLang="ru-UA" sz="1800" b="1"/>
              <a:t>копія </a:t>
            </a:r>
            <a:r>
              <a:rPr lang="en-US" altLang="ru-UA" sz="1800" b="1"/>
              <a:t>F</a:t>
            </a:r>
            <a:r>
              <a:rPr lang="en-US" altLang="ru-UA" sz="1800"/>
              <a:t> </a:t>
            </a:r>
            <a:r>
              <a:rPr lang="uk-UA" altLang="ru-UA" sz="1800" b="1"/>
              <a:t>– плазміди на </a:t>
            </a:r>
            <a:r>
              <a:rPr lang="uk-UA" altLang="ru-UA" sz="1800" b="1">
                <a:solidFill>
                  <a:srgbClr val="3333FF"/>
                </a:solidFill>
              </a:rPr>
              <a:t>1</a:t>
            </a:r>
            <a:r>
              <a:rPr lang="uk-UA" altLang="ru-UA" sz="1800" b="1"/>
              <a:t> хромосому</a:t>
            </a:r>
          </a:p>
        </p:txBody>
      </p:sp>
      <p:sp>
        <p:nvSpPr>
          <p:cNvPr id="1033" name="Text Box 18">
            <a:extLst>
              <a:ext uri="{FF2B5EF4-FFF2-40B4-BE49-F238E27FC236}">
                <a16:creationId xmlns:a16="http://schemas.microsoft.com/office/drawing/2014/main" id="{4455149C-E59F-4FF7-82F9-48B5CAAD0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013325"/>
            <a:ext cx="35290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ru-UA" sz="1800" b="1">
                <a:solidFill>
                  <a:srgbClr val="FF3300"/>
                </a:solidFill>
              </a:rPr>
              <a:t>Донори генів у схрещуванні: </a:t>
            </a:r>
            <a:r>
              <a:rPr lang="en-US" altLang="ru-UA" sz="1800" b="1">
                <a:solidFill>
                  <a:srgbClr val="FF3300"/>
                </a:solidFill>
              </a:rPr>
              <a:t>F</a:t>
            </a:r>
            <a:r>
              <a:rPr lang="en-US" altLang="ru-UA" sz="1800" b="1" baseline="30000">
                <a:solidFill>
                  <a:srgbClr val="FF3300"/>
                </a:solidFill>
              </a:rPr>
              <a:t>+</a:t>
            </a:r>
            <a:r>
              <a:rPr lang="uk-UA" altLang="ru-UA" sz="1800" b="1">
                <a:solidFill>
                  <a:srgbClr val="FF3300"/>
                </a:solidFill>
              </a:rPr>
              <a:t>-</a:t>
            </a:r>
            <a:r>
              <a:rPr lang="uk-UA" altLang="ru-UA" sz="1800" b="1" baseline="30000">
                <a:solidFill>
                  <a:srgbClr val="FF3300"/>
                </a:solidFill>
              </a:rPr>
              <a:t> </a:t>
            </a:r>
            <a:r>
              <a:rPr lang="uk-UA" altLang="ru-UA" sz="1800" b="1">
                <a:solidFill>
                  <a:srgbClr val="FF3300"/>
                </a:solidFill>
              </a:rPr>
              <a:t>з автономною плазмідою </a:t>
            </a:r>
            <a:r>
              <a:rPr lang="en-US" altLang="ru-UA" sz="1800" b="1">
                <a:solidFill>
                  <a:srgbClr val="FF3300"/>
                </a:solidFill>
              </a:rPr>
              <a:t>Hfr</a:t>
            </a:r>
            <a:r>
              <a:rPr lang="uk-UA" altLang="ru-UA" sz="1800" b="1">
                <a:solidFill>
                  <a:srgbClr val="FF3300"/>
                </a:solidFill>
              </a:rPr>
              <a:t> - з інтегрованою в хромо-сому </a:t>
            </a:r>
          </a:p>
          <a:p>
            <a:pPr eaLnBrk="1" hangingPunct="1">
              <a:spcBef>
                <a:spcPct val="50000"/>
              </a:spcBef>
            </a:pPr>
            <a:r>
              <a:rPr lang="uk-UA" altLang="ru-UA" sz="1800" b="1">
                <a:solidFill>
                  <a:srgbClr val="FF3300"/>
                </a:solidFill>
              </a:rPr>
              <a:t>Р</a:t>
            </a:r>
            <a:r>
              <a:rPr lang="ru-RU" altLang="ru-UA" sz="1800" b="1">
                <a:solidFill>
                  <a:srgbClr val="FF3300"/>
                </a:solidFill>
              </a:rPr>
              <a:t>еципієнти: </a:t>
            </a:r>
            <a:r>
              <a:rPr lang="en-US" altLang="ru-UA" sz="1800" b="1">
                <a:solidFill>
                  <a:srgbClr val="FF3300"/>
                </a:solidFill>
              </a:rPr>
              <a:t>F</a:t>
            </a:r>
            <a:r>
              <a:rPr lang="en-US" altLang="ru-UA" sz="1800" b="1" baseline="30000">
                <a:solidFill>
                  <a:srgbClr val="FF3300"/>
                </a:solidFill>
              </a:rPr>
              <a:t>-</a:t>
            </a:r>
            <a:r>
              <a:rPr lang="uk-UA" altLang="ru-UA" sz="1800" b="1" baseline="30000">
                <a:solidFill>
                  <a:srgbClr val="FF3300"/>
                </a:solidFill>
              </a:rPr>
              <a:t> </a:t>
            </a:r>
            <a:r>
              <a:rPr lang="en-US" altLang="ru-UA" sz="1800" b="1">
                <a:solidFill>
                  <a:srgbClr val="FF3300"/>
                </a:solidFill>
              </a:rPr>
              <a:t>-</a:t>
            </a:r>
            <a:r>
              <a:rPr lang="uk-UA" altLang="ru-UA" sz="1800" b="1">
                <a:solidFill>
                  <a:srgbClr val="FF3300"/>
                </a:solidFill>
              </a:rPr>
              <a:t> не містять її</a:t>
            </a:r>
            <a:endParaRPr lang="ru-RU" altLang="ru-UA" sz="1800" b="1">
              <a:solidFill>
                <a:srgbClr val="FF33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uk-UA" altLang="ru-UA" sz="1800" b="1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AC4E1A-5FA4-4071-A7A9-07DFF31278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AA6215-60BB-4566-AF3F-472209B0F0A9}"/>
              </a:ext>
            </a:extLst>
          </p:cNvPr>
          <p:cNvPicPr/>
          <p:nvPr/>
        </p:nvPicPr>
        <p:blipFill rotWithShape="1">
          <a:blip r:embed="rId2"/>
          <a:srcRect l="32582" t="33751" r="27653" b="21779"/>
          <a:stretch/>
        </p:blipFill>
        <p:spPr bwMode="auto">
          <a:xfrm>
            <a:off x="1917192" y="3675102"/>
            <a:ext cx="4876800" cy="3067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19CCEC5-72D5-4DB8-A20A-77877464CBD9}"/>
              </a:ext>
            </a:extLst>
          </p:cNvPr>
          <p:cNvSpPr/>
          <p:nvPr/>
        </p:nvSpPr>
        <p:spPr>
          <a:xfrm>
            <a:off x="368808" y="182168"/>
            <a:ext cx="8406384" cy="3325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Фізіологічні стани F плазміди:</a:t>
            </a:r>
            <a:endParaRPr lang="ru-U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Автономне F+. F фактор знаходиться в цитоплазмі у вільному стані, не інтегрований в бактеріальну хромосому і не несе в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своєму складі хромосомні гени.</a:t>
            </a:r>
            <a:endParaRPr lang="ru-U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Інтегрований, або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Hfr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F фактор може інтегруватися в певних місцях у бактеріальну хромосому, і в такому стані зветься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епісоми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Донорські клітини з інтегрованим фактором F забезпечують високу частоту перенесення хромосомної ДНК, вони отримали назву клітин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Hfr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(від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англ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frequency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recombinants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U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3 Автономне F′. Інтегрована F плазміда може залишати бактеріальну хромосому, захоплюючи довколишні гени, таким чином перетворюючись на F′ факто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1104005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FCCEEA2-E063-487D-9ABB-3CFCEB47EE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750" y="0"/>
            <a:ext cx="8229600" cy="850900"/>
          </a:xfrm>
          <a:solidFill>
            <a:srgbClr val="FCFCA2"/>
          </a:solidFill>
        </p:spPr>
        <p:txBody>
          <a:bodyPr/>
          <a:lstStyle/>
          <a:p>
            <a:pPr eaLnBrk="1" hangingPunct="1"/>
            <a:r>
              <a:rPr lang="en-US" altLang="ru-UA" sz="3600" b="1" i="1"/>
              <a:t>tra</a:t>
            </a:r>
            <a:r>
              <a:rPr lang="en-US" altLang="ru-UA" sz="3600" b="1"/>
              <a:t>-</a:t>
            </a:r>
            <a:r>
              <a:rPr lang="uk-UA" altLang="ru-UA" sz="3600" b="1"/>
              <a:t>ділянка </a:t>
            </a:r>
            <a:r>
              <a:rPr lang="en-US" altLang="ru-UA" sz="3600" b="1"/>
              <a:t>F- </a:t>
            </a:r>
            <a:r>
              <a:rPr lang="uk-UA" altLang="ru-UA" sz="3600" b="1"/>
              <a:t>плазміди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42B8A69D-D92C-4047-A37E-9E172C940F3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8" y="3644900"/>
            <a:ext cx="4038600" cy="2994025"/>
          </a:xfrm>
          <a:noFill/>
        </p:spPr>
      </p:pic>
      <p:sp>
        <p:nvSpPr>
          <p:cNvPr id="13316" name="Text Box 4">
            <a:extLst>
              <a:ext uri="{FF2B5EF4-FFF2-40B4-BE49-F238E27FC236}">
                <a16:creationId xmlns:a16="http://schemas.microsoft.com/office/drawing/2014/main" id="{C6D0AA40-4649-4DD8-AB6E-9E263A313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887413"/>
            <a:ext cx="8424862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ru-UA" sz="1800" b="1"/>
              <a:t>Ділянка </a:t>
            </a:r>
            <a:r>
              <a:rPr lang="en-US" altLang="ru-UA" sz="1800" b="1" i="1">
                <a:solidFill>
                  <a:srgbClr val="3333FF"/>
                </a:solidFill>
              </a:rPr>
              <a:t>tra</a:t>
            </a:r>
            <a:r>
              <a:rPr lang="uk-UA" altLang="ru-UA" sz="1800" b="1">
                <a:solidFill>
                  <a:srgbClr val="3333FF"/>
                </a:solidFill>
              </a:rPr>
              <a:t> (33,3 т.п.н)</a:t>
            </a:r>
            <a:r>
              <a:rPr lang="uk-UA" altLang="ru-UA" sz="1800" b="1"/>
              <a:t> містить  близько </a:t>
            </a:r>
            <a:r>
              <a:rPr lang="uk-UA" altLang="ru-UA" sz="1800" b="1">
                <a:solidFill>
                  <a:srgbClr val="3333FF"/>
                </a:solidFill>
              </a:rPr>
              <a:t>40</a:t>
            </a:r>
            <a:r>
              <a:rPr lang="uk-UA" altLang="ru-UA" sz="1800" b="1"/>
              <a:t> генів, що контролюють: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>
                <a:srgbClr val="3333FF"/>
              </a:buClr>
              <a:buFont typeface="Wingdings" panose="05000000000000000000" pitchFamily="2" charset="2"/>
              <a:buChar char="q"/>
            </a:pPr>
            <a:r>
              <a:rPr lang="uk-UA" altLang="ru-UA" sz="1800" b="1"/>
              <a:t>утворення статевих ворсинок - пілів 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>
                <a:srgbClr val="3333FF"/>
              </a:buClr>
              <a:buFont typeface="Wingdings" panose="05000000000000000000" pitchFamily="2" charset="2"/>
              <a:buChar char="q"/>
            </a:pPr>
            <a:r>
              <a:rPr lang="uk-UA" altLang="ru-UA" sz="1800" b="1"/>
              <a:t>„поверхневе виключення”, яке унеможливлює кон</a:t>
            </a:r>
            <a:r>
              <a:rPr lang="en-US" altLang="ru-UA" sz="1800" b="1"/>
              <a:t>’</a:t>
            </a:r>
            <a:r>
              <a:rPr lang="uk-UA" altLang="ru-UA" sz="1800" b="1"/>
              <a:t>югацію між </a:t>
            </a:r>
            <a:r>
              <a:rPr lang="en-US" altLang="ru-UA" sz="1800" b="1"/>
              <a:t>F</a:t>
            </a:r>
            <a:r>
              <a:rPr lang="en-US" altLang="ru-UA" sz="1800" b="1" baseline="30000"/>
              <a:t>+</a:t>
            </a:r>
            <a:r>
              <a:rPr lang="en-US" altLang="ru-UA" sz="1800" b="1"/>
              <a:t>-</a:t>
            </a:r>
            <a:r>
              <a:rPr lang="uk-UA" altLang="ru-UA" sz="1800" b="1"/>
              <a:t>клітинами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>
                <a:srgbClr val="3333FF"/>
              </a:buClr>
              <a:buFont typeface="Wingdings" panose="05000000000000000000" pitchFamily="2" charset="2"/>
              <a:buChar char="q"/>
            </a:pPr>
            <a:r>
              <a:rPr lang="uk-UA" altLang="ru-UA" sz="1800" b="1"/>
              <a:t> стабілізацію контактів клітин, що кон’югують 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>
                <a:srgbClr val="3333FF"/>
              </a:buClr>
              <a:buFont typeface="Wingdings" panose="05000000000000000000" pitchFamily="2" charset="2"/>
              <a:buChar char="q"/>
            </a:pPr>
            <a:r>
              <a:rPr lang="uk-UA" altLang="ru-UA" sz="1800" b="1"/>
              <a:t> регулювання кон’югаційного процесу 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>
                <a:srgbClr val="3333FF"/>
              </a:buClr>
              <a:buFont typeface="Wingdings" panose="05000000000000000000" pitchFamily="2" charset="2"/>
              <a:buChar char="q"/>
            </a:pPr>
            <a:r>
              <a:rPr lang="uk-UA" altLang="ru-UA" sz="1800" b="1"/>
              <a:t> однонитковий розрив у ділянці </a:t>
            </a:r>
            <a:r>
              <a:rPr lang="en-US" altLang="ru-UA" sz="1800" b="1" i="1"/>
              <a:t>oriT</a:t>
            </a:r>
            <a:r>
              <a:rPr lang="en-US" altLang="ru-UA" sz="1800" b="1"/>
              <a:t> </a:t>
            </a:r>
            <a:r>
              <a:rPr lang="uk-UA" altLang="ru-UA" sz="1800" b="1"/>
              <a:t> та  перенесення ДНК з клітини - донора</a:t>
            </a:r>
            <a:r>
              <a:rPr lang="en-US" altLang="ru-UA" sz="1800" b="1"/>
              <a:t> </a:t>
            </a:r>
            <a:r>
              <a:rPr lang="uk-UA" altLang="ru-UA" sz="1800" b="1"/>
              <a:t>в клітину - реципієнт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1092730C-1198-46D3-87A6-C746071F2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4221163"/>
            <a:ext cx="12239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ru-UA" sz="1800">
                <a:solidFill>
                  <a:srgbClr val="FCFCA2"/>
                </a:solidFill>
              </a:rPr>
              <a:t>Пілі</a:t>
            </a:r>
          </a:p>
        </p:txBody>
      </p:sp>
      <p:sp>
        <p:nvSpPr>
          <p:cNvPr id="13318" name="Line 6">
            <a:extLst>
              <a:ext uri="{FF2B5EF4-FFF2-40B4-BE49-F238E27FC236}">
                <a16:creationId xmlns:a16="http://schemas.microsoft.com/office/drawing/2014/main" id="{7F13BBD9-7445-41EF-8274-1EA51F042B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39975" y="4437063"/>
            <a:ext cx="360363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13319" name="Line 7">
            <a:extLst>
              <a:ext uri="{FF2B5EF4-FFF2-40B4-BE49-F238E27FC236}">
                <a16:creationId xmlns:a16="http://schemas.microsoft.com/office/drawing/2014/main" id="{1DD62ED0-86DE-4E37-8DE4-A4220F20A2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84438" y="4581525"/>
            <a:ext cx="50323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DF88844E-4187-4CDA-B2C5-685CABC34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50" y="3506788"/>
            <a:ext cx="4464050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3333FF"/>
              </a:buClr>
              <a:buFont typeface="Wingdings" panose="05000000000000000000" pitchFamily="2" charset="2"/>
              <a:buChar char="§"/>
            </a:pPr>
            <a:r>
              <a:rPr lang="uk-UA" altLang="ru-UA" sz="1400"/>
              <a:t> </a:t>
            </a:r>
            <a:r>
              <a:rPr lang="uk-UA" altLang="ru-UA" sz="1600" b="1"/>
              <a:t>На клітинах донорів є від </a:t>
            </a:r>
            <a:r>
              <a:rPr lang="uk-UA" altLang="ru-UA" sz="1600" b="1">
                <a:solidFill>
                  <a:srgbClr val="3333FF"/>
                </a:solidFill>
              </a:rPr>
              <a:t>1</a:t>
            </a:r>
            <a:r>
              <a:rPr lang="uk-UA" altLang="ru-UA" sz="1600" b="1"/>
              <a:t> до </a:t>
            </a:r>
            <a:r>
              <a:rPr lang="uk-UA" altLang="ru-UA" sz="1600" b="1">
                <a:solidFill>
                  <a:srgbClr val="3333FF"/>
                </a:solidFill>
              </a:rPr>
              <a:t>3</a:t>
            </a:r>
            <a:r>
              <a:rPr lang="uk-UA" altLang="ru-UA" sz="1600" b="1"/>
              <a:t> пілів. </a:t>
            </a:r>
          </a:p>
          <a:p>
            <a:pPr algn="just" eaLnBrk="1" hangingPunct="1">
              <a:spcBef>
                <a:spcPct val="50000"/>
              </a:spcBef>
              <a:buClr>
                <a:srgbClr val="3333FF"/>
              </a:buClr>
              <a:buFont typeface="Wingdings" panose="05000000000000000000" pitchFamily="2" charset="2"/>
              <a:buChar char="§"/>
            </a:pPr>
            <a:r>
              <a:rPr lang="uk-UA" altLang="ru-UA" sz="1600" b="1"/>
              <a:t> Пілі - ниткоподібні структури довжиною від </a:t>
            </a:r>
            <a:r>
              <a:rPr lang="uk-UA" altLang="ru-UA" sz="1600" b="1">
                <a:solidFill>
                  <a:srgbClr val="3333FF"/>
                </a:solidFill>
              </a:rPr>
              <a:t>1</a:t>
            </a:r>
            <a:r>
              <a:rPr lang="uk-UA" altLang="ru-UA" sz="1600" b="1"/>
              <a:t> до </a:t>
            </a:r>
            <a:r>
              <a:rPr lang="uk-UA" altLang="ru-UA" sz="1600" b="1">
                <a:solidFill>
                  <a:srgbClr val="3333FF"/>
                </a:solidFill>
              </a:rPr>
              <a:t>2 </a:t>
            </a:r>
            <a:r>
              <a:rPr lang="uk-UA" altLang="ru-UA" sz="1600" b="1"/>
              <a:t>мкм, що складаються з спірально розташованих субодиниць білка піліну. </a:t>
            </a:r>
          </a:p>
          <a:p>
            <a:pPr algn="just" eaLnBrk="1" hangingPunct="1">
              <a:spcBef>
                <a:spcPct val="50000"/>
              </a:spcBef>
              <a:buClr>
                <a:srgbClr val="3333FF"/>
              </a:buClr>
              <a:buFont typeface="Wingdings" panose="05000000000000000000" pitchFamily="2" charset="2"/>
              <a:buChar char="§"/>
            </a:pPr>
            <a:r>
              <a:rPr lang="uk-UA" altLang="ru-UA" sz="1600" b="1"/>
              <a:t>Функції пілів:</a:t>
            </a:r>
          </a:p>
          <a:p>
            <a:pPr algn="just" eaLnBrk="1" hangingPunct="1">
              <a:spcBef>
                <a:spcPct val="50000"/>
              </a:spcBef>
              <a:buClr>
                <a:srgbClr val="3333FF"/>
              </a:buClr>
              <a:buFont typeface="Wingdings" panose="05000000000000000000" pitchFamily="2" charset="2"/>
              <a:buNone/>
            </a:pPr>
            <a:r>
              <a:rPr lang="uk-UA" altLang="ru-UA" sz="1600" b="1"/>
              <a:t>впізнавання та  приєднання реципієнтних клітин</a:t>
            </a:r>
            <a:r>
              <a:rPr lang="en-US" altLang="ru-UA" sz="1600" b="1"/>
              <a:t>; </a:t>
            </a:r>
            <a:r>
              <a:rPr lang="uk-UA" altLang="ru-UA" sz="1600" b="1"/>
              <a:t>впізнавання білків, що зумовлюють явище поверхневого виключення та звільняють від контактів з клітинами, що вже містять плазміду </a:t>
            </a:r>
            <a:r>
              <a:rPr lang="en-US" altLang="ru-UA" sz="1600" b="1"/>
              <a:t>F</a:t>
            </a:r>
            <a:endParaRPr lang="uk-UA" altLang="ru-UA" sz="1600" b="1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05188E-EA83-4E49-A190-1D92CC662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7EF29A-0CCC-4026-A7BD-78C676FBC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34" t="41326" r="33788" b="24236"/>
          <a:stretch/>
        </p:blipFill>
        <p:spPr>
          <a:xfrm>
            <a:off x="289250" y="878695"/>
            <a:ext cx="8405474" cy="386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583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5">
            <a:extLst>
              <a:ext uri="{FF2B5EF4-FFF2-40B4-BE49-F238E27FC236}">
                <a16:creationId xmlns:a16="http://schemas.microsoft.com/office/drawing/2014/main" id="{8972080D-E6EF-40A1-955A-320FE2A4B3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5000" y="266700"/>
            <a:ext cx="8229600" cy="1196975"/>
          </a:xfrm>
          <a:solidFill>
            <a:srgbClr val="FDFBA1"/>
          </a:solidFill>
        </p:spPr>
        <p:txBody>
          <a:bodyPr/>
          <a:lstStyle/>
          <a:p>
            <a:pPr eaLnBrk="1" hangingPunct="1"/>
            <a:r>
              <a:rPr lang="ru-RU" altLang="ru-UA" sz="2800" b="1"/>
              <a:t>Пе</a:t>
            </a:r>
            <a:r>
              <a:rPr lang="uk-UA" altLang="ru-UA" sz="2800" b="1"/>
              <a:t>ренесення ДНК </a:t>
            </a:r>
            <a:r>
              <a:rPr lang="en-US" altLang="ru-UA" sz="2800" b="1"/>
              <a:t>F-</a:t>
            </a:r>
            <a:r>
              <a:rPr lang="uk-UA" altLang="ru-UA" sz="2800" b="1"/>
              <a:t>плазміди під час кон</a:t>
            </a:r>
            <a:r>
              <a:rPr lang="en-US" altLang="ru-UA" sz="2800" b="1"/>
              <a:t>’</a:t>
            </a:r>
            <a:r>
              <a:rPr lang="ru-RU" altLang="ru-UA" sz="2800" b="1"/>
              <a:t>югац</a:t>
            </a:r>
            <a:r>
              <a:rPr lang="uk-UA" altLang="ru-UA" sz="2800" b="1"/>
              <a:t>ії</a:t>
            </a:r>
            <a:r>
              <a:rPr lang="uk-UA" altLang="ru-UA" sz="2800"/>
              <a:t> </a:t>
            </a:r>
          </a:p>
        </p:txBody>
      </p:sp>
      <p:sp>
        <p:nvSpPr>
          <p:cNvPr id="2052" name="Text Box 18">
            <a:extLst>
              <a:ext uri="{FF2B5EF4-FFF2-40B4-BE49-F238E27FC236}">
                <a16:creationId xmlns:a16="http://schemas.microsoft.com/office/drawing/2014/main" id="{F11954D4-7C0B-4B20-A04E-49EB8F12E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1773238"/>
            <a:ext cx="2952750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ru-UA" sz="1800">
                <a:solidFill>
                  <a:srgbClr val="0000FF"/>
                </a:solidFill>
              </a:rPr>
              <a:t>1</a:t>
            </a:r>
            <a:r>
              <a:rPr lang="uk-UA" altLang="ru-UA" sz="1800" b="1">
                <a:solidFill>
                  <a:srgbClr val="0000FF"/>
                </a:solidFill>
              </a:rPr>
              <a:t>. а)</a:t>
            </a:r>
            <a:r>
              <a:rPr lang="uk-UA" altLang="ru-UA" sz="1800" b="1"/>
              <a:t> Розщеплення одного з ланцюгів ДНК </a:t>
            </a:r>
            <a:r>
              <a:rPr lang="en-US" altLang="ru-UA" sz="1800" b="1"/>
              <a:t>F-</a:t>
            </a:r>
            <a:r>
              <a:rPr lang="uk-UA" altLang="ru-UA" sz="1800" b="1"/>
              <a:t>плазміди в сайті </a:t>
            </a:r>
            <a:r>
              <a:rPr lang="en-US" altLang="ru-UA" sz="1800" b="1"/>
              <a:t>oriT</a:t>
            </a:r>
            <a:r>
              <a:rPr lang="uk-UA" altLang="ru-UA" sz="1800" b="1"/>
              <a:t>;</a:t>
            </a:r>
            <a:r>
              <a:rPr lang="en-US" altLang="ru-UA" sz="1800" b="1"/>
              <a:t> </a:t>
            </a:r>
            <a:endParaRPr lang="uk-UA" altLang="ru-UA" sz="1800" b="1"/>
          </a:p>
          <a:p>
            <a:pPr eaLnBrk="1" hangingPunct="1">
              <a:spcBef>
                <a:spcPct val="50000"/>
              </a:spcBef>
            </a:pPr>
            <a:r>
              <a:rPr lang="ru-RU" altLang="ru-UA" sz="1800" b="1"/>
              <a:t> </a:t>
            </a:r>
            <a:r>
              <a:rPr lang="ru-RU" altLang="ru-UA" sz="1800" b="1">
                <a:solidFill>
                  <a:srgbClr val="0000FF"/>
                </a:solidFill>
              </a:rPr>
              <a:t>б)</a:t>
            </a:r>
            <a:r>
              <a:rPr lang="ru-RU" altLang="ru-UA" sz="1800" b="1"/>
              <a:t> перенесення </a:t>
            </a:r>
            <a:r>
              <a:rPr lang="uk-UA" altLang="ru-UA" sz="1800" b="1"/>
              <a:t>ланцюга в </a:t>
            </a:r>
            <a:r>
              <a:rPr lang="en-US" altLang="ru-UA" sz="1800" b="1"/>
              <a:t>F</a:t>
            </a:r>
            <a:r>
              <a:rPr lang="en-US" altLang="ru-UA" sz="1800" b="1" baseline="30000"/>
              <a:t>-</a:t>
            </a:r>
            <a:r>
              <a:rPr lang="ru-RU" altLang="ru-UA" sz="1800" b="1"/>
              <a:t> - кл</a:t>
            </a:r>
            <a:r>
              <a:rPr lang="uk-UA" altLang="ru-UA" sz="1800" b="1"/>
              <a:t>ітину починаючи з 5</a:t>
            </a:r>
            <a:r>
              <a:rPr lang="en-US" altLang="ru-UA" sz="1800" b="1"/>
              <a:t>’-</a:t>
            </a:r>
            <a:r>
              <a:rPr lang="uk-UA" altLang="ru-UA" sz="1800" b="1"/>
              <a:t>кінця; </a:t>
            </a:r>
          </a:p>
          <a:p>
            <a:pPr eaLnBrk="1" hangingPunct="1">
              <a:spcBef>
                <a:spcPct val="50000"/>
              </a:spcBef>
            </a:pPr>
            <a:r>
              <a:rPr lang="uk-UA" altLang="ru-UA" sz="1800" b="1">
                <a:solidFill>
                  <a:srgbClr val="0000FF"/>
                </a:solidFill>
              </a:rPr>
              <a:t>в)</a:t>
            </a:r>
            <a:r>
              <a:rPr lang="uk-UA" altLang="ru-UA" sz="1800" b="1"/>
              <a:t> реплікація ДНК </a:t>
            </a:r>
            <a:r>
              <a:rPr lang="en-US" altLang="ru-UA" sz="1800" b="1"/>
              <a:t>F-</a:t>
            </a:r>
            <a:r>
              <a:rPr lang="uk-UA" altLang="ru-UA" sz="1800" b="1"/>
              <a:t>плазміди в </a:t>
            </a:r>
            <a:r>
              <a:rPr lang="en-US" altLang="ru-UA" sz="1800" b="1"/>
              <a:t>F</a:t>
            </a:r>
            <a:r>
              <a:rPr lang="uk-UA" altLang="ru-UA" sz="1800" b="1" baseline="30000"/>
              <a:t>+</a:t>
            </a:r>
            <a:r>
              <a:rPr lang="ru-RU" altLang="ru-UA" sz="1800" b="1"/>
              <a:t> - кл</a:t>
            </a:r>
            <a:r>
              <a:rPr lang="uk-UA" altLang="ru-UA" sz="1800" b="1"/>
              <a:t>ітині за механізмом </a:t>
            </a:r>
            <a:r>
              <a:rPr lang="en-US" altLang="ru-UA" sz="1800" b="1"/>
              <a:t>“</a:t>
            </a:r>
            <a:r>
              <a:rPr lang="en-US" altLang="ru-UA" sz="1800" b="1" i="1"/>
              <a:t>rolling circle</a:t>
            </a:r>
            <a:r>
              <a:rPr lang="en-US" altLang="ru-UA" sz="1800" b="1"/>
              <a:t>” </a:t>
            </a:r>
            <a:r>
              <a:rPr lang="uk-UA" altLang="ru-UA" sz="1800" b="1"/>
              <a:t> </a:t>
            </a:r>
            <a:endParaRPr lang="en-US" altLang="ru-UA" sz="1800" b="1"/>
          </a:p>
          <a:p>
            <a:pPr eaLnBrk="1" hangingPunct="1">
              <a:spcBef>
                <a:spcPct val="50000"/>
              </a:spcBef>
            </a:pPr>
            <a:r>
              <a:rPr lang="en-US" altLang="ru-UA" sz="1800" b="1">
                <a:solidFill>
                  <a:srgbClr val="0000FF"/>
                </a:solidFill>
              </a:rPr>
              <a:t>2. </a:t>
            </a:r>
            <a:r>
              <a:rPr lang="uk-UA" altLang="ru-UA" sz="1800" b="1">
                <a:solidFill>
                  <a:srgbClr val="0000FF"/>
                </a:solidFill>
              </a:rPr>
              <a:t>а)</a:t>
            </a:r>
            <a:r>
              <a:rPr lang="uk-UA" altLang="ru-UA" sz="1800" b="1"/>
              <a:t> </a:t>
            </a:r>
            <a:r>
              <a:rPr lang="en-US" altLang="ru-UA" sz="1800" b="1"/>
              <a:t>C</a:t>
            </a:r>
            <a:r>
              <a:rPr lang="uk-UA" altLang="ru-UA" sz="1800" b="1"/>
              <a:t>интез комплементарного ланцюга ДНК </a:t>
            </a:r>
            <a:r>
              <a:rPr lang="en-US" altLang="ru-UA" sz="1800" b="1"/>
              <a:t>F-</a:t>
            </a:r>
            <a:r>
              <a:rPr lang="uk-UA" altLang="ru-UA" sz="1800" b="1"/>
              <a:t>плазміди</a:t>
            </a:r>
          </a:p>
          <a:p>
            <a:pPr eaLnBrk="1" hangingPunct="1">
              <a:spcBef>
                <a:spcPct val="50000"/>
              </a:spcBef>
            </a:pPr>
            <a:r>
              <a:rPr lang="uk-UA" altLang="ru-UA" sz="1800" b="1">
                <a:solidFill>
                  <a:srgbClr val="0000FF"/>
                </a:solidFill>
              </a:rPr>
              <a:t>б)</a:t>
            </a:r>
            <a:r>
              <a:rPr lang="uk-UA" altLang="ru-UA" sz="1800" b="1"/>
              <a:t> циклізація плазміди в клітині екс-реципієнта </a:t>
            </a:r>
          </a:p>
          <a:p>
            <a:pPr eaLnBrk="1" hangingPunct="1">
              <a:spcBef>
                <a:spcPct val="50000"/>
              </a:spcBef>
            </a:pPr>
            <a:endParaRPr lang="uk-UA" altLang="ru-UA" sz="1800" b="1"/>
          </a:p>
          <a:p>
            <a:pPr eaLnBrk="1" hangingPunct="1">
              <a:spcBef>
                <a:spcPct val="50000"/>
              </a:spcBef>
            </a:pPr>
            <a:endParaRPr lang="uk-UA" altLang="ru-UA" sz="1800" b="1"/>
          </a:p>
        </p:txBody>
      </p:sp>
      <p:grpSp>
        <p:nvGrpSpPr>
          <p:cNvPr id="2053" name="Group 21">
            <a:extLst>
              <a:ext uri="{FF2B5EF4-FFF2-40B4-BE49-F238E27FC236}">
                <a16:creationId xmlns:a16="http://schemas.microsoft.com/office/drawing/2014/main" id="{FEC6B3CF-8470-4A9F-83CB-20AAD0FCA3DE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412875"/>
            <a:ext cx="5213350" cy="5157788"/>
            <a:chOff x="204" y="890"/>
            <a:chExt cx="3284" cy="3249"/>
          </a:xfrm>
        </p:grpSpPr>
        <p:graphicFrame>
          <p:nvGraphicFramePr>
            <p:cNvPr id="2050" name="Object 7">
              <a:extLst>
                <a:ext uri="{FF2B5EF4-FFF2-40B4-BE49-F238E27FC236}">
                  <a16:creationId xmlns:a16="http://schemas.microsoft.com/office/drawing/2014/main" id="{4554F7D2-5B5C-4F92-BE3E-A02EE01CCC8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5" y="1071"/>
            <a:ext cx="3193" cy="28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2" name="CorelDRAW" r:id="rId3" imgW="6844137" imgH="6110895" progId="CorelDRAW.Graphic.11">
                    <p:embed/>
                  </p:oleObj>
                </mc:Choice>
                <mc:Fallback>
                  <p:oleObj name="CorelDRAW" r:id="rId3" imgW="6844137" imgH="6110895" progId="CorelDRAW.Graphic.11">
                    <p:embed/>
                    <p:pic>
                      <p:nvPicPr>
                        <p:cNvPr id="2050" name="Object 7">
                          <a:extLst>
                            <a:ext uri="{FF2B5EF4-FFF2-40B4-BE49-F238E27FC236}">
                              <a16:creationId xmlns:a16="http://schemas.microsoft.com/office/drawing/2014/main" id="{4554F7D2-5B5C-4F92-BE3E-A02EE01CCC8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" y="1071"/>
                          <a:ext cx="3193" cy="285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57" name="Text Box 8">
              <a:extLst>
                <a:ext uri="{FF2B5EF4-FFF2-40B4-BE49-F238E27FC236}">
                  <a16:creationId xmlns:a16="http://schemas.microsoft.com/office/drawing/2014/main" id="{26573519-C067-4A44-BB10-271B00C43E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935"/>
              <a:ext cx="31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ru-UA" sz="1600" b="1"/>
                <a:t>F</a:t>
              </a:r>
              <a:r>
                <a:rPr lang="en-US" altLang="ru-UA" sz="1600" b="1" baseline="30000"/>
                <a:t>+</a:t>
              </a:r>
              <a:endParaRPr lang="uk-UA" altLang="ru-UA" sz="1600" b="1" baseline="30000"/>
            </a:p>
          </p:txBody>
        </p:sp>
        <p:sp>
          <p:nvSpPr>
            <p:cNvPr id="2058" name="Text Box 9">
              <a:extLst>
                <a:ext uri="{FF2B5EF4-FFF2-40B4-BE49-F238E27FC236}">
                  <a16:creationId xmlns:a16="http://schemas.microsoft.com/office/drawing/2014/main" id="{F43FD1B8-C6DE-4383-BE7C-C9597703F6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2" y="890"/>
              <a:ext cx="27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ru-UA" sz="1600" b="1"/>
                <a:t>F</a:t>
              </a:r>
              <a:r>
                <a:rPr lang="en-US" altLang="ru-UA" sz="1600" b="1" baseline="30000"/>
                <a:t>+</a:t>
              </a:r>
              <a:endParaRPr lang="uk-UA" altLang="ru-UA" sz="1600" b="1" baseline="30000"/>
            </a:p>
          </p:txBody>
        </p:sp>
        <p:sp>
          <p:nvSpPr>
            <p:cNvPr id="2059" name="Text Box 10">
              <a:extLst>
                <a:ext uri="{FF2B5EF4-FFF2-40B4-BE49-F238E27FC236}">
                  <a16:creationId xmlns:a16="http://schemas.microsoft.com/office/drawing/2014/main" id="{5C33FE9B-F820-4A7C-9CF4-2A550D45B0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6" y="2614"/>
              <a:ext cx="31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ru-UA" sz="1600" b="1"/>
                <a:t>F</a:t>
              </a:r>
              <a:r>
                <a:rPr lang="en-US" altLang="ru-UA" sz="1600" b="1" baseline="30000"/>
                <a:t>+</a:t>
              </a:r>
              <a:endParaRPr lang="uk-UA" altLang="ru-UA" sz="1600" b="1" baseline="30000"/>
            </a:p>
          </p:txBody>
        </p:sp>
        <p:sp>
          <p:nvSpPr>
            <p:cNvPr id="2060" name="Text Box 11">
              <a:extLst>
                <a:ext uri="{FF2B5EF4-FFF2-40B4-BE49-F238E27FC236}">
                  <a16:creationId xmlns:a16="http://schemas.microsoft.com/office/drawing/2014/main" id="{D908B823-BBA4-433F-BE2E-4509A8BB43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1" y="2614"/>
              <a:ext cx="31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ru-UA" sz="1600" b="1"/>
                <a:t>F</a:t>
              </a:r>
              <a:r>
                <a:rPr lang="en-US" altLang="ru-UA" sz="1600" b="1" baseline="30000"/>
                <a:t>+</a:t>
              </a:r>
              <a:endParaRPr lang="uk-UA" altLang="ru-UA" sz="1600" b="1" baseline="30000"/>
            </a:p>
          </p:txBody>
        </p:sp>
        <p:sp>
          <p:nvSpPr>
            <p:cNvPr id="2061" name="Text Box 12">
              <a:extLst>
                <a:ext uri="{FF2B5EF4-FFF2-40B4-BE49-F238E27FC236}">
                  <a16:creationId xmlns:a16="http://schemas.microsoft.com/office/drawing/2014/main" id="{2463355C-A77C-45FE-91CF-1E0B90189D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" y="935"/>
              <a:ext cx="36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ru-UA" sz="1600" b="1"/>
                <a:t>F</a:t>
              </a:r>
              <a:r>
                <a:rPr lang="en-US" altLang="ru-UA" sz="1600" b="1" baseline="30000"/>
                <a:t>-</a:t>
              </a:r>
              <a:endParaRPr lang="uk-UA" altLang="ru-UA" sz="1600" b="1" baseline="30000"/>
            </a:p>
          </p:txBody>
        </p:sp>
        <p:sp>
          <p:nvSpPr>
            <p:cNvPr id="2062" name="Text Box 13">
              <a:extLst>
                <a:ext uri="{FF2B5EF4-FFF2-40B4-BE49-F238E27FC236}">
                  <a16:creationId xmlns:a16="http://schemas.microsoft.com/office/drawing/2014/main" id="{1C181925-83E8-4060-B438-B88FD84CA1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7" y="890"/>
              <a:ext cx="36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ru-UA" sz="1600" b="1"/>
                <a:t>F</a:t>
              </a:r>
              <a:r>
                <a:rPr lang="en-US" altLang="ru-UA" sz="1600" b="1" baseline="30000"/>
                <a:t>-</a:t>
              </a:r>
              <a:endParaRPr lang="uk-UA" altLang="ru-UA" sz="1600" b="1" baseline="30000"/>
            </a:p>
          </p:txBody>
        </p:sp>
        <p:sp>
          <p:nvSpPr>
            <p:cNvPr id="2063" name="Line 14">
              <a:extLst>
                <a:ext uri="{FF2B5EF4-FFF2-40B4-BE49-F238E27FC236}">
                  <a16:creationId xmlns:a16="http://schemas.microsoft.com/office/drawing/2014/main" id="{191088F2-6AFD-4C95-8785-9137572C8E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1525"/>
              <a:ext cx="5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UA"/>
            </a:p>
          </p:txBody>
        </p:sp>
        <p:sp>
          <p:nvSpPr>
            <p:cNvPr id="2064" name="Line 15">
              <a:extLst>
                <a:ext uri="{FF2B5EF4-FFF2-40B4-BE49-F238E27FC236}">
                  <a16:creationId xmlns:a16="http://schemas.microsoft.com/office/drawing/2014/main" id="{854D3D2F-1B30-4CB6-AB6E-91FD773E1F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5" y="2251"/>
              <a:ext cx="0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UA"/>
            </a:p>
          </p:txBody>
        </p:sp>
        <p:sp>
          <p:nvSpPr>
            <p:cNvPr id="2065" name="Text Box 16">
              <a:extLst>
                <a:ext uri="{FF2B5EF4-FFF2-40B4-BE49-F238E27FC236}">
                  <a16:creationId xmlns:a16="http://schemas.microsoft.com/office/drawing/2014/main" id="{B9714041-3375-4104-9BD4-528A8B014F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6" y="1298"/>
              <a:ext cx="3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ru-UA" sz="1800">
                  <a:solidFill>
                    <a:srgbClr val="0000FF"/>
                  </a:solidFill>
                </a:rPr>
                <a:t>1.</a:t>
              </a:r>
              <a:endParaRPr lang="uk-UA" altLang="ru-UA" sz="1800">
                <a:solidFill>
                  <a:srgbClr val="0000FF"/>
                </a:solidFill>
              </a:endParaRPr>
            </a:p>
          </p:txBody>
        </p:sp>
        <p:sp>
          <p:nvSpPr>
            <p:cNvPr id="2066" name="Text Box 17">
              <a:extLst>
                <a:ext uri="{FF2B5EF4-FFF2-40B4-BE49-F238E27FC236}">
                  <a16:creationId xmlns:a16="http://schemas.microsoft.com/office/drawing/2014/main" id="{3BB988F5-68AA-4723-AC61-E1ED1D66E1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341"/>
              <a:ext cx="3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ru-UA" sz="1800"/>
                <a:t>  </a:t>
              </a:r>
              <a:r>
                <a:rPr lang="en-US" altLang="ru-UA" sz="1800">
                  <a:solidFill>
                    <a:srgbClr val="0000FF"/>
                  </a:solidFill>
                </a:rPr>
                <a:t>2.</a:t>
              </a:r>
              <a:endParaRPr lang="uk-UA" altLang="ru-UA" sz="1800">
                <a:solidFill>
                  <a:srgbClr val="0000FF"/>
                </a:solidFill>
              </a:endParaRPr>
            </a:p>
          </p:txBody>
        </p:sp>
        <p:sp>
          <p:nvSpPr>
            <p:cNvPr id="2067" name="Text Box 19">
              <a:extLst>
                <a:ext uri="{FF2B5EF4-FFF2-40B4-BE49-F238E27FC236}">
                  <a16:creationId xmlns:a16="http://schemas.microsoft.com/office/drawing/2014/main" id="{18D0330C-A825-42ED-9941-1021010501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523"/>
              <a:ext cx="1769" cy="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>
                  <a:srgbClr val="0000FF"/>
                </a:buClr>
                <a:buFont typeface="Wingdings" panose="05000000000000000000" pitchFamily="2" charset="2"/>
                <a:buChar char="q"/>
              </a:pPr>
              <a:r>
                <a:rPr lang="uk-UA" altLang="ru-UA" sz="1800" b="1"/>
                <a:t> Тривалість перенесення ДНК </a:t>
              </a:r>
              <a:r>
                <a:rPr lang="en-US" altLang="ru-UA" sz="1800" b="1"/>
                <a:t>F-</a:t>
              </a:r>
              <a:r>
                <a:rPr lang="uk-UA" altLang="ru-UA" sz="1800" b="1"/>
                <a:t>плазміди  з донора в реципієнт - </a:t>
              </a:r>
              <a:r>
                <a:rPr lang="en-US" altLang="ru-UA" sz="1800" b="1">
                  <a:solidFill>
                    <a:srgbClr val="0000FF"/>
                  </a:solidFill>
                </a:rPr>
                <a:t>~</a:t>
              </a:r>
              <a:r>
                <a:rPr lang="uk-UA" altLang="ru-UA" sz="1800" b="1">
                  <a:solidFill>
                    <a:srgbClr val="0000FF"/>
                  </a:solidFill>
                </a:rPr>
                <a:t> 5 хв </a:t>
              </a:r>
            </a:p>
            <a:p>
              <a:pPr eaLnBrk="1" hangingPunct="1">
                <a:spcBef>
                  <a:spcPct val="50000"/>
                </a:spcBef>
                <a:buClr>
                  <a:srgbClr val="0000FF"/>
                </a:buClr>
                <a:buFont typeface="Wingdings" panose="05000000000000000000" pitchFamily="2" charset="2"/>
                <a:buChar char="q"/>
              </a:pPr>
              <a:r>
                <a:rPr lang="uk-UA" altLang="ru-UA" sz="1800"/>
                <a:t> </a:t>
              </a:r>
              <a:r>
                <a:rPr lang="uk-UA" altLang="ru-UA" sz="1800" b="1"/>
                <a:t>Гени</a:t>
              </a:r>
              <a:r>
                <a:rPr lang="uk-UA" altLang="ru-UA" sz="1800" b="1">
                  <a:solidFill>
                    <a:srgbClr val="0000FF"/>
                  </a:solidFill>
                </a:rPr>
                <a:t>  </a:t>
              </a:r>
              <a:r>
                <a:rPr lang="en-US" altLang="ru-UA" sz="1800" b="1" i="1">
                  <a:solidFill>
                    <a:srgbClr val="0000FF"/>
                  </a:solidFill>
                </a:rPr>
                <a:t>tra</a:t>
              </a:r>
              <a:r>
                <a:rPr lang="en-US" altLang="ru-UA" sz="1800" b="1">
                  <a:solidFill>
                    <a:srgbClr val="0000FF"/>
                  </a:solidFill>
                </a:rPr>
                <a:t> </a:t>
              </a:r>
              <a:r>
                <a:rPr lang="ru-RU" altLang="ru-UA" sz="1800" b="1"/>
                <a:t>переносяться останн</a:t>
              </a:r>
              <a:r>
                <a:rPr lang="uk-UA" altLang="ru-UA" sz="1800" b="1"/>
                <a:t>і</a:t>
              </a:r>
              <a:r>
                <a:rPr lang="ru-RU" altLang="ru-UA" sz="1800" b="1"/>
                <a:t>ми</a:t>
              </a:r>
              <a:endParaRPr lang="uk-UA" altLang="ru-UA" sz="1800" b="1"/>
            </a:p>
            <a:p>
              <a:pPr eaLnBrk="1" hangingPunct="1">
                <a:spcBef>
                  <a:spcPct val="50000"/>
                </a:spcBef>
              </a:pPr>
              <a:endParaRPr lang="uk-UA" altLang="ru-UA" sz="1800" b="1"/>
            </a:p>
          </p:txBody>
        </p:sp>
      </p:grpSp>
      <p:sp>
        <p:nvSpPr>
          <p:cNvPr id="2054" name="Line 24">
            <a:extLst>
              <a:ext uri="{FF2B5EF4-FFF2-40B4-BE49-F238E27FC236}">
                <a16:creationId xmlns:a16="http://schemas.microsoft.com/office/drawing/2014/main" id="{FD9F8BD3-4959-4CCD-B1B7-0579DAEA967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213" y="24209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2055" name="Text Box 26">
            <a:extLst>
              <a:ext uri="{FF2B5EF4-FFF2-40B4-BE49-F238E27FC236}">
                <a16:creationId xmlns:a16="http://schemas.microsoft.com/office/drawing/2014/main" id="{302A8065-1AB2-4C8C-AC1F-2CDA57AE4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060575"/>
            <a:ext cx="647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UA" sz="1200" i="1"/>
              <a:t> oriT</a:t>
            </a:r>
            <a:endParaRPr lang="uk-UA" altLang="ru-UA" sz="1200" i="1"/>
          </a:p>
        </p:txBody>
      </p:sp>
      <p:sp>
        <p:nvSpPr>
          <p:cNvPr id="2056" name="Line 28">
            <a:extLst>
              <a:ext uri="{FF2B5EF4-FFF2-40B4-BE49-F238E27FC236}">
                <a16:creationId xmlns:a16="http://schemas.microsoft.com/office/drawing/2014/main" id="{3CF758F0-207F-4CC3-B4A1-CB48D9143B4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188" y="2276475"/>
            <a:ext cx="144462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BD4033E-73A9-43F1-AB58-38E78F37B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ru-UA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CRISPR</a:t>
            </a:r>
            <a:r>
              <a:rPr lang="ru-RU" altLang="ru-UA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С</a:t>
            </a:r>
            <a:r>
              <a:rPr lang="en-US" altLang="ru-UA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uk-UA" altLang="ru-UA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- </a:t>
            </a:r>
            <a:r>
              <a:rPr lang="ru-RU" altLang="ru-UA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імунна система бактерій</a:t>
            </a:r>
            <a:endParaRPr lang="ru-RU" altLang="ru-UA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A0B732-813E-49C4-A023-25C38456202F}"/>
              </a:ext>
            </a:extLst>
          </p:cNvPr>
          <p:cNvPicPr/>
          <p:nvPr/>
        </p:nvPicPr>
        <p:blipFill rotWithShape="1">
          <a:blip r:embed="rId2"/>
          <a:srcRect t="6591"/>
          <a:stretch/>
        </p:blipFill>
        <p:spPr>
          <a:xfrm>
            <a:off x="0" y="226031"/>
            <a:ext cx="9144000" cy="640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344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у бактерий">
            <a:hlinkClick r:id="" action="ppaction://media"/>
            <a:extLst>
              <a:ext uri="{FF2B5EF4-FFF2-40B4-BE49-F238E27FC236}">
                <a16:creationId xmlns:a16="http://schemas.microsoft.com/office/drawing/2014/main" id="{B7116FF4-8A52-41F1-92AA-8632ACCBA2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791071"/>
            <a:ext cx="7315200" cy="4114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D951E78-D072-4855-A732-09C12867D5F5}"/>
              </a:ext>
            </a:extLst>
          </p:cNvPr>
          <p:cNvSpPr/>
          <p:nvPr/>
        </p:nvSpPr>
        <p:spPr>
          <a:xfrm>
            <a:off x="380145" y="227977"/>
            <a:ext cx="8364038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dirty="0">
                <a:solidFill>
                  <a:srgbClr val="FF0000"/>
                </a:solidFill>
              </a:rPr>
              <a:t>Імунна система бактерій</a:t>
            </a:r>
            <a:r>
              <a:rPr lang="uk-UA" sz="3600" b="1" dirty="0">
                <a:solidFill>
                  <a:srgbClr val="FF0000"/>
                </a:solidFill>
              </a:rPr>
              <a:t> - </a:t>
            </a:r>
            <a:r>
              <a:rPr lang="ru-UA" sz="3600" b="1" i="1" dirty="0">
                <a:solidFill>
                  <a:srgbClr val="FF0000"/>
                </a:solidFill>
              </a:rPr>
              <a:t>CRISPR/Cas9</a:t>
            </a:r>
            <a:r>
              <a:rPr lang="uk-UA" sz="3600" b="1" i="1" dirty="0">
                <a:solidFill>
                  <a:srgbClr val="FF0000"/>
                </a:solidFill>
              </a:rPr>
              <a:t>     </a:t>
            </a:r>
            <a:r>
              <a:rPr lang="uk-UA" sz="2400" b="1" i="1" dirty="0">
                <a:solidFill>
                  <a:srgbClr val="FF0000"/>
                </a:solidFill>
              </a:rPr>
              <a:t>(2012)</a:t>
            </a:r>
          </a:p>
          <a:p>
            <a:pPr algn="ctr"/>
            <a:r>
              <a:rPr lang="ru-UA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ru-UA" sz="135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Clustered</a:t>
            </a:r>
            <a:r>
              <a:rPr lang="ru-UA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UA" sz="135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Regulatory</a:t>
            </a:r>
            <a:r>
              <a:rPr lang="ru-UA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UA" sz="135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Interspaced</a:t>
            </a:r>
            <a:r>
              <a:rPr lang="ru-UA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UA" sz="135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Short</a:t>
            </a:r>
            <a:r>
              <a:rPr lang="ru-UA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UA" sz="135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Palindromic</a:t>
            </a:r>
            <a:r>
              <a:rPr lang="ru-UA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UA" sz="135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Repeats</a:t>
            </a:r>
            <a:r>
              <a:rPr lang="ru-UA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ru-UA" sz="1350" dirty="0"/>
          </a:p>
        </p:txBody>
      </p:sp>
    </p:spTree>
    <p:extLst>
      <p:ext uri="{BB962C8B-B14F-4D97-AF65-F5344CB8AC3E}">
        <p14:creationId xmlns:p14="http://schemas.microsoft.com/office/powerpoint/2010/main" val="38051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26BC3-5EF4-46D3-95C5-036C118D0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840" y="811621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UA" sz="2700" i="1" dirty="0"/>
              <a:t>CRISPR/Cas9</a:t>
            </a:r>
            <a:br>
              <a:rPr lang="uk-UA" sz="2700" b="1" i="1" dirty="0"/>
            </a:br>
            <a:endParaRPr lang="ru-UA" sz="1650" dirty="0"/>
          </a:p>
        </p:txBody>
      </p:sp>
      <p:pic>
        <p:nvPicPr>
          <p:cNvPr id="11266" name="Picture 2" descr="Результат пошуку зображень за запитом crispr&quot;">
            <a:extLst>
              <a:ext uri="{FF2B5EF4-FFF2-40B4-BE49-F238E27FC236}">
                <a16:creationId xmlns:a16="http://schemas.microsoft.com/office/drawing/2014/main" id="{199BBB18-70B2-4937-B81F-48AEDD3E7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5" y="1415966"/>
            <a:ext cx="7858125" cy="357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0317D1-C1F9-4C9D-87F0-53F5ABF2BEE9}"/>
              </a:ext>
            </a:extLst>
          </p:cNvPr>
          <p:cNvSpPr/>
          <p:nvPr/>
        </p:nvSpPr>
        <p:spPr>
          <a:xfrm>
            <a:off x="544035" y="5198497"/>
            <a:ext cx="805593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CRISPR (акронім від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англ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clustered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regularly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interspaced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short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palindromic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repeats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— короткі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паліндромні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повтори, регулярно розташовані групами)</a:t>
            </a:r>
            <a:endParaRPr lang="ru-UA" sz="1350" dirty="0"/>
          </a:p>
        </p:txBody>
      </p:sp>
    </p:spTree>
    <p:extLst>
      <p:ext uri="{BB962C8B-B14F-4D97-AF65-F5344CB8AC3E}">
        <p14:creationId xmlns:p14="http://schemas.microsoft.com/office/powerpoint/2010/main" val="15486638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9A2EE2-EC4E-4FC6-89E6-DC3E798A235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3" t="16420" r="22469" b="14283"/>
          <a:stretch/>
        </p:blipFill>
        <p:spPr bwMode="auto">
          <a:xfrm>
            <a:off x="469232" y="1074521"/>
            <a:ext cx="3089429" cy="42745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26ABD7C-C1C3-44B7-928E-3C2021E78BFF}"/>
              </a:ext>
            </a:extLst>
          </p:cNvPr>
          <p:cNvSpPr/>
          <p:nvPr/>
        </p:nvSpPr>
        <p:spPr>
          <a:xfrm>
            <a:off x="3872825" y="272553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2.  Приєднання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некодуючої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РНК– </a:t>
            </a:r>
            <a:r>
              <a:rPr lang="uk-UA" sz="135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tracrRNA</a:t>
            </a:r>
            <a:r>
              <a:rPr lang="uk-UA" sz="135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trans-activating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crRNA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uk-UA" sz="135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трансактивуюча</a:t>
            </a:r>
            <a:r>
              <a:rPr lang="uk-UA" sz="135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35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crРНК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). Молекули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tracrRNA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комплементарно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зв'язуються з послідовностями повторів у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pre-crRNA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, формуючи дуплекс,</a:t>
            </a:r>
            <a:endParaRPr lang="ru-UA" sz="135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C845AE-24B7-4BF9-A9C3-D2C18D07A0FB}"/>
              </a:ext>
            </a:extLst>
          </p:cNvPr>
          <p:cNvSpPr/>
          <p:nvPr/>
        </p:nvSpPr>
        <p:spPr>
          <a:xfrm>
            <a:off x="3872825" y="3963723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РНКаза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III у присутності Cas9 розрізає дуплекс з утворенням зрілої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crRNA</a:t>
            </a:r>
            <a:endParaRPr lang="ru-UA" sz="135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CBD8E6C-EF40-4FFD-B749-88A4C6ED7AF1}"/>
              </a:ext>
            </a:extLst>
          </p:cNvPr>
          <p:cNvSpPr/>
          <p:nvPr/>
        </p:nvSpPr>
        <p:spPr>
          <a:xfrm>
            <a:off x="3558661" y="2021306"/>
            <a:ext cx="520032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1. Весь CRISPR-локус транскрибується у довгу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pre-crRNA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poly-spacer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precursor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crRNA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поліспейсерний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попередник CRISPR РНК).</a:t>
            </a:r>
            <a:endParaRPr lang="ru-UA" sz="135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EFD077F-8F0D-4720-B65E-7F3234379DA1}"/>
              </a:ext>
            </a:extLst>
          </p:cNvPr>
          <p:cNvSpPr/>
          <p:nvPr/>
        </p:nvSpPr>
        <p:spPr>
          <a:xfrm>
            <a:off x="2895992" y="139463"/>
            <a:ext cx="6127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Утворення </a:t>
            </a:r>
            <a:r>
              <a:rPr lang="uk-UA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гідової</a:t>
            </a:r>
            <a:r>
              <a:rPr lang="uk-UA" sz="2400" b="1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CRISPR РНК — </a:t>
            </a:r>
            <a:r>
              <a:rPr lang="uk-UA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сrРНК</a:t>
            </a:r>
            <a:r>
              <a:rPr lang="uk-UA" sz="2400" b="1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UA" sz="2400" b="1" dirty="0">
              <a:highlight>
                <a:srgbClr val="FFFF00"/>
              </a:highligh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F8B09C8-8DEC-4467-9D8C-35212DEB2A29}"/>
              </a:ext>
            </a:extLst>
          </p:cNvPr>
          <p:cNvSpPr/>
          <p:nvPr/>
        </p:nvSpPr>
        <p:spPr>
          <a:xfrm>
            <a:off x="3558661" y="4974109"/>
            <a:ext cx="533751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35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crRNA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 довжиною 39-45 нуклеотидів містить одну  20 –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нуклеотидну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спейсерну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послідовність</a:t>
            </a:r>
            <a:endParaRPr lang="ru-UA" sz="1350" dirty="0"/>
          </a:p>
        </p:txBody>
      </p:sp>
    </p:spTree>
    <p:extLst>
      <p:ext uri="{BB962C8B-B14F-4D97-AF65-F5344CB8AC3E}">
        <p14:creationId xmlns:p14="http://schemas.microsoft.com/office/powerpoint/2010/main" val="30485859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FD4FE7-FC45-4CEF-8034-B128A4C2167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0" t="17560" r="28039" b="48233"/>
          <a:stretch/>
        </p:blipFill>
        <p:spPr bwMode="auto">
          <a:xfrm>
            <a:off x="409073" y="865767"/>
            <a:ext cx="3077377" cy="26830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6B862D-20D3-44E1-BAFE-DF9CB6A1C06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7" t="29418" r="28680" b="40935"/>
          <a:stretch/>
        </p:blipFill>
        <p:spPr bwMode="auto">
          <a:xfrm>
            <a:off x="5775158" y="1076320"/>
            <a:ext cx="2683042" cy="22619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99EE19B-7196-4FB0-A02E-90C3960A0A83}"/>
              </a:ext>
            </a:extLst>
          </p:cNvPr>
          <p:cNvSpPr/>
          <p:nvPr/>
        </p:nvSpPr>
        <p:spPr>
          <a:xfrm>
            <a:off x="698643" y="5002130"/>
            <a:ext cx="77595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Еммануель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Шарпентьє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і Дженніфер 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Дудна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отримали Нобелівську премію з хімії у 2020 р.  за відкриття технології редагування 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геному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за допомогою CRISPR/Cas9.</a:t>
            </a:r>
            <a:endParaRPr lang="ru-UA" sz="2400" dirty="0"/>
          </a:p>
        </p:txBody>
      </p:sp>
    </p:spTree>
    <p:extLst>
      <p:ext uri="{BB962C8B-B14F-4D97-AF65-F5344CB8AC3E}">
        <p14:creationId xmlns:p14="http://schemas.microsoft.com/office/powerpoint/2010/main" val="4050214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3EB6B97-E71E-4346-BEF2-6597FDDAF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F40D68-341D-44B4-A474-E5F0264EA3A9}"/>
              </a:ext>
            </a:extLst>
          </p:cNvPr>
          <p:cNvPicPr/>
          <p:nvPr/>
        </p:nvPicPr>
        <p:blipFill rotWithShape="1">
          <a:blip r:embed="rId2"/>
          <a:srcRect l="1012" t="6142"/>
          <a:stretch/>
        </p:blipFill>
        <p:spPr>
          <a:xfrm>
            <a:off x="92466" y="421240"/>
            <a:ext cx="9051533" cy="643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191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DAFB71E-1067-4637-9134-6D0172F16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3200" b="1">
                <a:solidFill>
                  <a:schemeClr val="tx1"/>
                </a:solidFill>
              </a:rPr>
              <a:t>Основа генетичної мінливості прокаріотів – мутації та рекомбінації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6A5CD0-2E43-40EC-9DC2-DC5266C0E151}"/>
              </a:ext>
            </a:extLst>
          </p:cNvPr>
          <p:cNvPicPr/>
          <p:nvPr/>
        </p:nvPicPr>
        <p:blipFill rotWithShape="1">
          <a:blip r:embed="rId2"/>
          <a:srcRect t="7191"/>
          <a:stretch/>
        </p:blipFill>
        <p:spPr>
          <a:xfrm>
            <a:off x="0" y="493160"/>
            <a:ext cx="9144000" cy="63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614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38E1305-40E5-44EF-B9C3-3DA1249B4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13A7EE-76F9-4D8E-B4B6-BA7360D23B3B}"/>
              </a:ext>
            </a:extLst>
          </p:cNvPr>
          <p:cNvPicPr/>
          <p:nvPr/>
        </p:nvPicPr>
        <p:blipFill rotWithShape="1">
          <a:blip r:embed="rId2"/>
          <a:srcRect t="4912"/>
          <a:stretch/>
        </p:blipFill>
        <p:spPr>
          <a:xfrm>
            <a:off x="0" y="1179094"/>
            <a:ext cx="9144000" cy="65211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55EA99-2BF3-4464-8D56-64452654C9E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0" t="14367" r="34708" b="22235"/>
          <a:stretch/>
        </p:blipFill>
        <p:spPr bwMode="auto">
          <a:xfrm>
            <a:off x="4884821" y="1179094"/>
            <a:ext cx="3854118" cy="58353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1870847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D612AF-EF94-40DC-9714-DEC90C7DA560}"/>
              </a:ext>
            </a:extLst>
          </p:cNvPr>
          <p:cNvSpPr/>
          <p:nvPr/>
        </p:nvSpPr>
        <p:spPr>
          <a:xfrm>
            <a:off x="517358" y="1153106"/>
            <a:ext cx="8181473" cy="168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5289" algn="just">
              <a:lnSpc>
                <a:spcPct val="130000"/>
              </a:lnSpc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Генетичний матеріал переноситься від донора до реципієнта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однонаправлено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у строгій лінійній послідовності. Якщо різко струснути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кон’югуючі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бактерії (у спеціальному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апараті-блендері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то вони роз’єднаються. В залежності від тривалості кон’югації до струшування у F – -клітину буде перенесена більша чи менша частина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плазмідної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ДНК. </a:t>
            </a:r>
          </a:p>
          <a:p>
            <a:pPr indent="405289" algn="just">
              <a:lnSpc>
                <a:spcPct val="130000"/>
              </a:lnSpc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1 хвилину передається приблизно 40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т.п.н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, тобто близько 1 % бактеріальної хромосоми. Відповідно на перенесення усієї хромосомної ДНК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E.</a:t>
            </a:r>
            <a:r>
              <a:rPr lang="uk-UA" sz="135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coli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необхідно приблизно 100 хв.</a:t>
            </a:r>
            <a:endParaRPr lang="ru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DDF112A-0839-460D-ABC8-5BCBE897A93D}"/>
              </a:ext>
            </a:extLst>
          </p:cNvPr>
          <p:cNvSpPr/>
          <p:nvPr/>
        </p:nvSpPr>
        <p:spPr>
          <a:xfrm>
            <a:off x="673768" y="2934905"/>
            <a:ext cx="417495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Чим більша тривалість кон’югації, тим більша вірогідність перенесення даного гена. Це дає можливість скласти генетичну карту бактерії у хвилинах кон’югації. Тобто одиницею карти є хвилина кон’югації – кількість ДНК, що передається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Hfr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-клітиною за 1 хвилину. Відлік часу починається в точці 0, де знаходиться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оперон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, що складається з трьох генів, які контролюють біосинтез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треоніну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thr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). Відповідно, якщо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Fплазмідна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ДНК буде інтегрована в цьому місці хромосомної ДНК, то при кон’югації в першу чергу до клітини-реципієнта будуть перенесені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thr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-гени. Гени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lac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перенесуться через 8 хвилин, гени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recE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– через 30 хвилин, гени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argR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– через 70 хвилин і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т.д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UA" sz="135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B8BEF9-1CD0-4C07-88C1-02D4F1F870F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8" t="28506" r="29707" b="17218"/>
          <a:stretch/>
        </p:blipFill>
        <p:spPr bwMode="auto">
          <a:xfrm>
            <a:off x="5101390" y="2868569"/>
            <a:ext cx="3826043" cy="2836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22102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BD7FA2F-8162-443F-8173-AEFD04BDD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400" b="1">
                <a:solidFill>
                  <a:srgbClr val="FF0000"/>
                </a:solidFill>
              </a:rPr>
              <a:t>ТРАНСДУКЦіЯ</a:t>
            </a:r>
            <a:endParaRPr lang="ru-RU" sz="24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C2615E-7E6C-42AD-A2D4-5DE631637E1A}"/>
              </a:ext>
            </a:extLst>
          </p:cNvPr>
          <p:cNvPicPr/>
          <p:nvPr/>
        </p:nvPicPr>
        <p:blipFill rotWithShape="1"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73257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A82E195-A91C-4B9D-8898-545D91D982E7}"/>
              </a:ext>
            </a:extLst>
          </p:cNvPr>
          <p:cNvSpPr/>
          <p:nvPr/>
        </p:nvSpPr>
        <p:spPr>
          <a:xfrm>
            <a:off x="147489" y="1059377"/>
            <a:ext cx="4572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При загальній трансдукції бактерія-донор через фаг передає лише окремий фрагмент ДНК довжиною 1/50 – 1/100 від усієї бактеріальної хромосоми.</a:t>
            </a:r>
            <a:endParaRPr lang="ru-UA" sz="135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0746221-75FD-4D67-88AD-6F025F7C194D}"/>
              </a:ext>
            </a:extLst>
          </p:cNvPr>
          <p:cNvSpPr/>
          <p:nvPr/>
        </p:nvSpPr>
        <p:spPr>
          <a:xfrm>
            <a:off x="147489" y="2427657"/>
            <a:ext cx="4572000" cy="11310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Оскільки ДНК фага Р1 складається приблизно із 102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т.п.н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., а хромосома E.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сoli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– із приблизно 4´103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т.п.н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, то фрагмент бактеріальної хромосомної ДНК, який здатний включитись у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трансдукуючіу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часточку, складає біля 2,3 % хромосоми E.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сoli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UA" sz="135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34160C-392F-4A1C-8756-45B180876F2D}"/>
              </a:ext>
            </a:extLst>
          </p:cNvPr>
          <p:cNvSpPr/>
          <p:nvPr/>
        </p:nvSpPr>
        <p:spPr>
          <a:xfrm>
            <a:off x="147489" y="3933305"/>
            <a:ext cx="4572000" cy="114973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5289" algn="just">
              <a:lnSpc>
                <a:spcPct val="130000"/>
              </a:lnSpc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Якщо виходити з того, що довжина середнього гена дорівнює 1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т.п.н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то при трансдукції фагом Р1 можливе сумісне перенесення близько 100 генів, а фагом Р22 – близько 40.</a:t>
            </a:r>
            <a:endParaRPr lang="ru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58469A-0655-4137-B0FA-9AA9B86C803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7" t="23489" r="35350" b="16077"/>
          <a:stretch/>
        </p:blipFill>
        <p:spPr bwMode="auto">
          <a:xfrm>
            <a:off x="4921187" y="400693"/>
            <a:ext cx="4222813" cy="5866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45215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07DB2F-EECC-44A9-8FE5-389347D405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73" t="37799" r="37451" b="15340"/>
          <a:stretch/>
        </p:blipFill>
        <p:spPr>
          <a:xfrm>
            <a:off x="5120079" y="1024173"/>
            <a:ext cx="3602816" cy="292425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41C937E-CB5F-4753-A6B3-75441052425D}"/>
              </a:ext>
            </a:extLst>
          </p:cNvPr>
          <p:cNvSpPr/>
          <p:nvPr/>
        </p:nvSpPr>
        <p:spPr>
          <a:xfrm>
            <a:off x="252664" y="1208220"/>
            <a:ext cx="4572000" cy="25520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Приклад </a:t>
            </a:r>
            <a:r>
              <a:rPr lang="uk-UA" sz="135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сайт-специфічної рекомбінації  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- 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інсерція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ДНК бактеріофага λ в бактеріальну хромосому. У складі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фагової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ДНК є сайт </a:t>
            </a:r>
            <a:r>
              <a:rPr lang="uk-UA" sz="135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attP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 - ділянка довжиною 270 пар основ, у складі бактеріальної ДНК  сайт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attВ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(23 пари основ). Обидва сайти мають ділянку спільної (або гомологічної) послідовності довжиною 15 пар основ. Два білки -  бактеріальний IHF (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Integration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Host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Factor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) і продукт одного з генів бактеріофага </a:t>
            </a:r>
            <a:r>
              <a:rPr lang="uk-UA" sz="1350" i="1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інтеграза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 зв'язуються з цими сайтами.</a:t>
            </a:r>
            <a:endParaRPr lang="ru-UA" sz="135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FA7012-3B4D-4E1B-A36D-193B7D17A316}"/>
              </a:ext>
            </a:extLst>
          </p:cNvPr>
          <p:cNvSpPr/>
          <p:nvPr/>
        </p:nvSpPr>
        <p:spPr>
          <a:xfrm>
            <a:off x="746650" y="4897859"/>
            <a:ext cx="7650699" cy="1149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5289" algn="just">
              <a:lnSpc>
                <a:spcPct val="130000"/>
              </a:lnSpc>
            </a:pP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Інтеграза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здійснює два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одноланцюгові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розрізи в бактеріальній і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фаговій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ДНК, після чого відновлює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фосфодіефірний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зв'язок, але з відповідним кінцем іншого дуплекса  - відбувається обмін ланцюгами. На цьому етапі утворюється конфігурація чотирьох ланцюгів. Після цього здійснюється друга пара розривів і обмінів ланцюгами, що й зумовлює інтеграцію. </a:t>
            </a:r>
            <a:endParaRPr lang="ru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3569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7DA7BE4-05DC-46CD-B1AF-C228E1E1C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2400" b="1">
                <a:solidFill>
                  <a:srgbClr val="FF0000"/>
                </a:solidFill>
              </a:rPr>
              <a:t>ТРАНСФОРМАЦІЯ</a:t>
            </a:r>
            <a:endParaRPr lang="ru-RU" sz="24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93333C-FB66-4197-B58A-583FF98317BE}"/>
              </a:ext>
            </a:extLst>
          </p:cNvPr>
          <p:cNvPicPr/>
          <p:nvPr/>
        </p:nvPicPr>
        <p:blipFill rotWithShape="1">
          <a:blip r:embed="rId2"/>
          <a:srcRect t="5244"/>
          <a:stretch/>
        </p:blipFill>
        <p:spPr>
          <a:xfrm>
            <a:off x="0" y="359596"/>
            <a:ext cx="9144000" cy="649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19406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699BC6-D2EE-497C-8995-F00EE11FD7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29" t="32751" r="26674" b="15598"/>
          <a:stretch/>
        </p:blipFill>
        <p:spPr>
          <a:xfrm>
            <a:off x="511152" y="413388"/>
            <a:ext cx="6021480" cy="354884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D4CD491-69F7-4B19-96E3-211D730EF0AB}"/>
              </a:ext>
            </a:extLst>
          </p:cNvPr>
          <p:cNvSpPr/>
          <p:nvPr/>
        </p:nvSpPr>
        <p:spPr>
          <a:xfrm>
            <a:off x="127616" y="4558138"/>
            <a:ext cx="8888768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UA" sz="1350" b="1" dirty="0" err="1"/>
              <a:t>Експеримент</a:t>
            </a:r>
            <a:r>
              <a:rPr lang="ru-UA" sz="1350" b="1" dirty="0"/>
              <a:t> </a:t>
            </a:r>
            <a:r>
              <a:rPr lang="ru-UA" sz="1350" b="1" dirty="0" err="1"/>
              <a:t>Гріффіта</a:t>
            </a:r>
            <a:r>
              <a:rPr lang="ru-UA" sz="1350" b="1" dirty="0"/>
              <a:t> - </a:t>
            </a:r>
            <a:r>
              <a:rPr lang="ru-UA" sz="1350" b="1" dirty="0" err="1"/>
              <a:t>демонстрація</a:t>
            </a:r>
            <a:r>
              <a:rPr lang="ru-UA" sz="1350" b="1" dirty="0"/>
              <a:t> </a:t>
            </a:r>
            <a:r>
              <a:rPr lang="ru-UA" sz="1350" b="1" dirty="0" err="1"/>
              <a:t>генетичної</a:t>
            </a:r>
            <a:r>
              <a:rPr lang="ru-UA" sz="1350" b="1" dirty="0"/>
              <a:t> </a:t>
            </a:r>
            <a:r>
              <a:rPr lang="ru-UA" sz="1350" b="1" dirty="0" err="1"/>
              <a:t>трансформації</a:t>
            </a:r>
            <a:r>
              <a:rPr lang="ru-UA" sz="1350" b="1" dirty="0"/>
              <a:t>.</a:t>
            </a:r>
          </a:p>
          <a:p>
            <a:pPr algn="just"/>
            <a:r>
              <a:rPr lang="ru-UA" sz="1050" dirty="0"/>
              <a:t>(a) </a:t>
            </a:r>
            <a:r>
              <a:rPr lang="ru-UA" sz="1050" dirty="0" err="1"/>
              <a:t>Живі</a:t>
            </a:r>
            <a:r>
              <a:rPr lang="ru-UA" sz="1050" dirty="0"/>
              <a:t> </a:t>
            </a:r>
            <a:r>
              <a:rPr lang="ru-UA" sz="1050" dirty="0" err="1"/>
              <a:t>інкапсульовані</a:t>
            </a:r>
            <a:r>
              <a:rPr lang="ru-UA" sz="1050" dirty="0"/>
              <a:t> </a:t>
            </a:r>
            <a:r>
              <a:rPr lang="ru-UA" sz="1050" dirty="0" err="1"/>
              <a:t>бактерії</a:t>
            </a:r>
            <a:r>
              <a:rPr lang="ru-UA" sz="1050" dirty="0"/>
              <a:t>,  </a:t>
            </a:r>
            <a:r>
              <a:rPr lang="ru-UA" sz="1050" dirty="0" err="1"/>
              <a:t>що</a:t>
            </a:r>
            <a:r>
              <a:rPr lang="ru-UA" sz="1050" dirty="0"/>
              <a:t> </a:t>
            </a:r>
            <a:r>
              <a:rPr lang="ru-UA" sz="1050" dirty="0" err="1"/>
              <a:t>викликають</a:t>
            </a:r>
            <a:r>
              <a:rPr lang="ru-UA" sz="1050" dirty="0"/>
              <a:t> </a:t>
            </a:r>
            <a:r>
              <a:rPr lang="ru-UA" sz="1050" dirty="0" err="1"/>
              <a:t>захворювання</a:t>
            </a:r>
            <a:r>
              <a:rPr lang="ru-UA" sz="1050" dirty="0"/>
              <a:t> та смерть при </a:t>
            </a:r>
            <a:r>
              <a:rPr lang="ru-UA" sz="1050" dirty="0" err="1"/>
              <a:t>введенні</a:t>
            </a:r>
            <a:r>
              <a:rPr lang="ru-UA" sz="1050" dirty="0"/>
              <a:t> в </a:t>
            </a:r>
            <a:r>
              <a:rPr lang="ru-UA" sz="1050" dirty="0" err="1"/>
              <a:t>мишу</a:t>
            </a:r>
            <a:r>
              <a:rPr lang="ru-UA" sz="1050" dirty="0"/>
              <a:t>. (b) </a:t>
            </a:r>
            <a:r>
              <a:rPr lang="ru-UA" sz="1050" dirty="0" err="1"/>
              <a:t>Живі</a:t>
            </a:r>
            <a:r>
              <a:rPr lang="ru-UA" sz="1050" dirty="0"/>
              <a:t> </a:t>
            </a:r>
            <a:r>
              <a:rPr lang="ru-UA" sz="1050" dirty="0" err="1"/>
              <a:t>некапсульовані</a:t>
            </a:r>
            <a:r>
              <a:rPr lang="ru-UA" sz="1050" dirty="0"/>
              <a:t> </a:t>
            </a:r>
            <a:r>
              <a:rPr lang="ru-UA" sz="1050" dirty="0" err="1"/>
              <a:t>бактерії</a:t>
            </a:r>
            <a:r>
              <a:rPr lang="ru-UA" sz="1050" dirty="0"/>
              <a:t>, </a:t>
            </a:r>
            <a:r>
              <a:rPr lang="ru-UA" sz="1050" dirty="0" err="1"/>
              <a:t>які</a:t>
            </a:r>
            <a:r>
              <a:rPr lang="ru-UA" sz="1050" dirty="0"/>
              <a:t> легко </a:t>
            </a:r>
            <a:r>
              <a:rPr lang="ru-UA" sz="1050" dirty="0" err="1"/>
              <a:t>руйнується</a:t>
            </a:r>
            <a:r>
              <a:rPr lang="ru-UA" sz="1050" dirty="0"/>
              <a:t> </a:t>
            </a:r>
            <a:r>
              <a:rPr lang="ru-UA" sz="1050" dirty="0" err="1"/>
              <a:t>фагоцитарним</a:t>
            </a:r>
            <a:r>
              <a:rPr lang="ru-UA" sz="1050" dirty="0"/>
              <a:t> </a:t>
            </a:r>
            <a:r>
              <a:rPr lang="ru-UA" sz="1050" dirty="0" err="1"/>
              <a:t>захистом</a:t>
            </a:r>
            <a:r>
              <a:rPr lang="ru-UA" sz="1050" dirty="0"/>
              <a:t> господаря, тому </a:t>
            </a:r>
            <a:r>
              <a:rPr lang="ru-UA" sz="1050" dirty="0" err="1"/>
              <a:t>миша</a:t>
            </a:r>
            <a:r>
              <a:rPr lang="ru-UA" sz="1050" dirty="0"/>
              <a:t> </a:t>
            </a:r>
            <a:r>
              <a:rPr lang="ru-UA" sz="1050" dirty="0" err="1"/>
              <a:t>залишалася</a:t>
            </a:r>
            <a:r>
              <a:rPr lang="ru-UA" sz="1050" dirty="0"/>
              <a:t> здоровою </a:t>
            </a:r>
            <a:r>
              <a:rPr lang="ru-UA" sz="1050" dirty="0" err="1"/>
              <a:t>після</a:t>
            </a:r>
            <a:r>
              <a:rPr lang="ru-UA" sz="1050" dirty="0"/>
              <a:t> </a:t>
            </a:r>
            <a:r>
              <a:rPr lang="ru-UA" sz="1050" dirty="0" err="1"/>
              <a:t>ін'єкції</a:t>
            </a:r>
            <a:r>
              <a:rPr lang="ru-UA" sz="1050" dirty="0"/>
              <a:t>. (c) </a:t>
            </a:r>
            <a:r>
              <a:rPr lang="ru-UA" sz="1050" dirty="0" err="1"/>
              <a:t>Після</a:t>
            </a:r>
            <a:r>
              <a:rPr lang="ru-UA" sz="1050" dirty="0"/>
              <a:t> </a:t>
            </a:r>
            <a:r>
              <a:rPr lang="ru-UA" sz="1050" dirty="0" err="1"/>
              <a:t>смерті</a:t>
            </a:r>
            <a:r>
              <a:rPr lang="ru-UA" sz="1050" dirty="0"/>
              <a:t> </a:t>
            </a:r>
            <a:r>
              <a:rPr lang="ru-UA" sz="1050" dirty="0" err="1"/>
              <a:t>від</a:t>
            </a:r>
            <a:r>
              <a:rPr lang="ru-UA" sz="1050" dirty="0"/>
              <a:t> </a:t>
            </a:r>
            <a:r>
              <a:rPr lang="ru-UA" sz="1050" dirty="0" err="1"/>
              <a:t>нагрівання</a:t>
            </a:r>
            <a:r>
              <a:rPr lang="ru-UA" sz="1050" dirty="0"/>
              <a:t> </a:t>
            </a:r>
            <a:r>
              <a:rPr lang="ru-UA" sz="1050" dirty="0" err="1"/>
              <a:t>інкапсульовані</a:t>
            </a:r>
            <a:r>
              <a:rPr lang="ru-UA" sz="1050" dirty="0"/>
              <a:t> </a:t>
            </a:r>
            <a:r>
              <a:rPr lang="ru-UA" sz="1050" dirty="0" err="1"/>
              <a:t>бактерії</a:t>
            </a:r>
            <a:r>
              <a:rPr lang="ru-UA" sz="1050" dirty="0"/>
              <a:t> </a:t>
            </a:r>
            <a:r>
              <a:rPr lang="ru-UA" sz="1050" dirty="0" err="1"/>
              <a:t>втратили</a:t>
            </a:r>
            <a:r>
              <a:rPr lang="ru-UA" sz="1050" dirty="0"/>
              <a:t> </a:t>
            </a:r>
            <a:r>
              <a:rPr lang="ru-UA" sz="1050" dirty="0" err="1"/>
              <a:t>здатність</a:t>
            </a:r>
            <a:r>
              <a:rPr lang="ru-UA" sz="1050" dirty="0"/>
              <a:t> </a:t>
            </a:r>
            <a:r>
              <a:rPr lang="ru-UA" sz="1050" dirty="0" err="1"/>
              <a:t>викликати</a:t>
            </a:r>
            <a:r>
              <a:rPr lang="ru-UA" sz="1050" dirty="0"/>
              <a:t> </a:t>
            </a:r>
            <a:r>
              <a:rPr lang="ru-UA" sz="1050" dirty="0" err="1"/>
              <a:t>захворювання</a:t>
            </a:r>
            <a:r>
              <a:rPr lang="ru-UA" sz="1050" dirty="0"/>
              <a:t>. (d) </a:t>
            </a:r>
            <a:r>
              <a:rPr lang="ru-UA" sz="1050" dirty="0" err="1"/>
              <a:t>Однак</a:t>
            </a:r>
            <a:r>
              <a:rPr lang="ru-UA" sz="1050" dirty="0"/>
              <a:t> </a:t>
            </a:r>
            <a:r>
              <a:rPr lang="ru-UA" sz="1050" dirty="0" err="1"/>
              <a:t>поєднання</a:t>
            </a:r>
            <a:r>
              <a:rPr lang="ru-UA" sz="1050" dirty="0"/>
              <a:t> </a:t>
            </a:r>
            <a:r>
              <a:rPr lang="ru-UA" sz="1050" dirty="0" err="1"/>
              <a:t>живих</a:t>
            </a:r>
            <a:r>
              <a:rPr lang="ru-UA" sz="1050" dirty="0"/>
              <a:t> </a:t>
            </a:r>
            <a:r>
              <a:rPr lang="ru-UA" sz="1050" dirty="0" err="1"/>
              <a:t>некапсульованих</a:t>
            </a:r>
            <a:r>
              <a:rPr lang="ru-UA" sz="1050" dirty="0"/>
              <a:t> </a:t>
            </a:r>
            <a:r>
              <a:rPr lang="ru-UA" sz="1050" dirty="0" err="1"/>
              <a:t>бактерій</a:t>
            </a:r>
            <a:r>
              <a:rPr lang="ru-UA" sz="1050" dirty="0"/>
              <a:t> та </a:t>
            </a:r>
            <a:r>
              <a:rPr lang="ru-UA" sz="1050" dirty="0" err="1"/>
              <a:t>вбитих</a:t>
            </a:r>
            <a:r>
              <a:rPr lang="ru-UA" sz="1050" dirty="0"/>
              <a:t> </a:t>
            </a:r>
            <a:r>
              <a:rPr lang="ru-UA" sz="1050" dirty="0" err="1"/>
              <a:t>інкапсульованих</a:t>
            </a:r>
            <a:r>
              <a:rPr lang="ru-UA" sz="1050" dirty="0"/>
              <a:t> </a:t>
            </a:r>
            <a:r>
              <a:rPr lang="ru-UA" sz="1050" dirty="0" err="1"/>
              <a:t>бактерії</a:t>
            </a:r>
            <a:r>
              <a:rPr lang="ru-UA" sz="1050" dirty="0"/>
              <a:t> (</a:t>
            </a:r>
            <a:r>
              <a:rPr lang="ru-UA" sz="1050" dirty="0" err="1"/>
              <a:t>жодна</a:t>
            </a:r>
            <a:r>
              <a:rPr lang="ru-UA" sz="1050" dirty="0"/>
              <a:t> з </a:t>
            </a:r>
            <a:r>
              <a:rPr lang="ru-UA" sz="1050" dirty="0" err="1"/>
              <a:t>яких</a:t>
            </a:r>
            <a:r>
              <a:rPr lang="ru-UA" sz="1050" dirty="0"/>
              <a:t>  </a:t>
            </a:r>
            <a:r>
              <a:rPr lang="ru-UA" sz="1050" dirty="0" err="1"/>
              <a:t>самостійно</a:t>
            </a:r>
            <a:r>
              <a:rPr lang="ru-UA" sz="1050" dirty="0"/>
              <a:t> не </a:t>
            </a:r>
            <a:r>
              <a:rPr lang="ru-UA" sz="1050" dirty="0" err="1"/>
              <a:t>викликає</a:t>
            </a:r>
            <a:r>
              <a:rPr lang="ru-UA" sz="1050" dirty="0"/>
              <a:t> хворобу) </a:t>
            </a:r>
            <a:r>
              <a:rPr lang="ru-UA" sz="1050" dirty="0" err="1"/>
              <a:t>дійсно</a:t>
            </a:r>
            <a:r>
              <a:rPr lang="ru-UA" sz="1050" dirty="0"/>
              <a:t> </a:t>
            </a:r>
            <a:r>
              <a:rPr lang="ru-UA" sz="1050" dirty="0" err="1"/>
              <a:t>викликало</a:t>
            </a:r>
            <a:r>
              <a:rPr lang="ru-UA" sz="1050" dirty="0"/>
              <a:t> хворобу.</a:t>
            </a:r>
          </a:p>
          <a:p>
            <a:pPr algn="just"/>
            <a:r>
              <a:rPr lang="ru-UA" sz="1050" dirty="0" err="1"/>
              <a:t>Якимось</a:t>
            </a:r>
            <a:r>
              <a:rPr lang="ru-UA" sz="1050" dirty="0"/>
              <a:t> чином </a:t>
            </a:r>
            <a:r>
              <a:rPr lang="ru-UA" sz="1050" dirty="0" err="1"/>
              <a:t>живі</a:t>
            </a:r>
            <a:r>
              <a:rPr lang="ru-UA" sz="1050" dirty="0"/>
              <a:t> </a:t>
            </a:r>
            <a:r>
              <a:rPr lang="ru-UA" sz="1050" dirty="0" err="1"/>
              <a:t>некапсульовані</a:t>
            </a:r>
            <a:r>
              <a:rPr lang="ru-UA" sz="1050" dirty="0"/>
              <a:t> </a:t>
            </a:r>
            <a:r>
              <a:rPr lang="ru-UA" sz="1050" dirty="0" err="1"/>
              <a:t>бактерії</a:t>
            </a:r>
            <a:r>
              <a:rPr lang="ru-UA" sz="1050" dirty="0"/>
              <a:t> </a:t>
            </a:r>
            <a:r>
              <a:rPr lang="ru-UA" sz="1050" dirty="0" err="1"/>
              <a:t>були</a:t>
            </a:r>
            <a:r>
              <a:rPr lang="ru-UA" sz="1050" dirty="0"/>
              <a:t> </a:t>
            </a:r>
            <a:r>
              <a:rPr lang="ru-UA" sz="1050" dirty="0" err="1"/>
              <a:t>перетворені</a:t>
            </a:r>
            <a:r>
              <a:rPr lang="ru-UA" sz="1050" dirty="0"/>
              <a:t> </a:t>
            </a:r>
            <a:r>
              <a:rPr lang="ru-UA" sz="1050" dirty="0" err="1"/>
              <a:t>мертвими</a:t>
            </a:r>
            <a:r>
              <a:rPr lang="ru-UA" sz="1050" dirty="0"/>
              <a:t> </a:t>
            </a:r>
            <a:r>
              <a:rPr lang="ru-UA" sz="1050" dirty="0" err="1"/>
              <a:t>інкапсульованими</a:t>
            </a:r>
            <a:r>
              <a:rPr lang="ru-UA" sz="1050" dirty="0"/>
              <a:t> </a:t>
            </a:r>
            <a:r>
              <a:rPr lang="ru-UA" sz="1050" dirty="0" err="1"/>
              <a:t>бактеріями</a:t>
            </a:r>
            <a:r>
              <a:rPr lang="ru-UA" sz="1050" dirty="0"/>
              <a:t>, </a:t>
            </a:r>
            <a:r>
              <a:rPr lang="ru-UA" sz="1050" dirty="0" err="1"/>
              <a:t>що</a:t>
            </a:r>
            <a:r>
              <a:rPr lang="ru-UA" sz="1050" dirty="0"/>
              <a:t> вони </a:t>
            </a:r>
            <a:r>
              <a:rPr lang="ru-UA" sz="1050" dirty="0" err="1"/>
              <a:t>набули</a:t>
            </a:r>
            <a:r>
              <a:rPr lang="ru-UA" sz="1050" dirty="0"/>
              <a:t> </a:t>
            </a:r>
            <a:r>
              <a:rPr lang="ru-UA" sz="1050" dirty="0" err="1"/>
              <a:t>здатності</a:t>
            </a:r>
            <a:r>
              <a:rPr lang="ru-UA" sz="1050" dirty="0"/>
              <a:t> </a:t>
            </a:r>
            <a:r>
              <a:rPr lang="ru-UA" sz="1050" dirty="0" err="1"/>
              <a:t>утворювати</a:t>
            </a:r>
            <a:r>
              <a:rPr lang="ru-UA" sz="1050" dirty="0"/>
              <a:t> </a:t>
            </a:r>
            <a:r>
              <a:rPr lang="ru-UA" sz="1050" dirty="0" err="1"/>
              <a:t>капсули</a:t>
            </a:r>
            <a:r>
              <a:rPr lang="ru-UA" sz="1050" dirty="0"/>
              <a:t> і, </a:t>
            </a:r>
            <a:r>
              <a:rPr lang="ru-UA" sz="1050" dirty="0" err="1"/>
              <a:t>отже</a:t>
            </a:r>
            <a:r>
              <a:rPr lang="ru-UA" sz="1050" dirty="0"/>
              <a:t>, </a:t>
            </a:r>
            <a:r>
              <a:rPr lang="ru-UA" sz="1050" dirty="0" err="1"/>
              <a:t>викликати</a:t>
            </a:r>
            <a:r>
              <a:rPr lang="ru-UA" sz="1050" dirty="0"/>
              <a:t> </a:t>
            </a:r>
            <a:r>
              <a:rPr lang="ru-UA" sz="1050" dirty="0" err="1"/>
              <a:t>захворювання</a:t>
            </a:r>
            <a:r>
              <a:rPr lang="ru-UA" sz="1050" dirty="0"/>
              <a:t>. </a:t>
            </a:r>
            <a:r>
              <a:rPr lang="ru-UA" sz="1050" dirty="0" err="1"/>
              <a:t>Подальші</a:t>
            </a:r>
            <a:r>
              <a:rPr lang="ru-UA" sz="1050" dirty="0"/>
              <a:t> </a:t>
            </a:r>
            <a:r>
              <a:rPr lang="ru-UA" sz="1050" dirty="0" err="1"/>
              <a:t>експерименти</a:t>
            </a:r>
            <a:r>
              <a:rPr lang="ru-UA" sz="1050" dirty="0"/>
              <a:t> довели, </a:t>
            </a:r>
            <a:r>
              <a:rPr lang="ru-UA" sz="1050" dirty="0" err="1"/>
              <a:t>що</a:t>
            </a:r>
            <a:r>
              <a:rPr lang="uk-UA" sz="1050" dirty="0"/>
              <a:t> </a:t>
            </a:r>
            <a:r>
              <a:rPr lang="ru-UA" sz="1050" dirty="0" err="1"/>
              <a:t>трансформуючим</a:t>
            </a:r>
            <a:r>
              <a:rPr lang="ru-UA" sz="1050" dirty="0"/>
              <a:t> фактором є ДНК.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FB1D131-9F08-4603-B40B-339077296665}"/>
              </a:ext>
            </a:extLst>
          </p:cNvPr>
          <p:cNvSpPr/>
          <p:nvPr/>
        </p:nvSpPr>
        <p:spPr>
          <a:xfrm>
            <a:off x="6801829" y="3099329"/>
            <a:ext cx="183101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50" dirty="0"/>
              <a:t>Frederick Griffith</a:t>
            </a:r>
            <a:r>
              <a:rPr lang="uk-UA" sz="1350" dirty="0"/>
              <a:t>,</a:t>
            </a:r>
            <a:r>
              <a:rPr lang="en-US" sz="1350" dirty="0"/>
              <a:t> England</a:t>
            </a:r>
            <a:r>
              <a:rPr lang="uk-UA" sz="1350" dirty="0"/>
              <a:t>,</a:t>
            </a:r>
            <a:r>
              <a:rPr lang="en-US" sz="1350" dirty="0"/>
              <a:t> in 1928</a:t>
            </a:r>
            <a:r>
              <a:rPr lang="uk-UA" sz="1350" dirty="0"/>
              <a:t>,</a:t>
            </a:r>
            <a:r>
              <a:rPr lang="en-US" sz="1350" dirty="0"/>
              <a:t> while he was working with two strains of </a:t>
            </a:r>
            <a:r>
              <a:rPr lang="en-US" sz="1350" i="1" dirty="0"/>
              <a:t>Streptococcus pneumoniae</a:t>
            </a:r>
            <a:endParaRPr lang="ru-UA" sz="1350" i="1" dirty="0"/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305CDFCA-17E1-48C0-AF4A-2E9C9EC333F4}"/>
              </a:ext>
            </a:extLst>
          </p:cNvPr>
          <p:cNvSpPr txBox="1">
            <a:spLocks/>
          </p:cNvSpPr>
          <p:nvPr/>
        </p:nvSpPr>
        <p:spPr>
          <a:xfrm>
            <a:off x="6889687" y="1041013"/>
            <a:ext cx="2622884" cy="12464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100" b="1" dirty="0">
                <a:highlight>
                  <a:srgbClr val="FFFF00"/>
                </a:highlight>
              </a:rPr>
              <a:t>Трансформація</a:t>
            </a:r>
            <a:endParaRPr lang="ru-UA" sz="2100" b="1" dirty="0">
              <a:highlight>
                <a:srgbClr val="FFFF00"/>
              </a:highlight>
            </a:endParaRPr>
          </a:p>
          <a:p>
            <a:endParaRPr lang="ru-UA" sz="2100" b="1" dirty="0"/>
          </a:p>
        </p:txBody>
      </p:sp>
    </p:spTree>
    <p:extLst>
      <p:ext uri="{BB962C8B-B14F-4D97-AF65-F5344CB8AC3E}">
        <p14:creationId xmlns:p14="http://schemas.microsoft.com/office/powerpoint/2010/main" val="6611610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4A880B-37CE-47B6-A1D8-2111A768800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7" t="15964" r="38814" b="16990"/>
          <a:stretch/>
        </p:blipFill>
        <p:spPr bwMode="auto">
          <a:xfrm>
            <a:off x="243446" y="184666"/>
            <a:ext cx="3909099" cy="49991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1B0546A-162E-4B42-93FF-8F1220B63793}"/>
              </a:ext>
            </a:extLst>
          </p:cNvPr>
          <p:cNvSpPr/>
          <p:nvPr/>
        </p:nvSpPr>
        <p:spPr>
          <a:xfrm>
            <a:off x="4437710" y="0"/>
            <a:ext cx="4111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Процес трансформації у </a:t>
            </a:r>
            <a:r>
              <a:rPr lang="uk-UA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Bacillus</a:t>
            </a:r>
            <a:r>
              <a:rPr lang="uk-UA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subtilis</a:t>
            </a:r>
            <a:endParaRPr lang="ru-UA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5826AA6-7BB6-472D-AB25-E68262EE33C5}"/>
              </a:ext>
            </a:extLst>
          </p:cNvPr>
          <p:cNvSpPr/>
          <p:nvPr/>
        </p:nvSpPr>
        <p:spPr>
          <a:xfrm>
            <a:off x="4328554" y="703916"/>
            <a:ext cx="4572000" cy="466281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5289" algn="just">
              <a:lnSpc>
                <a:spcPct val="130000"/>
              </a:lnSpc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Донорна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дволанцюгова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молекула ДНК має а </a:t>
            </a:r>
            <a:r>
              <a:rPr lang="uk-UA" sz="135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алель якогось гена, а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реципієнтна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бактерія має а</a:t>
            </a:r>
            <a:r>
              <a:rPr lang="uk-UA" sz="135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алель гена.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Трансформуюча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ДНК приєднується до рецепторних сайтів на поверхні клітини-реципієнта та проникає до клітини;</a:t>
            </a:r>
            <a:endParaRPr lang="ru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05289" algn="just">
              <a:lnSpc>
                <a:spcPct val="130000"/>
              </a:lnSpc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б) Під впливом бактеріальних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нуклеаз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дволанцюгова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донорна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ДНК перетворюється на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одноланцюгову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структуру;</a:t>
            </a:r>
            <a:endParaRPr lang="ru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05289" algn="just">
              <a:lnSpc>
                <a:spcPct val="130000"/>
              </a:lnSpc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в)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Одноланцюгова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донорна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ДНК спарюється з гомологічним районом хромосоми реципієнта, формуючи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трьохланцюгову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структуру;</a:t>
            </a:r>
            <a:endParaRPr lang="ru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г) Подвійний кросинговер продукує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рекомбінантну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а </a:t>
            </a:r>
            <a:r>
              <a:rPr lang="uk-UA" sz="135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/а</a:t>
            </a:r>
            <a:r>
              <a:rPr lang="uk-UA" sz="135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молекулу ДНК –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гетеродуплекс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(ділянка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дволанцюгової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ДНК, на якій не у всіх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нуклеотидних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парах азотисті основи зв’язані водневими зв’язками; тобто один ланцюг власної бактеріальної ДНК + ланцюг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донорної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ДНК)) і лінійний а </a:t>
            </a:r>
            <a:r>
              <a:rPr lang="uk-UA" sz="135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-фрагмент ДНК, який руйнується. Після поділу такої клітини одна частина потомків будуть а+ - </a:t>
            </a:r>
            <a:r>
              <a:rPr lang="uk-UA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трансформантами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, а інша половина матиме батьківський а- -генотип</a:t>
            </a:r>
            <a:endParaRPr lang="ru-UA" sz="135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49F8F31-D713-441C-9A5C-974F7D83611C}"/>
              </a:ext>
            </a:extLst>
          </p:cNvPr>
          <p:cNvSpPr/>
          <p:nvPr/>
        </p:nvSpPr>
        <p:spPr>
          <a:xfrm>
            <a:off x="372443" y="5355346"/>
            <a:ext cx="8130534" cy="1502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30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Частота трансформації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прокаріот залежить від властивостей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трансформуючої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ДНК, від її концентрації, від стану клітини-реципієнта, від виду бактерій. Максимальна частота трансформованих клітин не перевищує 1 на 100 клітин. </a:t>
            </a:r>
            <a:endParaRPr lang="ru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0163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8FA71D0-FED3-49BA-99AD-7B139C76C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/>
              <a:t> </a:t>
            </a:r>
            <a:r>
              <a:rPr lang="uk-UA" sz="2700" b="1">
                <a:solidFill>
                  <a:schemeClr val="tx1"/>
                </a:solidFill>
              </a:rPr>
              <a:t>Генетичні модулі аддиктивності (залежності) -</a:t>
            </a:r>
            <a:br>
              <a:rPr lang="uk-UA" sz="2700" b="1">
                <a:solidFill>
                  <a:schemeClr val="tx1"/>
                </a:solidFill>
              </a:rPr>
            </a:br>
            <a:r>
              <a:rPr lang="uk-UA" sz="2700" b="1">
                <a:solidFill>
                  <a:schemeClr val="tx1"/>
                </a:solidFill>
              </a:rPr>
              <a:t>система токсин-антитоксин </a:t>
            </a:r>
            <a:endParaRPr lang="ru-UA" sz="27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1947CC-3A0C-40C8-B453-00A29613E89D}"/>
              </a:ext>
            </a:extLst>
          </p:cNvPr>
          <p:cNvPicPr/>
          <p:nvPr/>
        </p:nvPicPr>
        <p:blipFill rotWithShape="1">
          <a:blip r:embed="rId2"/>
          <a:srcRect t="6891"/>
          <a:stretch/>
        </p:blipFill>
        <p:spPr>
          <a:xfrm>
            <a:off x="0" y="472611"/>
            <a:ext cx="9144000" cy="638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67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A6A0618-B014-4568-A1B7-63003B10E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F13B0B-B6E8-4B14-867F-94E537A3880E}"/>
              </a:ext>
            </a:extLst>
          </p:cNvPr>
          <p:cNvPicPr/>
          <p:nvPr/>
        </p:nvPicPr>
        <p:blipFill rotWithShape="1">
          <a:blip r:embed="rId2"/>
          <a:srcRect t="5093"/>
          <a:stretch/>
        </p:blipFill>
        <p:spPr>
          <a:xfrm>
            <a:off x="0" y="349320"/>
            <a:ext cx="9144000" cy="650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94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BE53043-FADD-4AE7-BEA1-30792A0BB9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14" y="503434"/>
            <a:ext cx="3392364" cy="2826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4343752-90A5-4625-8699-1D13CC67AF45}"/>
              </a:ext>
            </a:extLst>
          </p:cNvPr>
          <p:cNvSpPr/>
          <p:nvPr/>
        </p:nvSpPr>
        <p:spPr>
          <a:xfrm>
            <a:off x="3308685" y="1647288"/>
            <a:ext cx="54262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</a:rPr>
              <a:t>Mycoplasma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genitalium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i="1" dirty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збудник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урогенитального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міксоплазмозу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, внутрішньоклітинний паразит без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клітиннох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стінки. Як наслідок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паразитарності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має дуже малий геном – близько 580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т.п.н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5DDEC9-D60D-4D38-8930-BCE5D17F62D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0" t="25086" r="34965" b="22691"/>
          <a:stretch/>
        </p:blipFill>
        <p:spPr bwMode="auto">
          <a:xfrm>
            <a:off x="6215865" y="3603925"/>
            <a:ext cx="2728512" cy="23634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95FD362-444B-47D7-BFB8-05E22493A434}"/>
              </a:ext>
            </a:extLst>
          </p:cNvPr>
          <p:cNvSpPr/>
          <p:nvPr/>
        </p:nvSpPr>
        <p:spPr>
          <a:xfrm>
            <a:off x="697831" y="4085782"/>
            <a:ext cx="54262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Bradyrhizobium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japonicum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вид бульбочкових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азотфіксаторів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, симбіонт сої. Має один з найбільш великих геномів серед бактерій – близько 9-10 млн в залежності від штаму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05268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3E656AE-E7FA-4A7C-B493-C77A52D88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8E7BAD-60C9-4E86-A487-2E80ACFD9D57}"/>
              </a:ext>
            </a:extLst>
          </p:cNvPr>
          <p:cNvPicPr/>
          <p:nvPr/>
        </p:nvPicPr>
        <p:blipFill rotWithShape="1">
          <a:blip r:embed="rId2"/>
          <a:srcRect t="5693"/>
          <a:stretch/>
        </p:blipFill>
        <p:spPr>
          <a:xfrm>
            <a:off x="0" y="390418"/>
            <a:ext cx="9144000" cy="64675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7423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</TotalTime>
  <Words>2539</Words>
  <Application>Microsoft Office PowerPoint</Application>
  <PresentationFormat>Экран (4:3)</PresentationFormat>
  <Paragraphs>248</Paragraphs>
  <Slides>69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7" baseType="lpstr">
      <vt:lpstr>Arial</vt:lpstr>
      <vt:lpstr>Calibri</vt:lpstr>
      <vt:lpstr>Calibri Light</vt:lpstr>
      <vt:lpstr>Courier</vt:lpstr>
      <vt:lpstr>Times New Roman</vt:lpstr>
      <vt:lpstr>Wingdings</vt:lpstr>
      <vt:lpstr>Office Theme</vt:lpstr>
      <vt:lpstr>CorelDRAW</vt:lpstr>
      <vt:lpstr>Геном  прокаріотів</vt:lpstr>
      <vt:lpstr>Сучасна система живого світу</vt:lpstr>
      <vt:lpstr>Що є філогенетичним маркером для сучасної систематики?</vt:lpstr>
      <vt:lpstr>Презентация PowerPoint</vt:lpstr>
      <vt:lpstr>Схема будови прокаріотичної клітини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Геном прокаріот високоінформативний</vt:lpstr>
      <vt:lpstr>Групи генів прокаріот</vt:lpstr>
      <vt:lpstr>Презентация PowerPoint</vt:lpstr>
      <vt:lpstr>Як позначають гени</vt:lpstr>
      <vt:lpstr>Презентация PowerPoint</vt:lpstr>
      <vt:lpstr>Групи генів прокаріот</vt:lpstr>
      <vt:lpstr>Групи генів прокаріот</vt:lpstr>
      <vt:lpstr>Презентация PowerPoint</vt:lpstr>
      <vt:lpstr>Презентация PowerPoint</vt:lpstr>
      <vt:lpstr>Загальна будова оперону прокаріот</vt:lpstr>
      <vt:lpstr>Будова лактозного оперона</vt:lpstr>
      <vt:lpstr>Регуляція транскрипції</vt:lpstr>
      <vt:lpstr>Презентация PowerPoint</vt:lpstr>
      <vt:lpstr>Презентация PowerPoint</vt:lpstr>
      <vt:lpstr>Лактозний оперон  Е. coli</vt:lpstr>
      <vt:lpstr>Презентация PowerPoint</vt:lpstr>
      <vt:lpstr>Комунікація бактерій – відчуття кворуму  (розпізнання кворуму  -Quorum sensing)</vt:lpstr>
      <vt:lpstr>Quorum sensing</vt:lpstr>
      <vt:lpstr>Як «обдурити» бактерії?</vt:lpstr>
      <vt:lpstr>Біоплівки</vt:lpstr>
      <vt:lpstr>Як передається генетична інформація у мікроорганізмів? Вертикально ! та горизонтально !</vt:lpstr>
      <vt:lpstr>Горизонтальний перенос генів</vt:lpstr>
      <vt:lpstr>  </vt:lpstr>
      <vt:lpstr>Вставочні (інсерційні) послідовності  (IS-елементи)</vt:lpstr>
      <vt:lpstr>Репликативна (незаконна) рекомбінація – переміщення IS-елементів</vt:lpstr>
      <vt:lpstr>IS-елементи E. coli</vt:lpstr>
      <vt:lpstr>Значення IS елементів </vt:lpstr>
      <vt:lpstr>Транспозони (Tn-елементи)</vt:lpstr>
      <vt:lpstr> Tn-елементи E. coli (транспозони)</vt:lpstr>
      <vt:lpstr>Функції транспозонів</vt:lpstr>
      <vt:lpstr>Інтегрони та генні касети</vt:lpstr>
      <vt:lpstr>Інтегрони</vt:lpstr>
      <vt:lpstr>Презентация PowerPoint</vt:lpstr>
      <vt:lpstr>Плазміди бактерій</vt:lpstr>
      <vt:lpstr>Плазміди бактерій – факультативний елемент геному</vt:lpstr>
      <vt:lpstr>Класифікація плазмід</vt:lpstr>
      <vt:lpstr>Ознаки, які контролюються плазмідами бактерій </vt:lpstr>
      <vt:lpstr>Статевий фактор Е. coli – плазміда F</vt:lpstr>
      <vt:lpstr>Презентация PowerPoint</vt:lpstr>
      <vt:lpstr>tra-ділянка F- плазміди</vt:lpstr>
      <vt:lpstr>Презентация PowerPoint</vt:lpstr>
      <vt:lpstr>Перенесення ДНК F-плазміди під час кон’югації </vt:lpstr>
      <vt:lpstr>CRISPR- Сas   - імунна система бактерій</vt:lpstr>
      <vt:lpstr>Презентация PowerPoint</vt:lpstr>
      <vt:lpstr>CRISPR/Cas9 </vt:lpstr>
      <vt:lpstr>Презентация PowerPoint</vt:lpstr>
      <vt:lpstr>Презентация PowerPoint</vt:lpstr>
      <vt:lpstr>Основа генетичної мінливості прокаріотів – мутації та рекомбінації</vt:lpstr>
      <vt:lpstr>Презентация PowerPoint</vt:lpstr>
      <vt:lpstr>Презентация PowerPoint</vt:lpstr>
      <vt:lpstr>ТРАНСДУКЦіЯ</vt:lpstr>
      <vt:lpstr>Презентация PowerPoint</vt:lpstr>
      <vt:lpstr>Презентация PowerPoint</vt:lpstr>
      <vt:lpstr>ТРАНСФОРМАЦІЯ</vt:lpstr>
      <vt:lpstr>Презентация PowerPoint</vt:lpstr>
      <vt:lpstr>Презентация PowerPoint</vt:lpstr>
      <vt:lpstr> Генетичні модулі аддиктивності (залежності) - система токсин-антитоксин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Геном  прокаріотів</dc:title>
  <dc:creator>Елена</dc:creator>
  <cp:lastModifiedBy>helenVoit@gmail.com</cp:lastModifiedBy>
  <cp:revision>17</cp:revision>
  <dcterms:created xsi:type="dcterms:W3CDTF">2019-02-04T04:41:28Z</dcterms:created>
  <dcterms:modified xsi:type="dcterms:W3CDTF">2024-02-18T22:05:15Z</dcterms:modified>
</cp:coreProperties>
</file>