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1124D588-735E-45ED-8DD6-78723600D6BF}" type="datetimeFigureOut">
              <a:rPr lang="uk-UA" smtClean="0"/>
              <a:t>17.05.2024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9689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124D588-735E-45ED-8DD6-78723600D6BF}" type="datetimeFigureOut">
              <a:rPr lang="uk-UA" smtClean="0"/>
              <a:t>17.05.2024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317466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124D588-735E-45ED-8DD6-78723600D6BF}" type="datetimeFigureOut">
              <a:rPr lang="uk-UA" smtClean="0"/>
              <a:t>17.05.2024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230947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124D588-735E-45ED-8DD6-78723600D6BF}" type="datetimeFigureOut">
              <a:rPr lang="uk-UA" smtClean="0"/>
              <a:t>17.05.2024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253885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24D588-735E-45ED-8DD6-78723600D6BF}" type="datetimeFigureOut">
              <a:rPr lang="uk-UA" smtClean="0"/>
              <a:t>17.05.2024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182573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1124D588-735E-45ED-8DD6-78723600D6BF}" type="datetimeFigureOut">
              <a:rPr lang="uk-UA" smtClean="0"/>
              <a:t>17.05.2024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140968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1124D588-735E-45ED-8DD6-78723600D6BF}" type="datetimeFigureOut">
              <a:rPr lang="uk-UA" smtClean="0"/>
              <a:t>17.05.2024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309148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1124D588-735E-45ED-8DD6-78723600D6BF}" type="datetimeFigureOut">
              <a:rPr lang="uk-UA" smtClean="0"/>
              <a:t>17.05.2024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5111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24D588-735E-45ED-8DD6-78723600D6BF}" type="datetimeFigureOut">
              <a:rPr lang="uk-UA" smtClean="0"/>
              <a:t>17.05.2024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4361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124D588-735E-45ED-8DD6-78723600D6BF}" type="datetimeFigureOut">
              <a:rPr lang="uk-UA" smtClean="0"/>
              <a:t>17.05.2024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143513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124D588-735E-45ED-8DD6-78723600D6BF}" type="datetimeFigureOut">
              <a:rPr lang="uk-UA" smtClean="0"/>
              <a:t>17.05.2024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D6A9898-3EB7-4436-9982-82C67AFBE10D}" type="slidenum">
              <a:rPr lang="uk-UA" smtClean="0"/>
              <a:t>‹#›</a:t>
            </a:fld>
            <a:endParaRPr lang="uk-UA"/>
          </a:p>
        </p:txBody>
      </p:sp>
    </p:spTree>
    <p:extLst>
      <p:ext uri="{BB962C8B-B14F-4D97-AF65-F5344CB8AC3E}">
        <p14:creationId xmlns:p14="http://schemas.microsoft.com/office/powerpoint/2010/main" val="336033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4D588-735E-45ED-8DD6-78723600D6BF}" type="datetimeFigureOut">
              <a:rPr lang="uk-UA" smtClean="0"/>
              <a:t>17.05.2024</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A9898-3EB7-4436-9982-82C67AFBE10D}" type="slidenum">
              <a:rPr lang="uk-UA" smtClean="0"/>
              <a:t>‹#›</a:t>
            </a:fld>
            <a:endParaRPr lang="uk-UA"/>
          </a:p>
        </p:txBody>
      </p:sp>
    </p:spTree>
    <p:extLst>
      <p:ext uri="{BB962C8B-B14F-4D97-AF65-F5344CB8AC3E}">
        <p14:creationId xmlns:p14="http://schemas.microsoft.com/office/powerpoint/2010/main" val="1201863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2272" y="-1"/>
            <a:ext cx="7175863" cy="1167357"/>
          </a:xfrm>
        </p:spPr>
        <p:txBody>
          <a:bodyPr/>
          <a:lstStyle/>
          <a:p>
            <a:r>
              <a:rPr lang="uk-UA" dirty="0" smtClean="0"/>
              <a:t>Екологічний податок</a:t>
            </a:r>
            <a:endParaRPr lang="uk-UA" dirty="0"/>
          </a:p>
        </p:txBody>
      </p:sp>
      <p:sp>
        <p:nvSpPr>
          <p:cNvPr id="3" name="Подзаголовок 2"/>
          <p:cNvSpPr>
            <a:spLocks noGrp="1"/>
          </p:cNvSpPr>
          <p:nvPr>
            <p:ph type="subTitle" idx="1"/>
          </p:nvPr>
        </p:nvSpPr>
        <p:spPr>
          <a:xfrm>
            <a:off x="8438604" y="6442166"/>
            <a:ext cx="4275909" cy="415834"/>
          </a:xfrm>
        </p:spPr>
        <p:txBody>
          <a:bodyPr>
            <a:normAutofit lnSpcReduction="10000"/>
          </a:bodyPr>
          <a:lstStyle/>
          <a:p>
            <a:r>
              <a:rPr lang="uk-UA" dirty="0" err="1" smtClean="0"/>
              <a:t>Сосницька</a:t>
            </a:r>
            <a:r>
              <a:rPr lang="uk-UA" dirty="0" smtClean="0"/>
              <a:t> Олександра</a:t>
            </a:r>
            <a:endParaRPr lang="uk-UA" dirty="0"/>
          </a:p>
        </p:txBody>
      </p:sp>
      <p:pic>
        <p:nvPicPr>
          <p:cNvPr id="1026" name="Picture 2" descr="Як зросли ставки екологічного податку у 2022 роц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659" y="1293997"/>
            <a:ext cx="8487090" cy="502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20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70" y="0"/>
            <a:ext cx="8055428" cy="646331"/>
          </a:xfrm>
          <a:prstGeom prst="rect">
            <a:avLst/>
          </a:prstGeom>
          <a:noFill/>
        </p:spPr>
        <p:txBody>
          <a:bodyPr wrap="square" rtlCol="0">
            <a:spAutoFit/>
          </a:bodyPr>
          <a:lstStyle/>
          <a:p>
            <a:endParaRPr lang="uk-UA" dirty="0"/>
          </a:p>
          <a:p>
            <a:endParaRPr lang="uk-UA" dirty="0"/>
          </a:p>
        </p:txBody>
      </p:sp>
      <p:sp>
        <p:nvSpPr>
          <p:cNvPr id="3" name="TextBox 2"/>
          <p:cNvSpPr txBox="1"/>
          <p:nvPr/>
        </p:nvSpPr>
        <p:spPr>
          <a:xfrm>
            <a:off x="69670" y="69669"/>
            <a:ext cx="5286101" cy="6832640"/>
          </a:xfrm>
          <a:prstGeom prst="rect">
            <a:avLst/>
          </a:prstGeom>
          <a:noFill/>
        </p:spPr>
        <p:txBody>
          <a:bodyPr wrap="square" rtlCol="0">
            <a:spAutoFit/>
          </a:bodyPr>
          <a:lstStyle/>
          <a:p>
            <a:r>
              <a:rPr lang="uk-UA" sz="2000" b="1" dirty="0"/>
              <a:t>Порядок обчислення </a:t>
            </a:r>
            <a:r>
              <a:rPr lang="uk-UA" sz="2000" b="1" dirty="0" smtClean="0"/>
              <a:t>податку</a:t>
            </a:r>
          </a:p>
          <a:p>
            <a:endParaRPr lang="uk-UA" sz="2000" b="1" dirty="0"/>
          </a:p>
          <a:p>
            <a:pPr marL="285750" indent="-285750">
              <a:buFont typeface="Arial" panose="020B0604020202020204" pitchFamily="34" charset="0"/>
              <a:buChar char="•"/>
            </a:pPr>
            <a:r>
              <a:rPr lang="uk-UA" sz="2000" dirty="0" smtClean="0"/>
              <a:t> </a:t>
            </a:r>
            <a:r>
              <a:rPr lang="uk-UA" sz="2000" dirty="0"/>
              <a:t>Суми податку обчислюються за податковий (звітний) квартал платниками податку.</a:t>
            </a:r>
          </a:p>
          <a:p>
            <a:pPr marL="285750" indent="-285750">
              <a:buFont typeface="Arial" panose="020B0604020202020204" pitchFamily="34" charset="0"/>
              <a:buChar char="•"/>
            </a:pPr>
            <a:r>
              <a:rPr lang="uk-UA" sz="2000" dirty="0" smtClean="0"/>
              <a:t>У </a:t>
            </a:r>
            <a:r>
              <a:rPr lang="uk-UA" sz="2000" dirty="0"/>
              <a:t>разі якщо під час провадження господарської діяльності платником податку здійснюються різні види забруднення навколишнього природного середовища та/або забруднення різними видами забруднюючих речовин, такий платник зобов'язаний визначати суму податку окремо за кожним видом забруднення та/або за кожним видом забруднюючої речовини.</a:t>
            </a:r>
          </a:p>
          <a:p>
            <a:pPr marL="285750" indent="-285750">
              <a:buFont typeface="Arial" panose="020B0604020202020204" pitchFamily="34" charset="0"/>
              <a:buChar char="•"/>
            </a:pPr>
            <a:r>
              <a:rPr lang="uk-UA" sz="2000" dirty="0" smtClean="0"/>
              <a:t>Суми </a:t>
            </a:r>
            <a:r>
              <a:rPr lang="uk-UA" sz="2000" dirty="0"/>
              <a:t>податку, який справляється за викиди в атмосферне повітря забруднюючих речовин стаціонарними джерелами забруднення (</a:t>
            </a:r>
            <a:r>
              <a:rPr lang="uk-UA" sz="2000" dirty="0" err="1"/>
              <a:t>Пвс</a:t>
            </a:r>
            <a:r>
              <a:rPr lang="uk-UA" sz="2000" dirty="0"/>
              <a:t>), обчислюються платниками податку самостійно щокварталу виходячи з фактичних обсягів викидів, ставок податку за </a:t>
            </a:r>
            <a:r>
              <a:rPr lang="uk-UA" sz="2000" dirty="0" smtClean="0"/>
              <a:t>формулою.</a:t>
            </a:r>
            <a:endParaRPr lang="uk-UA" sz="2000" dirty="0"/>
          </a:p>
          <a:p>
            <a:endParaRPr lang="uk-UA" dirty="0"/>
          </a:p>
        </p:txBody>
      </p:sp>
      <p:pic>
        <p:nvPicPr>
          <p:cNvPr id="9218" name="Picture 2" descr="Міжнародна торгова палата закликала ЄС до діалогу щодо вуглецевого мит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837" y="1071155"/>
            <a:ext cx="6651163" cy="447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8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338353" cy="6740307"/>
          </a:xfrm>
          <a:prstGeom prst="rect">
            <a:avLst/>
          </a:prstGeom>
          <a:noFill/>
        </p:spPr>
        <p:txBody>
          <a:bodyPr wrap="square" rtlCol="0">
            <a:spAutoFit/>
          </a:bodyPr>
          <a:lstStyle/>
          <a:p>
            <a:r>
              <a:rPr lang="uk-UA" sz="2400" b="1" dirty="0"/>
              <a:t>Екологічний податок — це загальнодержавний обов’язковий платіж.</a:t>
            </a:r>
            <a:r>
              <a:rPr lang="uk-UA" sz="2400" dirty="0" smtClean="0"/>
              <a:t/>
            </a:r>
            <a:br>
              <a:rPr lang="uk-UA" sz="2400" dirty="0" smtClean="0"/>
            </a:br>
            <a:endParaRPr lang="uk-UA" sz="2400" dirty="0" smtClean="0"/>
          </a:p>
          <a:p>
            <a:r>
              <a:rPr lang="uk-UA" sz="2400" dirty="0" smtClean="0"/>
              <a:t/>
            </a:r>
            <a:br>
              <a:rPr lang="uk-UA" sz="2400" dirty="0" smtClean="0"/>
            </a:br>
            <a:r>
              <a:rPr lang="uk-UA" sz="2400" dirty="0"/>
              <a:t>Існування екологічного податку зумовлено необхідністю часткової компенсації негативного впливу на довкілля різного роду шкідливих та небезпечних факторів, що виникають у процесі господарської діяльності суб’єктів. У зв’язку з тим, що такий вплив є об’єктивно неминучим, передбачено економічне стимулювання суб’єктів господарювання до скорочення забруднення навколишнього середовища.</a:t>
            </a:r>
          </a:p>
        </p:txBody>
      </p:sp>
      <p:pic>
        <p:nvPicPr>
          <p:cNvPr id="2050" name="Picture 2" descr="Держава планує допомагати промисловцям впроваджувати екологічні технолог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353" y="-1"/>
            <a:ext cx="6853647" cy="685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31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261463" cy="6832640"/>
          </a:xfrm>
          <a:prstGeom prst="rect">
            <a:avLst/>
          </a:prstGeom>
          <a:noFill/>
        </p:spPr>
        <p:txBody>
          <a:bodyPr wrap="square" rtlCol="0">
            <a:spAutoFit/>
          </a:bodyPr>
          <a:lstStyle/>
          <a:p>
            <a:r>
              <a:rPr lang="uk-UA" sz="2800" b="1" dirty="0" smtClean="0"/>
              <a:t>Історія</a:t>
            </a:r>
          </a:p>
          <a:p>
            <a:endParaRPr lang="uk-UA" dirty="0"/>
          </a:p>
          <a:p>
            <a:endParaRPr lang="uk-UA" dirty="0" smtClean="0"/>
          </a:p>
          <a:p>
            <a:r>
              <a:rPr lang="uk-UA" dirty="0"/>
              <a:t>Вперше ідея екологічного оподаткування з’явилася у економіста А. К. </a:t>
            </a:r>
            <a:r>
              <a:rPr lang="uk-UA" dirty="0" err="1"/>
              <a:t>Пігу</a:t>
            </a:r>
            <a:r>
              <a:rPr lang="uk-UA" dirty="0"/>
              <a:t>, десь у 1920 році, який запропонував впливати на поведінку винних у забрудненні довкілля шляхом податків, і стимулювати природоохоронну діяльність шляхом певних дотацій. Необхідність застосування екологічних податків була зафіксована у Програмі дій ЕС з охорони довкілля 1973 р і пов’язувалась з принципом «забруднювач платить».</a:t>
            </a:r>
          </a:p>
          <a:p>
            <a:r>
              <a:rPr lang="uk-UA" dirty="0"/>
              <a:t>На практиці першими </a:t>
            </a:r>
            <a:r>
              <a:rPr lang="uk-UA" dirty="0" err="1"/>
              <a:t>екоподатки</a:t>
            </a:r>
            <a:r>
              <a:rPr lang="uk-UA" dirty="0"/>
              <a:t> почали застосовувати скандинавські країни у 80-ті роки 20 ст. Десь у цей же період у країнах Європи галузь охорони довкілля почала переходити від командно-адміністративних методів управління до економічних.</a:t>
            </a:r>
          </a:p>
          <a:p>
            <a:r>
              <a:rPr lang="uk-UA" dirty="0"/>
              <a:t>У 1992 році до цього процесу долучилася й Україна. Введення цих платежів обґрунтовувалося необхідністю акумулювати кошти для заміщення використаних природних ресурсів і відновлення первозданного виду природи. Але відрахування до спеціальних фондів охорони навколишнього природного середовища підприємства почали здійснювати лише з 2006 року.</a:t>
            </a:r>
          </a:p>
          <a:p>
            <a:endParaRPr lang="uk-UA" dirty="0"/>
          </a:p>
        </p:txBody>
      </p:sp>
      <p:pic>
        <p:nvPicPr>
          <p:cNvPr id="3076" name="Picture 4" descr="Екологія - Столичний центр відкритої осві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462" y="1068355"/>
            <a:ext cx="5930538" cy="469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0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 y="-243840"/>
            <a:ext cx="12252960" cy="1877437"/>
          </a:xfrm>
          <a:prstGeom prst="rect">
            <a:avLst/>
          </a:prstGeom>
          <a:noFill/>
        </p:spPr>
        <p:txBody>
          <a:bodyPr wrap="square" rtlCol="0">
            <a:spAutoFit/>
          </a:bodyPr>
          <a:lstStyle/>
          <a:p>
            <a:r>
              <a:rPr lang="ru-RU" sz="2000" dirty="0" smtClean="0"/>
              <a:t/>
            </a:r>
            <a:br>
              <a:rPr lang="ru-RU" sz="2000" dirty="0" smtClean="0"/>
            </a:br>
            <a:r>
              <a:rPr lang="ru-RU" sz="2400" dirty="0"/>
              <a:t>До </a:t>
            </a:r>
            <a:r>
              <a:rPr lang="ru-RU" sz="2400" dirty="0" err="1"/>
              <a:t>прийняття</a:t>
            </a:r>
            <a:r>
              <a:rPr lang="ru-RU" sz="2400" dirty="0"/>
              <a:t> </a:t>
            </a:r>
            <a:r>
              <a:rPr lang="ru-RU" sz="2400" dirty="0" err="1"/>
              <a:t>Податкового</a:t>
            </a:r>
            <a:r>
              <a:rPr lang="ru-RU" sz="2400" dirty="0"/>
              <a:t> кодексу </a:t>
            </a:r>
            <a:r>
              <a:rPr lang="ru-RU" sz="2400" dirty="0" err="1"/>
              <a:t>України</a:t>
            </a:r>
            <a:r>
              <a:rPr lang="ru-RU" sz="2400" dirty="0"/>
              <a:t> </a:t>
            </a:r>
            <a:r>
              <a:rPr lang="ru-RU" sz="2400" dirty="0" smtClean="0"/>
              <a:t> </a:t>
            </a:r>
            <a:r>
              <a:rPr lang="ru-RU" sz="2400" dirty="0"/>
              <a:t>у 2011 </a:t>
            </a:r>
            <a:r>
              <a:rPr lang="ru-RU" sz="2400" b="1" dirty="0" err="1"/>
              <a:t>році</a:t>
            </a:r>
            <a:r>
              <a:rPr lang="ru-RU" sz="2400" b="1" dirty="0"/>
              <a:t> </a:t>
            </a:r>
            <a:r>
              <a:rPr lang="ru-RU" sz="2400" b="1" dirty="0" err="1"/>
              <a:t>екологічні</a:t>
            </a:r>
            <a:r>
              <a:rPr lang="ru-RU" sz="2400" b="1" dirty="0"/>
              <a:t> </a:t>
            </a:r>
            <a:r>
              <a:rPr lang="ru-RU" sz="2400" b="1" dirty="0" err="1"/>
              <a:t>податки</a:t>
            </a:r>
            <a:r>
              <a:rPr lang="ru-RU" sz="2400" b="1" dirty="0"/>
              <a:t> </a:t>
            </a:r>
            <a:r>
              <a:rPr lang="ru-RU" sz="2400" dirty="0"/>
              <a:t>у нас в </a:t>
            </a:r>
            <a:r>
              <a:rPr lang="ru-RU" sz="2400" dirty="0" err="1"/>
              <a:t>країні</a:t>
            </a:r>
            <a:r>
              <a:rPr lang="ru-RU" sz="2400" dirty="0"/>
              <a:t> </a:t>
            </a:r>
            <a:r>
              <a:rPr lang="ru-RU" sz="2400" b="1" dirty="0" err="1"/>
              <a:t>називалися</a:t>
            </a:r>
            <a:r>
              <a:rPr lang="ru-RU" sz="2400" b="1" dirty="0"/>
              <a:t> </a:t>
            </a:r>
            <a:r>
              <a:rPr lang="ru-RU" sz="2400" b="1" dirty="0" err="1"/>
              <a:t>зборами</a:t>
            </a:r>
            <a:r>
              <a:rPr lang="ru-RU" sz="2400" b="1" dirty="0"/>
              <a:t> за </a:t>
            </a:r>
            <a:r>
              <a:rPr lang="ru-RU" sz="2400" b="1" dirty="0" err="1"/>
              <a:t>забруднення</a:t>
            </a:r>
            <a:r>
              <a:rPr lang="ru-RU" sz="2400" b="1" dirty="0"/>
              <a:t> </a:t>
            </a:r>
            <a:r>
              <a:rPr lang="ru-RU" sz="2400" b="1" dirty="0" err="1"/>
              <a:t>навколишнього</a:t>
            </a:r>
            <a:r>
              <a:rPr lang="ru-RU" sz="2400" b="1" dirty="0"/>
              <a:t> природного </a:t>
            </a:r>
            <a:r>
              <a:rPr lang="ru-RU" sz="2400" b="1" dirty="0" err="1"/>
              <a:t>середовища</a:t>
            </a:r>
            <a:r>
              <a:rPr lang="ru-RU" sz="2400" dirty="0"/>
              <a:t>. У 2006–2012 </a:t>
            </a:r>
            <a:r>
              <a:rPr lang="ru-RU" sz="2400" dirty="0" err="1"/>
              <a:t>рр</a:t>
            </a:r>
            <a:r>
              <a:rPr lang="ru-RU" sz="2400" dirty="0"/>
              <a:t>. </a:t>
            </a:r>
            <a:r>
              <a:rPr lang="ru-RU" sz="2400" dirty="0" err="1"/>
              <a:t>частка</a:t>
            </a:r>
            <a:r>
              <a:rPr lang="ru-RU" sz="2400" dirty="0"/>
              <a:t> </a:t>
            </a:r>
            <a:r>
              <a:rPr lang="ru-RU" sz="2400" dirty="0" err="1"/>
              <a:t>платежів</a:t>
            </a:r>
            <a:r>
              <a:rPr lang="ru-RU" sz="2400" dirty="0"/>
              <a:t> за </a:t>
            </a:r>
            <a:r>
              <a:rPr lang="ru-RU" sz="2400" dirty="0" err="1"/>
              <a:t>ресурси</a:t>
            </a:r>
            <a:r>
              <a:rPr lang="ru-RU" sz="2400" dirty="0"/>
              <a:t> становила </a:t>
            </a:r>
            <a:r>
              <a:rPr lang="ru-RU" sz="2400" dirty="0" err="1"/>
              <a:t>менше</a:t>
            </a:r>
            <a:r>
              <a:rPr lang="ru-RU" sz="2400" dirty="0"/>
              <a:t> 5 %, а </a:t>
            </a:r>
            <a:r>
              <a:rPr lang="ru-RU" sz="2400" dirty="0" err="1"/>
              <a:t>частка</a:t>
            </a:r>
            <a:r>
              <a:rPr lang="ru-RU" sz="2400" dirty="0"/>
              <a:t> </a:t>
            </a:r>
            <a:r>
              <a:rPr lang="ru-RU" sz="2400" dirty="0" err="1"/>
              <a:t>екологічного</a:t>
            </a:r>
            <a:r>
              <a:rPr lang="ru-RU" sz="2400" dirty="0"/>
              <a:t> </a:t>
            </a:r>
            <a:r>
              <a:rPr lang="ru-RU" sz="2400" dirty="0" err="1"/>
              <a:t>податку</a:t>
            </a:r>
            <a:r>
              <a:rPr lang="ru-RU" sz="2400" dirty="0"/>
              <a:t> не </a:t>
            </a:r>
            <a:r>
              <a:rPr lang="ru-RU" sz="2400" dirty="0" err="1"/>
              <a:t>перевищувала</a:t>
            </a:r>
            <a:r>
              <a:rPr lang="ru-RU" sz="2400" dirty="0"/>
              <a:t> 1 %.</a:t>
            </a:r>
            <a:endParaRPr lang="uk-UA" sz="2400" dirty="0"/>
          </a:p>
        </p:txBody>
      </p:sp>
      <p:pic>
        <p:nvPicPr>
          <p:cNvPr id="4098" name="Picture 2" descr="До бюджетів громад потрібно зараховувати 50% екологічного податку - АМУ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5152"/>
            <a:ext cx="12192001" cy="516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2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Екологічний податок: куди йдуть гроші та що варто змінити?"/>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38" b="9991"/>
          <a:stretch/>
        </p:blipFill>
        <p:spPr bwMode="auto">
          <a:xfrm>
            <a:off x="6731725" y="32606"/>
            <a:ext cx="5460275" cy="68149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4457"/>
            <a:ext cx="6731725" cy="6463308"/>
          </a:xfrm>
          <a:prstGeom prst="rect">
            <a:avLst/>
          </a:prstGeom>
        </p:spPr>
        <p:txBody>
          <a:bodyPr wrap="square">
            <a:spAutoFit/>
          </a:bodyPr>
          <a:lstStyle/>
          <a:p>
            <a:pPr>
              <a:buFont typeface="Arial" panose="020B0604020202020204" pitchFamily="34" charset="0"/>
              <a:buChar char="•"/>
            </a:pPr>
            <a:r>
              <a:rPr lang="uk-UA" b="1" i="0" dirty="0" smtClean="0">
                <a:solidFill>
                  <a:srgbClr val="000000"/>
                </a:solidFill>
                <a:effectLst/>
                <a:latin typeface="OpenSans-Bold"/>
              </a:rPr>
              <a:t>Як</a:t>
            </a:r>
            <a:r>
              <a:rPr lang="uk-UA" b="0" i="0" dirty="0" smtClean="0">
                <a:solidFill>
                  <a:srgbClr val="000000"/>
                </a:solidFill>
                <a:effectLst/>
                <a:latin typeface="OpenSans-Bold"/>
              </a:rPr>
              <a:t>  </a:t>
            </a:r>
            <a:r>
              <a:rPr lang="uk-UA" b="1" i="0" dirty="0" smtClean="0">
                <a:solidFill>
                  <a:srgbClr val="000000"/>
                </a:solidFill>
                <a:effectLst/>
                <a:latin typeface="OpenSans-Bold"/>
              </a:rPr>
              <a:t>розподілявся податок раніше(2021)</a:t>
            </a:r>
            <a:r>
              <a:rPr lang="uk-UA" b="0" i="0" dirty="0" smtClean="0">
                <a:solidFill>
                  <a:srgbClr val="000000"/>
                </a:solidFill>
                <a:effectLst/>
                <a:latin typeface="OpenSans-Regular"/>
              </a:rPr>
              <a:t/>
            </a:r>
            <a:br>
              <a:rPr lang="uk-UA" b="0" i="0" dirty="0" smtClean="0">
                <a:solidFill>
                  <a:srgbClr val="000000"/>
                </a:solidFill>
                <a:effectLst/>
                <a:latin typeface="OpenSans-Regular"/>
              </a:rPr>
            </a:br>
            <a:r>
              <a:rPr lang="uk-UA" b="1" i="0" dirty="0" smtClean="0">
                <a:solidFill>
                  <a:srgbClr val="000000"/>
                </a:solidFill>
                <a:effectLst/>
                <a:latin typeface="OpenSans-Bold"/>
              </a:rPr>
              <a:t>У загальний фонд державного бюджету:</a:t>
            </a:r>
            <a:endParaRPr lang="uk-UA" b="0" i="0" dirty="0" smtClean="0">
              <a:solidFill>
                <a:srgbClr val="000000"/>
              </a:solidFill>
              <a:effectLst/>
              <a:latin typeface="OpenSans-Regular"/>
            </a:endParaRPr>
          </a:p>
          <a:p>
            <a:r>
              <a:rPr lang="uk-UA" b="0" i="1" dirty="0" smtClean="0">
                <a:solidFill>
                  <a:srgbClr val="000000"/>
                </a:solidFill>
                <a:effectLst/>
                <a:latin typeface="OpenSans-Regular"/>
              </a:rPr>
              <a:t>45 % екологічного податку;</a:t>
            </a:r>
          </a:p>
          <a:p>
            <a:r>
              <a:rPr lang="uk-UA" b="1" i="0" dirty="0" smtClean="0">
                <a:solidFill>
                  <a:srgbClr val="000000"/>
                </a:solidFill>
                <a:effectLst/>
                <a:latin typeface="OpenSans-Regular"/>
              </a:rPr>
              <a:t>100 % екологічного податку</a:t>
            </a:r>
            <a:r>
              <a:rPr lang="uk-UA" b="0" i="0" dirty="0" smtClean="0">
                <a:solidFill>
                  <a:srgbClr val="000000"/>
                </a:solidFill>
                <a:effectLst/>
                <a:latin typeface="OpenSans-Regular"/>
              </a:rPr>
              <a:t>, що справляється за викиди в атмосферне повітря </a:t>
            </a:r>
            <a:r>
              <a:rPr lang="uk-UA" b="0" i="0" dirty="0" smtClean="0">
                <a:solidFill>
                  <a:srgbClr val="FF0000"/>
                </a:solidFill>
                <a:effectLst/>
                <a:latin typeface="OpenSans-Regular"/>
              </a:rPr>
              <a:t>двоокису вуглецю</a:t>
            </a:r>
            <a:r>
              <a:rPr lang="uk-UA" b="0" i="0" dirty="0" smtClean="0">
                <a:solidFill>
                  <a:srgbClr val="000000"/>
                </a:solidFill>
                <a:effectLst/>
                <a:latin typeface="OpenSans-Regular"/>
              </a:rPr>
              <a:t> стаціонарними джерелами забруднення.</a:t>
            </a:r>
          </a:p>
          <a:p>
            <a:r>
              <a:rPr lang="uk-UA" b="0" i="0" dirty="0" smtClean="0">
                <a:solidFill>
                  <a:srgbClr val="000000"/>
                </a:solidFill>
                <a:effectLst/>
                <a:latin typeface="OpenSans-Regular"/>
              </a:rPr>
              <a:t>Кошти загального фонду спрямовуються на фінансування різних видатків без конкретного цільового призначення.</a:t>
            </a:r>
          </a:p>
          <a:p>
            <a:r>
              <a:rPr lang="uk-UA" b="1" i="0" dirty="0" smtClean="0">
                <a:solidFill>
                  <a:srgbClr val="000000"/>
                </a:solidFill>
                <a:effectLst/>
                <a:latin typeface="OpenSans-Bold"/>
              </a:rPr>
              <a:t>У спеціальний фонд державного бюджету:</a:t>
            </a:r>
            <a:endParaRPr lang="uk-UA" b="0" i="0" dirty="0" smtClean="0">
              <a:solidFill>
                <a:srgbClr val="000000"/>
              </a:solidFill>
              <a:effectLst/>
              <a:latin typeface="OpenSans-Regular"/>
            </a:endParaRPr>
          </a:p>
          <a:p>
            <a:r>
              <a:rPr lang="uk-UA" b="1" i="0" dirty="0" smtClean="0">
                <a:solidFill>
                  <a:srgbClr val="000000"/>
                </a:solidFill>
                <a:effectLst/>
                <a:latin typeface="OpenSans-Regular"/>
              </a:rPr>
              <a:t>100% екологічного податку</a:t>
            </a:r>
            <a:r>
              <a:rPr lang="uk-UA" b="0" i="0" dirty="0" smtClean="0">
                <a:solidFill>
                  <a:srgbClr val="000000"/>
                </a:solidFill>
                <a:effectLst/>
                <a:latin typeface="OpenSans-Regular"/>
              </a:rPr>
              <a:t>, що справляється за утворення радіоактивних відходів (включаючи вже накопичені) та/або тимчасове зберігання радіоактивних відходів їх виробниками понад встановлений особливими умовами ліцензії строк.</a:t>
            </a:r>
          </a:p>
          <a:p>
            <a:r>
              <a:rPr lang="uk-UA" b="1" i="0" dirty="0" smtClean="0">
                <a:solidFill>
                  <a:srgbClr val="000000"/>
                </a:solidFill>
                <a:effectLst/>
                <a:latin typeface="OpenSans-Bold"/>
              </a:rPr>
              <a:t>У спеціальний фонд місцевих бюджетів:</a:t>
            </a:r>
            <a:endParaRPr lang="uk-UA" b="0" i="0" dirty="0" smtClean="0">
              <a:solidFill>
                <a:srgbClr val="000000"/>
              </a:solidFill>
              <a:effectLst/>
              <a:latin typeface="OpenSans-Regular"/>
            </a:endParaRPr>
          </a:p>
          <a:p>
            <a:r>
              <a:rPr lang="uk-UA" b="0" i="1" dirty="0" smtClean="0">
                <a:solidFill>
                  <a:srgbClr val="000000"/>
                </a:solidFill>
                <a:effectLst/>
                <a:latin typeface="OpenSans-Regular"/>
              </a:rPr>
              <a:t>55 % екологічного податку</a:t>
            </a:r>
            <a:r>
              <a:rPr lang="uk-UA" b="0" i="0" dirty="0" smtClean="0">
                <a:solidFill>
                  <a:srgbClr val="000000"/>
                </a:solidFill>
                <a:effectLst/>
                <a:latin typeface="OpenSans-Regular"/>
              </a:rPr>
              <a:t>; у тому числі до сільських, селищних, міських бюджетів, бюджетів об’єднаних територіальних громад - </a:t>
            </a:r>
            <a:r>
              <a:rPr lang="uk-UA" b="0" i="1" dirty="0" smtClean="0">
                <a:solidFill>
                  <a:srgbClr val="000000"/>
                </a:solidFill>
                <a:effectLst/>
                <a:latin typeface="OpenSans-Regular"/>
              </a:rPr>
              <a:t>25 %, </a:t>
            </a:r>
            <a:r>
              <a:rPr lang="uk-UA" b="0" i="0" dirty="0" smtClean="0">
                <a:solidFill>
                  <a:srgbClr val="000000"/>
                </a:solidFill>
                <a:effectLst/>
                <a:latin typeface="OpenSans-Regular"/>
              </a:rPr>
              <a:t>обласних бюджетів та бюджету Автономної Республіки Крим </a:t>
            </a:r>
            <a:r>
              <a:rPr lang="uk-UA" b="0" i="1" dirty="0" smtClean="0">
                <a:solidFill>
                  <a:srgbClr val="000000"/>
                </a:solidFill>
                <a:effectLst/>
                <a:latin typeface="OpenSans-Regular"/>
              </a:rPr>
              <a:t>- 30 %, </a:t>
            </a:r>
            <a:r>
              <a:rPr lang="uk-UA" b="0" i="0" dirty="0" smtClean="0">
                <a:solidFill>
                  <a:srgbClr val="000000"/>
                </a:solidFill>
                <a:effectLst/>
                <a:latin typeface="OpenSans-Regular"/>
              </a:rPr>
              <a:t> бюджетів міст Києва та Севастополя - </a:t>
            </a:r>
            <a:r>
              <a:rPr lang="uk-UA" b="0" i="1" dirty="0" smtClean="0">
                <a:solidFill>
                  <a:srgbClr val="000000"/>
                </a:solidFill>
                <a:effectLst/>
                <a:latin typeface="OpenSans-Regular"/>
              </a:rPr>
              <a:t>55 %.</a:t>
            </a:r>
          </a:p>
          <a:p>
            <a:r>
              <a:rPr lang="uk-UA" b="0" i="0" dirty="0" smtClean="0">
                <a:solidFill>
                  <a:srgbClr val="000000"/>
                </a:solidFill>
                <a:effectLst/>
                <a:latin typeface="OpenSans-Regular"/>
              </a:rPr>
              <a:t>Кошти, які йдуть до спеціальних фондів державного та місцевого бюджетів, мають використовуватися за цільовим призначенням та спрямовуватися на фінансування природоохоронних заходів.</a:t>
            </a:r>
            <a:endParaRPr lang="uk-UA" b="0" i="0" dirty="0">
              <a:solidFill>
                <a:srgbClr val="000000"/>
              </a:solidFill>
              <a:effectLst/>
              <a:latin typeface="OpenSans-Regular"/>
            </a:endParaRPr>
          </a:p>
        </p:txBody>
      </p:sp>
    </p:spTree>
    <p:extLst>
      <p:ext uri="{BB962C8B-B14F-4D97-AF65-F5344CB8AC3E}">
        <p14:creationId xmlns:p14="http://schemas.microsoft.com/office/powerpoint/2010/main" val="217275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503817" cy="6863417"/>
          </a:xfrm>
          <a:prstGeom prst="rect">
            <a:avLst/>
          </a:prstGeom>
          <a:noFill/>
        </p:spPr>
        <p:txBody>
          <a:bodyPr wrap="square" rtlCol="0">
            <a:spAutoFit/>
          </a:bodyPr>
          <a:lstStyle/>
          <a:p>
            <a:r>
              <a:rPr lang="uk-UA" sz="2000" b="1" dirty="0" smtClean="0"/>
              <a:t>Зміни</a:t>
            </a:r>
          </a:p>
          <a:p>
            <a:endParaRPr lang="uk-UA" sz="2000" dirty="0" smtClean="0"/>
          </a:p>
          <a:p>
            <a:r>
              <a:rPr lang="uk-UA" sz="2000" dirty="0" smtClean="0"/>
              <a:t>Змінено розподіл коштів від екологічного податку. Зокрема, </a:t>
            </a:r>
            <a:r>
              <a:rPr lang="uk-UA" sz="2000" b="1" dirty="0" smtClean="0">
                <a:solidFill>
                  <a:srgbClr val="FF0000"/>
                </a:solidFill>
              </a:rPr>
              <a:t>усі кошти зі сплати екологічного податку за викиди двоокису вуглецю будуть зараховані до спеціального фонду державного бюджету </a:t>
            </a:r>
            <a:r>
              <a:rPr lang="uk-UA" sz="2000" dirty="0" smtClean="0"/>
              <a:t>(підпункт 2 пункту 4 розділу | Закону України від 11 квітня 2023 року </a:t>
            </a:r>
            <a:r>
              <a:rPr lang="en-US" sz="2000" dirty="0" smtClean="0"/>
              <a:t>N° 3035-IX «</a:t>
            </a:r>
            <a:r>
              <a:rPr lang="uk-UA" sz="2000" dirty="0" smtClean="0"/>
              <a:t>Про внесення змін до Бюджетного кодексу України»).</a:t>
            </a:r>
          </a:p>
          <a:p>
            <a:endParaRPr lang="uk-UA" sz="2000" dirty="0"/>
          </a:p>
          <a:p>
            <a:r>
              <a:rPr lang="uk-UA" sz="2000" dirty="0" smtClean="0"/>
              <a:t>З </a:t>
            </a:r>
            <a:r>
              <a:rPr lang="uk-UA" sz="2000" dirty="0"/>
              <a:t>1 січня 2024 року зросли </a:t>
            </a:r>
            <a:r>
              <a:rPr lang="uk-UA" sz="2000" dirty="0">
                <a:solidFill>
                  <a:srgbClr val="FF0000"/>
                </a:solidFill>
              </a:rPr>
              <a:t>ставки екологічного податку за скиди забруднюючих речовин у водні об’єкти. </a:t>
            </a:r>
            <a:r>
              <a:rPr lang="uk-UA" sz="2000" dirty="0"/>
              <a:t>Наразі відбувається поетапне збільшення розміру ставок екологічного </a:t>
            </a:r>
            <a:r>
              <a:rPr lang="uk-UA" sz="2000" dirty="0" smtClean="0"/>
              <a:t>податку.</a:t>
            </a:r>
          </a:p>
          <a:p>
            <a:r>
              <a:rPr lang="uk-UA" sz="2000" dirty="0" smtClean="0"/>
              <a:t>За </a:t>
            </a:r>
            <a:r>
              <a:rPr lang="uk-UA" sz="2000" dirty="0"/>
              <a:t>податковими зобов’язаннями з екологічного податку, що виникли з 1 січня 2024 року до 31 грудня 2024 року включно, ставки екологічного податку за скиди у водні об’єкти забруднюючих речовин становлять 90 відсотків ставок. У 2023 році ставка становила 60 відсотків».</a:t>
            </a:r>
          </a:p>
        </p:txBody>
      </p:sp>
      <p:pic>
        <p:nvPicPr>
          <p:cNvPr id="6146" name="Picture 2" descr="Об’єкти оподаткування розташовані на тимчасово окупованих територія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418011"/>
            <a:ext cx="6743700" cy="61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41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263" y="30418"/>
            <a:ext cx="8240185" cy="6827581"/>
          </a:xfrm>
          <a:prstGeom prst="rect">
            <a:avLst/>
          </a:prstGeom>
        </p:spPr>
      </p:pic>
    </p:spTree>
    <p:extLst>
      <p:ext uri="{BB962C8B-B14F-4D97-AF65-F5344CB8AC3E}">
        <p14:creationId xmlns:p14="http://schemas.microsoft.com/office/powerpoint/2010/main" val="1863225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184571" cy="7140416"/>
          </a:xfrm>
          <a:prstGeom prst="rect">
            <a:avLst/>
          </a:prstGeom>
          <a:noFill/>
        </p:spPr>
        <p:txBody>
          <a:bodyPr wrap="square" rtlCol="0">
            <a:spAutoFit/>
          </a:bodyPr>
          <a:lstStyle/>
          <a:p>
            <a:r>
              <a:rPr lang="ru-RU" sz="2000" b="1" dirty="0" err="1" smtClean="0"/>
              <a:t>Термін</a:t>
            </a:r>
            <a:r>
              <a:rPr lang="ru-RU" sz="2000" b="1" dirty="0" smtClean="0"/>
              <a:t> </a:t>
            </a:r>
            <a:r>
              <a:rPr lang="ru-RU" sz="2000" b="1" dirty="0" err="1" smtClean="0"/>
              <a:t>подання</a:t>
            </a:r>
            <a:r>
              <a:rPr lang="ru-RU" sz="2000" b="1" dirty="0" smtClean="0"/>
              <a:t> </a:t>
            </a:r>
            <a:r>
              <a:rPr lang="ru-RU" sz="2000" b="1" dirty="0" err="1" smtClean="0"/>
              <a:t>податкової</a:t>
            </a:r>
            <a:r>
              <a:rPr lang="ru-RU" sz="2000" b="1" dirty="0" smtClean="0"/>
              <a:t> </a:t>
            </a:r>
            <a:r>
              <a:rPr lang="ru-RU" sz="2000" b="1" dirty="0" err="1" smtClean="0"/>
              <a:t>звітності</a:t>
            </a:r>
            <a:r>
              <a:rPr lang="ru-RU" sz="2000" b="1" dirty="0" smtClean="0"/>
              <a:t> по </a:t>
            </a:r>
            <a:r>
              <a:rPr lang="ru-RU" sz="2000" b="1" dirty="0" err="1" smtClean="0"/>
              <a:t>екологічному</a:t>
            </a:r>
            <a:r>
              <a:rPr lang="ru-RU" sz="2000" b="1" dirty="0" smtClean="0"/>
              <a:t> </a:t>
            </a:r>
            <a:r>
              <a:rPr lang="ru-RU" sz="2000" b="1" dirty="0" err="1" smtClean="0"/>
              <a:t>податку</a:t>
            </a:r>
            <a:endParaRPr lang="en-US" sz="2000" b="1" dirty="0" smtClean="0"/>
          </a:p>
          <a:p>
            <a:endParaRPr lang="ru-RU" sz="2000" b="1" dirty="0" smtClean="0"/>
          </a:p>
          <a:p>
            <a:r>
              <a:rPr lang="ru-RU" sz="2000" dirty="0" err="1" smtClean="0"/>
              <a:t>Відповідно</a:t>
            </a:r>
            <a:r>
              <a:rPr lang="ru-RU" sz="2000" dirty="0" smtClean="0"/>
              <a:t> до ст. 250 ПКУ </a:t>
            </a:r>
            <a:r>
              <a:rPr lang="ru-RU" sz="2000" b="1" dirty="0" err="1" smtClean="0"/>
              <a:t>базовий</a:t>
            </a:r>
            <a:r>
              <a:rPr lang="ru-RU" sz="2000" b="1" dirty="0" smtClean="0"/>
              <a:t> </a:t>
            </a:r>
            <a:r>
              <a:rPr lang="ru-RU" sz="2000" b="1" dirty="0" err="1" smtClean="0"/>
              <a:t>податковий</a:t>
            </a:r>
            <a:r>
              <a:rPr lang="ru-RU" sz="2000" b="1" dirty="0" smtClean="0"/>
              <a:t> (</a:t>
            </a:r>
            <a:r>
              <a:rPr lang="ru-RU" sz="2000" b="1" dirty="0" err="1" smtClean="0"/>
              <a:t>звітний</a:t>
            </a:r>
            <a:r>
              <a:rPr lang="ru-RU" sz="2000" b="1" dirty="0" smtClean="0"/>
              <a:t>) </a:t>
            </a:r>
            <a:r>
              <a:rPr lang="ru-RU" sz="2000" b="1" dirty="0" err="1" smtClean="0"/>
              <a:t>період</a:t>
            </a:r>
            <a:r>
              <a:rPr lang="ru-RU" sz="2000" b="1" dirty="0" smtClean="0"/>
              <a:t> по </a:t>
            </a:r>
            <a:r>
              <a:rPr lang="ru-RU" sz="2000" b="1" dirty="0" err="1" smtClean="0"/>
              <a:t>екологічному</a:t>
            </a:r>
            <a:r>
              <a:rPr lang="ru-RU" sz="2000" b="1" dirty="0" smtClean="0"/>
              <a:t> </a:t>
            </a:r>
            <a:r>
              <a:rPr lang="ru-RU" sz="2000" b="1" dirty="0" err="1" smtClean="0"/>
              <a:t>податку</a:t>
            </a:r>
            <a:r>
              <a:rPr lang="ru-RU" sz="2000" b="1" dirty="0" smtClean="0"/>
              <a:t> </a:t>
            </a:r>
            <a:r>
              <a:rPr lang="ru-RU" sz="2000" b="1" dirty="0" err="1" smtClean="0"/>
              <a:t>дорівнює</a:t>
            </a:r>
            <a:r>
              <a:rPr lang="ru-RU" sz="2000" b="1" dirty="0" smtClean="0"/>
              <a:t> календарному кварталу</a:t>
            </a:r>
            <a:r>
              <a:rPr lang="ru-RU" sz="2000" dirty="0" smtClean="0"/>
              <a:t>.</a:t>
            </a:r>
          </a:p>
          <a:p>
            <a:r>
              <a:rPr lang="ru-RU" sz="2000" b="1" dirty="0" err="1" smtClean="0"/>
              <a:t>Платники</a:t>
            </a:r>
            <a:r>
              <a:rPr lang="ru-RU" sz="2000" b="1" dirty="0" smtClean="0"/>
              <a:t> </a:t>
            </a:r>
            <a:r>
              <a:rPr lang="ru-RU" sz="2000" b="1" dirty="0" err="1" smtClean="0"/>
              <a:t>податку</a:t>
            </a:r>
            <a:r>
              <a:rPr lang="ru-RU" sz="2000" b="1" dirty="0" smtClean="0"/>
              <a:t> </a:t>
            </a:r>
            <a:r>
              <a:rPr lang="ru-RU" sz="2000" b="1" dirty="0" err="1" smtClean="0"/>
              <a:t>складають</a:t>
            </a:r>
            <a:r>
              <a:rPr lang="ru-RU" sz="2000" b="1" dirty="0" smtClean="0"/>
              <a:t> </a:t>
            </a:r>
            <a:r>
              <a:rPr lang="ru-RU" sz="2000" b="1" dirty="0" err="1" smtClean="0"/>
              <a:t>податкові</a:t>
            </a:r>
            <a:r>
              <a:rPr lang="ru-RU" sz="2000" b="1" dirty="0" smtClean="0"/>
              <a:t> </a:t>
            </a:r>
            <a:r>
              <a:rPr lang="ru-RU" sz="2000" b="1" dirty="0" err="1" smtClean="0"/>
              <a:t>декларації</a:t>
            </a:r>
            <a:r>
              <a:rPr lang="ru-RU" sz="2000" dirty="0" smtClean="0"/>
              <a:t> за формою, </a:t>
            </a:r>
            <a:r>
              <a:rPr lang="ru-RU" sz="2000" dirty="0" err="1" smtClean="0"/>
              <a:t>встановленою</a:t>
            </a:r>
            <a:r>
              <a:rPr lang="ru-RU" sz="2000" dirty="0" smtClean="0"/>
              <a:t> у порядку, </a:t>
            </a:r>
            <a:r>
              <a:rPr lang="ru-RU" sz="2000" dirty="0" err="1" smtClean="0"/>
              <a:t>передбаченому</a:t>
            </a:r>
            <a:r>
              <a:rPr lang="ru-RU" sz="2000" dirty="0" smtClean="0"/>
              <a:t> ст. 46 ПКУ, </a:t>
            </a:r>
            <a:r>
              <a:rPr lang="ru-RU" sz="2000" dirty="0" err="1" smtClean="0"/>
              <a:t>подають</a:t>
            </a:r>
            <a:r>
              <a:rPr lang="ru-RU" sz="2000" dirty="0" smtClean="0"/>
              <a:t> </a:t>
            </a:r>
            <a:r>
              <a:rPr lang="ru-RU" sz="2000" dirty="0" err="1" smtClean="0"/>
              <a:t>їх</a:t>
            </a:r>
            <a:r>
              <a:rPr lang="ru-RU" sz="2000" dirty="0" smtClean="0"/>
              <a:t> </a:t>
            </a:r>
            <a:r>
              <a:rPr lang="ru-RU" sz="2000" dirty="0" err="1" smtClean="0"/>
              <a:t>протягом</a:t>
            </a:r>
            <a:r>
              <a:rPr lang="ru-RU" sz="2000" dirty="0" smtClean="0"/>
              <a:t> 40 </a:t>
            </a:r>
            <a:r>
              <a:rPr lang="ru-RU" sz="2000" dirty="0" err="1" smtClean="0"/>
              <a:t>календарних</a:t>
            </a:r>
            <a:r>
              <a:rPr lang="ru-RU" sz="2000" dirty="0" smtClean="0"/>
              <a:t> </a:t>
            </a:r>
            <a:r>
              <a:rPr lang="ru-RU" sz="2000" dirty="0" err="1" smtClean="0"/>
              <a:t>днів</a:t>
            </a:r>
            <a:r>
              <a:rPr lang="ru-RU" sz="2000" dirty="0" smtClean="0"/>
              <a:t>, </a:t>
            </a:r>
            <a:r>
              <a:rPr lang="ru-RU" sz="2000" dirty="0" err="1" smtClean="0"/>
              <a:t>що</a:t>
            </a:r>
            <a:r>
              <a:rPr lang="ru-RU" sz="2000" dirty="0" smtClean="0"/>
              <a:t> </a:t>
            </a:r>
            <a:r>
              <a:rPr lang="ru-RU" sz="2000" dirty="0" err="1" smtClean="0"/>
              <a:t>настають</a:t>
            </a:r>
            <a:r>
              <a:rPr lang="ru-RU" sz="2000" dirty="0" smtClean="0"/>
              <a:t> за </a:t>
            </a:r>
            <a:r>
              <a:rPr lang="ru-RU" sz="2000" dirty="0" err="1" smtClean="0"/>
              <a:t>останнім</a:t>
            </a:r>
            <a:r>
              <a:rPr lang="ru-RU" sz="2000" dirty="0" smtClean="0"/>
              <a:t> </a:t>
            </a:r>
            <a:r>
              <a:rPr lang="ru-RU" sz="2000" dirty="0" err="1" smtClean="0"/>
              <a:t>календарним</a:t>
            </a:r>
            <a:r>
              <a:rPr lang="ru-RU" sz="2000" dirty="0" smtClean="0"/>
              <a:t> днем </a:t>
            </a:r>
            <a:r>
              <a:rPr lang="ru-RU" sz="2000" dirty="0" err="1" smtClean="0"/>
              <a:t>податкового</a:t>
            </a:r>
            <a:r>
              <a:rPr lang="ru-RU" sz="2000" dirty="0" smtClean="0"/>
              <a:t> (</a:t>
            </a:r>
            <a:r>
              <a:rPr lang="ru-RU" sz="2000" dirty="0" err="1" smtClean="0"/>
              <a:t>звітного</a:t>
            </a:r>
            <a:r>
              <a:rPr lang="ru-RU" sz="2000" dirty="0" smtClean="0"/>
              <a:t>) кварталу, до </a:t>
            </a:r>
            <a:r>
              <a:rPr lang="ru-RU" sz="2000" dirty="0" err="1" smtClean="0"/>
              <a:t>контролюючих</a:t>
            </a:r>
            <a:r>
              <a:rPr lang="ru-RU" sz="2000" dirty="0" smtClean="0"/>
              <a:t> </a:t>
            </a:r>
            <a:r>
              <a:rPr lang="ru-RU" sz="2000" dirty="0" err="1" smtClean="0"/>
              <a:t>органів</a:t>
            </a:r>
            <a:r>
              <a:rPr lang="ru-RU" sz="2000" dirty="0" smtClean="0"/>
              <a:t> та </a:t>
            </a:r>
            <a:r>
              <a:rPr lang="ru-RU" sz="2000" dirty="0" err="1" smtClean="0"/>
              <a:t>сплачують</a:t>
            </a:r>
            <a:r>
              <a:rPr lang="ru-RU" sz="2000" dirty="0" smtClean="0"/>
              <a:t> </a:t>
            </a:r>
            <a:r>
              <a:rPr lang="ru-RU" sz="2000" dirty="0" err="1" smtClean="0"/>
              <a:t>податок</a:t>
            </a:r>
            <a:r>
              <a:rPr lang="ru-RU" sz="2000" dirty="0" smtClean="0"/>
              <a:t> </a:t>
            </a:r>
            <a:r>
              <a:rPr lang="ru-RU" sz="2000" dirty="0" err="1" smtClean="0"/>
              <a:t>протягом</a:t>
            </a:r>
            <a:r>
              <a:rPr lang="ru-RU" sz="2000" dirty="0" smtClean="0"/>
              <a:t> 10 </a:t>
            </a:r>
            <a:r>
              <a:rPr lang="ru-RU" sz="2000" dirty="0" err="1" smtClean="0"/>
              <a:t>календарних</a:t>
            </a:r>
            <a:r>
              <a:rPr lang="ru-RU" sz="2000" dirty="0" smtClean="0"/>
              <a:t> </a:t>
            </a:r>
            <a:r>
              <a:rPr lang="ru-RU" sz="2000" dirty="0" err="1" smtClean="0"/>
              <a:t>днів</a:t>
            </a:r>
            <a:r>
              <a:rPr lang="ru-RU" sz="2000" dirty="0" smtClean="0"/>
              <a:t>, </a:t>
            </a:r>
            <a:r>
              <a:rPr lang="ru-RU" sz="2000" dirty="0" err="1" smtClean="0"/>
              <a:t>що</a:t>
            </a:r>
            <a:r>
              <a:rPr lang="ru-RU" sz="2000" dirty="0" smtClean="0"/>
              <a:t> </a:t>
            </a:r>
            <a:r>
              <a:rPr lang="ru-RU" sz="2000" dirty="0" err="1" smtClean="0"/>
              <a:t>настають</a:t>
            </a:r>
            <a:r>
              <a:rPr lang="ru-RU" sz="2000" dirty="0" smtClean="0"/>
              <a:t> за </a:t>
            </a:r>
            <a:r>
              <a:rPr lang="ru-RU" sz="2000" dirty="0" err="1" smtClean="0"/>
              <a:t>останнім</a:t>
            </a:r>
            <a:r>
              <a:rPr lang="ru-RU" sz="2000" dirty="0" smtClean="0"/>
              <a:t> днем граничного строку </a:t>
            </a:r>
            <a:r>
              <a:rPr lang="ru-RU" sz="2000" dirty="0" err="1" smtClean="0"/>
              <a:t>подання</a:t>
            </a:r>
            <a:r>
              <a:rPr lang="ru-RU" sz="2000" dirty="0" smtClean="0"/>
              <a:t> </a:t>
            </a:r>
            <a:r>
              <a:rPr lang="ru-RU" sz="2000" dirty="0" err="1" smtClean="0"/>
              <a:t>податкової</a:t>
            </a:r>
            <a:r>
              <a:rPr lang="ru-RU" sz="2000" dirty="0" smtClean="0"/>
              <a:t> </a:t>
            </a:r>
            <a:r>
              <a:rPr lang="ru-RU" sz="2000" dirty="0" err="1" smtClean="0"/>
              <a:t>декларації</a:t>
            </a:r>
            <a:r>
              <a:rPr lang="ru-RU" sz="2000" dirty="0" smtClean="0"/>
              <a:t>:</a:t>
            </a:r>
          </a:p>
          <a:p>
            <a:pPr marL="285750" indent="-285750">
              <a:buFont typeface="Arial" panose="020B0604020202020204" pitchFamily="34" charset="0"/>
              <a:buChar char="•"/>
            </a:pPr>
            <a:r>
              <a:rPr lang="ru-RU" sz="2000" dirty="0" smtClean="0"/>
              <a:t>за </a:t>
            </a:r>
            <a:r>
              <a:rPr lang="ru-RU" sz="2000" dirty="0" err="1" smtClean="0"/>
              <a:t>викиди</a:t>
            </a:r>
            <a:r>
              <a:rPr lang="ru-RU" sz="2000" dirty="0" smtClean="0"/>
              <a:t> в </a:t>
            </a:r>
            <a:r>
              <a:rPr lang="ru-RU" sz="2000" dirty="0" err="1" smtClean="0"/>
              <a:t>атмосферне</a:t>
            </a:r>
            <a:r>
              <a:rPr lang="ru-RU" sz="2000" dirty="0" smtClean="0"/>
              <a:t> </a:t>
            </a:r>
            <a:r>
              <a:rPr lang="ru-RU" sz="2000" dirty="0" err="1" smtClean="0"/>
              <a:t>повітря</a:t>
            </a:r>
            <a:r>
              <a:rPr lang="ru-RU" sz="2000" dirty="0" smtClean="0"/>
              <a:t> </a:t>
            </a:r>
            <a:r>
              <a:rPr lang="ru-RU" sz="2000" dirty="0" err="1" smtClean="0"/>
              <a:t>забруднюючих</a:t>
            </a:r>
            <a:r>
              <a:rPr lang="ru-RU" sz="2000" dirty="0" smtClean="0"/>
              <a:t> </a:t>
            </a:r>
            <a:r>
              <a:rPr lang="ru-RU" sz="2000" dirty="0" err="1" smtClean="0"/>
              <a:t>речовин</a:t>
            </a:r>
            <a:r>
              <a:rPr lang="ru-RU" sz="2000" dirty="0" smtClean="0"/>
              <a:t> </a:t>
            </a:r>
            <a:r>
              <a:rPr lang="ru-RU" sz="2000" dirty="0" err="1" smtClean="0"/>
              <a:t>стаціонарними</a:t>
            </a:r>
            <a:r>
              <a:rPr lang="ru-RU" sz="2000" dirty="0" smtClean="0"/>
              <a:t> </a:t>
            </a:r>
            <a:r>
              <a:rPr lang="ru-RU" sz="2000" dirty="0" err="1" smtClean="0"/>
              <a:t>джерелами</a:t>
            </a:r>
            <a:r>
              <a:rPr lang="ru-RU" sz="2000" dirty="0" smtClean="0"/>
              <a:t> </a:t>
            </a:r>
            <a:r>
              <a:rPr lang="ru-RU" sz="2000" dirty="0" err="1" smtClean="0"/>
              <a:t>забруднення</a:t>
            </a:r>
            <a:r>
              <a:rPr lang="ru-RU" sz="2000" dirty="0" smtClean="0"/>
              <a:t>, </a:t>
            </a:r>
            <a:r>
              <a:rPr lang="ru-RU" sz="2000" dirty="0" err="1" smtClean="0"/>
              <a:t>скиди</a:t>
            </a:r>
            <a:r>
              <a:rPr lang="ru-RU" sz="2000" dirty="0" smtClean="0"/>
              <a:t> </a:t>
            </a:r>
            <a:r>
              <a:rPr lang="ru-RU" sz="2000" dirty="0" err="1" smtClean="0"/>
              <a:t>забруднюючих</a:t>
            </a:r>
            <a:r>
              <a:rPr lang="ru-RU" sz="2000" dirty="0" smtClean="0"/>
              <a:t> </a:t>
            </a:r>
            <a:r>
              <a:rPr lang="ru-RU" sz="2000" dirty="0" err="1" smtClean="0"/>
              <a:t>речовин</a:t>
            </a:r>
            <a:r>
              <a:rPr lang="ru-RU" sz="2000" dirty="0" smtClean="0"/>
              <a:t> у </a:t>
            </a:r>
            <a:r>
              <a:rPr lang="ru-RU" sz="2000" dirty="0" err="1" smtClean="0"/>
              <a:t>водні</a:t>
            </a:r>
            <a:r>
              <a:rPr lang="ru-RU" sz="2000" dirty="0" smtClean="0"/>
              <a:t> </a:t>
            </a:r>
            <a:r>
              <a:rPr lang="ru-RU" sz="2000" dirty="0" err="1" smtClean="0"/>
              <a:t>об'єкти</a:t>
            </a:r>
            <a:r>
              <a:rPr lang="ru-RU" sz="2000" dirty="0" smtClean="0"/>
              <a:t>, </a:t>
            </a:r>
            <a:r>
              <a:rPr lang="ru-RU" sz="2000" dirty="0" err="1" smtClean="0"/>
              <a:t>розміщення</a:t>
            </a:r>
            <a:r>
              <a:rPr lang="ru-RU" sz="2000" dirty="0" smtClean="0"/>
              <a:t> </a:t>
            </a:r>
            <a:r>
              <a:rPr lang="ru-RU" sz="2000" dirty="0" err="1" smtClean="0"/>
              <a:t>протягом</a:t>
            </a:r>
            <a:r>
              <a:rPr lang="ru-RU" sz="2000" dirty="0" smtClean="0"/>
              <a:t> </a:t>
            </a:r>
            <a:r>
              <a:rPr lang="ru-RU" sz="2000" dirty="0" err="1" smtClean="0"/>
              <a:t>звітного</a:t>
            </a:r>
            <a:r>
              <a:rPr lang="ru-RU" sz="2000" dirty="0" smtClean="0"/>
              <a:t> кварталу </a:t>
            </a:r>
            <a:r>
              <a:rPr lang="ru-RU" sz="2000" dirty="0" err="1" smtClean="0"/>
              <a:t>відходів</a:t>
            </a:r>
            <a:r>
              <a:rPr lang="ru-RU" sz="2000" dirty="0" smtClean="0"/>
              <a:t> у </a:t>
            </a:r>
            <a:r>
              <a:rPr lang="ru-RU" sz="2000" dirty="0" err="1" smtClean="0"/>
              <a:t>спеціально</a:t>
            </a:r>
            <a:r>
              <a:rPr lang="ru-RU" sz="2000" dirty="0" smtClean="0"/>
              <a:t> </a:t>
            </a:r>
            <a:r>
              <a:rPr lang="ru-RU" sz="2000" dirty="0" err="1" smtClean="0"/>
              <a:t>відведених</a:t>
            </a:r>
            <a:r>
              <a:rPr lang="ru-RU" sz="2000" dirty="0" smtClean="0"/>
              <a:t> для </a:t>
            </a:r>
            <a:r>
              <a:rPr lang="ru-RU" sz="2000" dirty="0" err="1" smtClean="0"/>
              <a:t>цього</a:t>
            </a:r>
            <a:r>
              <a:rPr lang="ru-RU" sz="2000" dirty="0" smtClean="0"/>
              <a:t> </a:t>
            </a:r>
            <a:r>
              <a:rPr lang="ru-RU" sz="2000" dirty="0" err="1" smtClean="0"/>
              <a:t>місцях</a:t>
            </a:r>
            <a:r>
              <a:rPr lang="ru-RU" sz="2000" dirty="0" smtClean="0"/>
              <a:t> </a:t>
            </a:r>
            <a:r>
              <a:rPr lang="ru-RU" sz="2000" dirty="0" err="1" smtClean="0"/>
              <a:t>чи</a:t>
            </a:r>
            <a:r>
              <a:rPr lang="ru-RU" sz="2000" dirty="0" smtClean="0"/>
              <a:t> на </a:t>
            </a:r>
            <a:r>
              <a:rPr lang="ru-RU" sz="2000" dirty="0" err="1" smtClean="0"/>
              <a:t>об'єктах</a:t>
            </a:r>
            <a:r>
              <a:rPr lang="ru-RU" sz="2000" dirty="0" smtClean="0"/>
              <a:t> - за </a:t>
            </a:r>
            <a:r>
              <a:rPr lang="ru-RU" sz="2000" dirty="0" err="1" smtClean="0"/>
              <a:t>місцем</a:t>
            </a:r>
            <a:r>
              <a:rPr lang="ru-RU" sz="2000" dirty="0" smtClean="0"/>
              <a:t> </a:t>
            </a:r>
            <a:r>
              <a:rPr lang="ru-RU" sz="2000" dirty="0" err="1" smtClean="0"/>
              <a:t>розміщення</a:t>
            </a:r>
            <a:r>
              <a:rPr lang="ru-RU" sz="2000" dirty="0" smtClean="0"/>
              <a:t> </a:t>
            </a:r>
            <a:r>
              <a:rPr lang="ru-RU" sz="2000" dirty="0" err="1" smtClean="0"/>
              <a:t>стаціонарних</a:t>
            </a:r>
            <a:r>
              <a:rPr lang="ru-RU" sz="2000" dirty="0" smtClean="0"/>
              <a:t> </a:t>
            </a:r>
            <a:r>
              <a:rPr lang="ru-RU" sz="2000" dirty="0" err="1" smtClean="0"/>
              <a:t>джерел</a:t>
            </a:r>
            <a:r>
              <a:rPr lang="ru-RU" sz="2000" dirty="0" smtClean="0"/>
              <a:t>, </a:t>
            </a:r>
            <a:r>
              <a:rPr lang="ru-RU" sz="2000" dirty="0" err="1" smtClean="0"/>
              <a:t>спеціально</a:t>
            </a:r>
            <a:r>
              <a:rPr lang="ru-RU" sz="2000" dirty="0" smtClean="0"/>
              <a:t> </a:t>
            </a:r>
            <a:r>
              <a:rPr lang="ru-RU" sz="2000" dirty="0" err="1" smtClean="0"/>
              <a:t>відведених</a:t>
            </a:r>
            <a:r>
              <a:rPr lang="ru-RU" sz="2000" dirty="0" smtClean="0"/>
              <a:t> для </a:t>
            </a:r>
            <a:r>
              <a:rPr lang="ru-RU" sz="2000" dirty="0" err="1" smtClean="0"/>
              <a:t>цього</a:t>
            </a:r>
            <a:r>
              <a:rPr lang="ru-RU" sz="2000" dirty="0" smtClean="0"/>
              <a:t> </a:t>
            </a:r>
            <a:r>
              <a:rPr lang="ru-RU" sz="2000" dirty="0" err="1" smtClean="0"/>
              <a:t>місць</a:t>
            </a:r>
            <a:r>
              <a:rPr lang="ru-RU" sz="2000" dirty="0" smtClean="0"/>
              <a:t> </a:t>
            </a:r>
            <a:r>
              <a:rPr lang="ru-RU" sz="2000" dirty="0" err="1" smtClean="0"/>
              <a:t>чи</a:t>
            </a:r>
            <a:r>
              <a:rPr lang="ru-RU" sz="2000" dirty="0" smtClean="0"/>
              <a:t> </a:t>
            </a:r>
            <a:r>
              <a:rPr lang="ru-RU" sz="2000" dirty="0" err="1" smtClean="0"/>
              <a:t>об'єктів</a:t>
            </a:r>
            <a:r>
              <a:rPr lang="ru-RU" sz="2000" dirty="0" smtClean="0"/>
              <a:t>;</a:t>
            </a:r>
          </a:p>
          <a:p>
            <a:pPr marL="285750" indent="-285750">
              <a:buFont typeface="Arial" panose="020B0604020202020204" pitchFamily="34" charset="0"/>
              <a:buChar char="•"/>
            </a:pPr>
            <a:r>
              <a:rPr lang="ru-RU" sz="2000" dirty="0" smtClean="0"/>
              <a:t>за </a:t>
            </a:r>
            <a:r>
              <a:rPr lang="ru-RU" sz="2000" dirty="0" err="1" smtClean="0"/>
              <a:t>утворення</a:t>
            </a:r>
            <a:r>
              <a:rPr lang="ru-RU" sz="2000" dirty="0" smtClean="0"/>
              <a:t> </a:t>
            </a:r>
            <a:r>
              <a:rPr lang="ru-RU" sz="2000" dirty="0" err="1" smtClean="0"/>
              <a:t>радіоактивних</a:t>
            </a:r>
            <a:r>
              <a:rPr lang="ru-RU" sz="2000" dirty="0" smtClean="0"/>
              <a:t> </a:t>
            </a:r>
            <a:r>
              <a:rPr lang="ru-RU" sz="2000" dirty="0" err="1" smtClean="0"/>
              <a:t>відходів</a:t>
            </a:r>
            <a:r>
              <a:rPr lang="ru-RU" sz="2000" dirty="0" smtClean="0"/>
              <a:t> та </a:t>
            </a:r>
            <a:r>
              <a:rPr lang="ru-RU" sz="2000" dirty="0" err="1" smtClean="0"/>
              <a:t>тимчасове</a:t>
            </a:r>
            <a:r>
              <a:rPr lang="ru-RU" sz="2000" dirty="0" smtClean="0"/>
              <a:t> </a:t>
            </a:r>
            <a:r>
              <a:rPr lang="ru-RU" sz="2000" dirty="0" err="1" smtClean="0"/>
              <a:t>зберігання</a:t>
            </a:r>
            <a:r>
              <a:rPr lang="ru-RU" sz="2000" dirty="0" smtClean="0"/>
              <a:t> </a:t>
            </a:r>
            <a:r>
              <a:rPr lang="ru-RU" sz="2000" dirty="0" err="1" smtClean="0"/>
              <a:t>радіоактивних</a:t>
            </a:r>
            <a:r>
              <a:rPr lang="ru-RU" sz="2000" dirty="0" smtClean="0"/>
              <a:t> </a:t>
            </a:r>
            <a:r>
              <a:rPr lang="ru-RU" sz="2000" dirty="0" err="1" smtClean="0"/>
              <a:t>відходів</a:t>
            </a:r>
            <a:r>
              <a:rPr lang="ru-RU" sz="2000" dirty="0" smtClean="0"/>
              <a:t> </a:t>
            </a:r>
            <a:r>
              <a:rPr lang="ru-RU" sz="2000" dirty="0" err="1" smtClean="0"/>
              <a:t>понад</a:t>
            </a:r>
            <a:r>
              <a:rPr lang="ru-RU" sz="2000" dirty="0" smtClean="0"/>
              <a:t> установлений </a:t>
            </a:r>
            <a:r>
              <a:rPr lang="ru-RU" sz="2000" dirty="0" err="1" smtClean="0"/>
              <a:t>особливими</a:t>
            </a:r>
            <a:r>
              <a:rPr lang="ru-RU" sz="2000" dirty="0" smtClean="0"/>
              <a:t> </a:t>
            </a:r>
            <a:r>
              <a:rPr lang="ru-RU" sz="2000" dirty="0" err="1" smtClean="0"/>
              <a:t>умовами</a:t>
            </a:r>
            <a:r>
              <a:rPr lang="ru-RU" sz="2000" dirty="0" smtClean="0"/>
              <a:t> </a:t>
            </a:r>
            <a:r>
              <a:rPr lang="ru-RU" sz="2000" dirty="0" err="1" smtClean="0"/>
              <a:t>ліцензії</a:t>
            </a:r>
            <a:r>
              <a:rPr lang="ru-RU" sz="2000" dirty="0" smtClean="0"/>
              <a:t> строк - за </a:t>
            </a:r>
            <a:r>
              <a:rPr lang="ru-RU" sz="2000" dirty="0" err="1" smtClean="0"/>
              <a:t>місцем</a:t>
            </a:r>
            <a:r>
              <a:rPr lang="ru-RU" sz="2000" dirty="0" smtClean="0"/>
              <a:t> </a:t>
            </a:r>
            <a:r>
              <a:rPr lang="ru-RU" sz="2000" dirty="0" err="1" smtClean="0"/>
              <a:t>перебування</a:t>
            </a:r>
            <a:r>
              <a:rPr lang="ru-RU" sz="2000" dirty="0" smtClean="0"/>
              <a:t> </a:t>
            </a:r>
            <a:r>
              <a:rPr lang="ru-RU" sz="2000" dirty="0" err="1" smtClean="0"/>
              <a:t>платника</a:t>
            </a:r>
            <a:r>
              <a:rPr lang="ru-RU" sz="2000" dirty="0" smtClean="0"/>
              <a:t> на </a:t>
            </a:r>
            <a:r>
              <a:rPr lang="ru-RU" sz="2000" dirty="0" err="1" smtClean="0"/>
              <a:t>податковому</a:t>
            </a:r>
            <a:r>
              <a:rPr lang="ru-RU" sz="2000" dirty="0" smtClean="0"/>
              <a:t> </a:t>
            </a:r>
            <a:r>
              <a:rPr lang="ru-RU" sz="2000" dirty="0" err="1" smtClean="0"/>
              <a:t>обліку</a:t>
            </a:r>
            <a:r>
              <a:rPr lang="ru-RU" sz="2000" dirty="0" smtClean="0"/>
              <a:t> у </a:t>
            </a:r>
            <a:r>
              <a:rPr lang="ru-RU" sz="2000" dirty="0" err="1" smtClean="0"/>
              <a:t>контролюючих</a:t>
            </a:r>
            <a:r>
              <a:rPr lang="ru-RU" sz="2000" dirty="0" smtClean="0"/>
              <a:t> органах.</a:t>
            </a:r>
          </a:p>
          <a:p>
            <a:endParaRPr lang="uk-UA" dirty="0"/>
          </a:p>
        </p:txBody>
      </p:sp>
      <p:pic>
        <p:nvPicPr>
          <p:cNvPr id="7170" name="Picture 2" descr="Закон про екологію: Як уряд планує підвищити екологічний податок під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800" y="0"/>
            <a:ext cx="4798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Еколог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518" y="3200400"/>
            <a:ext cx="419548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5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712823" cy="6740307"/>
          </a:xfrm>
          <a:prstGeom prst="rect">
            <a:avLst/>
          </a:prstGeom>
          <a:noFill/>
        </p:spPr>
        <p:txBody>
          <a:bodyPr wrap="square" rtlCol="0">
            <a:spAutoFit/>
          </a:bodyPr>
          <a:lstStyle/>
          <a:p>
            <a:r>
              <a:rPr lang="uk-UA" dirty="0"/>
              <a:t> </a:t>
            </a:r>
            <a:r>
              <a:rPr lang="uk-UA" b="1" dirty="0"/>
              <a:t>Платниками податку є </a:t>
            </a:r>
            <a:r>
              <a:rPr lang="uk-UA" dirty="0"/>
              <a:t>суб'єкти господарювання, юридичні особи, що не провадять господарську (підприємницьку) діяльність, бюджетні установи, громадські та інші підприємства, установи та організації, постійні представництва нерезидентів, включаючи тих, які виконують агентські (представницькі) функції стосовно таких нерезидентів або їх засновників, під час провадження діяльності яких на території України і в межах її континентального шельфу та виключної (морської) економічної зони здійснюються:</a:t>
            </a:r>
          </a:p>
          <a:p>
            <a:pPr marL="285750" indent="-285750">
              <a:buFont typeface="Arial" panose="020B0604020202020204" pitchFamily="34" charset="0"/>
              <a:buChar char="•"/>
            </a:pPr>
            <a:r>
              <a:rPr lang="uk-UA" dirty="0" smtClean="0"/>
              <a:t>викиди </a:t>
            </a:r>
            <a:r>
              <a:rPr lang="uk-UA" dirty="0"/>
              <a:t>забруднюючих речовин в атмосферне повітря стаціонарними джерелами забруднення;</a:t>
            </a:r>
          </a:p>
          <a:p>
            <a:pPr marL="285750" indent="-285750">
              <a:buFont typeface="Arial" panose="020B0604020202020204" pitchFamily="34" charset="0"/>
              <a:buChar char="•"/>
            </a:pPr>
            <a:r>
              <a:rPr lang="uk-UA" dirty="0" smtClean="0"/>
              <a:t>скиди </a:t>
            </a:r>
            <a:r>
              <a:rPr lang="uk-UA" dirty="0"/>
              <a:t>забруднюючих речовин безпосередньо у водні об'єкти;</a:t>
            </a:r>
          </a:p>
          <a:p>
            <a:pPr marL="285750" indent="-285750">
              <a:buFont typeface="Arial" panose="020B0604020202020204" pitchFamily="34" charset="0"/>
              <a:buChar char="•"/>
            </a:pPr>
            <a:r>
              <a:rPr lang="uk-UA" dirty="0" smtClean="0"/>
              <a:t>розміщення </a:t>
            </a:r>
            <a:r>
              <a:rPr lang="uk-UA" dirty="0"/>
              <a:t>відходів (крім розміщення окремих видів (класів) відходів як вторинної сировини, що розміщуються на власних територіях (об'єктах) суб'єктів господарювання);</a:t>
            </a:r>
          </a:p>
          <a:p>
            <a:pPr marL="285750" indent="-285750">
              <a:buFont typeface="Arial" panose="020B0604020202020204" pitchFamily="34" charset="0"/>
              <a:buChar char="•"/>
            </a:pPr>
            <a:r>
              <a:rPr lang="uk-UA" dirty="0" smtClean="0"/>
              <a:t>утворення </a:t>
            </a:r>
            <a:r>
              <a:rPr lang="uk-UA" dirty="0"/>
              <a:t>радіоактивних відходів (включаючи вже накопичені);</a:t>
            </a:r>
          </a:p>
          <a:p>
            <a:pPr marL="285750" indent="-285750">
              <a:buFont typeface="Arial" panose="020B0604020202020204" pitchFamily="34" charset="0"/>
              <a:buChar char="•"/>
            </a:pPr>
            <a:r>
              <a:rPr lang="uk-UA" dirty="0" smtClean="0"/>
              <a:t>тимчасове </a:t>
            </a:r>
            <a:r>
              <a:rPr lang="uk-UA" dirty="0"/>
              <a:t>зберігання радіоактивних відходів їх виробниками понад установлений особливими умовами ліцензії строк.</a:t>
            </a:r>
          </a:p>
          <a:p>
            <a:endParaRPr lang="uk-UA" dirty="0"/>
          </a:p>
        </p:txBody>
      </p:sp>
      <p:pic>
        <p:nvPicPr>
          <p:cNvPr id="8194" name="Picture 2" descr="До уваги платників екологічного податку! - Карпатський об'єкти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823" y="1275741"/>
            <a:ext cx="6481738" cy="418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00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522</Words>
  <Application>Microsoft Office PowerPoint</Application>
  <PresentationFormat>Широкоэкранный</PresentationFormat>
  <Paragraphs>43</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OpenSans-Bold</vt:lpstr>
      <vt:lpstr>OpenSans-Regular</vt:lpstr>
      <vt:lpstr>Тема Office</vt:lpstr>
      <vt:lpstr>Екологічний податок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Екологічний податок</dc:title>
  <dc:creator>user</dc:creator>
  <cp:lastModifiedBy>user</cp:lastModifiedBy>
  <cp:revision>10</cp:revision>
  <dcterms:created xsi:type="dcterms:W3CDTF">2024-05-17T08:58:47Z</dcterms:created>
  <dcterms:modified xsi:type="dcterms:W3CDTF">2024-05-17T10:30:42Z</dcterms:modified>
</cp:coreProperties>
</file>