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102"/>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B3A824-1A51-4B26-AD58-A6D8E14F6C04}" type="datetimeFigureOut">
              <a:rPr lang="en-US" smtClean="0"/>
              <a:pPr/>
              <a:t>3/8/2021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857E33E-8B18-4087-B112-809917729534}" type="datetimeFigureOut">
              <a:rPr lang="en-US" smtClean="0"/>
              <a:pPr/>
              <a:t>3/8/2021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3FFE419-2371-464F-8239-3959401C3561}" type="datetimeFigureOut">
              <a:rPr lang="en-US" smtClean="0"/>
              <a:pPr/>
              <a:t>3/8/2021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D162C4-EDD9-4389-A98B-B87ECEA2A816}" type="datetimeFigureOut">
              <a:rPr lang="en-US" smtClean="0"/>
              <a:pPr/>
              <a:t>3/8/2021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5059C3-6A89-4494-99FF-5A4D6FFD50EB}" type="datetimeFigureOut">
              <a:rPr lang="en-US" smtClean="0"/>
              <a:pPr/>
              <a:t>3/8/2021</a:t>
            </a:fld>
            <a:endParaRPr lang="en-US" dirty="0"/>
          </a:p>
        </p:txBody>
      </p:sp>
      <p:sp>
        <p:nvSpPr>
          <p:cNvPr id="5" name="Нижний колонтитул 4"/>
          <p:cNvSpPr>
            <a:spLocks noGrp="1"/>
          </p:cNvSpPr>
          <p:nvPr>
            <p:ph type="ftr" sz="quarter" idx="11"/>
          </p:nvPr>
        </p:nvSpPr>
        <p:spPr/>
        <p:txBody>
          <a:bodyPr/>
          <a:lstStyle/>
          <a:p>
            <a:r>
              <a:rPr lang="en-US" dirty="0" smtClean="0"/>
              <a:t>
              </a:t>
            </a:r>
            <a:endParaRPr lang="en-US" dirty="0"/>
          </a:p>
        </p:txBody>
      </p:sp>
      <p:sp>
        <p:nvSpPr>
          <p:cNvPr id="6" name="Номер слайда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A954B2F-12DE-47F5-8894-472B206D2E1E}" type="datetimeFigureOut">
              <a:rPr lang="en-US" smtClean="0"/>
              <a:pPr/>
              <a:t>3/8/2021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30E46F-7819-4ACF-B48B-48222C2ACC88}" type="datetimeFigureOut">
              <a:rPr lang="en-US" smtClean="0"/>
              <a:pPr/>
              <a:t>3/8/2021</a:t>
            </a:fld>
            <a:endParaRPr lang="en-US" dirty="0"/>
          </a:p>
        </p:txBody>
      </p:sp>
      <p:sp>
        <p:nvSpPr>
          <p:cNvPr id="8" name="Нижний колонтитул 7"/>
          <p:cNvSpPr>
            <a:spLocks noGrp="1"/>
          </p:cNvSpPr>
          <p:nvPr>
            <p:ph type="ftr" sz="quarter" idx="11"/>
          </p:nvPr>
        </p:nvSpPr>
        <p:spPr/>
        <p:txBody>
          <a:bodyPr/>
          <a:lstStyle/>
          <a:p>
            <a:r>
              <a:rPr lang="en-US" dirty="0" smtClean="0"/>
              <a:t>
              </a:t>
            </a:r>
            <a:endParaRPr lang="en-US" dirty="0"/>
          </a:p>
        </p:txBody>
      </p:sp>
      <p:sp>
        <p:nvSpPr>
          <p:cNvPr id="9" name="Номер слайда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AF3416-4057-4DAA-829D-4CA07428D088}" type="datetimeFigureOut">
              <a:rPr lang="en-US" smtClean="0"/>
              <a:pPr/>
              <a:t>3/8/2021</a:t>
            </a:fld>
            <a:endParaRPr lang="en-US" dirty="0"/>
          </a:p>
        </p:txBody>
      </p:sp>
      <p:sp>
        <p:nvSpPr>
          <p:cNvPr id="4" name="Нижний колонтитул 3"/>
          <p:cNvSpPr>
            <a:spLocks noGrp="1"/>
          </p:cNvSpPr>
          <p:nvPr>
            <p:ph type="ftr" sz="quarter" idx="11"/>
          </p:nvPr>
        </p:nvSpPr>
        <p:spPr/>
        <p:txBody>
          <a:bodyPr/>
          <a:lstStyle/>
          <a:p>
            <a:r>
              <a:rPr lang="en-US" dirty="0" smtClean="0"/>
              <a:t>
              </a:t>
            </a:r>
            <a:endParaRPr lang="en-US" dirty="0"/>
          </a:p>
        </p:txBody>
      </p:sp>
      <p:sp>
        <p:nvSpPr>
          <p:cNvPr id="5" name="Номер слайда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1D9284-D300-4297-87F7-E791DCC15DB1}" type="datetimeFigureOut">
              <a:rPr lang="en-US" smtClean="0"/>
              <a:pPr/>
              <a:t>3/8/2021</a:t>
            </a:fld>
            <a:endParaRPr lang="en-US" dirty="0"/>
          </a:p>
        </p:txBody>
      </p:sp>
      <p:sp>
        <p:nvSpPr>
          <p:cNvPr id="3" name="Нижний колонтитул 2"/>
          <p:cNvSpPr>
            <a:spLocks noGrp="1"/>
          </p:cNvSpPr>
          <p:nvPr>
            <p:ph type="ftr" sz="quarter" idx="11"/>
          </p:nvPr>
        </p:nvSpPr>
        <p:spPr/>
        <p:txBody>
          <a:bodyPr/>
          <a:lstStyle/>
          <a:p>
            <a:r>
              <a:rPr lang="en-US" dirty="0" smtClean="0"/>
              <a:t>
              </a:t>
            </a:r>
            <a:endParaRPr lang="en-US" dirty="0"/>
          </a:p>
        </p:txBody>
      </p:sp>
      <p:sp>
        <p:nvSpPr>
          <p:cNvPr id="4" name="Номер слайда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D525BB-DA17-4BA0-B3C8-3AC3ABC827E6}" type="datetimeFigureOut">
              <a:rPr lang="en-US" smtClean="0"/>
              <a:pPr/>
              <a:t>3/8/2021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16C4C9A-3960-41CF-A4E9-2A8FB932454B}" type="datetimeFigureOut">
              <a:rPr lang="en-US" smtClean="0"/>
              <a:pPr/>
              <a:t>3/8/2021</a:t>
            </a:fld>
            <a:endParaRPr lang="en-US" dirty="0"/>
          </a:p>
        </p:txBody>
      </p:sp>
      <p:sp>
        <p:nvSpPr>
          <p:cNvPr id="6" name="Нижний колонтитул 5"/>
          <p:cNvSpPr>
            <a:spLocks noGrp="1"/>
          </p:cNvSpPr>
          <p:nvPr>
            <p:ph type="ftr" sz="quarter" idx="11"/>
          </p:nvPr>
        </p:nvSpPr>
        <p:spPr/>
        <p:txBody>
          <a:bodyPr/>
          <a:lstStyle/>
          <a:p>
            <a:r>
              <a:rPr lang="en-US" dirty="0" smtClean="0"/>
              <a:t>
              </a:t>
            </a:r>
            <a:endParaRPr lang="en-US" dirty="0"/>
          </a:p>
        </p:txBody>
      </p:sp>
      <p:sp>
        <p:nvSpPr>
          <p:cNvPr id="7" name="Номер слайда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pPr/>
              <a:t>3/8/2021</a:t>
            </a:fld>
            <a:endParaRPr lang="en-US" dirty="0"/>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143000"/>
            <a:ext cx="10363200" cy="2457453"/>
          </a:xfrm>
        </p:spPr>
        <p:txBody>
          <a:bodyPr>
            <a:normAutofit fontScale="90000"/>
          </a:bodyPr>
          <a:lstStyle/>
          <a:p>
            <a:r>
              <a:rPr lang="uk-UA" b="1" dirty="0"/>
              <a:t>Тема: </a:t>
            </a:r>
            <a:r>
              <a:rPr lang="ru-RU" dirty="0" smtClean="0"/>
              <a:t/>
            </a:r>
            <a:br>
              <a:rPr lang="ru-RU" dirty="0" smtClean="0"/>
            </a:br>
            <a:r>
              <a:rPr lang="ru-RU" dirty="0" smtClean="0"/>
              <a:t> </a:t>
            </a:r>
            <a:r>
              <a:rPr lang="uk-UA" b="1" dirty="0" smtClean="0"/>
              <a:t>Програма соціологічного дослідження (частина </a:t>
            </a:r>
            <a:r>
              <a:rPr lang="uk-UA" b="1" dirty="0" smtClean="0"/>
              <a:t>2)</a:t>
            </a:r>
            <a:r>
              <a:rPr lang="ru-RU" dirty="0"/>
              <a:t/>
            </a:r>
            <a:br>
              <a:rPr lang="ru-RU" dirty="0"/>
            </a:br>
            <a:endParaRPr lang="ru-RU" dirty="0"/>
          </a:p>
        </p:txBody>
      </p:sp>
      <p:sp>
        <p:nvSpPr>
          <p:cNvPr id="3" name="Подзаголовок 2"/>
          <p:cNvSpPr>
            <a:spLocks noGrp="1"/>
          </p:cNvSpPr>
          <p:nvPr>
            <p:ph type="subTitle" idx="1"/>
          </p:nvPr>
        </p:nvSpPr>
        <p:spPr>
          <a:xfrm>
            <a:off x="1143000" y="3200400"/>
            <a:ext cx="10058400" cy="2514600"/>
          </a:xfrm>
        </p:spPr>
        <p:txBody>
          <a:bodyPr>
            <a:normAutofit fontScale="92500" lnSpcReduction="10000"/>
          </a:bodyPr>
          <a:lstStyle/>
          <a:p>
            <a:endParaRPr lang="ru-RU" dirty="0" smtClean="0">
              <a:solidFill>
                <a:schemeClr val="tx1"/>
              </a:solidFill>
            </a:endParaRPr>
          </a:p>
          <a:p>
            <a:r>
              <a:rPr lang="uk-UA" b="1" dirty="0" smtClean="0">
                <a:solidFill>
                  <a:schemeClr val="tx1"/>
                </a:solidFill>
                <a:effectLst>
                  <a:outerShdw blurRad="38100" dist="38100" dir="2700000" algn="tl">
                    <a:srgbClr val="000000">
                      <a:alpha val="43137"/>
                    </a:srgbClr>
                  </a:outerShdw>
                </a:effectLst>
              </a:rPr>
              <a:t>1. Логічний аналіз основних понять.</a:t>
            </a:r>
            <a:endParaRPr lang="ru-RU" b="1" dirty="0" smtClean="0">
              <a:solidFill>
                <a:schemeClr val="tx1"/>
              </a:solidFill>
              <a:effectLst>
                <a:outerShdw blurRad="38100" dist="38100" dir="2700000" algn="tl">
                  <a:srgbClr val="000000">
                    <a:alpha val="43137"/>
                  </a:srgbClr>
                </a:outerShdw>
              </a:effectLst>
            </a:endParaRPr>
          </a:p>
          <a:p>
            <a:r>
              <a:rPr lang="uk-UA" b="1" dirty="0" smtClean="0">
                <a:solidFill>
                  <a:schemeClr val="tx1"/>
                </a:solidFill>
                <a:effectLst>
                  <a:outerShdw blurRad="38100" dist="38100" dir="2700000" algn="tl">
                    <a:srgbClr val="000000">
                      <a:alpha val="43137"/>
                    </a:srgbClr>
                  </a:outerShdw>
                </a:effectLst>
              </a:rPr>
              <a:t>1.1. Інтерпретація.</a:t>
            </a:r>
            <a:endParaRPr lang="ru-RU" b="1" dirty="0" smtClean="0">
              <a:solidFill>
                <a:schemeClr val="tx1"/>
              </a:solidFill>
              <a:effectLst>
                <a:outerShdw blurRad="38100" dist="38100" dir="2700000" algn="tl">
                  <a:srgbClr val="000000">
                    <a:alpha val="43137"/>
                  </a:srgbClr>
                </a:outerShdw>
              </a:effectLst>
            </a:endParaRPr>
          </a:p>
          <a:p>
            <a:r>
              <a:rPr lang="uk-UA" b="1" dirty="0" smtClean="0">
                <a:solidFill>
                  <a:schemeClr val="tx1"/>
                </a:solidFill>
                <a:effectLst>
                  <a:outerShdw blurRad="38100" dist="38100" dir="2700000" algn="tl">
                    <a:srgbClr val="000000">
                      <a:alpha val="43137"/>
                    </a:srgbClr>
                  </a:outerShdw>
                </a:effectLst>
              </a:rPr>
              <a:t>1.2. </a:t>
            </a:r>
            <a:r>
              <a:rPr lang="uk-UA" b="1" dirty="0" smtClean="0">
                <a:solidFill>
                  <a:schemeClr val="tx1"/>
                </a:solidFill>
                <a:effectLst>
                  <a:outerShdw blurRad="38100" dist="38100" dir="2700000" algn="tl">
                    <a:srgbClr val="000000">
                      <a:alpha val="43137"/>
                    </a:srgbClr>
                  </a:outerShdw>
                </a:effectLst>
              </a:rPr>
              <a:t>Операціоналізація</a:t>
            </a:r>
            <a:r>
              <a:rPr lang="uk-UA" b="1" dirty="0" smtClean="0">
                <a:solidFill>
                  <a:schemeClr val="tx1"/>
                </a:solidFill>
                <a:effectLst>
                  <a:outerShdw blurRad="38100" dist="38100" dir="2700000" algn="tl">
                    <a:srgbClr val="000000">
                      <a:alpha val="43137"/>
                    </a:srgbClr>
                  </a:outerShdw>
                </a:effectLst>
              </a:rPr>
              <a:t>.</a:t>
            </a:r>
            <a:endParaRPr lang="ru-RU" b="1" dirty="0" smtClean="0">
              <a:solidFill>
                <a:schemeClr val="tx1"/>
              </a:solidFill>
              <a:effectLst>
                <a:outerShdw blurRad="38100" dist="38100" dir="2700000" algn="tl">
                  <a:srgbClr val="000000">
                    <a:alpha val="43137"/>
                  </a:srgbClr>
                </a:outerShdw>
              </a:effectLst>
            </a:endParaRPr>
          </a:p>
          <a:p>
            <a:r>
              <a:rPr lang="uk-UA" b="1" dirty="0" smtClean="0">
                <a:solidFill>
                  <a:schemeClr val="tx1"/>
                </a:solidFill>
                <a:effectLst>
                  <a:outerShdw blurRad="38100" dist="38100" dir="2700000" algn="tl">
                    <a:srgbClr val="000000">
                      <a:alpha val="43137"/>
                    </a:srgbClr>
                  </a:outerShdw>
                </a:effectLst>
              </a:rPr>
              <a:t>2. Висування гіпотез.</a:t>
            </a:r>
            <a:endParaRPr lang="ru-RU"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Операціоналізація</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300" dirty="0" smtClean="0"/>
              <a:t>Пошук індикаторів містить наступні кроки:</a:t>
            </a:r>
            <a:endParaRPr lang="ru-RU" sz="2300" dirty="0" smtClean="0"/>
          </a:p>
          <a:p>
            <a:pPr algn="just"/>
            <a:r>
              <a:rPr lang="uk-UA" sz="2300" dirty="0" smtClean="0"/>
              <a:t>1. Визначення понять-ознак (або </a:t>
            </a:r>
            <a:r>
              <a:rPr lang="uk-UA" sz="2300" dirty="0" err="1" smtClean="0"/>
              <a:t>операціональних</a:t>
            </a:r>
            <a:r>
              <a:rPr lang="uk-UA" sz="2300" dirty="0" smtClean="0"/>
              <a:t> понять). </a:t>
            </a:r>
            <a:r>
              <a:rPr lang="uk-UA" sz="2300" b="1" i="1" dirty="0" smtClean="0"/>
              <a:t>Наприклад, якщо ми досліджуємо «задоволеність працею» важливими ознаками будуть: задоволеність своєю професією, зміст і характер виконуваної роботи, моральне і матеріальне стимулювання, відносини з колегами і з найближчим керівництвом, графік роботи, відстань від роботи до дому, можливості кар’єрного зростання, умови праці і т.д.</a:t>
            </a:r>
            <a:endParaRPr lang="ru-RU" sz="2300" dirty="0" smtClean="0"/>
          </a:p>
          <a:p>
            <a:pPr algn="just"/>
            <a:r>
              <a:rPr lang="uk-UA" sz="2300" dirty="0" smtClean="0"/>
              <a:t>2. Наступним кроком є пошук для понять-ознак таких індикаторів, які дозволи б їх емпіричну фіксацію. Вибір індикатора повинен виходити з цих понять-ознак. Іноді вони самі виконують роль індикатора (стать, професія і т.д.). Але частіше одне поняття-ознака для повного опису може вимагати не одного, а декількох індикаторів. Вибір сукупності індикаторів залежить від характеру об'єкта соціологічного дослідження та умов його функціонування.</a:t>
            </a:r>
            <a:endParaRPr lang="ru-RU" sz="2300" dirty="0" smtClean="0"/>
          </a:p>
          <a:p>
            <a:pPr algn="just"/>
            <a:r>
              <a:rPr lang="uk-UA" sz="2300" b="1" dirty="0" smtClean="0"/>
              <a:t>(Простіше кажучи поняття-ознака може виступати в якості прототипу питання в анкеті, а поняття-індикатори прототипами варіантів відповідей).</a:t>
            </a:r>
            <a:endParaRPr lang="ru-RU" sz="2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Операціоналізація</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400" dirty="0" smtClean="0"/>
              <a:t>Зміст поняття-індикатора повинен бути забезпечений конкретним джерелом інформації і методом її отримання. </a:t>
            </a:r>
            <a:r>
              <a:rPr lang="uk-UA" sz="2400" b="1" dirty="0" smtClean="0"/>
              <a:t>Схематично процес пошуку індикаторів виглядає як «дерево цілей», яке застосовується в прогнозуванні, плануванні та обґрунтуванні управлінських рішень.</a:t>
            </a:r>
            <a:r>
              <a:rPr lang="uk-UA" sz="2400" dirty="0" smtClean="0"/>
              <a:t> Тільки тут соціолог обґрунтовує рух до пізнавальної мети, а саме до отримання емпіричних фактів, на яких він буде в подальшому засновувати свої практичні висновки і рекомендації. </a:t>
            </a:r>
            <a:endParaRPr lang="ru-RU" sz="2400" dirty="0" smtClean="0"/>
          </a:p>
          <a:p>
            <a:pPr algn="just"/>
            <a:r>
              <a:rPr lang="uk-UA" sz="2400" dirty="0" smtClean="0"/>
              <a:t>Якщо ієрархія понять, які опосередковують перехід від ключових понять до потенційно доступних емпіричній фіксації одиниць інформації, чітко позначена в програмі - це означає, що зафіксовані основні логічні уявлення соціолога про структуру та фактори досліджуваної проблеми, які він мав до початку дослідження. Коли емпірична інформація буде зібрана, то її можна буде співвіднести з цими вихідними уявленнями. </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Операціоналізація</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400" dirty="0" smtClean="0"/>
              <a:t>Проводячи </a:t>
            </a:r>
            <a:r>
              <a:rPr lang="uk-UA" sz="2400" dirty="0" err="1" smtClean="0"/>
              <a:t>операціоналізацію</a:t>
            </a:r>
            <a:r>
              <a:rPr lang="uk-UA" sz="2400" dirty="0" smtClean="0"/>
              <a:t> понять, соціолог повинен мати на увазі, що вихідне поняття не є проста сума знайдених індикаторів. Задоволеність працею як цілісний соціальний феномен не складається тільки з задоволення окремими елементами робочої ситуації. Однак на стадії емпіричної інтерпретації понять головне завдання - забезпечити максимально повний опис досліджуваного предмета в поняттях-індикаторах, сформувати «всесвіт» індикаторів. Цей список може бути дуже великим. Але в реальній дослідницькій ситуації далеко не завжди є можливість і необхідність використовувати всі наявні індикатори.</a:t>
            </a:r>
            <a:endParaRPr lang="ru-RU" sz="2400" dirty="0" smtClean="0"/>
          </a:p>
          <a:p>
            <a:pPr algn="just"/>
            <a:r>
              <a:rPr lang="uk-UA" sz="2400" dirty="0" smtClean="0"/>
              <a:t>По-перше, не для всіх є джерела інформації і методи її одержання.</a:t>
            </a:r>
            <a:endParaRPr lang="ru-RU" sz="2400" dirty="0" smtClean="0"/>
          </a:p>
          <a:p>
            <a:pPr algn="just"/>
            <a:r>
              <a:rPr lang="uk-UA" sz="2400" dirty="0" smtClean="0"/>
              <a:t>По-друге, індикатори можуть дублювати один одного (хоча немає необхідності перевіряти отриману інформацію).</a:t>
            </a: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Операціоналізація</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838200"/>
            <a:ext cx="11506200" cy="5791200"/>
          </a:xfrm>
        </p:spPr>
        <p:txBody>
          <a:bodyPr>
            <a:noAutofit/>
          </a:bodyPr>
          <a:lstStyle/>
          <a:p>
            <a:pPr marL="0" indent="0" algn="just"/>
            <a:r>
              <a:rPr lang="uk-UA" sz="2100" dirty="0" smtClean="0"/>
              <a:t>По-третє, частина з них мають недостатньо надійне методичне забезпечення. Саме тому відбір індикаторів з безлічі можливих проводиться за трьома критеріями:</a:t>
            </a:r>
            <a:endParaRPr lang="ru-RU" sz="2100" dirty="0" smtClean="0"/>
          </a:p>
          <a:p>
            <a:pPr marL="0" indent="0" algn="just"/>
            <a:r>
              <a:rPr lang="uk-UA" sz="2100" dirty="0" smtClean="0"/>
              <a:t>а</a:t>
            </a:r>
            <a:r>
              <a:rPr lang="uk-UA" sz="2100" dirty="0" smtClean="0"/>
              <a:t>) змістовна репрезентація вихідних теоретичних понять (вимога необхідності і достатності індикаторів для емпіричного опису предмета дослідження);</a:t>
            </a:r>
            <a:endParaRPr lang="ru-RU" sz="2100" dirty="0" smtClean="0"/>
          </a:p>
          <a:p>
            <a:pPr marL="0" indent="0" algn="just"/>
            <a:r>
              <a:rPr lang="uk-UA" sz="2100" dirty="0" smtClean="0"/>
              <a:t>б</a:t>
            </a:r>
            <a:r>
              <a:rPr lang="uk-UA" sz="2100" dirty="0" smtClean="0"/>
              <a:t>) забезпеченість індикаторів потенційними джерелами необхідної інформації (документи, ситуації, фактори, предмети, поведінка, доступні зовнішньому спостереженню; вербальна - усна чи письмова - інформація, одержувана методом опитування);</a:t>
            </a:r>
            <a:endParaRPr lang="ru-RU" sz="2100" dirty="0" smtClean="0"/>
          </a:p>
          <a:p>
            <a:pPr marL="0" indent="0" algn="just"/>
            <a:r>
              <a:rPr lang="uk-UA" sz="2100" dirty="0" smtClean="0"/>
              <a:t> </a:t>
            </a:r>
            <a:r>
              <a:rPr lang="uk-UA" sz="2100" dirty="0" smtClean="0"/>
              <a:t>в</a:t>
            </a:r>
            <a:r>
              <a:rPr lang="uk-UA" sz="2100" dirty="0" smtClean="0"/>
              <a:t>) можливості методичного забезпечення джерельної бази.</a:t>
            </a:r>
            <a:endParaRPr lang="ru-RU" sz="2100" dirty="0" smtClean="0"/>
          </a:p>
          <a:p>
            <a:pPr marL="0" indent="0" algn="just"/>
            <a:r>
              <a:rPr lang="uk-UA" sz="2100" dirty="0" smtClean="0"/>
              <a:t>Практично це означає, що, зібравши «всесвіт» індикаторів (створивши схему чи дерево цілей), соціолог повинен співвіднести їх з гіпотетичною моделлю предмета дослідження, щоб перевірити, наскільки забезпечені емпіричними індикаторами його основні структурні блоки, чи не вийшов розподіл індикаторів за принципом «де густо, а де </a:t>
            </a:r>
            <a:r>
              <a:rPr lang="uk-UA" sz="2100" dirty="0" smtClean="0"/>
              <a:t>пусто». </a:t>
            </a:r>
          </a:p>
          <a:p>
            <a:pPr marL="0" indent="0" algn="just"/>
            <a:r>
              <a:rPr lang="uk-UA" sz="2100" dirty="0" smtClean="0"/>
              <a:t>Без </a:t>
            </a:r>
            <a:r>
              <a:rPr lang="uk-UA" sz="2100" dirty="0" smtClean="0"/>
              <a:t>такого контролю подібні прогалини виявляються вже на стадії інтерпретації зібраних даних, коли виявляється, що, наприклад, в анкеті було запропоновано зайві питання, але не включені найнеобхідніші, або: інформація збиралася методом опитування, хоча набагато простіше і надійніше було б отримати її при вивченні документів або оперативним зовнішнім спостереженням.</a:t>
            </a:r>
            <a:endParaRPr lang="ru-RU" sz="2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Операціоналізація</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Критерії забезпеченості джерелами інформації і методами її отримання вимагають, щоб з приводу кожного індикатора соціолог уявляв собі реальну доступність передбачуваної інформації і надійність методу, який забезпечує отримання необхідних даних. Якщо відомо, що потрібний нам індикатор передбачає звернення до документів і збір вербальної інформації, то перш ніж вирішити, використовувати його або «відбракувати», корисно відповісти на наступні питання: чи можна отримати потрібні документи, наскільки відповідає за змістом наявна в них інформація цілям дослідження, чи є ця інформація достовірною, чи є час, можливість і методика, що дозволяють обробити наявний обсяг документальної інформації?</a:t>
            </a:r>
            <a:endParaRPr lang="ru-RU" sz="2400" dirty="0" smtClean="0"/>
          </a:p>
          <a:p>
            <a:pPr algn="just"/>
            <a:r>
              <a:rPr lang="uk-UA" sz="2400" dirty="0" smtClean="0"/>
              <a:t>Аналогічні питання слід задавати з приводу методу опитування, а потім вибрати більш економічне і надійне методичне рішення. Може виявитися, що обидва методи мають серйозні нарікання, а індикатор не повинен використовуватися, незважаючи на його змістовну корисність.</a:t>
            </a:r>
            <a:endParaRPr lang="ru-RU"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Висування гіпотез</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Гіпотеза дослідження - це науково обґрунтоване припущення про структуру досліджуваного соціального явища або про характер зв'язків між його компонентами. </a:t>
            </a:r>
            <a:endParaRPr lang="uk-UA" sz="2400" dirty="0" smtClean="0"/>
          </a:p>
          <a:p>
            <a:pPr algn="just"/>
            <a:r>
              <a:rPr lang="uk-UA" sz="2400" dirty="0" smtClean="0"/>
              <a:t>Ясно</a:t>
            </a:r>
            <a:r>
              <a:rPr lang="uk-UA" sz="2400" dirty="0" smtClean="0"/>
              <a:t>, що для формування гіпотези соціолог повинен мати у своєму розпорядженні деяку попередню інформацію, засновану на результатах попередніх досліджень або на даних суміжних наук: економіки, статистики, психології та ін. </a:t>
            </a:r>
            <a:endParaRPr lang="uk-UA" sz="2400" dirty="0" smtClean="0"/>
          </a:p>
          <a:p>
            <a:pPr algn="just"/>
            <a:r>
              <a:rPr lang="uk-UA" sz="2400" dirty="0" smtClean="0"/>
              <a:t>Розвідувальні</a:t>
            </a:r>
            <a:r>
              <a:rPr lang="uk-UA" sz="2400" dirty="0" smtClean="0"/>
              <a:t>, пошукові дослідження можуть не мати гіпотез. Навпаки, описові та аналітичні дослідження, що відповідають на питання про причинні зв'язки або функціональні залежності між досліджуваними характеристиками, як правило, ґрунтуються на деяких попередніх припущеннях про те, які характеристики пов'язані між собою залежностями, які характері і спрямованість і сила останніх. </a:t>
            </a:r>
            <a:endParaRPr lang="uk-UA" sz="2400" dirty="0" smtClean="0"/>
          </a:p>
          <a:p>
            <a:pPr algn="just"/>
            <a:r>
              <a:rPr lang="uk-UA" sz="2400" dirty="0" smtClean="0"/>
              <a:t>Приклад </a:t>
            </a:r>
            <a:r>
              <a:rPr lang="uk-UA" sz="2400" dirty="0" smtClean="0"/>
              <a:t>робочої гіпотези: «рівень відвідування занять студентами більше залежить від організаційного впливу деканату, ніж від особистого бажання вивчення дисципліни».</a:t>
            </a:r>
            <a:endParaRPr lang="ru-RU"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Висування гіпотез</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638800"/>
          </a:xfrm>
        </p:spPr>
        <p:txBody>
          <a:bodyPr>
            <a:noAutofit/>
          </a:bodyPr>
          <a:lstStyle/>
          <a:p>
            <a:pPr algn="just"/>
            <a:r>
              <a:rPr lang="uk-UA" sz="2400" dirty="0" smtClean="0"/>
              <a:t>Формування гіпотез - це розробка логічних опор для збору і аналізу емпіричних даних. Якщо авторами дослідження були сформульовані гіпотези, то емпіричні дані служать для їх перевірки: підтвердження або спростування. Якщо гіпотез не було на «вході» дослідження, то на «виході» соціолог, як правило, безпорадно описує в звіті процентні розподіли відповідей на питання анкети і пропонує тривіальні практичні рекомендації, очевидні на рівні здорового глузду.</a:t>
            </a:r>
            <a:endParaRPr lang="ru-RU" sz="2400" dirty="0" smtClean="0"/>
          </a:p>
          <a:p>
            <a:pPr algn="just"/>
            <a:r>
              <a:rPr lang="uk-UA" sz="2400" dirty="0" smtClean="0"/>
              <a:t>Основна вимога до формулювання гіпотези полягає в тому, щоб вона була такою, що емпірично перевіряється. Це означає, що поняття, що входять до складу гіпотези, повинні бути пов'язані з явищами, доступними спостереженню, вимірюванню, реєстрації та аналізу. Такий зв'язок і забезпечується логічним аналізом понять.</a:t>
            </a:r>
            <a:endParaRPr lang="ru-RU"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1000" y="990600"/>
            <a:ext cx="11506200" cy="5638800"/>
          </a:xfrm>
        </p:spPr>
        <p:txBody>
          <a:bodyPr>
            <a:noAutofit/>
          </a:bodyPr>
          <a:lstStyle/>
          <a:p>
            <a:pPr algn="just"/>
            <a:r>
              <a:rPr lang="uk-UA" sz="2400" b="1" dirty="0" smtClean="0"/>
              <a:t>Методологічний розділ програми</a:t>
            </a:r>
            <a:r>
              <a:rPr lang="uk-UA" sz="2400" dirty="0" smtClean="0"/>
              <a:t> - це початкова стадія дослідницької роботи соціолога, яка багато в чому визначає успішність кінцевого результату дослідження. Її пізнавальні цілі полягають в наступному.</a:t>
            </a:r>
            <a:endParaRPr lang="ru-RU" sz="2400" dirty="0" smtClean="0"/>
          </a:p>
          <a:p>
            <a:pPr algn="just"/>
            <a:r>
              <a:rPr lang="uk-UA" sz="2400" dirty="0" smtClean="0"/>
              <a:t>1. Розглянути практичну проблемну ситуацію в контексті наявного наукового знання (вичленувати проблему, предмет і об'єкт, визначити цілі і завдання дослідження, дати гіпотетичний аналіз структури і чинників, що становлять зміст проблеми, механізм її функціонування і розвитку).</a:t>
            </a:r>
            <a:endParaRPr lang="ru-RU" sz="2400" dirty="0" smtClean="0"/>
          </a:p>
          <a:p>
            <a:pPr algn="just"/>
            <a:r>
              <a:rPr lang="uk-UA" sz="2400" dirty="0" smtClean="0"/>
              <a:t>2. Описати проблему в системі емпіричних індикаторів, тобто забезпечити перехід від теоретичного опису проблеми і предмета до емпірично спостережуваних і вимірюваних фактів, подій, вчинків, продуктів діяльності, думок і оцінок.</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Логічний аналіз основних понять</a:t>
            </a:r>
            <a:endParaRPr lang="ru-RU" dirty="0"/>
          </a:p>
        </p:txBody>
      </p:sp>
      <p:sp>
        <p:nvSpPr>
          <p:cNvPr id="3" name="Содержимое 2"/>
          <p:cNvSpPr>
            <a:spLocks noGrp="1"/>
          </p:cNvSpPr>
          <p:nvPr>
            <p:ph idx="1"/>
          </p:nvPr>
        </p:nvSpPr>
        <p:spPr>
          <a:xfrm>
            <a:off x="381000" y="914400"/>
            <a:ext cx="11506200" cy="5638800"/>
          </a:xfrm>
        </p:spPr>
        <p:txBody>
          <a:bodyPr>
            <a:noAutofit/>
          </a:bodyPr>
          <a:lstStyle/>
          <a:p>
            <a:pPr algn="just"/>
            <a:r>
              <a:rPr lang="uk-UA" sz="2400" dirty="0" smtClean="0"/>
              <a:t>Ця частина програми передбачає здійснення ряду методологічних процедур, без яких неможливо реалізувати мету і завдання соціологічного дослідження, перевірити правильність висунутих гіпотез.</a:t>
            </a:r>
            <a:endParaRPr lang="ru-RU" sz="2400" dirty="0" smtClean="0"/>
          </a:p>
          <a:p>
            <a:pPr algn="just"/>
            <a:r>
              <a:rPr lang="uk-UA" sz="2400" dirty="0" smtClean="0"/>
              <a:t>Логічний аналіз ключових понять, які фігурують у визначенні проблеми, об’єкта та предмета дослідження, передбачає точне, всебічне пояснення їх змісту і структури та з'ясування на цій основі співвідношення тих елементів і властивостей досліджуваного явища, почерговий аналіз яких може дати цілісне уявлення про його стан.</a:t>
            </a:r>
            <a:endParaRPr lang="ru-RU" sz="2400" dirty="0" smtClean="0"/>
          </a:p>
          <a:p>
            <a:pPr algn="just"/>
            <a:r>
              <a:rPr lang="uk-UA" sz="2400" dirty="0" smtClean="0"/>
              <a:t>Чим складніше вид планованого дослідження, тим більш складною і розгалуженою виявляється структура логічного аналізу понять. У свою чергу характер аналізу основних понять має безпосередній вплив на логіку побудови всього інструментарію збору первинної соціологічної інформації. Виступаючи в якості семантичної моделі виокремлення складових елементів досліджуваного явища і встановлення між ними взаємозв'язку, логічний аналіз основних понять допомагає згодом правильно пояснити результати соціологічного дослідження.</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Інтерпретація</a:t>
            </a:r>
            <a:endParaRPr lang="ru-RU" dirty="0"/>
          </a:p>
        </p:txBody>
      </p:sp>
      <p:sp>
        <p:nvSpPr>
          <p:cNvPr id="3" name="Содержимое 2"/>
          <p:cNvSpPr>
            <a:spLocks noGrp="1"/>
          </p:cNvSpPr>
          <p:nvPr>
            <p:ph idx="1"/>
          </p:nvPr>
        </p:nvSpPr>
        <p:spPr>
          <a:xfrm>
            <a:off x="381000" y="1219200"/>
            <a:ext cx="11506200" cy="5334000"/>
          </a:xfrm>
        </p:spPr>
        <p:txBody>
          <a:bodyPr>
            <a:noAutofit/>
          </a:bodyPr>
          <a:lstStyle/>
          <a:p>
            <a:pPr algn="just"/>
            <a:r>
              <a:rPr lang="uk-UA" sz="2400" dirty="0" smtClean="0"/>
              <a:t>Логічний аналіз основних понять включає в себе </a:t>
            </a:r>
            <a:r>
              <a:rPr lang="uk-UA" sz="2400" b="1" i="1" u="sng" dirty="0" smtClean="0"/>
              <a:t>інтерпретацію</a:t>
            </a:r>
            <a:r>
              <a:rPr lang="uk-UA" sz="2400" dirty="0" smtClean="0"/>
              <a:t> (логіко-пізнавальне трактування понять з посиланням на словники, генезис, підручники і т.д.).</a:t>
            </a:r>
            <a:endParaRPr lang="ru-RU" sz="2400" dirty="0" smtClean="0"/>
          </a:p>
          <a:p>
            <a:pPr algn="just"/>
            <a:r>
              <a:rPr lang="uk-UA" sz="2400" dirty="0" smtClean="0"/>
              <a:t>Інтерпретація дає можливість уточнити співвідношення тих елементів і якостей досліджуваного явища, аналіз яких може дати цілісне уявлення про його фактичний стан, правильно з'ясувати причини його виникнення і результати.</a:t>
            </a:r>
            <a:endParaRPr lang="ru-RU" sz="2400" dirty="0" smtClean="0"/>
          </a:p>
          <a:p>
            <a:pPr algn="just"/>
            <a:r>
              <a:rPr lang="uk-UA" sz="2400" b="1" i="1" dirty="0" smtClean="0"/>
              <a:t>Сама процедура інтерпретації - це певна послідовність організаційних дій, спрямованих на уточнення змісту тих феноменів, що досліджуються, розробка операцій їх вимірювання. Вона забезпечує вимір явищ за допомогою кількісних показників та індикаторів.</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Інтерпретація</a:t>
            </a:r>
            <a:endParaRPr lang="ru-RU" dirty="0"/>
          </a:p>
        </p:txBody>
      </p:sp>
      <p:sp>
        <p:nvSpPr>
          <p:cNvPr id="3" name="Содержимое 2"/>
          <p:cNvSpPr>
            <a:spLocks noGrp="1"/>
          </p:cNvSpPr>
          <p:nvPr>
            <p:ph idx="1"/>
          </p:nvPr>
        </p:nvSpPr>
        <p:spPr>
          <a:xfrm>
            <a:off x="381000" y="990600"/>
            <a:ext cx="11506200" cy="5562600"/>
          </a:xfrm>
        </p:spPr>
        <p:txBody>
          <a:bodyPr>
            <a:noAutofit/>
          </a:bodyPr>
          <a:lstStyle/>
          <a:p>
            <a:r>
              <a:rPr lang="uk-UA" sz="2400" b="1" u="sng" dirty="0" smtClean="0"/>
              <a:t>Теоретична інтерпретація понять.</a:t>
            </a:r>
            <a:endParaRPr lang="ru-RU" sz="2400" dirty="0" smtClean="0"/>
          </a:p>
          <a:p>
            <a:pPr algn="just"/>
            <a:r>
              <a:rPr lang="uk-UA" sz="2400" dirty="0" smtClean="0"/>
              <a:t>Перш ніж почати дослідження, соціолог повинен правильно вибрати його методологічну процедуру. Для цього треба вирішити три основні завдання, які забезпечують отримання надійної і адекватної соціологічної інформації.</a:t>
            </a:r>
            <a:endParaRPr lang="ru-RU" sz="2400" dirty="0" smtClean="0"/>
          </a:p>
          <a:p>
            <a:pPr algn="just"/>
            <a:r>
              <a:rPr lang="uk-UA" sz="2400" dirty="0" smtClean="0"/>
              <a:t>По-перше, з'ясувати ті аспекти теоретичних понять, що використовуються в даному дослідженні.</a:t>
            </a:r>
            <a:endParaRPr lang="ru-RU" sz="2400" dirty="0" smtClean="0"/>
          </a:p>
          <a:p>
            <a:pPr algn="just"/>
            <a:r>
              <a:rPr lang="uk-UA" sz="2400" dirty="0" smtClean="0"/>
              <a:t>По-друге, останні дають можливість вивести аналіз практичної проблеми на рівень теоретичного знання і тим самим забезпечують наукового обґрунтування управлінських рішень.</a:t>
            </a:r>
            <a:endParaRPr lang="ru-RU" sz="2400" dirty="0" smtClean="0"/>
          </a:p>
          <a:p>
            <a:pPr algn="just"/>
            <a:r>
              <a:rPr lang="uk-UA" sz="2400" dirty="0" smtClean="0"/>
              <a:t>По-третє, забезпечити вимір і реєстрацію досліджуваних явищ за допомогою кількісних статистичних показників.</a:t>
            </a:r>
            <a:endParaRPr lang="ru-RU" sz="2400" dirty="0" smtClean="0"/>
          </a:p>
          <a:p>
            <a:pPr algn="just"/>
            <a:r>
              <a:rPr lang="uk-UA" sz="2400" dirty="0" smtClean="0"/>
              <a:t>Обговоримо ситуацію більш детально. Як зазначалося вище, кожна проблемна ситуація унікальна, незважаючи на тематичну схожість питань. Теоретична модель - це узагальнене відображення проблемної ситуації в науковому знанні.</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Інтерпретація</a:t>
            </a:r>
            <a:endParaRPr lang="ru-RU" dirty="0"/>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400" dirty="0" smtClean="0"/>
              <a:t>Важливо співвідношення інформації, яка є у соціолога до початку дослідження і яку йому належить отримати, а також поєднання умов і факторів, що впливають на формування проблемної ситуації. </a:t>
            </a:r>
            <a:r>
              <a:rPr lang="uk-UA" sz="2400" b="1" dirty="0" smtClean="0"/>
              <a:t>Дослідницька культура вимагає, щоб соціолог в теоретичній частині програми визначив ключові поняття стосовно змісту саме даної ситуації. Визначення понять як би включає проблемну ситуацію в контекст теоретичних уявлень.</a:t>
            </a:r>
            <a:r>
              <a:rPr lang="uk-UA" sz="2400" dirty="0" smtClean="0"/>
              <a:t> </a:t>
            </a:r>
            <a:endParaRPr lang="ru-RU" sz="2400" dirty="0" smtClean="0"/>
          </a:p>
          <a:p>
            <a:pPr algn="just"/>
            <a:r>
              <a:rPr lang="uk-UA" sz="2400" dirty="0" smtClean="0"/>
              <a:t>Це важливий етап в роботі соціолога. Соціальна ситуація формується і усвідомлюється її учасниками в їх повсякденній діяльності. У цьому сенсі всі люди - «трохи соціологи». З приводу кожної такої ситуації ще до початку дослідження складаються різні оцінки, думки і практичні «рецепти». Залежно від життєвого досвіду, стажу роботи або культурного рівня людей їх думки можуть більш-менш адекватно відображати проблемну ситуацію і способи її вирішення. Саме на цій здатності людей засноване, наприклад, використання методу масового опитування.</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Інтерпретація</a:t>
            </a:r>
            <a:endParaRPr lang="ru-RU" dirty="0"/>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100" b="1" i="1" dirty="0" smtClean="0"/>
              <a:t>Однак рівень практичної свідомості та життєвої мудрості, як відомо, схильний до впливу (іноді вельми значного) індивідуальних і групових інтересів. Тому проблемна ситуація при всій її уявній повсякденності, очевидності і простоті повинна бути описана в строгих наукових термінах, які потім будуть однозначно використовуватись при побудові інструментарію для збору даних і при інтерпретації результатів. Для цього використовуємо два кроки:</a:t>
            </a:r>
            <a:endParaRPr lang="ru-RU" sz="2100" dirty="0" smtClean="0"/>
          </a:p>
          <a:p>
            <a:pPr algn="just"/>
            <a:r>
              <a:rPr lang="uk-UA" sz="2100" dirty="0" smtClean="0"/>
              <a:t>Крок 1. Конкретизація змісту понять вже на стадії формулювання проблеми, визначення об'єкта і предмета дослідження.</a:t>
            </a:r>
            <a:endParaRPr lang="ru-RU" sz="2100" dirty="0" smtClean="0"/>
          </a:p>
          <a:p>
            <a:pPr algn="just"/>
            <a:r>
              <a:rPr lang="uk-UA" sz="2100" dirty="0" smtClean="0"/>
              <a:t>Крок 2. Опис змістовної структури предмета, взаємозв'язків між її елементами, а також внутрішніх і зовнішніх чинників, від яких залежить стан і зміни цієї структури. Така інтерпретація являє собою послідовне розгортання вихідних (найбільш загальних) категорій через систему взаємопов'язаних понять більш конкретного рівня. </a:t>
            </a:r>
            <a:r>
              <a:rPr lang="uk-UA" sz="2100" b="1" i="1" dirty="0" smtClean="0"/>
              <a:t>Наприклад, зміст поняття «задоволеність працею» розкладається на такі складові, як задоволеність спеціальністю, змістом і характером виконуваної роботи, моральним і матеріальним стимулюванням, відносинами з колегами і з найближчим керівництвом, нарешті, як цілісне емоційно-оцінне ставлення працівника до всього комплексу елементів робочої ситуації.</a:t>
            </a:r>
            <a:endParaRPr lang="ru-RU"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Інтерпретація</a:t>
            </a:r>
            <a:endParaRPr lang="ru-RU" dirty="0"/>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400" dirty="0" smtClean="0"/>
              <a:t>Крім структурної інтерпретації понять, що описують предмет дослідження, необхідно провести їх факторну інтерпретацію. т. е. визначити систему його зв'язків із зовнішніми об'єктивними і внутрішніми суб'єктивними факторами.</a:t>
            </a:r>
            <a:endParaRPr lang="ru-RU" sz="2400" dirty="0" smtClean="0"/>
          </a:p>
          <a:p>
            <a:pPr algn="just"/>
            <a:r>
              <a:rPr lang="uk-UA" sz="2400" dirty="0" smtClean="0"/>
              <a:t>Продовжуючи наш приклад, виділимо наступні фактори задоволеності працею: умови і організація праці, рівень заробітної плати, відносини в колективі, функціональний зміст праці.</a:t>
            </a:r>
            <a:endParaRPr lang="ru-RU" sz="2400" dirty="0" smtClean="0"/>
          </a:p>
          <a:p>
            <a:pPr algn="just"/>
            <a:r>
              <a:rPr lang="uk-UA" sz="2400" dirty="0" smtClean="0"/>
              <a:t>До суб'єктивних факторів задоволеності можна віднести індивідуальні характеристики працівника (соціально-демографічні та рольові: стать, вік, освіта, кваліфікація, участь у громадській роботі, членство в громадських організаціях, стаж роботи), суб'єктивні чинники задоволеності працею, які можна поділити на фактори, пов'язані до сфери свідомості (місце праці в системі життєвих цінностей, мотивація трудової діяльності і т. д.) і до сфери поведінки і результатів трудової діяльності (виконання завдань, рівень дисциплінованості, ініціативність в роботі, якість роботи і т. д.).</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Інтерпретація</a:t>
            </a:r>
            <a:endParaRPr lang="ru-RU" dirty="0"/>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400" dirty="0" smtClean="0"/>
              <a:t>Структурна і факторна інтерпретація вихідних понять (або попередній системний аналіз) відображають апріорні (до початку дослідження) уявлення соціолога про предмет дослідження. Ці уявлення мають передбачуваний характер і утворюють гіпотетичну модель предмета дослідження, яка є однією з основ для формування робочих гіпотез.</a:t>
            </a:r>
            <a:endParaRPr lang="ru-RU" sz="2400" dirty="0" smtClean="0"/>
          </a:p>
          <a:p>
            <a:pPr algn="just"/>
            <a:r>
              <a:rPr lang="uk-UA" sz="2400" b="1" dirty="0" smtClean="0"/>
              <a:t>(Простіше кажучи проблему, об’єкт та предмет дослідження необхідно розкласти на складові поняття і кожне з них проінтерпретувати, використовуючи словники, підручники, посібники та інші довідкові матеріали. Ця процедура потрібна для того, щоб сам дослідник і всі, хто буде використовувати результати дослідження однаково розуміли феномен.)</a:t>
            </a: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28600"/>
            <a:ext cx="10972800" cy="685800"/>
          </a:xfrm>
        </p:spPr>
        <p:txBody>
          <a:bodyPr>
            <a:normAutofit fontScale="90000"/>
          </a:bodyPr>
          <a:lstStyle/>
          <a:p>
            <a:pPr lvl="0"/>
            <a:r>
              <a:rPr lang="uk-UA" b="1" dirty="0" smtClean="0">
                <a:effectLst>
                  <a:outerShdw blurRad="38100" dist="38100" dir="2700000" algn="tl">
                    <a:srgbClr val="000000">
                      <a:alpha val="43137"/>
                    </a:srgbClr>
                  </a:outerShdw>
                </a:effectLst>
              </a:rPr>
              <a:t>Операціоналізація</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381000" y="990600"/>
            <a:ext cx="11506200" cy="5562600"/>
          </a:xfrm>
        </p:spPr>
        <p:txBody>
          <a:bodyPr>
            <a:noAutofit/>
          </a:bodyPr>
          <a:lstStyle/>
          <a:p>
            <a:pPr algn="just"/>
            <a:r>
              <a:rPr lang="uk-UA" sz="2300" dirty="0" smtClean="0"/>
              <a:t>Необхідність емпіричної інтерпретації понять викликана тим, що багато явищ і тенденції соціального розвитку недоступні безпосередньому сприйняттю, але виявляються в непрямих, опосередкованих проявах. Наприклад, соціальні потреби людей, їх ціннісні орієнтації, мотивація, ставлення до певних подій та багато інших можуть бути зафіксовані і пояснені через висловлювання людей про факти їх свідомості і поведінки, або за допомогою спостереження і реєстрації умов їх діяльності (її змісту і результатів), або на основі аналізу документів, що відображають факти поведінки.</a:t>
            </a:r>
            <a:endParaRPr lang="ru-RU" sz="2300" dirty="0" smtClean="0"/>
          </a:p>
          <a:p>
            <a:pPr algn="just"/>
            <a:r>
              <a:rPr lang="uk-UA" sz="2300" dirty="0" smtClean="0"/>
              <a:t>Тому, приступаючи до емпіричної інтерпретації понять, соціолог вже має на увазі кінцеву мету цієї роботи - послідовну конкретизацію їх змісту, що дає можливість вийти на такі фрагменти соціальної реальності, які доступні обліку та реєстрації. </a:t>
            </a:r>
            <a:r>
              <a:rPr lang="uk-UA" sz="2300" b="1" u="sng" dirty="0" smtClean="0"/>
              <a:t>Поняття, що позначають такі елементарні фрагменти соціальної реальності, називаються поняттями-індикаторами.</a:t>
            </a:r>
            <a:r>
              <a:rPr lang="uk-UA" sz="2300" dirty="0" smtClean="0"/>
              <a:t> Перехід до поняття-індикатору може бути багатоступеневим або безпосереднім залежно від теоретичного змісту поняття, що інтерпретується, від цілей і рівня дослідження і від передбачуваного методу збору даних.</a:t>
            </a:r>
            <a:endParaRPr lang="ru-RU" sz="2300" dirty="0"/>
          </a:p>
        </p:txBody>
      </p:sp>
    </p:spTree>
  </p:cSld>
  <p:clrMapOvr>
    <a:masterClrMapping/>
  </p:clrMapOvr>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TotalTime>
  <Words>2119</Words>
  <Application>Microsoft Office PowerPoint</Application>
  <PresentationFormat>Произвольный</PresentationFormat>
  <Paragraphs>71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Тема:   Програма соціологічного дослідження (частина 2) </vt:lpstr>
      <vt:lpstr>Логічний аналіз основних понять</vt:lpstr>
      <vt:lpstr>Інтерпретація</vt:lpstr>
      <vt:lpstr>Інтерпретація</vt:lpstr>
      <vt:lpstr>Інтерпретація</vt:lpstr>
      <vt:lpstr>Інтерпретація</vt:lpstr>
      <vt:lpstr>Інтерпретація</vt:lpstr>
      <vt:lpstr>Інтерпретація</vt:lpstr>
      <vt:lpstr>Операціоналізація</vt:lpstr>
      <vt:lpstr>Операціоналізація</vt:lpstr>
      <vt:lpstr>Операціоналізація</vt:lpstr>
      <vt:lpstr>Операціоналізація</vt:lpstr>
      <vt:lpstr>Операціоналізація</vt:lpstr>
      <vt:lpstr>Операціоналізація</vt:lpstr>
      <vt:lpstr>Висування гіпотез</vt:lpstr>
      <vt:lpstr>Висування гіпотез</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методів в кількісній і якісній стратегїї дослідження»</dc:title>
  <dc:creator>Гойда Анна</dc:creator>
  <cp:lastModifiedBy> </cp:lastModifiedBy>
  <cp:revision>12</cp:revision>
  <dcterms:created xsi:type="dcterms:W3CDTF">2020-10-05T19:12:53Z</dcterms:created>
  <dcterms:modified xsi:type="dcterms:W3CDTF">2021-03-08T20:18:38Z</dcterms:modified>
</cp:coreProperties>
</file>