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47"/>
  </p:notesMasterIdLst>
  <p:sldIdLst>
    <p:sldId id="282" r:id="rId2"/>
    <p:sldId id="283" r:id="rId3"/>
    <p:sldId id="337" r:id="rId4"/>
    <p:sldId id="284" r:id="rId5"/>
    <p:sldId id="285" r:id="rId6"/>
    <p:sldId id="338" r:id="rId7"/>
    <p:sldId id="286" r:id="rId8"/>
    <p:sldId id="287" r:id="rId9"/>
    <p:sldId id="288" r:id="rId10"/>
    <p:sldId id="356" r:id="rId11"/>
    <p:sldId id="289" r:id="rId12"/>
    <p:sldId id="339" r:id="rId13"/>
    <p:sldId id="290" r:id="rId14"/>
    <p:sldId id="340" r:id="rId15"/>
    <p:sldId id="291" r:id="rId16"/>
    <p:sldId id="293" r:id="rId17"/>
    <p:sldId id="343" r:id="rId18"/>
    <p:sldId id="294" r:id="rId19"/>
    <p:sldId id="344" r:id="rId20"/>
    <p:sldId id="295" r:id="rId21"/>
    <p:sldId id="296" r:id="rId22"/>
    <p:sldId id="345" r:id="rId23"/>
    <p:sldId id="297" r:id="rId24"/>
    <p:sldId id="298" r:id="rId25"/>
    <p:sldId id="299" r:id="rId26"/>
    <p:sldId id="304" r:id="rId27"/>
    <p:sldId id="305" r:id="rId28"/>
    <p:sldId id="346" r:id="rId29"/>
    <p:sldId id="306" r:id="rId30"/>
    <p:sldId id="347" r:id="rId31"/>
    <p:sldId id="307" r:id="rId32"/>
    <p:sldId id="348" r:id="rId33"/>
    <p:sldId id="308" r:id="rId34"/>
    <p:sldId id="349" r:id="rId35"/>
    <p:sldId id="350" r:id="rId36"/>
    <p:sldId id="300" r:id="rId37"/>
    <p:sldId id="301" r:id="rId38"/>
    <p:sldId id="309" r:id="rId39"/>
    <p:sldId id="310" r:id="rId40"/>
    <p:sldId id="311" r:id="rId41"/>
    <p:sldId id="303" r:id="rId42"/>
    <p:sldId id="312" r:id="rId43"/>
    <p:sldId id="313" r:id="rId44"/>
    <p:sldId id="314" r:id="rId45"/>
    <p:sldId id="315" r:id="rId4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6CF"/>
    <a:srgbClr val="FFFF99"/>
    <a:srgbClr val="CF1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4" autoAdjust="0"/>
    <p:restoredTop sz="99405" autoAdjust="0"/>
  </p:normalViewPr>
  <p:slideViewPr>
    <p:cSldViewPr snapToGrid="0">
      <p:cViewPr varScale="1">
        <p:scale>
          <a:sx n="74" d="100"/>
          <a:sy n="74" d="100"/>
        </p:scale>
        <p:origin x="86" y="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36B0D-BE31-4784-8ADC-6FB1B559A95F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6161F-C8E2-4231-9A2D-9F1FEDC788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703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4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97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98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1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306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89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578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49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15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69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62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29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63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32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78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69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10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C4992A6-B8FB-429E-A503-B9D9D9AD7453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F77224-A739-4075-8E01-333C6B1C3D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376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  <p:sldLayoutId id="2147484140" r:id="rId12"/>
    <p:sldLayoutId id="2147484141" r:id="rId13"/>
    <p:sldLayoutId id="2147484142" r:id="rId14"/>
    <p:sldLayoutId id="2147484143" r:id="rId15"/>
    <p:sldLayoutId id="2147484144" r:id="rId16"/>
    <p:sldLayoutId id="21474841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7%D0%B5%D0%BB%D1%8F%D0%B1%D0%B8%D0%BD%D1%81%D0%BA%D0%B8%D0%B9_%D0%BC%D0%B5%D1%82%D0%B0%D0%BB%D0%BB%D1%83%D1%80%D0%B3%D0%B8%D1%87%D0%B5%D1%81%D0%BA%D0%B8%D0%B9_%D0%BA%D0%BE%D0%BC%D0%B1%D0%B8%D0%BD%D0%B0%D1%82" TargetMode="External"/><Relationship Id="rId13" Type="http://schemas.openxmlformats.org/officeDocument/2006/relationships/hyperlink" Target="https://ru.wikipedia.org/wiki/%D0%9A%D1%80%D0%B8%D0%B2%D0%BE%D1%80%D0%BE%D0%B6%D1%81%D1%82%D0%B0%D0%BB%D1%8C" TargetMode="External"/><Relationship Id="rId18" Type="http://schemas.openxmlformats.org/officeDocument/2006/relationships/hyperlink" Target="https://ru.wikipedia.org/wiki/%D0%93%D0%B8%D0%BF%D1%80%D0%BE%D1%86%D0%B2%D0%B5%D1%82%D0%BC%D0%B5%D1%82" TargetMode="External"/><Relationship Id="rId3" Type="http://schemas.openxmlformats.org/officeDocument/2006/relationships/hyperlink" Target="https://ru.wikipedia.org/wiki/%D0%92%D1%8B%D1%81%D1%88%D0%B8%D0%B9_%D1%81%D0%BE%D0%B2%D0%B5%D1%82_%D0%BD%D0%B0%D1%80%D0%BE%D0%B4%D0%BD%D0%BE%D0%B3%D0%BE_%D1%85%D0%BE%D0%B7%D1%8F%D0%B9%D1%81%D1%82%D0%B2%D0%B0" TargetMode="External"/><Relationship Id="rId21" Type="http://schemas.openxmlformats.org/officeDocument/2006/relationships/hyperlink" Target="https://ru.wikipedia.org/wiki/%D0%9E%D1%80%D0%B4%D0%B5%D0%BD_%D0%9B%D0%B5%D0%BD%D0%B8%D0%BD%D0%B0" TargetMode="External"/><Relationship Id="rId7" Type="http://schemas.openxmlformats.org/officeDocument/2006/relationships/hyperlink" Target="https://ru.wikipedia.org/wiki/%D0%A1%D0%B5%D0%B2%D0%B5%D1%80%D1%81%D1%82%D0%B0%D0%BB%D1%8C" TargetMode="External"/><Relationship Id="rId12" Type="http://schemas.openxmlformats.org/officeDocument/2006/relationships/hyperlink" Target="https://ru.wikipedia.org/wiki/%D0%A1%D0%B5%D1%80%D0%BF_%D0%B8_%D0%9C%D0%BE%D0%BB%D0%BE%D1%82_(%D0%B7%D0%B0%D0%B2%D0%BE%D0%B4_%D0%B2_%D0%9C%D0%BE%D1%81%D0%BA%D0%B2%D0%B5)" TargetMode="External"/><Relationship Id="rId17" Type="http://schemas.openxmlformats.org/officeDocument/2006/relationships/hyperlink" Target="https://ru.wikipedia.org/wiki/%D0%90%D0%B7%D0%BE%D0%B2%D0%B3%D0%B8%D0%BF%D1%80%D0%BE%D0%BC%D0%B5%D0%B7" TargetMode="External"/><Relationship Id="rId2" Type="http://schemas.openxmlformats.org/officeDocument/2006/relationships/hyperlink" Target="https://ru.wikipedia.org/wiki/%D0%9B%D0%B5%D0%BD%D0%B8%D0%BD%D0%B3%D1%80%D0%B0%D0%B4" TargetMode="External"/><Relationship Id="rId16" Type="http://schemas.openxmlformats.org/officeDocument/2006/relationships/hyperlink" Target="https://ru.wikipedia.org/wiki/%D0%94%D0%BD%D0%B5%D0%BF%D1%80%D0%BE%D1%81%D0%BF%D0%B5%D1%86%D1%81%D1%82%D0%B0%D0%BB%D1%8C" TargetMode="External"/><Relationship Id="rId20" Type="http://schemas.openxmlformats.org/officeDocument/2006/relationships/hyperlink" Target="https://ru.wikipedia.org/wiki/%D0%93%D0%B8%D0%BF%D1%80%D0%BE%D1%80%D1%83%D0%B4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D%D0%BE%D0%B2%D0%BE%D0%BB%D0%B8%D0%BF%D0%B5%D1%86%D0%BA%D0%B8%D0%B9_%D0%BC%D0%B5%D1%82%D0%B0%D0%BB%D0%BB%D1%83%D1%80%D0%B3%D0%B8%D1%87%D0%B5%D1%81%D0%BA%D0%B8%D0%B9_%D0%BA%D0%BE%D0%BC%D0%B1%D0%B8%D0%BD%D0%B0%D1%82" TargetMode="External"/><Relationship Id="rId11" Type="http://schemas.openxmlformats.org/officeDocument/2006/relationships/hyperlink" Target="https://ru.wikipedia.org/wiki/%D0%9E%D1%81%D0%BA%D0%BE%D0%BB%D1%8C%D1%81%D0%BA%D0%B8%D0%B9_%D1%8D%D0%BB%D0%B5%D0%BA%D1%82%D1%80%D0%BE%D0%BC%D0%B5%D1%82%D0%B0%D0%BB%D0%BB%D1%83%D1%80%D0%B3%D0%B8%D1%87%D0%B5%D1%81%D0%BA%D0%B8%D0%B9_%D0%BA%D0%BE%D0%BC%D0%B1%D0%B8%D0%BD%D0%B0%D1%82" TargetMode="External"/><Relationship Id="rId24" Type="http://schemas.openxmlformats.org/officeDocument/2006/relationships/hyperlink" Target="https://ru.wikipedia.org/wiki/%D0%9C%D0%B5%D1%82%D0%B0%D0%BB%D0%BB%D0%BE%D0%B8%D0%BD%D0%B2%D0%B5%D1%81%D1%82" TargetMode="External"/><Relationship Id="rId5" Type="http://schemas.openxmlformats.org/officeDocument/2006/relationships/hyperlink" Target="https://ru.wikipedia.org/wiki/%D0%9C%D0%B0%D0%B3%D0%BD%D0%B8%D1%82%D0%BE%D0%B3%D0%BE%D1%80%D1%81%D0%BA%D0%B8%D0%B9_%D0%BC%D0%B5%D1%82%D0%B0%D0%BB%D0%BB%D1%83%D1%80%D0%B3%D0%B8%D1%87%D0%B5%D1%81%D0%BA%D0%B8%D0%B9_%D0%BA%D0%BE%D0%BC%D0%B1%D0%B8%D0%BD%D0%B0%D1%82" TargetMode="External"/><Relationship Id="rId15" Type="http://schemas.openxmlformats.org/officeDocument/2006/relationships/hyperlink" Target="https://ru.wikipedia.org/wiki/%D0%90%D0%B7%D0%BE%D0%B2%D1%81%D1%82%D0%B0%D0%BB%D1%8C" TargetMode="External"/><Relationship Id="rId23" Type="http://schemas.openxmlformats.org/officeDocument/2006/relationships/hyperlink" Target="https://ru.wikipedia.org/wiki/%D0%A1%D0%B8%D0%B1%D0%B3%D0%B8%D0%BF%D1%80%D0%BE%D0%BC%D0%B5%D0%B7" TargetMode="External"/><Relationship Id="rId10" Type="http://schemas.openxmlformats.org/officeDocument/2006/relationships/hyperlink" Target="https://ru.wikipedia.org/wiki/%D0%9A%D1%83%D0%B7%D0%BD%D0%B5%D1%86%D0%BA%D0%B8%D0%B9_%D0%BC%D0%B5%D1%82%D0%B0%D0%BB%D0%BB%D1%83%D1%80%D0%B3%D0%B8%D1%87%D0%B5%D1%81%D0%BA%D0%B8%D0%B9_%D0%BA%D0%BE%D0%BC%D0%B1%D0%B8%D0%BD%D0%B0%D1%82" TargetMode="External"/><Relationship Id="rId19" Type="http://schemas.openxmlformats.org/officeDocument/2006/relationships/hyperlink" Target="https://ru.wikipedia.org/w/index.php?title=%D0%93%D0%B8%D0%BF%D1%80%D0%BE%D0%BC%D0%B0%D1%88&amp;action=edit&amp;redlink=1" TargetMode="External"/><Relationship Id="rId4" Type="http://schemas.openxmlformats.org/officeDocument/2006/relationships/hyperlink" Target="https://ru.wikipedia.org/wiki/%D0%9C%D0%BE%D1%81%D0%BA%D0%B2%D0%B0" TargetMode="External"/><Relationship Id="rId9" Type="http://schemas.openxmlformats.org/officeDocument/2006/relationships/hyperlink" Target="https://ru.wikipedia.org/wiki/%D0%97%D0%B0%D0%BF%D0%B0%D0%B4%D0%BD%D0%BE-%D0%A1%D0%B8%D0%B1%D0%B8%D1%80%D1%81%D0%BA%D0%B8%D0%B9_%D0%BC%D0%B5%D1%82%D0%B0%D0%BB%D0%BB%D1%83%D1%80%D0%B3%D0%B8%D1%87%D0%B5%D1%81%D0%BA%D0%B8%D0%B9_%D0%BA%D0%BE%D0%BC%D0%B1%D0%B8%D0%BD%D0%B0%D1%82" TargetMode="External"/><Relationship Id="rId14" Type="http://schemas.openxmlformats.org/officeDocument/2006/relationships/hyperlink" Target="https://ru.wikipedia.org/wiki/%D0%97%D0%B0%D0%BF%D0%BE%D1%80%D0%BE%D0%B6%D1%81%D1%82%D0%B0%D0%BB%D1%8C" TargetMode="External"/><Relationship Id="rId22" Type="http://schemas.openxmlformats.org/officeDocument/2006/relationships/hyperlink" Target="https://ru.wikipedia.org/wiki/%D0%93%D0%B8%D0%BF%D1%80%D0%BE%D0%BC%D0%B5%D0%B7#cite_note-5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0171" y="124563"/>
            <a:ext cx="955454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dirty="0" smtClean="0"/>
          </a:p>
          <a:p>
            <a:pPr algn="ctr"/>
            <a:r>
              <a:rPr lang="ru-RU" sz="3600" b="1" dirty="0" smtClean="0"/>
              <a:t>Проектирование как вид инвестиционной деятельности</a:t>
            </a:r>
          </a:p>
          <a:p>
            <a:pPr algn="just"/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200" dirty="0" smtClean="0"/>
              <a:t>Этапы проектного дела в СССР и </a:t>
            </a:r>
            <a:r>
              <a:rPr lang="ru-RU" sz="2200" dirty="0" smtClean="0"/>
              <a:t>Украине</a:t>
            </a: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Понятие проекта, инвестиций. Инвестиционный проект</a:t>
            </a:r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Жизненный цикл проекта. Понятие «техноценоз»</a:t>
            </a:r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Нормативные и организационно-методические </a:t>
            </a:r>
            <a:r>
              <a:rPr lang="ru-RU" sz="2200" dirty="0" smtClean="0"/>
              <a:t>документы</a:t>
            </a: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Требования и направления реализации Программы качества </a:t>
            </a:r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Организация проектирования</a:t>
            </a:r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Перечень и последовательность проектных операций при технологическом проектировании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527" y="590293"/>
            <a:ext cx="84107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Понятие «</a:t>
            </a:r>
            <a:r>
              <a:rPr lang="ru-RU" sz="2800" b="1" dirty="0" err="1" smtClean="0"/>
              <a:t>техноценоза</a:t>
            </a:r>
            <a:r>
              <a:rPr lang="ru-RU" sz="2800" b="1" dirty="0" smtClean="0"/>
              <a:t>»</a:t>
            </a:r>
          </a:p>
          <a:p>
            <a:pPr algn="ctr"/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94657" y="1829827"/>
            <a:ext cx="90771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smtClean="0"/>
              <a:t>   </a:t>
            </a:r>
            <a:r>
              <a:rPr lang="ru-RU" sz="2600" dirty="0" smtClean="0"/>
              <a:t>Действующий техноценоз обладает устойчивостью как развития, так и структуры. </a:t>
            </a:r>
            <a:r>
              <a:rPr lang="en-US" sz="2600" dirty="0" smtClean="0"/>
              <a:t>   </a:t>
            </a:r>
          </a:p>
          <a:p>
            <a:pPr algn="just"/>
            <a:r>
              <a:rPr lang="en-US" sz="2600" dirty="0" smtClean="0"/>
              <a:t>   </a:t>
            </a:r>
            <a:r>
              <a:rPr lang="ru-RU" sz="2600" dirty="0" smtClean="0"/>
              <a:t>Новые техноценозы зарождаются в рамках уже существующих. Их самостоятельное развитие – в результате распространения лежащих в их основе инженерных и научных решений.</a:t>
            </a:r>
          </a:p>
          <a:p>
            <a:pPr algn="just"/>
            <a:r>
              <a:rPr lang="en-US" sz="2600" dirty="0" smtClean="0"/>
              <a:t>   </a:t>
            </a:r>
            <a:r>
              <a:rPr lang="ru-RU" sz="2600" dirty="0" smtClean="0"/>
              <a:t>Замещение одних техноценозов другими являет собой принцип развития производительных сил и эволюционное развитие техноценозов в рамках техносферы.</a:t>
            </a:r>
            <a:endParaRPr lang="ru-RU" sz="2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92629" y="1993525"/>
            <a:ext cx="129396" cy="120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09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15064" y="520996"/>
            <a:ext cx="6055744" cy="54005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Инвестиционный цикл проекта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604" y="1413264"/>
            <a:ext cx="2911680" cy="68612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прединвестиционная фаза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87412" y="1410389"/>
            <a:ext cx="2611985" cy="6890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производственная фаза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58133" y="1434799"/>
            <a:ext cx="2521788" cy="664587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инвестиционная фаза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73618" y="2355871"/>
            <a:ext cx="4733672" cy="61126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Прединвестиционная фаза – 5 стадий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42410" y="3428893"/>
            <a:ext cx="87867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/>
              <a:t>   </a:t>
            </a:r>
            <a:r>
              <a:rPr lang="ru-RU" sz="2200" i="1" u="sng" dirty="0" smtClean="0"/>
              <a:t>первая</a:t>
            </a:r>
            <a:r>
              <a:rPr lang="ru-RU" sz="2200" i="1" dirty="0" smtClean="0"/>
              <a:t> — </a:t>
            </a:r>
            <a:r>
              <a:rPr lang="ru-RU" sz="2200" dirty="0" smtClean="0"/>
              <a:t>исследование возможностей инвестирования: формулируется проблема, исследуется рынок, определяются требования к продукту (услугам), формируется предварительный сортамент;</a:t>
            </a:r>
          </a:p>
          <a:p>
            <a:pPr algn="just"/>
            <a:r>
              <a:rPr lang="ru-RU" sz="2200" i="1" dirty="0" smtClean="0"/>
              <a:t>   </a:t>
            </a:r>
            <a:r>
              <a:rPr lang="ru-RU" sz="2200" i="1" u="sng" dirty="0" smtClean="0"/>
              <a:t>вторая</a:t>
            </a:r>
            <a:r>
              <a:rPr lang="ru-RU" sz="2200" i="1" dirty="0" smtClean="0"/>
              <a:t> — </a:t>
            </a:r>
            <a:r>
              <a:rPr lang="ru-RU" sz="2200" dirty="0" smtClean="0"/>
              <a:t>предварительное технико-экономическое исследование: оценивается жизнеспособность предлагаемого решения, т.е. формулируются и оцениваются альтернативные подходы (по разным критериям), выбирается и принимается рациональное решение;</a:t>
            </a:r>
          </a:p>
          <a:p>
            <a:pPr algn="just"/>
            <a:r>
              <a:rPr lang="ru-RU" sz="2200" i="1" dirty="0" smtClean="0"/>
              <a:t>   </a:t>
            </a:r>
            <a:endParaRPr lang="ru-RU" sz="22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530981" y="1147665"/>
            <a:ext cx="246293" cy="258441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2700" h="88900"/>
            <a:bevelB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208850" y="1688842"/>
            <a:ext cx="308791" cy="233264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dirty="0" smtClean="0">
              <a:solidFill>
                <a:schemeClr val="tx1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6185433" y="1669064"/>
            <a:ext cx="310551" cy="225049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dirty="0" smtClean="0">
              <a:solidFill>
                <a:schemeClr val="tx1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4478107" y="3072882"/>
            <a:ext cx="336489" cy="472751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2700" h="88900"/>
            <a:bevelB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198972" y="601715"/>
            <a:ext cx="4966938" cy="1021811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Прединвестиционная фаза – 5 стадий 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(продолжение)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2514" y="2341775"/>
            <a:ext cx="93212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       </a:t>
            </a:r>
            <a:r>
              <a:rPr lang="ru-RU" i="1" u="sng" dirty="0" smtClean="0"/>
              <a:t>третья</a:t>
            </a:r>
            <a:r>
              <a:rPr lang="ru-RU" i="1" dirty="0" smtClean="0"/>
              <a:t> — </a:t>
            </a:r>
            <a:r>
              <a:rPr lang="ru-RU" dirty="0" smtClean="0"/>
              <a:t>формулирование проекта или собственно технико-экономическое исследование: предварительное планирование инвестиций, расчет эффективности проекта, документирование рационального решения, составление структуры закупок, формирование команды проекта; </a:t>
            </a:r>
          </a:p>
          <a:p>
            <a:pPr algn="just"/>
            <a:r>
              <a:rPr lang="ru-RU" i="1" dirty="0" smtClean="0"/>
              <a:t>     </a:t>
            </a:r>
            <a:r>
              <a:rPr lang="ru-RU" i="1" u="sng" dirty="0" smtClean="0"/>
              <a:t>четвертая</a:t>
            </a:r>
            <a:r>
              <a:rPr lang="ru-RU" i="1" dirty="0" smtClean="0"/>
              <a:t> (заключительная) </a:t>
            </a:r>
            <a:r>
              <a:rPr lang="ru-RU" dirty="0" smtClean="0"/>
              <a:t>— окончательная оценка проекта и принятие решения об инвестициях: апробируются разработанная концепция и проектные решения, анализируются и оцениваются риски, связанные с принятыми решениями;</a:t>
            </a:r>
          </a:p>
          <a:p>
            <a:pPr algn="just"/>
            <a:r>
              <a:rPr lang="ru-RU" dirty="0" smtClean="0"/>
              <a:t>     </a:t>
            </a:r>
            <a:r>
              <a:rPr lang="ru-RU" u="sng" dirty="0" smtClean="0"/>
              <a:t>пятая </a:t>
            </a:r>
            <a:r>
              <a:rPr lang="ru-RU" dirty="0" smtClean="0"/>
              <a:t>(иногда не выделяемая) — проведение после принятия окончательного инвестиционного решения необходимых согласований и получение разрешения на строительство от местных и других уполномоченных учреждений. На этом же этапе выполняются детальные расчеты стоимости, разрабатываются предварительные графики проектных и строительных работ. Этап завершается проведением экспертизы и утверждением проектных решений.</a:t>
            </a:r>
          </a:p>
          <a:p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478694" y="1772816"/>
            <a:ext cx="457200" cy="569167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94740" y="382554"/>
            <a:ext cx="5051089" cy="103569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</a:rPr>
              <a:t>Инвестиционная фаза – 5 стадий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2694" y="1716659"/>
            <a:ext cx="979432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   На </a:t>
            </a:r>
            <a:r>
              <a:rPr lang="ru-RU" i="1" u="sng" dirty="0" smtClean="0"/>
              <a:t>первой стадии </a:t>
            </a:r>
            <a:r>
              <a:rPr lang="ru-RU" dirty="0" smtClean="0"/>
              <a:t>этой фазы разрабатывается бейсик-проект, структурное планирование (декомпозиция) по функциональным, технологическим, объемно-планировочным, конструктивным и другим признакам), формируется бюджет, устанавливаются сроки выполнения, потребности в ресурсах.</a:t>
            </a:r>
          </a:p>
          <a:p>
            <a:pPr algn="just"/>
            <a:r>
              <a:rPr lang="ru-RU" i="1" dirty="0" smtClean="0"/>
              <a:t>   На </a:t>
            </a:r>
            <a:r>
              <a:rPr lang="ru-RU" i="1" u="sng" dirty="0" smtClean="0"/>
              <a:t>второй стадии </a:t>
            </a:r>
            <a:r>
              <a:rPr lang="ru-RU" dirty="0" smtClean="0"/>
              <a:t>осуществляется организационная подготовка и проводятся подрядные торги (тендеры) на проектные, строительные и другие виды работ и услуг. Важным условием подготовки и основой реализации данного этапа становится, как указывалось выше, разработка </a:t>
            </a:r>
            <a:r>
              <a:rPr lang="ru-RU" dirty="0" err="1" smtClean="0"/>
              <a:t>бейсик-проекта</a:t>
            </a:r>
            <a:r>
              <a:rPr lang="ru-RU" dirty="0" smtClean="0"/>
              <a:t> и тендерной документации, необходимой для организации подрядных торгов, определения потребности в финансовых, трудовых и материально-технических ресурсах. С учетом результатов тендерных торгов на этом же этапе оформляются и заключаются генеральный контракт и </a:t>
            </a:r>
            <a:r>
              <a:rPr lang="ru-RU" dirty="0" err="1" smtClean="0"/>
              <a:t>субконтракты</a:t>
            </a:r>
            <a:r>
              <a:rPr lang="ru-RU" dirty="0" smtClean="0"/>
              <a:t>.</a:t>
            </a:r>
          </a:p>
          <a:p>
            <a:pPr algn="just"/>
            <a:r>
              <a:rPr lang="ru-RU" i="1" dirty="0" smtClean="0"/>
              <a:t>   На </a:t>
            </a:r>
            <a:r>
              <a:rPr lang="ru-RU" i="1" u="sng" dirty="0" smtClean="0"/>
              <a:t>третьей стадии </a:t>
            </a:r>
            <a:r>
              <a:rPr lang="ru-RU" dirty="0" smtClean="0"/>
              <a:t>разрабатывается детальный (рабочий) проект, подготавливается проектно-сметная и конструкторская документация, уточняется план работ. Подготовка проектно-сметной и конструкторской документации предполагает разработку графика работ, подготовку технической документации, разработку материалов по монтажу и эксплуатации оборудования.</a:t>
            </a:r>
          </a:p>
          <a:p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553339" y="1474237"/>
            <a:ext cx="643812" cy="382555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20096" y="605904"/>
            <a:ext cx="5368329" cy="933647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</a:rPr>
              <a:t>Инвестиционная фаза – 5 стадий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(продолжение)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861" y="2099210"/>
            <a:ext cx="927462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 smtClean="0"/>
              <a:t>   На </a:t>
            </a:r>
            <a:r>
              <a:rPr lang="ru-RU" sz="2000" i="1" u="sng" dirty="0" smtClean="0"/>
              <a:t>четвертой стадии </a:t>
            </a:r>
            <a:r>
              <a:rPr lang="ru-RU" sz="2000" dirty="0" smtClean="0"/>
              <a:t>осуществляются операции по поставкам и строительству (частично возможно совмещение их выполнения с проектированием). Заказчик и контрактант координируют действия всех участников проекта, планируют и регулируют темпы строительства, затраты, контролируют финансовое состояние проекта в целом. Кроме того, доставляются материалы (ведется их приемочный контроль), конструкции, оборудование, организуется материально-техническое обеспечение площадки, регулируются взаимоотношения с поставщиками, нанимаются рабочие, арендуются строительные машины и т.д.</a:t>
            </a:r>
          </a:p>
          <a:p>
            <a:pPr algn="just"/>
            <a:r>
              <a:rPr lang="ru-RU" sz="2000" i="1" dirty="0" smtClean="0"/>
              <a:t>   На </a:t>
            </a:r>
            <a:r>
              <a:rPr lang="ru-RU" sz="2000" i="1" u="sng" dirty="0" smtClean="0"/>
              <a:t>пятой</a:t>
            </a:r>
            <a:r>
              <a:rPr lang="ru-RU" sz="2000" i="1" dirty="0" smtClean="0"/>
              <a:t>, заключительной стадии </a:t>
            </a:r>
            <a:r>
              <a:rPr lang="ru-RU" sz="2000" dirty="0" smtClean="0"/>
              <a:t>проводится приемка готовых объектов и ввод их в эксплуатацию. Это, как правило, непродолжительный, но технически важный этап осуществления проекта, связывающий инвестиционную и производственную (эксплуатационную) фазы.</a:t>
            </a:r>
          </a:p>
          <a:p>
            <a:endParaRPr lang="ru-RU" sz="20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618653" y="1651519"/>
            <a:ext cx="597159" cy="419877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1055" y="457199"/>
            <a:ext cx="5225990" cy="569167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Производственная фаза – 3 стадии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608" y="2618099"/>
            <a:ext cx="550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1187" y="1353235"/>
            <a:ext cx="8529383" cy="11846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завершение разработки и реализации инвестиционного цикла. Содержание этой фазы полностью подпадает под понятие </a:t>
            </a:r>
            <a:r>
              <a:rPr lang="ru-RU" i="1" dirty="0" smtClean="0">
                <a:solidFill>
                  <a:schemeClr val="tx1"/>
                </a:solidFill>
              </a:rPr>
              <a:t>освоение производства. </a:t>
            </a:r>
            <a:r>
              <a:rPr lang="ru-RU" dirty="0" smtClean="0">
                <a:solidFill>
                  <a:schemeClr val="tx1"/>
                </a:solidFill>
              </a:rPr>
              <a:t>На всех трех стадиях этой фазы осуществляются чисто производственные мероприятия и операции.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5068792" y="1059349"/>
            <a:ext cx="243581" cy="275236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3411414" y="2606162"/>
            <a:ext cx="276448" cy="224171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528930" y="4595750"/>
            <a:ext cx="373106" cy="252697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1882" y="2864498"/>
            <a:ext cx="5275188" cy="3778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   </a:t>
            </a:r>
            <a:r>
              <a:rPr lang="ru-RU" sz="1600" i="1" u="sng" dirty="0" smtClean="0">
                <a:solidFill>
                  <a:schemeClr val="tx1"/>
                </a:solidFill>
              </a:rPr>
              <a:t>На первой стадии</a:t>
            </a:r>
            <a:r>
              <a:rPr lang="ru-RU" sz="1600" i="1" dirty="0" smtClean="0">
                <a:solidFill>
                  <a:schemeClr val="tx1"/>
                </a:solidFill>
              </a:rPr>
              <a:t>, </a:t>
            </a:r>
            <a:r>
              <a:rPr lang="ru-RU" sz="1600" dirty="0" smtClean="0">
                <a:solidFill>
                  <a:schemeClr val="tx1"/>
                </a:solidFill>
              </a:rPr>
              <a:t>в период освоения проектной мощности, участие инжиниринговых фирм ограничивается в основном решением локальных оперативных задач.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   </a:t>
            </a:r>
            <a:r>
              <a:rPr lang="ru-RU" sz="1600" i="1" u="sng" dirty="0" smtClean="0">
                <a:solidFill>
                  <a:schemeClr val="tx1"/>
                </a:solidFill>
              </a:rPr>
              <a:t>На второй стадии </a:t>
            </a:r>
            <a:r>
              <a:rPr lang="ru-RU" sz="1600" dirty="0" smtClean="0">
                <a:solidFill>
                  <a:schemeClr val="tx1"/>
                </a:solidFill>
              </a:rPr>
              <a:t>накапливают данные для анализа, обобщают результаты и показатели функционирования объекта с целью выработки и реализации конкретных практических рекомендаций, способствующих адаптации объекта к реальным условиям рынка.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   </a:t>
            </a:r>
            <a:r>
              <a:rPr lang="ru-RU" sz="1600" i="1" u="sng" dirty="0" smtClean="0">
                <a:solidFill>
                  <a:schemeClr val="tx1"/>
                </a:solidFill>
              </a:rPr>
              <a:t>На третьей (заключительной) стади</a:t>
            </a:r>
            <a:r>
              <a:rPr lang="ru-RU" sz="1600" i="1" dirty="0" smtClean="0">
                <a:solidFill>
                  <a:schemeClr val="tx1"/>
                </a:solidFill>
              </a:rPr>
              <a:t>и</a:t>
            </a:r>
            <a:r>
              <a:rPr lang="ru-RU" sz="1600" i="1" u="sng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рассчитывают реальный экономический эффект от реализации инвестиционного проекта.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84737" y="2780522"/>
            <a:ext cx="4388267" cy="38416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   </a:t>
            </a:r>
            <a:r>
              <a:rPr lang="ru-RU" sz="1600" dirty="0" smtClean="0">
                <a:solidFill>
                  <a:schemeClr val="tx1"/>
                </a:solidFill>
              </a:rPr>
              <a:t>Таким образом, </a:t>
            </a:r>
            <a:r>
              <a:rPr lang="ru-RU" sz="1600" u="sng" dirty="0" smtClean="0">
                <a:solidFill>
                  <a:schemeClr val="tx1"/>
                </a:solidFill>
              </a:rPr>
              <a:t>выделение производственной фазы в составе инвестиционного цикла</a:t>
            </a:r>
            <a:r>
              <a:rPr lang="ru-RU" sz="1600" dirty="0" smtClean="0">
                <a:solidFill>
                  <a:schemeClr val="tx1"/>
                </a:solidFill>
              </a:rPr>
              <a:t> основано не только на том, что </a:t>
            </a:r>
            <a:r>
              <a:rPr lang="ru-RU" sz="1600" u="sng" dirty="0" smtClean="0">
                <a:solidFill>
                  <a:schemeClr val="tx1"/>
                </a:solidFill>
              </a:rPr>
              <a:t>факт сдачи (приемки) объекта в эксплуатацию — это еще далеко не завершение инвестиционного цикла</a:t>
            </a:r>
            <a:r>
              <a:rPr lang="ru-RU" sz="1600" dirty="0" smtClean="0">
                <a:solidFill>
                  <a:schemeClr val="tx1"/>
                </a:solidFill>
              </a:rPr>
              <a:t>, но прежде всего на том, что на протяжении производственной фазы достигается (или </a:t>
            </a:r>
            <a:r>
              <a:rPr lang="ru-RU" sz="1600" u="sng" dirty="0" smtClean="0">
                <a:solidFill>
                  <a:schemeClr val="tx1"/>
                </a:solidFill>
              </a:rPr>
              <a:t>должна обеспечиваться) окупаемость инвестируемых средств — собственно цель данного инвестиционного проекта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4970" y="534528"/>
            <a:ext cx="8953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Основные требования качества проектируемого объекта в рамках инвестиционного проекта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2474" y="1731647"/>
            <a:ext cx="884872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- соответствие действующим стандартам, нормам и правилам;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- соответствие обоснованным требованиям и ожиданиям потребителя (заказчика, пользователя) строительного объекта;</a:t>
            </a:r>
          </a:p>
          <a:p>
            <a:pPr algn="just"/>
            <a:endParaRPr lang="ru-RU" sz="2200" dirty="0" smtClean="0"/>
          </a:p>
          <a:p>
            <a:pPr lvl="0" algn="just">
              <a:buFontTx/>
              <a:buChar char="-"/>
            </a:pPr>
            <a:r>
              <a:rPr lang="ru-RU" sz="2200" dirty="0" smtClean="0"/>
              <a:t> стоимость возведения и функционирования объекта на протяжении всего жизненного цикла;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/>
            <a:r>
              <a:rPr lang="ru-RU" sz="2200" dirty="0" smtClean="0"/>
              <a:t>- удобство для пользователя и населения эксплуатационных характеристик объекта (в том числе — экологические характеристики, архитектурная эстетика и функциональность, транспортные услуги, акустика и защита от шума, удобство для инвалидов и т.п.);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4970" y="534528"/>
            <a:ext cx="8953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Основные требования качества проектируемого объекта в рамках инвестиционного проекта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15363"/>
            <a:ext cx="885319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2000" dirty="0" smtClean="0"/>
              <a:t> технологическая осуществимость строительства (в том числе с учетом местных условий площадки строительства) и возможность приме нения указанных в проекте материалов, конструкций и узлов;</a:t>
            </a:r>
          </a:p>
          <a:p>
            <a:pPr algn="just">
              <a:buFontTx/>
              <a:buChar char="-"/>
            </a:pPr>
            <a:endParaRPr lang="ru-RU" sz="2000" dirty="0" smtClean="0"/>
          </a:p>
          <a:p>
            <a:pPr lvl="0" algn="just">
              <a:buFontTx/>
              <a:buChar char="-"/>
            </a:pPr>
            <a:r>
              <a:rPr lang="ru-RU" sz="2000" dirty="0" smtClean="0"/>
              <a:t> устойчивость и безопасность объекта в случае возникновения природных и техногенных аварий и катастроф;</a:t>
            </a:r>
          </a:p>
          <a:p>
            <a:pPr lvl="0" algn="just">
              <a:buFontTx/>
              <a:buChar char="-"/>
            </a:pPr>
            <a:endParaRPr lang="ru-RU" sz="2000" dirty="0" smtClean="0"/>
          </a:p>
          <a:p>
            <a:pPr lvl="0" algn="just"/>
            <a:r>
              <a:rPr lang="ru-RU" sz="2000" dirty="0" smtClean="0"/>
              <a:t>- необходимость и достаточность состава, объема и точности проектной документации для рассмотрения и принятия решений об инвестиционных вложениях, для согласования проектных решений, для строительно-монтажных и других работ по возведению, комплектации, эксплуатации объекта строительства.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697" y="592408"/>
            <a:ext cx="9225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Основные направления для формирования политики проектных организаций в области качества 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7005" y="1763506"/>
            <a:ext cx="91334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Tx/>
              <a:buChar char="-"/>
            </a:pPr>
            <a:r>
              <a:rPr lang="ru-RU" sz="2200" dirty="0" smtClean="0"/>
              <a:t> улучшение экономического положения организации за счет предложения потребителю более качественной проектной продукции;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>
              <a:buFontTx/>
              <a:buChar char="-"/>
            </a:pPr>
            <a:r>
              <a:rPr lang="ru-RU" sz="2200" dirty="0" smtClean="0"/>
              <a:t> расширение существующих или завоевание новых рынков проектного обеспечения инвестиций за счет повышения качества проектной продукции;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>
              <a:buFontTx/>
              <a:buChar char="-"/>
            </a:pPr>
            <a:r>
              <a:rPr lang="ru-RU" sz="2200" dirty="0" smtClean="0"/>
              <a:t> достижение качественного уровня проектов, превышающего уровень ведущих отечественных и зарубежных проектных организаций и фирм;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/>
            <a:r>
              <a:rPr lang="ru-RU" sz="2200" dirty="0" smtClean="0"/>
              <a:t>- ориентация на удовлетворение требований инвесторов определенных отраслей и/или определенных регионов;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697" y="424457"/>
            <a:ext cx="92258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Основные направления для формирования политики проектных организаций в области качества</a:t>
            </a:r>
          </a:p>
          <a:p>
            <a:pPr algn="ctr"/>
            <a:r>
              <a:rPr lang="ru-RU" sz="1600" dirty="0" smtClean="0"/>
              <a:t>(продолжение) 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431873" y="1598195"/>
            <a:ext cx="944924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2000" dirty="0" smtClean="0"/>
              <a:t>освоение новых видов проектно-изыскательской, инжиниринговой, консультационной деятельности;</a:t>
            </a:r>
          </a:p>
          <a:p>
            <a:pPr algn="just">
              <a:buFontTx/>
              <a:buChar char="-"/>
            </a:pPr>
            <a:endParaRPr lang="ru-RU" sz="2000" dirty="0" smtClean="0"/>
          </a:p>
          <a:p>
            <a:pPr lvl="0" algn="just">
              <a:buFontTx/>
              <a:buChar char="-"/>
            </a:pPr>
            <a:r>
              <a:rPr lang="ru-RU" sz="2000" dirty="0" smtClean="0"/>
              <a:t>улучшение важнейших технико-экономических, эксплуатационных и других показателей качества проектов для конкретных видов объектов строительства;</a:t>
            </a:r>
          </a:p>
          <a:p>
            <a:pPr lvl="0" algn="just">
              <a:buFontTx/>
              <a:buChar char="-"/>
            </a:pPr>
            <a:endParaRPr lang="ru-RU" sz="2000" dirty="0" smtClean="0"/>
          </a:p>
          <a:p>
            <a:pPr algn="just"/>
            <a:r>
              <a:rPr lang="uk-UA" sz="2000" dirty="0" smtClean="0"/>
              <a:t> - </a:t>
            </a:r>
            <a:r>
              <a:rPr lang="ru-RU" sz="2000" dirty="0" smtClean="0"/>
              <a:t>снижение уровня дефектности выпускаемой проектной продукции;</a:t>
            </a:r>
          </a:p>
          <a:p>
            <a:pPr algn="just"/>
            <a:endParaRPr lang="ru-RU" sz="2000" dirty="0" smtClean="0"/>
          </a:p>
          <a:p>
            <a:pPr algn="just"/>
            <a:r>
              <a:rPr lang="uk-UA" sz="2000" dirty="0" smtClean="0"/>
              <a:t> - </a:t>
            </a:r>
            <a:r>
              <a:rPr lang="ru-RU" sz="2000" dirty="0" smtClean="0"/>
              <a:t>установление (или увеличение сроков) гарантии на проектную продукцию;</a:t>
            </a:r>
          </a:p>
          <a:p>
            <a:pPr algn="just"/>
            <a:endParaRPr lang="ru-RU" sz="2000" dirty="0" smtClean="0"/>
          </a:p>
          <a:p>
            <a:pPr lvl="0" algn="just"/>
            <a:r>
              <a:rPr lang="ru-RU" sz="2000" dirty="0" smtClean="0"/>
              <a:t>- развитие сервисных услуг по проектному, инжиниринговому, консультативному обслуживанию инвестиционных проектов, инвесторов (заказчиков), органов местной администрации и других участников инвестиций в строительство.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2225" y="0"/>
            <a:ext cx="92158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Этапы проектного дела в СССР и </a:t>
            </a:r>
            <a:r>
              <a:rPr lang="ru-RU" sz="2400" b="1" dirty="0" smtClean="0"/>
              <a:t>Украине</a:t>
            </a:r>
            <a:r>
              <a:rPr lang="ru-RU" sz="2400" b="1" dirty="0" smtClean="0"/>
              <a:t> </a:t>
            </a:r>
            <a:r>
              <a:rPr lang="ru-RU" sz="2400" b="1" dirty="0" smtClean="0"/>
              <a:t>в области металлургии и металлургического машиностроения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7428" y="830997"/>
            <a:ext cx="1199457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u="sng" dirty="0" smtClean="0"/>
              <a:t>Курс на индустриализацию </a:t>
            </a:r>
            <a:r>
              <a:rPr lang="ru-RU" dirty="0" smtClean="0"/>
              <a:t>в СССР </a:t>
            </a:r>
            <a:r>
              <a:rPr lang="en-US" dirty="0" smtClean="0"/>
              <a:t>XIV </a:t>
            </a:r>
            <a:r>
              <a:rPr lang="ru-RU" dirty="0" smtClean="0"/>
              <a:t>съезд ВКП (б) – 1925 г.</a:t>
            </a:r>
          </a:p>
          <a:p>
            <a:pPr marL="342900" indent="-342900" algn="just"/>
            <a:r>
              <a:rPr lang="ru-RU" dirty="0" smtClean="0"/>
              <a:t>      </a:t>
            </a:r>
            <a:r>
              <a:rPr lang="ru-RU" u="sng" dirty="0" smtClean="0"/>
              <a:t>Проектирование</a:t>
            </a:r>
            <a:r>
              <a:rPr lang="ru-RU" dirty="0" smtClean="0"/>
              <a:t> крупных заводов тяжёлой промышленности:</a:t>
            </a:r>
          </a:p>
          <a:p>
            <a:pPr marL="342900" indent="-342900" algn="just"/>
            <a:r>
              <a:rPr lang="ru-RU" dirty="0" smtClean="0"/>
              <a:t>         - рациональные объёмно-планировочные и конструктивные решения</a:t>
            </a:r>
          </a:p>
          <a:p>
            <a:pPr marL="342900" indent="-342900" algn="just"/>
            <a:r>
              <a:rPr lang="ru-RU" dirty="0" smtClean="0"/>
              <a:t>         - экономия материальных и трудовых ресурсов</a:t>
            </a:r>
          </a:p>
          <a:p>
            <a:pPr marL="342900" indent="-342900" algn="just"/>
            <a:r>
              <a:rPr lang="ru-RU" dirty="0" smtClean="0"/>
              <a:t>         - сокращение продолжительности строительства</a:t>
            </a:r>
          </a:p>
          <a:p>
            <a:pPr marL="342900" indent="-342900" algn="just"/>
            <a:endParaRPr lang="ru-RU" sz="1000" dirty="0" smtClean="0"/>
          </a:p>
          <a:p>
            <a:pPr algn="just"/>
            <a:r>
              <a:rPr lang="ru-RU" sz="2200" dirty="0" smtClean="0"/>
              <a:t>2. </a:t>
            </a:r>
            <a:r>
              <a:rPr lang="ru-RU" dirty="0"/>
              <a:t>Был основан в </a:t>
            </a:r>
            <a:r>
              <a:rPr lang="ru-RU" dirty="0">
                <a:hlinkClick r:id="rId2" tooltip="Ленинград"/>
              </a:rPr>
              <a:t>Ленинграде</a:t>
            </a:r>
            <a:r>
              <a:rPr lang="ru-RU" dirty="0"/>
              <a:t> решением </a:t>
            </a:r>
            <a:r>
              <a:rPr lang="ru-RU" dirty="0">
                <a:hlinkClick r:id="rId3" tooltip="Высший совет народного хозяйства"/>
              </a:rPr>
              <a:t>Высшего совета народного хозяйства</a:t>
            </a:r>
            <a:r>
              <a:rPr lang="ru-RU" dirty="0"/>
              <a:t> СССР от 3 февраля 1926 </a:t>
            </a:r>
            <a:r>
              <a:rPr lang="ru-RU" dirty="0" smtClean="0"/>
              <a:t>года.</a:t>
            </a:r>
            <a:endParaRPr lang="ru-RU" dirty="0"/>
          </a:p>
          <a:p>
            <a:pPr algn="just"/>
            <a:r>
              <a:rPr lang="ru-RU" dirty="0"/>
              <a:t>В 1943 году по решению Правительства институт был переведён в </a:t>
            </a:r>
            <a:r>
              <a:rPr lang="ru-RU" dirty="0">
                <a:hlinkClick r:id="rId4" tooltip="Москва"/>
              </a:rPr>
              <a:t>Москву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«</a:t>
            </a:r>
            <a:r>
              <a:rPr lang="ru-RU" dirty="0" err="1"/>
              <a:t>Гипромезом</a:t>
            </a:r>
            <a:r>
              <a:rPr lang="ru-RU" dirty="0"/>
              <a:t>» спроектированы такие металлургические предприятия, </a:t>
            </a:r>
            <a:r>
              <a:rPr lang="ru-RU" dirty="0" smtClean="0"/>
              <a:t>как</a:t>
            </a:r>
            <a:r>
              <a:rPr lang="ru-RU" dirty="0"/>
              <a:t> </a:t>
            </a:r>
            <a:r>
              <a:rPr lang="ru-RU" dirty="0">
                <a:hlinkClick r:id="rId5" tooltip="Магнитогорский металлургический комбинат"/>
              </a:rPr>
              <a:t>Магнитогорский</a:t>
            </a:r>
            <a:r>
              <a:rPr lang="ru-RU" dirty="0"/>
              <a:t>, </a:t>
            </a:r>
            <a:r>
              <a:rPr lang="ru-RU" dirty="0">
                <a:hlinkClick r:id="rId6" tooltip="Новолипецкий металлургический комбинат"/>
              </a:rPr>
              <a:t>Новолипецкий</a:t>
            </a:r>
            <a:r>
              <a:rPr lang="ru-RU" dirty="0"/>
              <a:t>, </a:t>
            </a:r>
            <a:r>
              <a:rPr lang="ru-RU" dirty="0">
                <a:hlinkClick r:id="rId7" tooltip="Северсталь"/>
              </a:rPr>
              <a:t>Череповецкий</a:t>
            </a:r>
            <a:r>
              <a:rPr lang="ru-RU" dirty="0"/>
              <a:t>, </a:t>
            </a:r>
            <a:r>
              <a:rPr lang="ru-RU" dirty="0">
                <a:hlinkClick r:id="rId8" tooltip="Челябинский металлургический комбинат"/>
              </a:rPr>
              <a:t>Челябинский</a:t>
            </a:r>
            <a:r>
              <a:rPr lang="ru-RU" dirty="0"/>
              <a:t>, </a:t>
            </a:r>
            <a:r>
              <a:rPr lang="ru-RU" dirty="0">
                <a:hlinkClick r:id="rId9" tooltip="Западно-Сибирский металлургический комбинат"/>
              </a:rPr>
              <a:t>Западно-Сибирский</a:t>
            </a:r>
            <a:r>
              <a:rPr lang="ru-RU" dirty="0"/>
              <a:t>, </a:t>
            </a:r>
            <a:r>
              <a:rPr lang="ru-RU" dirty="0">
                <a:hlinkClick r:id="rId10" tooltip="Кузнецкий металлургический комбинат"/>
              </a:rPr>
              <a:t>Кузнецкий</a:t>
            </a:r>
            <a:r>
              <a:rPr lang="ru-RU" dirty="0"/>
              <a:t>, </a:t>
            </a:r>
            <a:r>
              <a:rPr lang="ru-RU" dirty="0">
                <a:hlinkClick r:id="rId11" tooltip="Оскольский электрометаллургический комбинат"/>
              </a:rPr>
              <a:t>Оскольский электрометаллургический комбинаты</a:t>
            </a:r>
            <a:r>
              <a:rPr lang="ru-RU" dirty="0"/>
              <a:t>, </a:t>
            </a:r>
            <a:r>
              <a:rPr lang="ru-RU" dirty="0">
                <a:hlinkClick r:id="rId12" tooltip="Серп и Молот (завод в Москве)"/>
              </a:rPr>
              <a:t>завод «Серп и Молот»</a:t>
            </a:r>
            <a:r>
              <a:rPr lang="ru-RU" dirty="0"/>
              <a:t>, «</a:t>
            </a:r>
            <a:r>
              <a:rPr lang="ru-RU" dirty="0">
                <a:hlinkClick r:id="rId13" tooltip="Криворожсталь"/>
              </a:rPr>
              <a:t>Криворожсталь</a:t>
            </a:r>
            <a:r>
              <a:rPr lang="ru-RU" dirty="0"/>
              <a:t>», «</a:t>
            </a:r>
            <a:r>
              <a:rPr lang="ru-RU" dirty="0" err="1">
                <a:hlinkClick r:id="rId14" tooltip="Запорожсталь"/>
              </a:rPr>
              <a:t>Запорожсталь</a:t>
            </a:r>
            <a:r>
              <a:rPr lang="ru-RU" dirty="0"/>
              <a:t>», «</a:t>
            </a:r>
            <a:r>
              <a:rPr lang="ru-RU" dirty="0" err="1">
                <a:hlinkClick r:id="rId15" tooltip="Азовсталь"/>
              </a:rPr>
              <a:t>Азовсталь</a:t>
            </a:r>
            <a:r>
              <a:rPr lang="ru-RU" dirty="0"/>
              <a:t>», «</a:t>
            </a:r>
            <a:r>
              <a:rPr lang="ru-RU" dirty="0" err="1">
                <a:hlinkClick r:id="rId16" tooltip="Днепроспецсталь"/>
              </a:rPr>
              <a:t>Днепроспецсталь</a:t>
            </a:r>
            <a:r>
              <a:rPr lang="ru-RU" dirty="0"/>
              <a:t>». В городах, где были построены крупнейшие комбинаты, были открыты филиалы института (в Челябинске, Липецке, Магнитогорске, Новокузнецке, Днепропетровске, Ленинграде, </a:t>
            </a:r>
            <a:r>
              <a:rPr lang="ru-RU" dirty="0">
                <a:hlinkClick r:id="rId17" tooltip="Азовгипромез"/>
              </a:rPr>
              <a:t>Жданове</a:t>
            </a:r>
            <a:r>
              <a:rPr lang="ru-RU" dirty="0"/>
              <a:t>). </a:t>
            </a:r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/>
              <a:t>базе отделов института созданы </a:t>
            </a:r>
            <a:r>
              <a:rPr lang="ru-RU" dirty="0" err="1">
                <a:hlinkClick r:id="rId18" tooltip="Гипроцветмет"/>
              </a:rPr>
              <a:t>Гипроцветмет</a:t>
            </a:r>
            <a:r>
              <a:rPr lang="ru-RU" dirty="0"/>
              <a:t> (1930), </a:t>
            </a:r>
            <a:r>
              <a:rPr lang="ru-RU" dirty="0" err="1">
                <a:hlinkClick r:id="rId19" tooltip="Гипромаш (страница отсутствует)"/>
              </a:rPr>
              <a:t>Гипромаш</a:t>
            </a:r>
            <a:r>
              <a:rPr lang="ru-RU" dirty="0"/>
              <a:t> (1930), </a:t>
            </a:r>
            <a:r>
              <a:rPr lang="ru-RU" dirty="0" err="1">
                <a:hlinkClick r:id="rId20" tooltip="Гипроруда"/>
              </a:rPr>
              <a:t>Гипроруда</a:t>
            </a:r>
            <a:r>
              <a:rPr lang="ru-RU" dirty="0"/>
              <a:t> (1932) и другие институты.</a:t>
            </a:r>
          </a:p>
          <a:p>
            <a:pPr algn="just"/>
            <a:r>
              <a:rPr lang="ru-RU" dirty="0"/>
              <a:t>В 1971 году институт награждён </a:t>
            </a:r>
            <a:r>
              <a:rPr lang="ru-RU" dirty="0">
                <a:hlinkClick r:id="rId21" tooltip="Орден Ленина"/>
              </a:rPr>
              <a:t>орденом Ленина</a:t>
            </a:r>
            <a:r>
              <a:rPr lang="ru-RU" baseline="30000" dirty="0">
                <a:hlinkClick r:id="rId22"/>
              </a:rPr>
              <a:t>[5]</a:t>
            </a:r>
            <a:r>
              <a:rPr lang="ru-RU" dirty="0"/>
              <a:t>. </a:t>
            </a:r>
          </a:p>
          <a:p>
            <a:pPr algn="just"/>
            <a:r>
              <a:rPr lang="ru-RU" dirty="0"/>
              <a:t>В 1992 году институт был акционирован (образовано </a:t>
            </a:r>
            <a:r>
              <a:rPr lang="ru-RU" dirty="0" err="1"/>
              <a:t>ОАО</a:t>
            </a:r>
            <a:r>
              <a:rPr lang="ru-RU" dirty="0"/>
              <a:t> «</a:t>
            </a:r>
            <a:r>
              <a:rPr lang="ru-RU" dirty="0" err="1"/>
              <a:t>Гипромез</a:t>
            </a:r>
            <a:r>
              <a:rPr lang="ru-RU" dirty="0"/>
              <a:t>»), на основе филиалов в 1990-е годы были образованы самостоятельные организации («</a:t>
            </a:r>
            <a:r>
              <a:rPr lang="ru-RU" dirty="0" err="1">
                <a:hlinkClick r:id="rId17" tooltip="Азовгипромез"/>
              </a:rPr>
              <a:t>Азовгипромез</a:t>
            </a:r>
            <a:r>
              <a:rPr lang="ru-RU" dirty="0"/>
              <a:t>», «</a:t>
            </a:r>
            <a:r>
              <a:rPr lang="ru-RU" dirty="0" err="1">
                <a:hlinkClick r:id="rId23" tooltip="Сибгипромез"/>
              </a:rPr>
              <a:t>Сибгипромез</a:t>
            </a:r>
            <a:r>
              <a:rPr lang="ru-RU" dirty="0"/>
              <a:t>» и другие, с родовым названием «</a:t>
            </a:r>
            <a:r>
              <a:rPr lang="ru-RU" dirty="0" err="1"/>
              <a:t>гипромезы</a:t>
            </a:r>
            <a:r>
              <a:rPr lang="ru-RU" dirty="0"/>
              <a:t>»), московский «</a:t>
            </a:r>
            <a:r>
              <a:rPr lang="ru-RU" dirty="0" err="1"/>
              <a:t>Гипромез</a:t>
            </a:r>
            <a:r>
              <a:rPr lang="ru-RU" dirty="0"/>
              <a:t>» приобретён компанией «</a:t>
            </a:r>
            <a:r>
              <a:rPr lang="ru-RU" dirty="0" err="1">
                <a:hlinkClick r:id="rId24" tooltip="Металлоинвест"/>
              </a:rPr>
              <a:t>Металлоинвест</a:t>
            </a:r>
            <a:r>
              <a:rPr lang="ru-RU" dirty="0"/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2507" y="426820"/>
            <a:ext cx="8528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Виды деятельности, влияющие на качество проектной документации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7774" y="1203649"/>
            <a:ext cx="7309991" cy="565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8775" y="450709"/>
            <a:ext cx="7445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Программы качества </a:t>
            </a:r>
            <a:r>
              <a:rPr lang="ru-RU" sz="2400" b="1" dirty="0" smtClean="0"/>
              <a:t>при организации выполнения проектных работ </a:t>
            </a:r>
            <a:r>
              <a:rPr lang="ru-RU" sz="2400" b="1" u="sng" dirty="0" smtClean="0"/>
              <a:t>должны определять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5012" y="1753325"/>
            <a:ext cx="940610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Tx/>
              <a:buChar char="-"/>
            </a:pPr>
            <a:r>
              <a:rPr lang="ru-RU" sz="2200" dirty="0" smtClean="0"/>
              <a:t> цели в области качества (например, характеристики и основные технико-экономические показатели объекта проектирования);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>
              <a:buFontTx/>
              <a:buChar char="-"/>
            </a:pPr>
            <a:r>
              <a:rPr lang="ru-RU" sz="2200" dirty="0" smtClean="0"/>
              <a:t> содержание и последовательность этапов процессов проектирования (для отображения составляющих процесса может использоваться технологическая маршрутная карта или схема проектирования);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/>
            <a:r>
              <a:rPr lang="ru-RU" sz="2200" dirty="0" smtClean="0"/>
              <a:t>- конкретное распределение обязанностей и полномочий участников работ на разных этапах выполнения проекта, в том числе установление ответственных за разработку, проверку и обеспечение работ;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8775" y="450709"/>
            <a:ext cx="74458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Программы качества </a:t>
            </a:r>
            <a:r>
              <a:rPr lang="ru-RU" sz="2400" b="1" dirty="0" smtClean="0"/>
              <a:t>при организации выполнения проектных работ </a:t>
            </a:r>
            <a:r>
              <a:rPr lang="ru-RU" sz="2400" b="1" u="sng" dirty="0" smtClean="0"/>
              <a:t>должны определять</a:t>
            </a:r>
          </a:p>
          <a:p>
            <a:pPr algn="ctr"/>
            <a:r>
              <a:rPr lang="ru-RU" sz="2400" b="1" u="sng" dirty="0" smtClean="0"/>
              <a:t> </a:t>
            </a:r>
            <a:r>
              <a:rPr lang="ru-RU" sz="1600" u="sng" dirty="0" smtClean="0"/>
              <a:t>(продолжение)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10547" y="1748909"/>
            <a:ext cx="942815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Tx/>
              <a:buChar char="-"/>
            </a:pPr>
            <a:r>
              <a:rPr lang="ru-RU" sz="2200" dirty="0" smtClean="0"/>
              <a:t> применение конкретных документированных процедур и технологических инструкций по порядку проведения работ для всех задействованных проектных специальностей;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>
              <a:buFontTx/>
              <a:buChar char="-"/>
            </a:pPr>
            <a:r>
              <a:rPr lang="ru-RU" sz="2200" dirty="0" smtClean="0"/>
              <a:t> соответствующие планы и программы контроля и проверки проектной продукции на этапах ее разработки;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>
              <a:buFontTx/>
              <a:buChar char="-"/>
            </a:pPr>
            <a:r>
              <a:rPr lang="ru-RU" sz="2200" dirty="0" smtClean="0"/>
              <a:t> документированную процедуру внесения изменений и поправок в программу качества по мере реализации проектов;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>
              <a:buFontTx/>
              <a:buChar char="-"/>
            </a:pPr>
            <a:r>
              <a:rPr lang="ru-RU" sz="2200" dirty="0" smtClean="0"/>
              <a:t> методику оценки уровня достижения целей в области качества;</a:t>
            </a:r>
          </a:p>
          <a:p>
            <a:pPr lvl="0" algn="just">
              <a:buFontTx/>
              <a:buChar char="-"/>
            </a:pPr>
            <a:endParaRPr lang="ru-RU" sz="2200" dirty="0" smtClean="0"/>
          </a:p>
          <a:p>
            <a:pPr lvl="0" algn="just"/>
            <a:r>
              <a:rPr lang="ru-RU" sz="2200" dirty="0" smtClean="0"/>
              <a:t>- другие меры, обеспечивающие реализацию поставленных программой качества целей.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9401" y="355557"/>
            <a:ext cx="824147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Организация проектирования. Графики.</a:t>
            </a:r>
          </a:p>
          <a:p>
            <a:pPr algn="ctr"/>
            <a:endParaRPr lang="ru-RU" u="sng" dirty="0" smtClean="0"/>
          </a:p>
          <a:p>
            <a:pPr algn="ctr"/>
            <a:r>
              <a:rPr lang="ru-RU" sz="2000" dirty="0" smtClean="0"/>
              <a:t>Организация проектирования требует планирования в виде графиков: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99401" y="1550283"/>
            <a:ext cx="2921330" cy="855023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договорной (директивный) график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13282" y="1594560"/>
            <a:ext cx="2921330" cy="855023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организационный график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5005" y="3021582"/>
            <a:ext cx="36694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календарный план-график – приложение к договору (контракту) с заказчиком:</a:t>
            </a:r>
          </a:p>
          <a:p>
            <a:pPr algn="just"/>
            <a:r>
              <a:rPr lang="ru-RU" dirty="0" smtClean="0"/>
              <a:t>определяет договорные сроки выдачи технической документации на отдельные этапы, участки, виды работ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95512" y="3077184"/>
            <a:ext cx="48989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Установлены последовательность и сроки проектных операций в соответствии с технологией проектирования участниками работы, включая собственные отделы проектной организации и субподрядные организации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65990" y="5022069"/>
            <a:ext cx="6056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 ТЭО, проект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 рабочий проект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 рабочая документация по объекту проектирования:</a:t>
            </a:r>
          </a:p>
          <a:p>
            <a:pPr algn="just"/>
            <a:r>
              <a:rPr lang="ru-RU" sz="1600" dirty="0" smtClean="0"/>
              <a:t> - пусковой комплекс, производственная мощность, основной цех, объекты вспомогательного назначения, инженерного обеспечения (сети, дороги и т.п.).</a:t>
            </a:r>
            <a:endParaRPr lang="ru-RU" sz="1600" dirty="0"/>
          </a:p>
        </p:txBody>
      </p:sp>
      <p:sp>
        <p:nvSpPr>
          <p:cNvPr id="26" name="Стрелка вниз 25"/>
          <p:cNvSpPr/>
          <p:nvPr/>
        </p:nvSpPr>
        <p:spPr>
          <a:xfrm>
            <a:off x="1909995" y="2498651"/>
            <a:ext cx="354740" cy="45416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6786979" y="2530550"/>
            <a:ext cx="347468" cy="445276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340242" y="3019647"/>
            <a:ext cx="3859618" cy="21266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4784651" y="3055090"/>
            <a:ext cx="24811" cy="188905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4198776" y="3040912"/>
            <a:ext cx="11717" cy="2184231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329609" y="3076932"/>
            <a:ext cx="21265" cy="2062716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54419" y="5229773"/>
            <a:ext cx="3802911" cy="1772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813005" y="3048001"/>
            <a:ext cx="4820093" cy="3543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765990" y="4945224"/>
            <a:ext cx="4872533" cy="34936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9660727" y="3066445"/>
            <a:ext cx="24811" cy="188905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35352" y="892027"/>
            <a:ext cx="3111335" cy="797441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Детальные графики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00052" y="904966"/>
            <a:ext cx="3572498" cy="78575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графики выполнения технической документации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2475" y="1830734"/>
            <a:ext cx="86106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составляют по объектам пускового комплекса и включают:</a:t>
            </a:r>
          </a:p>
          <a:p>
            <a:endParaRPr lang="ru-RU" sz="20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 исполнителей работ (отделы, группы, субподрядные организации)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 наименование работ, определяющих содержание выдаваемых заданий или законченной документации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 сроки выдачи и обмена заданиями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 сроки выдачи промежуточных чертежей и другой документации по отдельным частям проекта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 сроки выдачи сборника спецификаций оборудования, сметной документации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 сроки выдачи сводной ведомости потребности в материалах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 сроки выдачи технологических и иных чертежей, материалов, требующих контроля</a:t>
            </a:r>
            <a:endParaRPr lang="ru-RU" sz="2000" dirty="0"/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4200526" y="1148315"/>
            <a:ext cx="1126386" cy="297711"/>
          </a:xfrm>
          <a:prstGeom prst="notch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212" y="1946336"/>
            <a:ext cx="98202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</a:t>
            </a:r>
            <a:r>
              <a:rPr lang="ru-RU" b="1" dirty="0" smtClean="0"/>
              <a:t>Подготовительные работы:</a:t>
            </a:r>
          </a:p>
          <a:p>
            <a:endParaRPr lang="ru-RU" dirty="0" smtClean="0"/>
          </a:p>
          <a:p>
            <a:pPr lvl="0" algn="just"/>
            <a:r>
              <a:rPr lang="ru-RU" dirty="0" smtClean="0"/>
              <a:t>1.1. Участие в составлении графика подготовительных работ.</a:t>
            </a:r>
          </a:p>
          <a:p>
            <a:pPr lvl="0" algn="just"/>
            <a:r>
              <a:rPr lang="ru-RU" dirty="0" smtClean="0"/>
              <a:t>1.2. Определение состава исполнителей.</a:t>
            </a:r>
          </a:p>
          <a:p>
            <a:pPr lvl="0" algn="just"/>
            <a:r>
              <a:rPr lang="ru-RU" dirty="0" smtClean="0"/>
              <a:t>1.3. Составление, согласование и утверждение графика на проектирование.</a:t>
            </a:r>
          </a:p>
          <a:p>
            <a:pPr lvl="0" algn="just"/>
            <a:r>
              <a:rPr lang="ru-RU" dirty="0" smtClean="0"/>
              <a:t>1.4. Задание на составление сметы на проектирование.</a:t>
            </a:r>
          </a:p>
          <a:p>
            <a:pPr lvl="0" algn="just"/>
            <a:r>
              <a:rPr lang="ru-RU" dirty="0" smtClean="0"/>
              <a:t>1.5. Задание на составление детального графика на проектирование.</a:t>
            </a:r>
          </a:p>
          <a:p>
            <a:pPr lvl="0" algn="just"/>
            <a:r>
              <a:rPr lang="ru-RU" dirty="0" smtClean="0"/>
              <a:t>1.6. Подготовка и выдача задания на разработку технологического задания на проектирование.</a:t>
            </a:r>
          </a:p>
          <a:p>
            <a:pPr algn="just"/>
            <a:r>
              <a:rPr lang="ru-RU" dirty="0" smtClean="0"/>
              <a:t>1.7. Согласование и получение утвержденного </a:t>
            </a:r>
            <a:r>
              <a:rPr lang="ru-RU" u="sng" dirty="0" smtClean="0"/>
              <a:t>технологического задания от отраслевых НИИ (ТЛЗ)</a:t>
            </a:r>
            <a:r>
              <a:rPr lang="ru-RU" dirty="0" smtClean="0"/>
              <a:t>.</a:t>
            </a:r>
          </a:p>
          <a:p>
            <a:pPr lvl="0" algn="just"/>
            <a:r>
              <a:rPr lang="ru-RU" dirty="0" smtClean="0"/>
              <a:t>1.8. Получение данных по оборудованию, намечаемому к применению в проекте.</a:t>
            </a:r>
          </a:p>
          <a:p>
            <a:pPr lvl="0" algn="just"/>
            <a:r>
              <a:rPr lang="ru-RU" dirty="0" smtClean="0"/>
              <a:t>1.9. Анализ проектных и литературных источников для поиска аналога.</a:t>
            </a:r>
          </a:p>
          <a:p>
            <a:pPr algn="just"/>
            <a:r>
              <a:rPr lang="ru-RU" dirty="0" smtClean="0"/>
              <a:t>1.10. Получение исходных данных по оборудованию от заказчика или завода-изготовителя.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00050" y="337364"/>
            <a:ext cx="9372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 </a:t>
            </a:r>
          </a:p>
          <a:p>
            <a:pPr algn="ctr"/>
            <a:r>
              <a:rPr lang="ru-RU" dirty="0" smtClean="0"/>
              <a:t>(детальный график)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886" y="1884385"/>
            <a:ext cx="987178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2. </a:t>
            </a:r>
            <a:r>
              <a:rPr lang="ru-RU" sz="2000" b="1" dirty="0" smtClean="0"/>
              <a:t>Проработка полученных заданий на выполнение проекта:</a:t>
            </a:r>
          </a:p>
          <a:p>
            <a:endParaRPr lang="ru-RU" sz="2000" dirty="0" smtClean="0"/>
          </a:p>
          <a:p>
            <a:pPr lvl="0"/>
            <a:r>
              <a:rPr lang="ru-RU" sz="2000" dirty="0" smtClean="0"/>
              <a:t>2.1. Задание от Экономического отдела.</a:t>
            </a:r>
          </a:p>
          <a:p>
            <a:pPr lvl="0" algn="just"/>
            <a:r>
              <a:rPr lang="ru-RU" sz="2000" dirty="0" smtClean="0"/>
              <a:t>2.2. Задание от Доменного отдела.</a:t>
            </a:r>
          </a:p>
          <a:p>
            <a:pPr lvl="0" algn="just"/>
            <a:r>
              <a:rPr lang="ru-RU" sz="2000" dirty="0" smtClean="0"/>
              <a:t>2.3. Задание от Прокатного отдела.</a:t>
            </a:r>
          </a:p>
          <a:p>
            <a:pPr lvl="0" algn="just"/>
            <a:r>
              <a:rPr lang="ru-RU" sz="2000" dirty="0" smtClean="0"/>
              <a:t>2.4. Указание главного инженера проекта (ГИП )</a:t>
            </a:r>
          </a:p>
          <a:p>
            <a:pPr lvl="0" algn="just"/>
            <a:r>
              <a:rPr lang="ru-RU" sz="2000" dirty="0" smtClean="0"/>
              <a:t>2.5. Согласование указаний и распоряжений по составу, оформлению и комплектности проектной документации с ГИП.</a:t>
            </a:r>
          </a:p>
          <a:p>
            <a:pPr lvl="0" algn="just"/>
            <a:r>
              <a:rPr lang="ru-RU" sz="2000" dirty="0" smtClean="0"/>
              <a:t>2.6. Выдача указаний по оформлению основных надписей на чертежах, ведомостях, спецификациях после со­гласования с ГИП.</a:t>
            </a:r>
          </a:p>
          <a:p>
            <a:pPr lvl="0" algn="just"/>
            <a:r>
              <a:rPr lang="ru-RU" sz="2000" dirty="0" smtClean="0"/>
              <a:t>2.7. Согласование смет к договорам субподрядных организаций.</a:t>
            </a:r>
          </a:p>
          <a:p>
            <a:pPr lvl="0" algn="just"/>
            <a:r>
              <a:rPr lang="ru-RU" sz="2000" dirty="0" smtClean="0"/>
              <a:t>2.8. Составление смет на выполнение технических заданий на разработку и изготовление оборудования индивидуального изготовления, нового технологического оборудования, включая нетиповое и нестандартизированное.</a:t>
            </a:r>
          </a:p>
          <a:p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91886" y="404039"/>
            <a:ext cx="94569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 </a:t>
            </a:r>
          </a:p>
          <a:p>
            <a:pPr algn="ctr"/>
            <a:r>
              <a:rPr lang="ru-RU" dirty="0" smtClean="0"/>
              <a:t>(продолжение)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0244" y="1999474"/>
            <a:ext cx="951858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3. Расчетная часть. Определение состава цеха:</a:t>
            </a:r>
          </a:p>
          <a:p>
            <a:endParaRPr lang="ru-RU" sz="2000" dirty="0" smtClean="0"/>
          </a:p>
          <a:p>
            <a:pPr lvl="0"/>
            <a:r>
              <a:rPr lang="ru-RU" sz="2000" dirty="0" smtClean="0"/>
              <a:t>3.1. Определение типа, ёмкости, количества конвертеров, цикла плавки, производительности цеха,</a:t>
            </a:r>
          </a:p>
          <a:p>
            <a:pPr lvl="0" algn="just"/>
            <a:r>
              <a:rPr lang="ru-RU" sz="2000" dirty="0" smtClean="0"/>
              <a:t>3.2. Определение типа, емкости, количества оборудования, загруженности участков.</a:t>
            </a:r>
          </a:p>
          <a:p>
            <a:pPr lvl="0"/>
            <a:r>
              <a:rPr lang="ru-RU" sz="2000" dirty="0" smtClean="0"/>
              <a:t>3.3. Объёмно-планировочные         проработки конвертерного  отделения,   пролетов, участков. Выбор планировки.   Выполнение    чертежей    для    выдачи заданий.</a:t>
            </a:r>
          </a:p>
          <a:p>
            <a:pPr lvl="0" algn="just"/>
            <a:r>
              <a:rPr lang="ru-RU" sz="2000" dirty="0" smtClean="0"/>
              <a:t>3.4. Расчет шихты, выхода жидкой стали, составление материального и теплового балансов. Определение потребности в шихтовых материалах (лом, чугун, ферросплавы, порошки, шлакообразующие материалы, теплоизолирующие материалы и др.).</a:t>
            </a:r>
          </a:p>
          <a:p>
            <a:pPr lvl="0"/>
            <a:r>
              <a:rPr lang="ru-RU" sz="2000" dirty="0" smtClean="0"/>
              <a:t>3.5. Определение потребности в огнеупорных изделиях и массах.</a:t>
            </a:r>
          </a:p>
          <a:p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20724" y="404039"/>
            <a:ext cx="863762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 </a:t>
            </a:r>
          </a:p>
          <a:p>
            <a:pPr algn="ctr"/>
            <a:r>
              <a:rPr lang="ru-RU" dirty="0" smtClean="0"/>
              <a:t>(продолжение)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2773" y="506676"/>
            <a:ext cx="863762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 </a:t>
            </a:r>
          </a:p>
          <a:p>
            <a:pPr algn="ctr"/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2349" y="2149019"/>
            <a:ext cx="94184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dirty="0" smtClean="0"/>
              <a:t>3.6. Определение потребности в кислороде, аргоне, азоте, природном (коксовом) газе, сжатом воздухе.</a:t>
            </a:r>
          </a:p>
          <a:p>
            <a:pPr lvl="0" algn="just"/>
            <a:r>
              <a:rPr lang="ru-RU" sz="2000" dirty="0" smtClean="0"/>
              <a:t>3.7. Определение количества конвертерных газов.</a:t>
            </a:r>
          </a:p>
          <a:p>
            <a:pPr lvl="0" algn="just"/>
            <a:r>
              <a:rPr lang="ru-RU" sz="2000" dirty="0" smtClean="0"/>
              <a:t>3.8. Расчет теплодымовыделений.</a:t>
            </a:r>
          </a:p>
          <a:p>
            <a:pPr lvl="0" algn="just"/>
            <a:r>
              <a:rPr lang="ru-RU" sz="2000" dirty="0" smtClean="0"/>
              <a:t>3.9. Расчет расхода смазочных масел.</a:t>
            </a:r>
          </a:p>
          <a:p>
            <a:pPr algn="just"/>
            <a:r>
              <a:rPr lang="ru-RU" sz="2000" dirty="0" smtClean="0"/>
              <a:t>3.10. Определение нагрузок от технологического оборудования, материалов на пол, площадки.</a:t>
            </a:r>
          </a:p>
          <a:p>
            <a:pPr lvl="0" algn="just"/>
            <a:r>
              <a:rPr lang="ru-RU" sz="2000" dirty="0" smtClean="0"/>
              <a:t>3.11. Выбор схемы уборки шлака из цеха.</a:t>
            </a:r>
          </a:p>
          <a:p>
            <a:pPr lvl="0" algn="just"/>
            <a:r>
              <a:rPr lang="ru-RU" sz="2000" dirty="0" smtClean="0"/>
              <a:t>3.12. Выбор схемы подачи чугуна в цех.</a:t>
            </a:r>
          </a:p>
          <a:p>
            <a:pPr lvl="0" algn="just"/>
            <a:r>
              <a:rPr lang="ru-RU" sz="2000" dirty="0" smtClean="0"/>
              <a:t>3.13. Определение необходимости и схемы дефосфорации, десульфурации чугуна (по ТЛЗ).</a:t>
            </a:r>
          </a:p>
          <a:p>
            <a:pPr lvl="0" algn="just"/>
            <a:r>
              <a:rPr lang="ru-RU" sz="2000" dirty="0" smtClean="0"/>
              <a:t>3.14. Определение необходимости и схемы внепечной обработки стали (электроподогрев, продувка инертными газами, вакуумирование и др.).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3290" y="1705944"/>
            <a:ext cx="964373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4. Выдача заданий:</a:t>
            </a:r>
          </a:p>
          <a:p>
            <a:endParaRPr lang="ru-RU" sz="2200" dirty="0" smtClean="0"/>
          </a:p>
          <a:p>
            <a:r>
              <a:rPr lang="ru-RU" sz="2200" dirty="0" smtClean="0"/>
              <a:t>4.1. Доменному отделу — потребность в чугуне.</a:t>
            </a:r>
          </a:p>
          <a:p>
            <a:pPr lvl="0" algn="just"/>
            <a:r>
              <a:rPr lang="ru-RU" sz="2200" dirty="0" smtClean="0"/>
              <a:t>4.2. Отделу непрерывной разливки стали — емкость ковшей и график выпусков.</a:t>
            </a:r>
          </a:p>
          <a:p>
            <a:pPr lvl="0" algn="just"/>
            <a:r>
              <a:rPr lang="ru-RU" sz="2200" dirty="0" smtClean="0"/>
              <a:t>4.3. Генеральный план и транспорт:</a:t>
            </a:r>
          </a:p>
          <a:p>
            <a:pPr algn="just"/>
            <a:r>
              <a:rPr lang="uk-UA" sz="2200" dirty="0" smtClean="0"/>
              <a:t>4.3.1. </a:t>
            </a:r>
            <a:r>
              <a:rPr lang="ru-RU" sz="2200" dirty="0" smtClean="0"/>
              <a:t>Габариты.</a:t>
            </a:r>
          </a:p>
          <a:p>
            <a:pPr lvl="0" algn="just"/>
            <a:r>
              <a:rPr lang="ru-RU" sz="2200" dirty="0" smtClean="0"/>
              <a:t>4.3.2. Грузообороты и ведомость поступления и отправки грузов.</a:t>
            </a:r>
          </a:p>
          <a:p>
            <a:pPr algn="just"/>
            <a:r>
              <a:rPr lang="ru-RU" sz="2200" dirty="0" smtClean="0"/>
              <a:t>4.4. Газоотводящий тракт:</a:t>
            </a:r>
          </a:p>
          <a:p>
            <a:pPr algn="just"/>
            <a:r>
              <a:rPr lang="ru-RU" sz="2200" dirty="0" smtClean="0"/>
              <a:t>4.4.1. Газоотводящий тракт конвертера.</a:t>
            </a:r>
          </a:p>
          <a:p>
            <a:pPr lvl="0" algn="just"/>
            <a:r>
              <a:rPr lang="ru-RU" sz="2200" dirty="0" smtClean="0"/>
              <a:t>4.4.2. Газоочистка.</a:t>
            </a:r>
          </a:p>
          <a:p>
            <a:pPr lvl="0" algn="just"/>
            <a:r>
              <a:rPr lang="ru-RU" sz="2200" dirty="0" smtClean="0"/>
              <a:t>4.4.3. Газоотводящий тракт от неорганизованных выбросов.</a:t>
            </a:r>
          </a:p>
          <a:p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94522" y="404038"/>
            <a:ext cx="921300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 </a:t>
            </a:r>
          </a:p>
          <a:p>
            <a:pPr algn="ctr"/>
            <a:r>
              <a:rPr lang="ru-RU" dirty="0" smtClean="0"/>
              <a:t>(продолжение)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462" y="367784"/>
            <a:ext cx="92158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Этапы проектного дела в СССР и </a:t>
            </a:r>
            <a:r>
              <a:rPr lang="ru-RU" sz="2400" b="1" dirty="0" smtClean="0"/>
              <a:t>Украине</a:t>
            </a:r>
            <a:r>
              <a:rPr lang="ru-RU" sz="2400" b="1" dirty="0" smtClean="0"/>
              <a:t> </a:t>
            </a:r>
            <a:r>
              <a:rPr lang="ru-RU" sz="2400" b="1" dirty="0" smtClean="0"/>
              <a:t>в области металлургии и металлургического машиностроения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78498" y="1725249"/>
            <a:ext cx="920931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3. Дальнейшее развитие отрасли в годы послевоенных пятилеток, в 1970-80-х годах.</a:t>
            </a:r>
          </a:p>
          <a:p>
            <a:pPr algn="just"/>
            <a:endParaRPr lang="ru-RU" sz="2200" dirty="0" smtClean="0"/>
          </a:p>
          <a:p>
            <a:r>
              <a:rPr lang="ru-RU" sz="2200" dirty="0" smtClean="0"/>
              <a:t>4. Детерминизм концепции «индустриализации»: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dirty="0" smtClean="0"/>
              <a:t> завод подобен часовому механизму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dirty="0" smtClean="0"/>
              <a:t> все предприятия страны надо согласованно развивать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dirty="0" smtClean="0"/>
              <a:t> всё! можно и нужно рассчитать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dirty="0" smtClean="0"/>
              <a:t> широкое распространение стандартных и типовых проектов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sz="2200" dirty="0" smtClean="0"/>
              <a:t> централизация и специализация проектного дела решит проблему качества и сроков</a:t>
            </a:r>
          </a:p>
          <a:p>
            <a:pPr lvl="1"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/>
            <a:r>
              <a:rPr lang="ru-RU" sz="2200" dirty="0" smtClean="0"/>
              <a:t>5. После 90-х годов – переход к рыночным отношениям, в т.ч. организации проектного дела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4522" y="404038"/>
            <a:ext cx="92130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6490" y="1810464"/>
            <a:ext cx="91346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b="1" dirty="0" smtClean="0"/>
          </a:p>
          <a:p>
            <a:pPr lvl="0"/>
            <a:r>
              <a:rPr lang="ru-RU" sz="2200" dirty="0" smtClean="0"/>
              <a:t>4.5. Сети сжатого воздуха и пара.</a:t>
            </a:r>
          </a:p>
          <a:p>
            <a:pPr lvl="0" algn="just"/>
            <a:r>
              <a:rPr lang="ru-RU" sz="2200" dirty="0" smtClean="0"/>
              <a:t>4.6. Подвод смазочных материалов.</a:t>
            </a:r>
          </a:p>
          <a:p>
            <a:pPr lvl="0" algn="just"/>
            <a:r>
              <a:rPr lang="ru-RU" sz="2200" dirty="0" smtClean="0"/>
              <a:t>4.7. Аэрация здания, отопление и вентиляция.</a:t>
            </a:r>
          </a:p>
          <a:p>
            <a:pPr lvl="0" algn="just"/>
            <a:r>
              <a:rPr lang="ru-RU" sz="2200" dirty="0" smtClean="0"/>
              <a:t>4.8. Водоснабжение и канализация.</a:t>
            </a:r>
          </a:p>
          <a:p>
            <a:pPr lvl="0" algn="just"/>
            <a:r>
              <a:rPr lang="ru-RU" sz="2200" dirty="0" smtClean="0"/>
              <a:t>4.9. Складское хозяйство. Подача в цех сыпучих материалов, ферросплавов.</a:t>
            </a:r>
          </a:p>
          <a:p>
            <a:pPr algn="just"/>
            <a:r>
              <a:rPr lang="ru-RU" sz="2200" dirty="0" smtClean="0"/>
              <a:t>4.10. Механизация дозирования и подачи сыпучих материалов в конвертер, ферросплавов, извести, теплоизолирующих материалов в сталеразливочный ковш.</a:t>
            </a:r>
          </a:p>
          <a:p>
            <a:pPr lvl="0" algn="just"/>
            <a:r>
              <a:rPr lang="ru-RU" sz="2200" dirty="0" smtClean="0"/>
              <a:t>4.11. Пневмотранспорт проб.</a:t>
            </a:r>
          </a:p>
          <a:p>
            <a:pPr lvl="0" algn="just"/>
            <a:r>
              <a:rPr lang="ru-RU" sz="2200" dirty="0" smtClean="0"/>
              <a:t>4.12. Архитектурно-строительная часть здания, встроенные помещения.</a:t>
            </a:r>
          </a:p>
          <a:p>
            <a:pPr lvl="0" algn="just"/>
            <a:r>
              <a:rPr lang="ru-RU" sz="2200" dirty="0" smtClean="0"/>
              <a:t>4.13. Фундаменты колонн здания, фундаменты под оборудование.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5222" y="1855234"/>
            <a:ext cx="916459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dirty="0" smtClean="0"/>
          </a:p>
          <a:p>
            <a:pPr lvl="0"/>
            <a:r>
              <a:rPr lang="ru-RU" sz="2200" dirty="0" smtClean="0"/>
              <a:t>4.14. Металлоконструкции здания, встроенных помещений, технологических площадок.</a:t>
            </a:r>
          </a:p>
          <a:p>
            <a:pPr lvl="0"/>
            <a:r>
              <a:rPr lang="ru-RU" sz="2200" dirty="0" smtClean="0"/>
              <a:t>4.15. Газовое хозяйство; кислород, газ (природный, доменный, коксовый, конвертерный), аргон, азот.</a:t>
            </a:r>
          </a:p>
          <a:p>
            <a:pPr lvl="0"/>
            <a:r>
              <a:rPr lang="ru-RU" sz="2200" dirty="0" smtClean="0"/>
              <a:t>4.16. Средства контроля и системы управления. АСУП, АСУТП выплавки стали.</a:t>
            </a:r>
          </a:p>
          <a:p>
            <a:pPr lvl="0"/>
            <a:r>
              <a:rPr lang="ru-RU" sz="2200" dirty="0" smtClean="0"/>
              <a:t>4.17. Электроснабжение, электропривод, электроосвещение;</a:t>
            </a:r>
          </a:p>
          <a:p>
            <a:pPr lvl="0"/>
            <a:r>
              <a:rPr lang="ru-RU" sz="2200" dirty="0" smtClean="0"/>
              <a:t>4.18. Связь и</a:t>
            </a:r>
            <a:r>
              <a:rPr lang="ru-RU" sz="2200" b="1" dirty="0" smtClean="0"/>
              <a:t> </a:t>
            </a:r>
            <a:r>
              <a:rPr lang="ru-RU" sz="2200" dirty="0" smtClean="0"/>
              <a:t>сигнализация.</a:t>
            </a:r>
          </a:p>
          <a:p>
            <a:pPr lvl="0"/>
            <a:r>
              <a:rPr lang="ru-RU" sz="2200" dirty="0" smtClean="0"/>
              <a:t>4.19. Автоматическое пожаротушение.</a:t>
            </a:r>
          </a:p>
          <a:p>
            <a:pPr lvl="0"/>
            <a:r>
              <a:rPr lang="ru-RU" sz="2200" dirty="0" smtClean="0"/>
              <a:t>4.20. Водопонижение и дренаж района конвертерного отделения.</a:t>
            </a:r>
          </a:p>
          <a:p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71804" y="404039"/>
            <a:ext cx="91207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dirty="0" smtClean="0"/>
              <a:t>(продолжение)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7241" y="404039"/>
            <a:ext cx="947534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 </a:t>
            </a:r>
          </a:p>
          <a:p>
            <a:pPr algn="ctr"/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1101" y="1486164"/>
            <a:ext cx="90198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b="1" dirty="0" smtClean="0"/>
          </a:p>
          <a:p>
            <a:pPr lvl="0"/>
            <a:r>
              <a:rPr lang="ru-RU" sz="2200" dirty="0" smtClean="0"/>
              <a:t>4.21. Футеровка конвертеров, сталеразливочных ковшей, вакуум-камер, крышек, днищ конвертеров.</a:t>
            </a:r>
          </a:p>
          <a:p>
            <a:r>
              <a:rPr lang="uk-UA" sz="2200" dirty="0" smtClean="0"/>
              <a:t> </a:t>
            </a:r>
            <a:r>
              <a:rPr lang="ru-RU" sz="2200" dirty="0" smtClean="0"/>
              <a:t>4.22. Защита атмосферы.</a:t>
            </a:r>
          </a:p>
          <a:p>
            <a:pPr lvl="0"/>
            <a:r>
              <a:rPr lang="ru-RU" sz="2200" dirty="0" smtClean="0"/>
              <a:t>4.23. Штаты.</a:t>
            </a:r>
          </a:p>
          <a:p>
            <a:pPr lvl="0"/>
            <a:r>
              <a:rPr lang="ru-RU" sz="2200" dirty="0" smtClean="0"/>
              <a:t>4.24. Шлакопереработка.</a:t>
            </a:r>
          </a:p>
          <a:p>
            <a:pPr lvl="0"/>
            <a:r>
              <a:rPr lang="ru-RU" sz="2200" dirty="0" smtClean="0"/>
              <a:t>4.25. Огнеупоры, известь.</a:t>
            </a:r>
          </a:p>
          <a:p>
            <a:pPr lvl="0"/>
            <a:r>
              <a:rPr lang="ru-RU" sz="2200" dirty="0" smtClean="0"/>
              <a:t>4.26. Печное хозяйство.</a:t>
            </a:r>
          </a:p>
          <a:p>
            <a:pPr lvl="0"/>
            <a:r>
              <a:rPr lang="ru-RU" sz="2200" dirty="0" smtClean="0"/>
              <a:t>4.27. Лабораторное и ремонтное хозяйство.</a:t>
            </a:r>
          </a:p>
          <a:p>
            <a:pPr lvl="0"/>
            <a:r>
              <a:rPr lang="ru-RU" sz="2200" dirty="0" smtClean="0"/>
              <a:t>4.28. Организация строительства.</a:t>
            </a:r>
          </a:p>
          <a:p>
            <a:pPr lvl="0"/>
            <a:r>
              <a:rPr lang="ru-RU" sz="2200" dirty="0" smtClean="0"/>
              <a:t>4.29. Сметы.</a:t>
            </a:r>
          </a:p>
          <a:p>
            <a:pPr lvl="0"/>
            <a:r>
              <a:rPr lang="ru-RU" sz="2200" dirty="0" smtClean="0"/>
              <a:t>4.30. Экономическая часть.</a:t>
            </a:r>
          </a:p>
          <a:p>
            <a:pPr lvl="0"/>
            <a:r>
              <a:rPr lang="ru-RU" sz="2200" dirty="0" smtClean="0"/>
              <a:t>4.31. Спецификация на оборудование.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525" y="1729378"/>
            <a:ext cx="987742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/>
              <a:t>5. Согласование всех заданий, выдаваемых смежными отделами и контрагентами.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b="1" dirty="0" smtClean="0"/>
              <a:t>6. Согласование промежуточных чертежей:</a:t>
            </a:r>
          </a:p>
          <a:p>
            <a:pPr lvl="0"/>
            <a:endParaRPr lang="ru-RU" sz="2000" dirty="0" smtClean="0"/>
          </a:p>
          <a:p>
            <a:pPr algn="just"/>
            <a:r>
              <a:rPr lang="uk-UA" sz="2000" dirty="0" smtClean="0"/>
              <a:t> 6.1. </a:t>
            </a:r>
            <a:r>
              <a:rPr lang="ru-RU" sz="2000" dirty="0" smtClean="0"/>
              <a:t>Предварительный генплан.</a:t>
            </a:r>
          </a:p>
          <a:p>
            <a:pPr lvl="0" algn="just"/>
            <a:r>
              <a:rPr lang="uk-UA" sz="2000" dirty="0" smtClean="0"/>
              <a:t>6.2. </a:t>
            </a:r>
            <a:r>
              <a:rPr lang="ru-RU" sz="2000" dirty="0" smtClean="0"/>
              <a:t>Архитектурно-строительные чертежи (здания, встроенных помещений).</a:t>
            </a:r>
          </a:p>
          <a:p>
            <a:pPr lvl="0" algn="just"/>
            <a:r>
              <a:rPr lang="uk-UA" sz="2000" dirty="0" smtClean="0"/>
              <a:t>6.3. </a:t>
            </a:r>
            <a:r>
              <a:rPr lang="ru-RU" sz="2000" dirty="0" smtClean="0"/>
              <a:t>Чертежи  металлоконструкций  (зданий, технологических площадок).</a:t>
            </a:r>
          </a:p>
          <a:p>
            <a:pPr lvl="0" algn="just"/>
            <a:r>
              <a:rPr lang="uk-UA" sz="2000" dirty="0" smtClean="0"/>
              <a:t>6.4. </a:t>
            </a:r>
            <a:r>
              <a:rPr lang="ru-RU" sz="2000" dirty="0" smtClean="0"/>
              <a:t>Чертежи  фундаментов  (колонн зданий, фундаментов под оборудование).</a:t>
            </a:r>
          </a:p>
          <a:p>
            <a:pPr lvl="0" algn="just"/>
            <a:r>
              <a:rPr lang="uk-UA" sz="2000" dirty="0" smtClean="0"/>
              <a:t>6.5. </a:t>
            </a:r>
            <a:r>
              <a:rPr lang="ru-RU" sz="2000" dirty="0" smtClean="0"/>
              <a:t>Газоотводящий тракт; сети сжатого воздуха, пара и др.</a:t>
            </a:r>
          </a:p>
          <a:p>
            <a:pPr lvl="0" algn="just"/>
            <a:r>
              <a:rPr lang="uk-UA" sz="2000" dirty="0" smtClean="0"/>
              <a:t>6.6. </a:t>
            </a:r>
            <a:r>
              <a:rPr lang="ru-RU" sz="2000" dirty="0" smtClean="0"/>
              <a:t>Сети кислорода, аргона, азота, горючих газов (внутрицеховые сети, вводы, выпуски).</a:t>
            </a:r>
          </a:p>
          <a:p>
            <a:pPr lvl="0" algn="just"/>
            <a:r>
              <a:rPr lang="uk-UA" sz="2000" dirty="0" smtClean="0"/>
              <a:t>6.7. </a:t>
            </a:r>
            <a:r>
              <a:rPr lang="ru-RU" sz="2000" dirty="0" smtClean="0"/>
              <a:t>Аэрация зданий, отопление и вентиляция.</a:t>
            </a:r>
          </a:p>
          <a:p>
            <a:pPr lvl="0" algn="just"/>
            <a:r>
              <a:rPr lang="uk-UA" sz="2000" dirty="0" smtClean="0"/>
              <a:t>6.8. </a:t>
            </a:r>
            <a:r>
              <a:rPr lang="ru-RU" sz="2000" dirty="0" smtClean="0"/>
              <a:t>Водоснабжение и канализация (внутрицеховые сети, вводы, выпуски).</a:t>
            </a:r>
          </a:p>
          <a:p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850603" y="361508"/>
            <a:ext cx="86883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</a:t>
            </a:r>
          </a:p>
          <a:p>
            <a:pPr algn="ctr"/>
            <a:r>
              <a:rPr lang="ru-RU" b="1" dirty="0" smtClean="0"/>
              <a:t> </a:t>
            </a:r>
            <a:r>
              <a:rPr lang="ru-RU" dirty="0" smtClean="0"/>
              <a:t>(продолжение)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0603" y="361508"/>
            <a:ext cx="86883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</a:t>
            </a:r>
          </a:p>
          <a:p>
            <a:pPr algn="ctr"/>
            <a:r>
              <a:rPr lang="ru-RU" b="1" dirty="0" smtClean="0"/>
              <a:t> </a:t>
            </a:r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6815" y="1471940"/>
            <a:ext cx="9817873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300" dirty="0" smtClean="0"/>
          </a:p>
          <a:p>
            <a:pPr lvl="0"/>
            <a:endParaRPr lang="ru-RU" sz="2200" b="1" dirty="0" smtClean="0"/>
          </a:p>
          <a:p>
            <a:pPr lvl="0"/>
            <a:r>
              <a:rPr lang="uk-UA" sz="2200" dirty="0" smtClean="0"/>
              <a:t>6.9. </a:t>
            </a:r>
            <a:r>
              <a:rPr lang="ru-RU" sz="2200" dirty="0" smtClean="0"/>
              <a:t>Механизация дозирования и подачи сыпучих материалов в конвертер, ферросплавов, извести, теплоизолирующих материалов в сталеразливочный ковш. Складское хозяйство.</a:t>
            </a:r>
          </a:p>
          <a:p>
            <a:r>
              <a:rPr lang="uk-UA" sz="2200" dirty="0" smtClean="0"/>
              <a:t>6.10. </a:t>
            </a:r>
            <a:r>
              <a:rPr lang="ru-RU" sz="2200" dirty="0" smtClean="0"/>
              <a:t>Пневмотранспорт проб.</a:t>
            </a:r>
          </a:p>
          <a:p>
            <a:r>
              <a:rPr lang="uk-UA" sz="2200" dirty="0" smtClean="0"/>
              <a:t>6.11. </a:t>
            </a:r>
            <a:r>
              <a:rPr lang="ru-RU" sz="2200" dirty="0" smtClean="0"/>
              <a:t>Газоотводящий тракт от неорганизованных выбросов.</a:t>
            </a:r>
          </a:p>
          <a:p>
            <a:r>
              <a:rPr lang="ru-RU" sz="2200" dirty="0" smtClean="0"/>
              <a:t>6.12. АСУТП выплавки стали.</a:t>
            </a:r>
          </a:p>
          <a:p>
            <a:r>
              <a:rPr lang="uk-UA" sz="2200" dirty="0" smtClean="0"/>
              <a:t>6.13. </a:t>
            </a:r>
            <a:r>
              <a:rPr lang="ru-RU" sz="2200" dirty="0" smtClean="0"/>
              <a:t>Средства контроля и системы управления.</a:t>
            </a:r>
          </a:p>
          <a:p>
            <a:r>
              <a:rPr lang="uk-UA" sz="2200" dirty="0" smtClean="0"/>
              <a:t>6.14. </a:t>
            </a:r>
            <a:r>
              <a:rPr lang="ru-RU" sz="2200" dirty="0" smtClean="0"/>
              <a:t>Электроснабжение, электропривод, электроосвещение.</a:t>
            </a:r>
          </a:p>
          <a:p>
            <a:r>
              <a:rPr lang="uk-UA" sz="2200" dirty="0" smtClean="0"/>
              <a:t>6.15. </a:t>
            </a:r>
            <a:r>
              <a:rPr lang="ru-RU" sz="2200" dirty="0" smtClean="0"/>
              <a:t>Связь и сигнализация.</a:t>
            </a:r>
          </a:p>
          <a:p>
            <a:r>
              <a:rPr lang="uk-UA" sz="2200" dirty="0" smtClean="0"/>
              <a:t>6.16. </a:t>
            </a:r>
            <a:r>
              <a:rPr lang="ru-RU" sz="2200" dirty="0" smtClean="0"/>
              <a:t>Автоматическое пожаротушение.</a:t>
            </a:r>
          </a:p>
          <a:p>
            <a:r>
              <a:rPr lang="uk-UA" sz="2200" dirty="0" smtClean="0"/>
              <a:t>6.17. </a:t>
            </a:r>
            <a:r>
              <a:rPr lang="ru-RU" sz="2200" dirty="0" smtClean="0"/>
              <a:t>Дренаж района конвертерного отделения.</a:t>
            </a:r>
          </a:p>
          <a:p>
            <a:r>
              <a:rPr lang="uk-UA" sz="2200" dirty="0" smtClean="0"/>
              <a:t>6.18. </a:t>
            </a:r>
            <a:r>
              <a:rPr lang="ru-RU" sz="2200" dirty="0" smtClean="0"/>
              <a:t>Футеровка конвертеров, сталеразливочных ковшей.</a:t>
            </a:r>
          </a:p>
          <a:p>
            <a:r>
              <a:rPr lang="uk-UA" sz="2200" dirty="0" smtClean="0"/>
              <a:t>6.19. </a:t>
            </a:r>
            <a:r>
              <a:rPr lang="ru-RU" sz="2200" dirty="0" smtClean="0"/>
              <a:t>Проведение контроля качества.</a:t>
            </a:r>
          </a:p>
          <a:p>
            <a:pPr lvl="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9933" y="436153"/>
            <a:ext cx="86883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Пример последовательности проектных операций, выполняемых технологическим отделом организации на стадии ТЭО и технологического проекта применительно к проектированию конвертерного цеха</a:t>
            </a:r>
          </a:p>
          <a:p>
            <a:pPr algn="ctr"/>
            <a:r>
              <a:rPr lang="ru-RU" b="1" dirty="0" smtClean="0"/>
              <a:t> </a:t>
            </a:r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2513" y="2139345"/>
            <a:ext cx="10226351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300" dirty="0" smtClean="0"/>
          </a:p>
          <a:p>
            <a:r>
              <a:rPr lang="ru-RU" sz="2200" b="1" dirty="0" smtClean="0"/>
              <a:t>7. Работы по завершению проекта строительства конвертерного отделения:</a:t>
            </a:r>
          </a:p>
          <a:p>
            <a:endParaRPr lang="ru-RU" sz="2200" dirty="0" smtClean="0"/>
          </a:p>
          <a:p>
            <a:pPr lvl="0"/>
            <a:r>
              <a:rPr lang="ru-RU" sz="2200" dirty="0" smtClean="0"/>
              <a:t>7.1. Составление пояснительной записки.</a:t>
            </a:r>
          </a:p>
          <a:p>
            <a:pPr lvl="0"/>
            <a:r>
              <a:rPr lang="ru-RU" sz="2200" dirty="0" smtClean="0"/>
              <a:t>7.2. Компоновка сводной записки по цеху.</a:t>
            </a:r>
          </a:p>
          <a:p>
            <a:pPr lvl="0"/>
            <a:r>
              <a:rPr lang="ru-RU" sz="2200" dirty="0" smtClean="0"/>
              <a:t>7.3. Технологические чертежи.</a:t>
            </a:r>
          </a:p>
          <a:p>
            <a:pPr lvl="0"/>
            <a:r>
              <a:rPr lang="ru-RU" sz="2200" dirty="0" smtClean="0"/>
              <a:t>7.4. Рекомендации по освоению проектных мощностей.</a:t>
            </a:r>
          </a:p>
          <a:p>
            <a:pPr lvl="0"/>
            <a:r>
              <a:rPr lang="ru-RU" sz="2200" dirty="0" smtClean="0"/>
              <a:t>7.5. Паспорт цеха.</a:t>
            </a:r>
          </a:p>
          <a:p>
            <a:pPr lvl="0"/>
            <a:r>
              <a:rPr lang="ru-RU" sz="2200" dirty="0" smtClean="0"/>
              <a:t>7.6. Окончательный контроль проектной документации.</a:t>
            </a:r>
          </a:p>
          <a:p>
            <a:pPr lvl="0"/>
            <a:r>
              <a:rPr lang="ru-RU" sz="2200" dirty="0" smtClean="0"/>
              <a:t>7.7. Выпуск проекта.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Прямоугольник 171"/>
          <p:cNvSpPr/>
          <p:nvPr/>
        </p:nvSpPr>
        <p:spPr>
          <a:xfrm>
            <a:off x="7446874" y="1602029"/>
            <a:ext cx="2728569" cy="5164531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5" name="Прямоугольник 164"/>
          <p:cNvSpPr/>
          <p:nvPr/>
        </p:nvSpPr>
        <p:spPr>
          <a:xfrm>
            <a:off x="7500885" y="1653235"/>
            <a:ext cx="2608721" cy="5069434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532219" y="1678749"/>
            <a:ext cx="3621055" cy="5087609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3588472" y="1709614"/>
            <a:ext cx="3539412" cy="5010539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610885" y="1561322"/>
            <a:ext cx="2356250" cy="4558415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677915" y="1595535"/>
            <a:ext cx="2233236" cy="4497355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7522" y="129320"/>
            <a:ext cx="1049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Технологическое проектирование. Блок-схема проекта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9126" y="1838836"/>
            <a:ext cx="2040057" cy="5847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Определение структуры цеха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06455" y="6027621"/>
            <a:ext cx="1618969" cy="5635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Оптимальное проектирование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51032" y="6052506"/>
            <a:ext cx="1580128" cy="48888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Традиционный путь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0" name="Ромб 19"/>
          <p:cNvSpPr/>
          <p:nvPr/>
        </p:nvSpPr>
        <p:spPr>
          <a:xfrm>
            <a:off x="3760237" y="5019868"/>
            <a:ext cx="2211355" cy="986471"/>
          </a:xfrm>
          <a:prstGeom prst="diamo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Полон ли набор параметров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542031" y="6070765"/>
            <a:ext cx="2348119" cy="57143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окончание проектирования</a:t>
            </a:r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>
            <a:off x="3351317" y="1466850"/>
            <a:ext cx="39583" cy="487511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1660550" y="6334645"/>
            <a:ext cx="1676771" cy="222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>
            <a:off x="1728063" y="2436954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1715258" y="3214192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1698708" y="4153417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1673883" y="5100917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4279392" y="5927573"/>
            <a:ext cx="405902" cy="1220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>
            <a:stCxn id="20" idx="3"/>
          </p:cNvCxnSpPr>
          <p:nvPr/>
        </p:nvCxnSpPr>
        <p:spPr>
          <a:xfrm>
            <a:off x="5971592" y="5513104"/>
            <a:ext cx="264249" cy="492218"/>
          </a:xfrm>
          <a:prstGeom prst="bentConnector2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89" name="TextBox 88"/>
          <p:cNvSpPr txBox="1"/>
          <p:nvPr/>
        </p:nvSpPr>
        <p:spPr>
          <a:xfrm>
            <a:off x="5930973" y="5278075"/>
            <a:ext cx="590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Нет</a:t>
            </a:r>
            <a:endParaRPr lang="ru-RU" sz="1200" dirty="0"/>
          </a:p>
        </p:txBody>
      </p:sp>
      <p:sp>
        <p:nvSpPr>
          <p:cNvPr id="93" name="TextBox 92"/>
          <p:cNvSpPr txBox="1"/>
          <p:nvPr/>
        </p:nvSpPr>
        <p:spPr>
          <a:xfrm>
            <a:off x="5059005" y="5818927"/>
            <a:ext cx="590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Да</a:t>
            </a:r>
            <a:endParaRPr lang="ru-RU" sz="1200" dirty="0"/>
          </a:p>
        </p:txBody>
      </p:sp>
      <p:sp>
        <p:nvSpPr>
          <p:cNvPr id="96" name="Овал 95"/>
          <p:cNvSpPr/>
          <p:nvPr/>
        </p:nvSpPr>
        <p:spPr>
          <a:xfrm>
            <a:off x="163252" y="742158"/>
            <a:ext cx="286246" cy="27034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5575190" y="1281485"/>
            <a:ext cx="286246" cy="27034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3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180867" y="1679760"/>
            <a:ext cx="286246" cy="27034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9256727" y="1265417"/>
            <a:ext cx="286246" cy="27034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35069" y="1560779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2.1.</a:t>
            </a:r>
            <a:endParaRPr lang="ru-RU" sz="1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892054" y="2389039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2.2.</a:t>
            </a:r>
            <a:endParaRPr lang="ru-RU" sz="1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869525" y="3249105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2.3.</a:t>
            </a:r>
            <a:endParaRPr lang="ru-RU" sz="1000" dirty="0"/>
          </a:p>
        </p:txBody>
      </p:sp>
      <p:sp>
        <p:nvSpPr>
          <p:cNvPr id="105" name="TextBox 104"/>
          <p:cNvSpPr txBox="1"/>
          <p:nvPr/>
        </p:nvSpPr>
        <p:spPr>
          <a:xfrm>
            <a:off x="877477" y="4139651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2.4.</a:t>
            </a:r>
            <a:endParaRPr lang="ru-RU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877476" y="5101759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2.5.</a:t>
            </a:r>
            <a:endParaRPr lang="ru-RU" sz="1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728549" y="1490818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3.1.</a:t>
            </a:r>
            <a:endParaRPr lang="ru-RU" sz="1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3788979" y="2677936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3.2.</a:t>
            </a:r>
            <a:endParaRPr lang="ru-RU" sz="10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788979" y="3679800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3.3.</a:t>
            </a:r>
            <a:endParaRPr lang="ru-RU" sz="1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835733" y="5110853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3.4.</a:t>
            </a:r>
            <a:endParaRPr lang="ru-RU" sz="1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3728549" y="5791666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3.5.</a:t>
            </a:r>
            <a:endParaRPr lang="ru-RU" sz="1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595515" y="5760180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3.6.</a:t>
            </a:r>
            <a:endParaRPr lang="ru-RU" sz="1000" dirty="0"/>
          </a:p>
        </p:txBody>
      </p:sp>
      <p:sp>
        <p:nvSpPr>
          <p:cNvPr id="113" name="TextBox 112"/>
          <p:cNvSpPr txBox="1"/>
          <p:nvPr/>
        </p:nvSpPr>
        <p:spPr>
          <a:xfrm>
            <a:off x="7610449" y="1379140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4.1.</a:t>
            </a:r>
            <a:endParaRPr lang="ru-RU" sz="1000" dirty="0"/>
          </a:p>
        </p:txBody>
      </p:sp>
      <p:sp>
        <p:nvSpPr>
          <p:cNvPr id="114" name="TextBox 113"/>
          <p:cNvSpPr txBox="1"/>
          <p:nvPr/>
        </p:nvSpPr>
        <p:spPr>
          <a:xfrm>
            <a:off x="7638735" y="4897675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4.5.</a:t>
            </a:r>
            <a:endParaRPr lang="ru-RU" sz="1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7622831" y="4023977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4.4.</a:t>
            </a:r>
            <a:endParaRPr lang="ru-RU" sz="1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7622833" y="3196096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4.3.</a:t>
            </a:r>
            <a:endParaRPr lang="ru-RU" sz="1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622832" y="2377297"/>
            <a:ext cx="445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4.2.</a:t>
            </a:r>
            <a:endParaRPr lang="ru-RU" sz="1000" dirty="0"/>
          </a:p>
        </p:txBody>
      </p:sp>
      <p:cxnSp>
        <p:nvCxnSpPr>
          <p:cNvPr id="119" name="Прямая со стрелкой 118"/>
          <p:cNvCxnSpPr/>
          <p:nvPr/>
        </p:nvCxnSpPr>
        <p:spPr>
          <a:xfrm>
            <a:off x="3413684" y="1476222"/>
            <a:ext cx="1460466" cy="2721"/>
          </a:xfrm>
          <a:prstGeom prst="straightConnector1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flipH="1">
            <a:off x="8481121" y="2371427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H="1">
            <a:off x="8490219" y="3185744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H="1">
            <a:off x="8483396" y="4059200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 flipH="1">
            <a:off x="8469748" y="4905361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flipH="1">
            <a:off x="8470822" y="5785642"/>
            <a:ext cx="63" cy="8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8471002" y="5830214"/>
            <a:ext cx="756" cy="23493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 flipH="1">
            <a:off x="8492483" y="1601600"/>
            <a:ext cx="63" cy="8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>
            <a:endCxn id="160" idx="0"/>
          </p:cNvCxnSpPr>
          <p:nvPr/>
        </p:nvCxnSpPr>
        <p:spPr>
          <a:xfrm>
            <a:off x="8499863" y="1404090"/>
            <a:ext cx="1340" cy="62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>
            <a:off x="7375585" y="1406106"/>
            <a:ext cx="1127065" cy="3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Полилиния 159"/>
          <p:cNvSpPr/>
          <p:nvPr/>
        </p:nvSpPr>
        <p:spPr>
          <a:xfrm>
            <a:off x="8433302" y="1466661"/>
            <a:ext cx="67901" cy="140330"/>
          </a:xfrm>
          <a:custGeom>
            <a:avLst/>
            <a:gdLst>
              <a:gd name="connsiteX0" fmla="*/ 79217 w 79217"/>
              <a:gd name="connsiteY0" fmla="*/ 0 h 138819"/>
              <a:gd name="connsiteX1" fmla="*/ 2263 w 79217"/>
              <a:gd name="connsiteY1" fmla="*/ 54321 h 138819"/>
              <a:gd name="connsiteX2" fmla="*/ 65637 w 79217"/>
              <a:gd name="connsiteY2" fmla="*/ 126748 h 138819"/>
              <a:gd name="connsiteX3" fmla="*/ 70164 w 79217"/>
              <a:gd name="connsiteY3" fmla="*/ 126748 h 13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17" h="138819">
                <a:moveTo>
                  <a:pt x="79217" y="0"/>
                </a:moveTo>
                <a:cubicBezTo>
                  <a:pt x="41871" y="16598"/>
                  <a:pt x="4526" y="33196"/>
                  <a:pt x="2263" y="54321"/>
                </a:cubicBezTo>
                <a:cubicBezTo>
                  <a:pt x="0" y="75446"/>
                  <a:pt x="54320" y="114677"/>
                  <a:pt x="65637" y="126748"/>
                </a:cubicBezTo>
                <a:cubicBezTo>
                  <a:pt x="76954" y="138819"/>
                  <a:pt x="55075" y="119203"/>
                  <a:pt x="70164" y="126748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66" name="Прямая со стрелкой 165"/>
          <p:cNvCxnSpPr/>
          <p:nvPr/>
        </p:nvCxnSpPr>
        <p:spPr>
          <a:xfrm>
            <a:off x="6249089" y="6762585"/>
            <a:ext cx="0" cy="95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 flipH="1">
            <a:off x="8644883" y="1754000"/>
            <a:ext cx="63" cy="8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Полилиния 175"/>
          <p:cNvSpPr/>
          <p:nvPr/>
        </p:nvSpPr>
        <p:spPr>
          <a:xfrm>
            <a:off x="6191087" y="6596260"/>
            <a:ext cx="67901" cy="140330"/>
          </a:xfrm>
          <a:custGeom>
            <a:avLst/>
            <a:gdLst>
              <a:gd name="connsiteX0" fmla="*/ 79217 w 79217"/>
              <a:gd name="connsiteY0" fmla="*/ 0 h 138819"/>
              <a:gd name="connsiteX1" fmla="*/ 2263 w 79217"/>
              <a:gd name="connsiteY1" fmla="*/ 54321 h 138819"/>
              <a:gd name="connsiteX2" fmla="*/ 65637 w 79217"/>
              <a:gd name="connsiteY2" fmla="*/ 126748 h 138819"/>
              <a:gd name="connsiteX3" fmla="*/ 70164 w 79217"/>
              <a:gd name="connsiteY3" fmla="*/ 126748 h 13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17" h="138819">
                <a:moveTo>
                  <a:pt x="79217" y="0"/>
                </a:moveTo>
                <a:cubicBezTo>
                  <a:pt x="41871" y="16598"/>
                  <a:pt x="4526" y="33196"/>
                  <a:pt x="2263" y="54321"/>
                </a:cubicBezTo>
                <a:cubicBezTo>
                  <a:pt x="0" y="75446"/>
                  <a:pt x="54320" y="114677"/>
                  <a:pt x="65637" y="126748"/>
                </a:cubicBezTo>
                <a:cubicBezTo>
                  <a:pt x="76954" y="138819"/>
                  <a:pt x="55075" y="119203"/>
                  <a:pt x="70164" y="126748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7" name="Полилиния 176"/>
          <p:cNvSpPr/>
          <p:nvPr/>
        </p:nvSpPr>
        <p:spPr>
          <a:xfrm>
            <a:off x="4785484" y="1573927"/>
            <a:ext cx="67901" cy="140330"/>
          </a:xfrm>
          <a:custGeom>
            <a:avLst/>
            <a:gdLst>
              <a:gd name="connsiteX0" fmla="*/ 79217 w 79217"/>
              <a:gd name="connsiteY0" fmla="*/ 0 h 138819"/>
              <a:gd name="connsiteX1" fmla="*/ 2263 w 79217"/>
              <a:gd name="connsiteY1" fmla="*/ 54321 h 138819"/>
              <a:gd name="connsiteX2" fmla="*/ 65637 w 79217"/>
              <a:gd name="connsiteY2" fmla="*/ 126748 h 138819"/>
              <a:gd name="connsiteX3" fmla="*/ 70164 w 79217"/>
              <a:gd name="connsiteY3" fmla="*/ 126748 h 13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17" h="138819">
                <a:moveTo>
                  <a:pt x="79217" y="0"/>
                </a:moveTo>
                <a:cubicBezTo>
                  <a:pt x="41871" y="16598"/>
                  <a:pt x="4526" y="33196"/>
                  <a:pt x="2263" y="54321"/>
                </a:cubicBezTo>
                <a:cubicBezTo>
                  <a:pt x="0" y="75446"/>
                  <a:pt x="54320" y="114677"/>
                  <a:pt x="65637" y="126748"/>
                </a:cubicBezTo>
                <a:cubicBezTo>
                  <a:pt x="76954" y="138819"/>
                  <a:pt x="55075" y="119203"/>
                  <a:pt x="70164" y="126748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78" name="Прямая соединительная линия 177"/>
          <p:cNvCxnSpPr/>
          <p:nvPr/>
        </p:nvCxnSpPr>
        <p:spPr>
          <a:xfrm flipH="1">
            <a:off x="4842364" y="1698538"/>
            <a:ext cx="63" cy="8783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 flipH="1">
            <a:off x="4855651" y="1486993"/>
            <a:ext cx="63" cy="8783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flipH="1">
            <a:off x="1736038" y="1710232"/>
            <a:ext cx="63" cy="8783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89" name="Полилиния 188"/>
          <p:cNvSpPr/>
          <p:nvPr/>
        </p:nvSpPr>
        <p:spPr>
          <a:xfrm>
            <a:off x="1568063" y="6119737"/>
            <a:ext cx="67901" cy="140330"/>
          </a:xfrm>
          <a:custGeom>
            <a:avLst/>
            <a:gdLst>
              <a:gd name="connsiteX0" fmla="*/ 79217 w 79217"/>
              <a:gd name="connsiteY0" fmla="*/ 0 h 138819"/>
              <a:gd name="connsiteX1" fmla="*/ 2263 w 79217"/>
              <a:gd name="connsiteY1" fmla="*/ 54321 h 138819"/>
              <a:gd name="connsiteX2" fmla="*/ 65637 w 79217"/>
              <a:gd name="connsiteY2" fmla="*/ 126748 h 138819"/>
              <a:gd name="connsiteX3" fmla="*/ 70164 w 79217"/>
              <a:gd name="connsiteY3" fmla="*/ 126748 h 13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17" h="138819">
                <a:moveTo>
                  <a:pt x="79217" y="0"/>
                </a:moveTo>
                <a:cubicBezTo>
                  <a:pt x="41871" y="16598"/>
                  <a:pt x="4526" y="33196"/>
                  <a:pt x="2263" y="54321"/>
                </a:cubicBezTo>
                <a:cubicBezTo>
                  <a:pt x="0" y="75446"/>
                  <a:pt x="54320" y="114677"/>
                  <a:pt x="65637" y="126748"/>
                </a:cubicBezTo>
                <a:cubicBezTo>
                  <a:pt x="76954" y="138819"/>
                  <a:pt x="55075" y="119203"/>
                  <a:pt x="70164" y="126748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1" name="Прямая соединительная линия 190"/>
          <p:cNvCxnSpPr/>
          <p:nvPr/>
        </p:nvCxnSpPr>
        <p:spPr>
          <a:xfrm flipH="1">
            <a:off x="1639722" y="6032296"/>
            <a:ext cx="63" cy="8783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flipH="1">
            <a:off x="1638503" y="6257848"/>
            <a:ext cx="63" cy="8783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4" name="Прямая со стрелкой 193"/>
          <p:cNvCxnSpPr/>
          <p:nvPr/>
        </p:nvCxnSpPr>
        <p:spPr>
          <a:xfrm>
            <a:off x="8110330" y="1407381"/>
            <a:ext cx="477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 flipH="1">
            <a:off x="4851494" y="2658533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 flipH="1">
            <a:off x="4848968" y="3693981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flipH="1">
            <a:off x="4865318" y="4756942"/>
            <a:ext cx="1138" cy="23356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59126" y="3473302"/>
            <a:ext cx="2040058" cy="71614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Расчет объемов производства по фазам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9126" y="4369981"/>
            <a:ext cx="2040058" cy="76185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Определение программы фаз по видам продукции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9126" y="5308415"/>
            <a:ext cx="2019984" cy="7182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Расчет среднечасовой производительности</a:t>
            </a:r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146" name="Прямая соединительная линия 145"/>
          <p:cNvCxnSpPr/>
          <p:nvPr/>
        </p:nvCxnSpPr>
        <p:spPr>
          <a:xfrm flipH="1">
            <a:off x="1739296" y="1350569"/>
            <a:ext cx="2902" cy="26412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48" name="Полилиния 147"/>
          <p:cNvSpPr/>
          <p:nvPr/>
        </p:nvSpPr>
        <p:spPr>
          <a:xfrm>
            <a:off x="1661941" y="1626986"/>
            <a:ext cx="79077" cy="106717"/>
          </a:xfrm>
          <a:custGeom>
            <a:avLst/>
            <a:gdLst>
              <a:gd name="connsiteX0" fmla="*/ 79217 w 79217"/>
              <a:gd name="connsiteY0" fmla="*/ 0 h 138819"/>
              <a:gd name="connsiteX1" fmla="*/ 2263 w 79217"/>
              <a:gd name="connsiteY1" fmla="*/ 54321 h 138819"/>
              <a:gd name="connsiteX2" fmla="*/ 65637 w 79217"/>
              <a:gd name="connsiteY2" fmla="*/ 126748 h 138819"/>
              <a:gd name="connsiteX3" fmla="*/ 70164 w 79217"/>
              <a:gd name="connsiteY3" fmla="*/ 126748 h 138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17" h="138819">
                <a:moveTo>
                  <a:pt x="79217" y="0"/>
                </a:moveTo>
                <a:cubicBezTo>
                  <a:pt x="41871" y="16598"/>
                  <a:pt x="4526" y="33196"/>
                  <a:pt x="2263" y="54321"/>
                </a:cubicBezTo>
                <a:cubicBezTo>
                  <a:pt x="0" y="75446"/>
                  <a:pt x="54320" y="114677"/>
                  <a:pt x="65637" y="126748"/>
                </a:cubicBezTo>
                <a:cubicBezTo>
                  <a:pt x="76954" y="138819"/>
                  <a:pt x="55075" y="119203"/>
                  <a:pt x="70164" y="126748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2815" y="647945"/>
            <a:ext cx="2990353" cy="7555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Производственная программа. Регламент поставок продукции и ресурсов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39117" y="3898603"/>
            <a:ext cx="2978924" cy="91599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Назначение прочих параметров оборудования (напр., технический уровень, стоимостные)</a:t>
            </a:r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158" name="Прямая со стрелкой 157"/>
          <p:cNvCxnSpPr/>
          <p:nvPr/>
        </p:nvCxnSpPr>
        <p:spPr>
          <a:xfrm>
            <a:off x="6236665" y="5883554"/>
            <a:ext cx="1220" cy="144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Соединительная линия уступом 161"/>
          <p:cNvCxnSpPr/>
          <p:nvPr/>
        </p:nvCxnSpPr>
        <p:spPr>
          <a:xfrm rot="5400000" flipH="1" flipV="1">
            <a:off x="4121317" y="3537849"/>
            <a:ext cx="5371105" cy="1133706"/>
          </a:xfrm>
          <a:prstGeom prst="bentConnector3">
            <a:avLst>
              <a:gd name="adj1" fmla="val -528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748593" y="1774692"/>
            <a:ext cx="2966532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Определение основных параметров оборудования (</a:t>
            </a:r>
            <a:r>
              <a:rPr lang="ru-RU" sz="1400" dirty="0" smtClean="0">
                <a:solidFill>
                  <a:schemeClr val="bg1"/>
                </a:solidFill>
              </a:rPr>
              <a:t>технологических</a:t>
            </a:r>
            <a:r>
              <a:rPr lang="ru-RU" sz="1600" dirty="0" smtClean="0">
                <a:solidFill>
                  <a:schemeClr val="bg1"/>
                </a:solidFill>
              </a:rPr>
              <a:t>)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32244" y="2892056"/>
            <a:ext cx="2982881" cy="82120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Формирование базовых образцов (перспективный показатель качества продукции)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16454" y="4257447"/>
            <a:ext cx="2356886" cy="6547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Разработка технологического плана цеха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13175" y="3424740"/>
            <a:ext cx="2364757" cy="6644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Оформление технологии производства (схемы, логистика)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637721" y="1694122"/>
            <a:ext cx="2340212" cy="69794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Проектирование складов исходных материалов, транспорта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44809" y="2594345"/>
            <a:ext cx="2327865" cy="5635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Оформление заданий на проектирование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36664" y="5093961"/>
            <a:ext cx="2307436" cy="71238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Оценка технико-экономических показателей</a:t>
            </a:r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185" name="Прямая со стрелкой 184"/>
          <p:cNvCxnSpPr/>
          <p:nvPr/>
        </p:nvCxnSpPr>
        <p:spPr>
          <a:xfrm>
            <a:off x="4742597" y="1473958"/>
            <a:ext cx="136478" cy="13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/>
          <p:nvPr/>
        </p:nvCxnSpPr>
        <p:spPr>
          <a:xfrm flipV="1">
            <a:off x="3377821" y="3295934"/>
            <a:ext cx="0" cy="68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 стрелкой 198"/>
          <p:cNvCxnSpPr/>
          <p:nvPr/>
        </p:nvCxnSpPr>
        <p:spPr>
          <a:xfrm flipV="1">
            <a:off x="7376615" y="3466531"/>
            <a:ext cx="0" cy="68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59126" y="2596108"/>
            <a:ext cx="2040057" cy="6025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Выбор типов оборудования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525" y="271582"/>
            <a:ext cx="974230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Комментарии к п.2.1. Определение структуры цеха</a:t>
            </a:r>
          </a:p>
          <a:p>
            <a:pPr algn="ctr"/>
            <a:endParaRPr lang="ru-RU" dirty="0" smtClean="0"/>
          </a:p>
          <a:p>
            <a:pPr algn="just"/>
            <a:r>
              <a:rPr lang="ru-RU" u="sng" dirty="0" smtClean="0"/>
              <a:t>Определение структуры цеха </a:t>
            </a:r>
            <a:r>
              <a:rPr lang="ru-RU" dirty="0" smtClean="0"/>
              <a:t>включает следующий перечень работ: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2.1.1. анализ характеристик готовой продукции и исходных материалов (шихта, металл, заготовки и т.п.)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2.1.2. разработка функциональной и операционной структуры производства продукции каждого вида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2.1.3. обзор способов удовлетворения требований, предъявляемых к готовой продукции и промежуточным состояниям металла (материала) и  к оборудованию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2.1.4. установление возможных схем технологического процесса для каждого вида продукции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2.1.5. анализ совместимости продукции различных видов с точки зрения возможности обработки на одном и том же оборудовании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2.1.6. установление производственной структуры цеха и схемы движения в нём металла (материала)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450633"/>
            <a:ext cx="99726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Комментарии к п.2.1. Определение структуры цеха</a:t>
            </a:r>
          </a:p>
          <a:p>
            <a:pPr algn="ctr"/>
            <a:endParaRPr lang="ru-RU" dirty="0" smtClean="0"/>
          </a:p>
          <a:p>
            <a:pPr algn="ctr"/>
            <a:r>
              <a:rPr lang="ru-RU" sz="2000" dirty="0" smtClean="0"/>
              <a:t>2.1.1. Состав требований к исходной заготовке и готовой продукции на примере технологического проектирования прокатного цеха (анализ характеристик)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1162" y="2363638"/>
            <a:ext cx="67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                      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679" y="1866900"/>
            <a:ext cx="8281296" cy="4876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439" y="243781"/>
            <a:ext cx="948553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Комментарии к п.2.1. Определение структуры цеха</a:t>
            </a:r>
          </a:p>
          <a:p>
            <a:pPr algn="ctr"/>
            <a:endParaRPr lang="ru-RU" dirty="0" smtClean="0"/>
          </a:p>
          <a:p>
            <a:pPr algn="ctr"/>
            <a:r>
              <a:rPr lang="ru-RU" sz="2000" dirty="0" smtClean="0"/>
              <a:t>2.1.1. Состав требований к исходной заготовке и готовой продукции на примере технологического проектирования прокатного цеха </a:t>
            </a:r>
            <a:r>
              <a:rPr lang="ru-RU" sz="1600" dirty="0" smtClean="0"/>
              <a:t>(продолжение)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1162" y="2363638"/>
            <a:ext cx="67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                      </a:t>
            </a:r>
            <a:endParaRPr lang="ru-RU" dirty="0"/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746" y="1800225"/>
            <a:ext cx="850292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037" y="316538"/>
            <a:ext cx="9335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Инвестиционный проект</a:t>
            </a:r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43317" y="856550"/>
            <a:ext cx="2543695" cy="1046896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dk1"/>
                </a:solidFill>
              </a:rPr>
              <a:t>Проект</a:t>
            </a:r>
            <a:endParaRPr lang="ru-RU" sz="2400" dirty="0">
              <a:solidFill>
                <a:schemeClr val="dk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25360" y="856549"/>
            <a:ext cx="2757925" cy="1056227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Инвестиционный строительный проект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4007" y="1944461"/>
            <a:ext cx="378142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 smtClean="0"/>
              <a:t>Комплекс взаимосвязанных мероприятий для достижения в заданное время и при установленных ресурсах поставленных задач с четко определенными </a:t>
            </a:r>
            <a:r>
              <a:rPr lang="ru-RU" sz="1700" u="sng" dirty="0" smtClean="0"/>
              <a:t>целями</a:t>
            </a:r>
            <a:endParaRPr lang="ru-RU" sz="17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835608" y="1988744"/>
            <a:ext cx="563333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 smtClean="0"/>
              <a:t>совокупность организационно-технических мероприятий по реализации инвестиций в объекты в форме    </a:t>
            </a:r>
          </a:p>
          <a:p>
            <a:pPr algn="just"/>
            <a:r>
              <a:rPr lang="ru-RU" sz="1700" dirty="0" smtClean="0"/>
              <a:t>   предпроектных     проектных     строительных   </a:t>
            </a:r>
          </a:p>
          <a:p>
            <a:pPr algn="just"/>
            <a:r>
              <a:rPr lang="ru-RU" sz="1700" dirty="0" smtClean="0"/>
              <a:t>  пусконаладочных работ по вводу объекта в эксплуатацию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     </a:t>
            </a:r>
          </a:p>
          <a:p>
            <a:r>
              <a:rPr lang="ru-RU" sz="1700" dirty="0" smtClean="0"/>
              <a:t>разработка и реализация новых технологий, ноу-хау, внедрение нового оборудования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" y="3892624"/>
            <a:ext cx="37814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</a:t>
            </a:r>
            <a:r>
              <a:rPr lang="ru-RU" sz="1700" dirty="0" smtClean="0"/>
              <a:t>доказуемый результат при заданных условиях реализации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14925" y="3385859"/>
            <a:ext cx="1142475" cy="473045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Цель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59538" y="3509013"/>
            <a:ext cx="1038225" cy="476250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Цель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19200" y="5723230"/>
            <a:ext cx="2478094" cy="753770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Инвестиционная политика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19200" y="4657725"/>
            <a:ext cx="2476501" cy="646914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Инвестиции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89834" y="4658308"/>
            <a:ext cx="5344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долгосрочное вложение капитала в отрасль экономики внутри страны и за границей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91194" y="5382985"/>
            <a:ext cx="527004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/>
              <a:t>система мер, определяющих:</a:t>
            </a:r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 объём, структуру и направление капвложений</a:t>
            </a:r>
          </a:p>
          <a:p>
            <a:pPr>
              <a:buFont typeface="Arial" pitchFamily="34" charset="0"/>
              <a:buChar char="•"/>
            </a:pPr>
            <a:r>
              <a:rPr lang="ru-RU" sz="1700" dirty="0" smtClean="0"/>
              <a:t> рост основных фондов</a:t>
            </a:r>
          </a:p>
          <a:p>
            <a:pPr>
              <a:buFont typeface="Arial" pitchFamily="34" charset="0"/>
              <a:buChar char="•"/>
            </a:pPr>
            <a:r>
              <a:rPr lang="ru-RU" sz="1700" dirty="0" smtClean="0"/>
              <a:t> обновление основных фондов на основе новейших достижений науки и техники</a:t>
            </a:r>
          </a:p>
        </p:txBody>
      </p:sp>
      <p:sp>
        <p:nvSpPr>
          <p:cNvPr id="21" name="Овал 20"/>
          <p:cNvSpPr/>
          <p:nvPr/>
        </p:nvSpPr>
        <p:spPr>
          <a:xfrm>
            <a:off x="4931837" y="2670986"/>
            <a:ext cx="85725" cy="66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616425" y="2647456"/>
            <a:ext cx="85725" cy="66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865372" y="2673658"/>
            <a:ext cx="85725" cy="66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916676" y="2915090"/>
            <a:ext cx="85725" cy="66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Выгнутая влево стрелка 24"/>
          <p:cNvSpPr/>
          <p:nvPr/>
        </p:nvSpPr>
        <p:spPr>
          <a:xfrm>
            <a:off x="404037" y="1562986"/>
            <a:ext cx="340242" cy="978195"/>
          </a:xfrm>
          <a:prstGeom prst="curvedRightArrow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7" name="Выгнутая влево стрелка 26"/>
          <p:cNvSpPr/>
          <p:nvPr/>
        </p:nvSpPr>
        <p:spPr>
          <a:xfrm>
            <a:off x="450111" y="3402419"/>
            <a:ext cx="400494" cy="779721"/>
          </a:xfrm>
          <a:prstGeom prst="curvedRightArrow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9" name="Выгнутая влево стрелка 28"/>
          <p:cNvSpPr/>
          <p:nvPr/>
        </p:nvSpPr>
        <p:spPr>
          <a:xfrm>
            <a:off x="4564911" y="1502735"/>
            <a:ext cx="340242" cy="978195"/>
          </a:xfrm>
          <a:prstGeom prst="curvedRightArrow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3778370" y="4891178"/>
            <a:ext cx="396815" cy="155276"/>
          </a:xfrm>
          <a:prstGeom prst="chevron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3805289" y="5928862"/>
            <a:ext cx="396815" cy="155276"/>
          </a:xfrm>
          <a:prstGeom prst="chevron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6" name="Выгнутая влево стрелка 25"/>
          <p:cNvSpPr/>
          <p:nvPr/>
        </p:nvSpPr>
        <p:spPr>
          <a:xfrm>
            <a:off x="4474715" y="3396198"/>
            <a:ext cx="405195" cy="783915"/>
          </a:xfrm>
          <a:prstGeom prst="curvedRightArrow">
            <a:avLst>
              <a:gd name="adj1" fmla="val 25000"/>
              <a:gd name="adj2" fmla="val 50000"/>
              <a:gd name="adj3" fmla="val 9386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025" y="325850"/>
            <a:ext cx="95154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Комментарии к п.2.1. Определение структуры цеха</a:t>
            </a:r>
          </a:p>
          <a:p>
            <a:pPr algn="ctr"/>
            <a:endParaRPr lang="ru-RU" dirty="0" smtClean="0"/>
          </a:p>
          <a:p>
            <a:pPr algn="ctr"/>
            <a:r>
              <a:rPr lang="ru-RU" sz="2000" dirty="0" smtClean="0"/>
              <a:t>2.1.1. Состав требований к исходной заготовке и готовой продукции на примере технологического проектирования прокатного цеха </a:t>
            </a:r>
            <a:r>
              <a:rPr lang="ru-RU" sz="1600" dirty="0" smtClean="0"/>
              <a:t>(продолжение)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1162" y="2363638"/>
            <a:ext cx="67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                      </a:t>
            </a:r>
            <a:endParaRPr lang="ru-RU" dirty="0"/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1907924"/>
            <a:ext cx="9173701" cy="460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/>
          <p:cNvCxnSpPr>
            <a:stCxn id="5" idx="3"/>
            <a:endCxn id="8" idx="1"/>
          </p:cNvCxnSpPr>
          <p:nvPr/>
        </p:nvCxnSpPr>
        <p:spPr>
          <a:xfrm flipV="1">
            <a:off x="2216989" y="4540023"/>
            <a:ext cx="6915506" cy="26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0259" y="467057"/>
            <a:ext cx="8250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2.1.2. Операционная и функциональная структура производства продукции каждого вида</a:t>
            </a:r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69343" y="1466491"/>
            <a:ext cx="2769080" cy="97478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Операционная структура (О.С.)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22397" y="1419226"/>
            <a:ext cx="5054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последовательность реализации фаз технологического процесса для укрупненных групп продукции различных видов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451" y="3395930"/>
            <a:ext cx="2045538" cy="2340841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1"/>
                </a:solidFill>
              </a:rPr>
              <a:t>Приём, складирование, подготовка исходных материалов к реализации центрального технологического процесса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6250" y="3390900"/>
            <a:ext cx="1838325" cy="2345871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Доведение продукции до требуемых параметров качества и потребительских свойств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95525" y="3400425"/>
            <a:ext cx="1905001" cy="233634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Реализация центрального технологического процесса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132495" y="3343275"/>
            <a:ext cx="1773630" cy="2393495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Складирование, отгрузка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12913" y="3343275"/>
            <a:ext cx="1388212" cy="2393495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Сортировка, «упаковка»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71405" y="3381553"/>
            <a:ext cx="1138686" cy="2355217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Контроль качества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3604437" y="1711841"/>
            <a:ext cx="776177" cy="414670"/>
          </a:xfrm>
          <a:prstGeom prst="chevro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 rot="5400000">
            <a:off x="1164265" y="2705987"/>
            <a:ext cx="680484" cy="393405"/>
          </a:xfrm>
          <a:prstGeom prst="chevron">
            <a:avLst>
              <a:gd name="adj" fmla="val 325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Прямая со стрелкой 51"/>
          <p:cNvCxnSpPr/>
          <p:nvPr/>
        </p:nvCxnSpPr>
        <p:spPr>
          <a:xfrm>
            <a:off x="9338708" y="5351723"/>
            <a:ext cx="880506" cy="15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8825022" y="5060552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l=L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685691" y="4655954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l=2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02" name="Прямая со стрелкой 101"/>
          <p:cNvCxnSpPr/>
          <p:nvPr/>
        </p:nvCxnSpPr>
        <p:spPr>
          <a:xfrm flipV="1">
            <a:off x="9258077" y="4515958"/>
            <a:ext cx="598969" cy="304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7775944" y="5387163"/>
            <a:ext cx="1024270" cy="177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0288550" y="5057554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l=L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221276" y="5040046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l=L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82769" y="5019862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j=m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1587" y="5021004"/>
            <a:ext cx="613146" cy="4961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=n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2162" y="4613312"/>
            <a:ext cx="630865" cy="4926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=2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4884" y="307680"/>
            <a:ext cx="85379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2.1.2. Операционная и функциональная структура производства продукции каждого вида </a:t>
            </a:r>
          </a:p>
          <a:p>
            <a:pPr algn="ctr"/>
            <a:r>
              <a:rPr lang="ru-RU" dirty="0" smtClean="0"/>
              <a:t>(продолжение)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4549" y="1424762"/>
            <a:ext cx="2870791" cy="94629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Функциональная структура (Ф.С.)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93805" y="1456662"/>
            <a:ext cx="5921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многоэтапный (многофазовый) процесс преобразования исходного материала (металла) в готовую продукцию различных видов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7935" y="2520172"/>
            <a:ext cx="1594884" cy="1562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Тех.операции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l-</a:t>
            </a:r>
            <a:r>
              <a:rPr lang="ru-RU" sz="1400" dirty="0" smtClean="0">
                <a:solidFill>
                  <a:schemeClr val="tx1"/>
                </a:solidFill>
              </a:rPr>
              <a:t>го вида для доведения продукции до заданных потребительских свойств</a:t>
            </a:r>
          </a:p>
        </p:txBody>
      </p:sp>
      <p:sp>
        <p:nvSpPr>
          <p:cNvPr id="12" name="Минус 11"/>
          <p:cNvSpPr/>
          <p:nvPr/>
        </p:nvSpPr>
        <p:spPr>
          <a:xfrm>
            <a:off x="3189766" y="1924493"/>
            <a:ext cx="435935" cy="74428"/>
          </a:xfrm>
          <a:prstGeom prst="mathMinus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4039" y="5642559"/>
            <a:ext cx="102285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</a:t>
            </a:r>
            <a:r>
              <a:rPr lang="en-US" sz="1600" dirty="0" smtClean="0"/>
              <a:t> = 1 </a:t>
            </a:r>
            <a:r>
              <a:rPr lang="ru-RU" sz="1600" dirty="0" smtClean="0"/>
              <a:t>до </a:t>
            </a:r>
            <a:r>
              <a:rPr lang="en-US" sz="1600" dirty="0" smtClean="0"/>
              <a:t>n </a:t>
            </a:r>
            <a:r>
              <a:rPr lang="ru-RU" sz="1600" dirty="0" smtClean="0"/>
              <a:t>– вид исходного шихтового материала, металла, заготовки</a:t>
            </a:r>
          </a:p>
          <a:p>
            <a:r>
              <a:rPr lang="en-US" sz="1600" dirty="0" smtClean="0"/>
              <a:t>j = 1 </a:t>
            </a:r>
            <a:r>
              <a:rPr lang="ru-RU" sz="1600" dirty="0" smtClean="0"/>
              <a:t>до </a:t>
            </a:r>
            <a:r>
              <a:rPr lang="en-US" sz="1600" dirty="0" smtClean="0"/>
              <a:t>m </a:t>
            </a:r>
            <a:r>
              <a:rPr lang="ru-RU" sz="1600" dirty="0" smtClean="0"/>
              <a:t>– вид</a:t>
            </a:r>
            <a:r>
              <a:rPr lang="en-US" sz="1600" dirty="0" smtClean="0"/>
              <a:t> </a:t>
            </a:r>
            <a:r>
              <a:rPr lang="ru-RU" sz="1600" dirty="0" smtClean="0"/>
              <a:t>подготовительной технологической операции преобразования </a:t>
            </a:r>
            <a:r>
              <a:rPr lang="en-US" sz="1600" dirty="0" err="1" smtClean="0"/>
              <a:t>i</a:t>
            </a:r>
            <a:r>
              <a:rPr lang="en-US" sz="1600" dirty="0" smtClean="0"/>
              <a:t>-</a:t>
            </a:r>
            <a:r>
              <a:rPr lang="ru-RU" sz="1600" dirty="0" smtClean="0"/>
              <a:t>го вида</a:t>
            </a:r>
          </a:p>
          <a:p>
            <a:r>
              <a:rPr lang="en-US" sz="1600" dirty="0" smtClean="0"/>
              <a:t>k = 1 </a:t>
            </a:r>
            <a:r>
              <a:rPr lang="ru-RU" sz="1600" dirty="0" smtClean="0"/>
              <a:t>до </a:t>
            </a:r>
            <a:r>
              <a:rPr lang="en-US" sz="1600" dirty="0" smtClean="0"/>
              <a:t>K </a:t>
            </a:r>
            <a:r>
              <a:rPr lang="ru-RU" sz="1600" dirty="0" smtClean="0"/>
              <a:t>– вид центрального технологического процесса (без отделки) для </a:t>
            </a:r>
            <a:r>
              <a:rPr lang="en-US" sz="1600" dirty="0" smtClean="0"/>
              <a:t>l-</a:t>
            </a:r>
            <a:r>
              <a:rPr lang="ru-RU" sz="1600" dirty="0" smtClean="0"/>
              <a:t>го вида готовой продукции</a:t>
            </a:r>
          </a:p>
          <a:p>
            <a:r>
              <a:rPr lang="en-US" sz="1600" dirty="0" smtClean="0"/>
              <a:t>l = 1 </a:t>
            </a:r>
            <a:r>
              <a:rPr lang="ru-RU" sz="1600" dirty="0" smtClean="0"/>
              <a:t>до </a:t>
            </a:r>
            <a:r>
              <a:rPr lang="en-US" sz="1600" dirty="0" smtClean="0"/>
              <a:t>L </a:t>
            </a:r>
            <a:r>
              <a:rPr lang="ru-RU" sz="1600" dirty="0" smtClean="0"/>
              <a:t>– вид готовой продукции, вид операций для доведения , контроля, «упаковки», отгрузки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46566" y="4189230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=1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63282" y="4602000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j=2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20632" y="5011800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k=K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85951" y="4610988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k=2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503313" y="5036501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l=L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69441" y="4635798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077738" y="4600356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25338" y="4214039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555663" y="4238848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118650" y="4653519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710" y="4192775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j=1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99796" y="3679472"/>
            <a:ext cx="45719" cy="5103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51321" y="3682409"/>
            <a:ext cx="45719" cy="5103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756837" y="3703674"/>
            <a:ext cx="45719" cy="5103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219507" y="3838353"/>
            <a:ext cx="49263" cy="37568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679712" y="3831265"/>
            <a:ext cx="49263" cy="37568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083209" y="3831264"/>
            <a:ext cx="49263" cy="37568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 flipH="1">
            <a:off x="5461236" y="4104167"/>
            <a:ext cx="45719" cy="1772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tx1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2732568" y="5316599"/>
            <a:ext cx="1050045" cy="93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4447953" y="5355266"/>
            <a:ext cx="1024270" cy="177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6170427" y="5376530"/>
            <a:ext cx="1024270" cy="177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1396409" y="4943475"/>
            <a:ext cx="584791" cy="445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9820938" y="4228216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l=1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 flipV="1">
            <a:off x="1121512" y="4414727"/>
            <a:ext cx="680485" cy="53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4051004" y="4423144"/>
            <a:ext cx="10951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5851450" y="4447953"/>
            <a:ext cx="10951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7563293" y="4381500"/>
            <a:ext cx="1047307" cy="55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9168808" y="4416056"/>
            <a:ext cx="680485" cy="53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endCxn id="18" idx="1"/>
          </p:cNvCxnSpPr>
          <p:nvPr/>
        </p:nvCxnSpPr>
        <p:spPr>
          <a:xfrm flipV="1">
            <a:off x="1236724" y="4851865"/>
            <a:ext cx="726558" cy="17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4" idx="3"/>
            <a:endCxn id="19" idx="1"/>
          </p:cNvCxnSpPr>
          <p:nvPr/>
        </p:nvCxnSpPr>
        <p:spPr>
          <a:xfrm>
            <a:off x="1073887" y="4439095"/>
            <a:ext cx="1008882" cy="830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V="1">
            <a:off x="1369605" y="4457700"/>
            <a:ext cx="432392" cy="5404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endCxn id="22" idx="1"/>
          </p:cNvCxnSpPr>
          <p:nvPr/>
        </p:nvCxnSpPr>
        <p:spPr>
          <a:xfrm flipV="1">
            <a:off x="2651048" y="4448842"/>
            <a:ext cx="815163" cy="1949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endCxn id="22" idx="1"/>
          </p:cNvCxnSpPr>
          <p:nvPr/>
        </p:nvCxnSpPr>
        <p:spPr>
          <a:xfrm flipV="1">
            <a:off x="2803448" y="4448842"/>
            <a:ext cx="662763" cy="6663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21" idx="1"/>
          </p:cNvCxnSpPr>
          <p:nvPr/>
        </p:nvCxnSpPr>
        <p:spPr>
          <a:xfrm>
            <a:off x="2484473" y="4403653"/>
            <a:ext cx="1201478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20" idx="1"/>
          </p:cNvCxnSpPr>
          <p:nvPr/>
        </p:nvCxnSpPr>
        <p:spPr>
          <a:xfrm>
            <a:off x="2658139" y="4822185"/>
            <a:ext cx="1162493" cy="4394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V="1">
            <a:off x="4330995" y="4890977"/>
            <a:ext cx="95338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6010938" y="4851992"/>
            <a:ext cx="1085187" cy="152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V="1">
            <a:off x="7710153" y="4883889"/>
            <a:ext cx="985285" cy="14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33" idx="1"/>
          </p:cNvCxnSpPr>
          <p:nvPr/>
        </p:nvCxnSpPr>
        <p:spPr>
          <a:xfrm flipV="1">
            <a:off x="9310576" y="4903384"/>
            <a:ext cx="808074" cy="37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endCxn id="24" idx="1"/>
          </p:cNvCxnSpPr>
          <p:nvPr/>
        </p:nvCxnSpPr>
        <p:spPr>
          <a:xfrm>
            <a:off x="4121080" y="4526137"/>
            <a:ext cx="1382233" cy="7602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endCxn id="23" idx="1"/>
          </p:cNvCxnSpPr>
          <p:nvPr/>
        </p:nvCxnSpPr>
        <p:spPr>
          <a:xfrm flipV="1">
            <a:off x="4461682" y="4478081"/>
            <a:ext cx="733648" cy="696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endCxn id="26" idx="1"/>
          </p:cNvCxnSpPr>
          <p:nvPr/>
        </p:nvCxnSpPr>
        <p:spPr>
          <a:xfrm>
            <a:off x="5841038" y="4515294"/>
            <a:ext cx="1236700" cy="334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flipV="1">
            <a:off x="6113719" y="4581525"/>
            <a:ext cx="820481" cy="6496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flipV="1">
            <a:off x="7727210" y="4488713"/>
            <a:ext cx="790353" cy="363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flipV="1">
            <a:off x="7875179" y="4960090"/>
            <a:ext cx="790353" cy="363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endCxn id="30" idx="1"/>
          </p:cNvCxnSpPr>
          <p:nvPr/>
        </p:nvCxnSpPr>
        <p:spPr>
          <a:xfrm>
            <a:off x="7591646" y="4475761"/>
            <a:ext cx="1233376" cy="8346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>
            <a:off x="9175895" y="4508206"/>
            <a:ext cx="925035" cy="542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>
            <a:endCxn id="34" idx="1"/>
          </p:cNvCxnSpPr>
          <p:nvPr/>
        </p:nvCxnSpPr>
        <p:spPr>
          <a:xfrm>
            <a:off x="9289755" y="4955879"/>
            <a:ext cx="998795" cy="351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140687" y="4766933"/>
            <a:ext cx="39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…</a:t>
            </a:r>
          </a:p>
          <a:p>
            <a:endParaRPr lang="ru-RU" dirty="0"/>
          </a:p>
        </p:txBody>
      </p:sp>
      <p:sp>
        <p:nvSpPr>
          <p:cNvPr id="115" name="TextBox 114"/>
          <p:cNvSpPr txBox="1"/>
          <p:nvPr/>
        </p:nvSpPr>
        <p:spPr>
          <a:xfrm>
            <a:off x="3724938" y="4798830"/>
            <a:ext cx="39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…</a:t>
            </a:r>
          </a:p>
          <a:p>
            <a:endParaRPr lang="ru-RU" dirty="0"/>
          </a:p>
        </p:txBody>
      </p:sp>
      <p:sp>
        <p:nvSpPr>
          <p:cNvPr id="116" name="TextBox 115"/>
          <p:cNvSpPr txBox="1"/>
          <p:nvPr/>
        </p:nvSpPr>
        <p:spPr>
          <a:xfrm>
            <a:off x="5436780" y="4798831"/>
            <a:ext cx="39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…</a:t>
            </a:r>
          </a:p>
          <a:p>
            <a:endParaRPr lang="ru-RU" dirty="0"/>
          </a:p>
        </p:txBody>
      </p:sp>
      <p:sp>
        <p:nvSpPr>
          <p:cNvPr id="117" name="TextBox 116"/>
          <p:cNvSpPr txBox="1"/>
          <p:nvPr/>
        </p:nvSpPr>
        <p:spPr>
          <a:xfrm>
            <a:off x="7116725" y="4798830"/>
            <a:ext cx="39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…</a:t>
            </a:r>
          </a:p>
          <a:p>
            <a:endParaRPr lang="ru-RU" dirty="0"/>
          </a:p>
        </p:txBody>
      </p:sp>
      <p:sp>
        <p:nvSpPr>
          <p:cNvPr id="118" name="TextBox 117"/>
          <p:cNvSpPr txBox="1"/>
          <p:nvPr/>
        </p:nvSpPr>
        <p:spPr>
          <a:xfrm>
            <a:off x="8786036" y="4809463"/>
            <a:ext cx="39340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endParaRPr lang="ru-RU" sz="1600" dirty="0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10200167" y="4851994"/>
            <a:ext cx="39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…</a:t>
            </a:r>
          </a:p>
          <a:p>
            <a:endParaRPr lang="ru-RU" dirty="0"/>
          </a:p>
        </p:txBody>
      </p:sp>
      <p:sp>
        <p:nvSpPr>
          <p:cNvPr id="110" name="TextBox 109"/>
          <p:cNvSpPr txBox="1"/>
          <p:nvPr/>
        </p:nvSpPr>
        <p:spPr>
          <a:xfrm>
            <a:off x="680483" y="4752756"/>
            <a:ext cx="39340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…</a:t>
            </a:r>
          </a:p>
          <a:p>
            <a:pPr algn="ctr"/>
            <a:endParaRPr lang="ru-RU" sz="1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195330" y="4228216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l=1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3284" y="2541182"/>
            <a:ext cx="1254642" cy="15328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Исходные материалы (заготовки) </a:t>
            </a: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ru-RU" sz="1600" dirty="0" smtClean="0">
                <a:solidFill>
                  <a:schemeClr val="tx1"/>
                </a:solidFill>
              </a:rPr>
              <a:t>го вида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0957" y="2534350"/>
            <a:ext cx="1538178" cy="15396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Тех.операции преобразования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j- </a:t>
            </a:r>
            <a:r>
              <a:rPr lang="ru-RU" sz="1400" dirty="0" err="1" smtClean="0">
                <a:solidFill>
                  <a:schemeClr val="tx1"/>
                </a:solidFill>
              </a:rPr>
              <a:t>х</a:t>
            </a:r>
            <a:r>
              <a:rPr lang="ru-RU" sz="1400" dirty="0" smtClean="0">
                <a:solidFill>
                  <a:schemeClr val="tx1"/>
                </a:solidFill>
              </a:rPr>
              <a:t> видов для центрального процесса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92548" y="2520172"/>
            <a:ext cx="1609062" cy="154657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Центральные технологические процессы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k- </a:t>
            </a:r>
            <a:r>
              <a:rPr lang="ru-RU" sz="1400" dirty="0" smtClean="0">
                <a:solidFill>
                  <a:schemeClr val="tx1"/>
                </a:solidFill>
              </a:rPr>
              <a:t>го вида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698511" y="2534349"/>
            <a:ext cx="1325526" cy="154502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Тех.операции контроля качества продукции </a:t>
            </a:r>
            <a:r>
              <a:rPr lang="en-US" sz="1400" dirty="0" smtClean="0">
                <a:solidFill>
                  <a:schemeClr val="tx1"/>
                </a:solidFill>
              </a:rPr>
              <a:t>l-</a:t>
            </a:r>
            <a:r>
              <a:rPr lang="ru-RU" sz="1400" dirty="0" smtClean="0">
                <a:solidFill>
                  <a:schemeClr val="tx1"/>
                </a:solidFill>
              </a:rPr>
              <a:t>го вида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119729" y="2534349"/>
            <a:ext cx="1343248" cy="154502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Тех.операции «упаковки» продукции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l-</a:t>
            </a:r>
            <a:r>
              <a:rPr lang="ru-RU" sz="1400" dirty="0" smtClean="0">
                <a:solidFill>
                  <a:schemeClr val="tx1"/>
                </a:solidFill>
              </a:rPr>
              <a:t>го вида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590566" y="2541182"/>
            <a:ext cx="1420334" cy="15255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Виды и способы отгрузки «упакованной» продукции </a:t>
            </a:r>
            <a:r>
              <a:rPr lang="en-US" sz="1400" dirty="0" smtClean="0">
                <a:solidFill>
                  <a:schemeClr val="tx1"/>
                </a:solidFill>
              </a:rPr>
              <a:t>l-</a:t>
            </a:r>
            <a:r>
              <a:rPr lang="ru-RU" sz="1400" dirty="0" smtClean="0">
                <a:solidFill>
                  <a:schemeClr val="tx1"/>
                </a:solidFill>
              </a:rPr>
              <a:t>го вида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66211" y="4198977"/>
            <a:ext cx="627321" cy="4997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k=1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0881" y="1187542"/>
            <a:ext cx="82402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Блоки операционной и функциональной структуры необходимо наполнить конкретным содержанием:</a:t>
            </a:r>
          </a:p>
          <a:p>
            <a:endParaRPr lang="ru-RU" sz="2200" dirty="0" smtClean="0"/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 Каковы свойства материала (металла) на границах фаз обслуживания?</a:t>
            </a:r>
          </a:p>
          <a:p>
            <a:endParaRPr lang="ru-RU" sz="2200" dirty="0" smtClean="0"/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 Какие конкретные технологические процессы, операции, приёмы могут быть использованы для обеспечения заданных свойств?</a:t>
            </a:r>
          </a:p>
          <a:p>
            <a:endParaRPr lang="ru-RU" sz="2200" dirty="0" smtClean="0"/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 Какое необходимо оборудование?</a:t>
            </a:r>
          </a:p>
          <a:p>
            <a:endParaRPr lang="ru-RU" sz="2200" dirty="0" smtClean="0"/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 Каковы тенденции в развитии техники и технологии проектируемого производства?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1623103" y="572887"/>
            <a:ext cx="6567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Информационный поиск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2451" y="400781"/>
            <a:ext cx="8743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Информационный поиск</a:t>
            </a:r>
          </a:p>
          <a:p>
            <a:pPr algn="ctr"/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33475" y="1288439"/>
            <a:ext cx="1279443" cy="69276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Цель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6" y="5152371"/>
            <a:ext cx="2637312" cy="10103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Временная глубина (ретроспектива)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2451" y="3785611"/>
            <a:ext cx="2290206" cy="76733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Широта поиска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2592549"/>
            <a:ext cx="1974907" cy="72215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Регламент поиска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55556" y="1148316"/>
            <a:ext cx="60932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формирование представлений об известных и описанных в официальных источниках вариантах решений по рассматриваемой задаче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установление источников информации, их местонахождения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определяет научно-технический уровень рассматриваемой области в РФ и развитых странах мира</a:t>
            </a:r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глубина поиска, равная удвоенному временному лагу прогноза</a:t>
            </a:r>
          </a:p>
          <a:p>
            <a:r>
              <a:rPr lang="ru-RU" sz="2000" i="1" dirty="0" smtClean="0"/>
              <a:t>например:</a:t>
            </a:r>
          </a:p>
          <a:p>
            <a:r>
              <a:rPr lang="ru-RU" sz="2000" i="1" dirty="0" smtClean="0"/>
              <a:t>прогноз – на 10 лет вперед</a:t>
            </a:r>
          </a:p>
          <a:p>
            <a:r>
              <a:rPr lang="ru-RU" sz="2000" i="1" dirty="0" smtClean="0"/>
              <a:t>глубина – 20 лет назад</a:t>
            </a:r>
            <a:endParaRPr lang="ru-RU" sz="2000" i="1" dirty="0"/>
          </a:p>
        </p:txBody>
      </p:sp>
      <p:sp>
        <p:nvSpPr>
          <p:cNvPr id="8" name="Минус 7"/>
          <p:cNvSpPr/>
          <p:nvPr/>
        </p:nvSpPr>
        <p:spPr>
          <a:xfrm>
            <a:off x="3138414" y="1555160"/>
            <a:ext cx="296744" cy="13518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3178077" y="2856454"/>
            <a:ext cx="285008" cy="15028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инус 13"/>
          <p:cNvSpPr/>
          <p:nvPr/>
        </p:nvSpPr>
        <p:spPr>
          <a:xfrm>
            <a:off x="3203777" y="4140172"/>
            <a:ext cx="285008" cy="15028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3193353" y="5546817"/>
            <a:ext cx="285008" cy="15028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5302" y="4524375"/>
            <a:ext cx="7451873" cy="21621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416" y="288060"/>
            <a:ext cx="946785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Производственная структура цеха, совмещенная со схемой движения материалов (металла)</a:t>
            </a:r>
            <a:r>
              <a:rPr lang="ru-RU" sz="2200" dirty="0" smtClean="0"/>
              <a:t> </a:t>
            </a:r>
          </a:p>
          <a:p>
            <a:r>
              <a:rPr lang="ru-RU" dirty="0" smtClean="0"/>
              <a:t>- описывается </a:t>
            </a:r>
            <a:r>
              <a:rPr lang="ru-RU" u="sng" dirty="0" smtClean="0"/>
              <a:t>графом</a:t>
            </a:r>
            <a:r>
              <a:rPr lang="ru-RU" dirty="0" smtClean="0"/>
              <a:t>, узлами которой являются технологические участки (отделения), агрегаты, а дугами – потоки материала (металла) разных видов</a:t>
            </a:r>
          </a:p>
          <a:p>
            <a:endParaRPr lang="ru-RU" dirty="0" smtClean="0"/>
          </a:p>
          <a:p>
            <a:pPr algn="ctr"/>
            <a:r>
              <a:rPr lang="ru-RU" b="1" u="sng" dirty="0" smtClean="0"/>
              <a:t>Пример графа для конвертерного цеха</a:t>
            </a:r>
            <a:endParaRPr lang="ru-RU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89097" y="4720857"/>
            <a:ext cx="3753293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700" dirty="0" smtClean="0"/>
              <a:t>Вход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Участок миксеров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Скрапное отделение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Отделение сыпучих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Участок доводки чугуна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Конвертерное отделение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Участок вакуумирования</a:t>
            </a:r>
            <a:endParaRPr lang="ru-RU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3331533" y="4528686"/>
            <a:ext cx="465994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1700" dirty="0" smtClean="0"/>
              <a:t>8. Участок обработки нейтральными газами</a:t>
            </a:r>
          </a:p>
          <a:p>
            <a:pPr marL="342900" indent="-342900"/>
            <a:r>
              <a:rPr lang="ru-RU" sz="1700" dirty="0" smtClean="0"/>
              <a:t>9. Участок «ковш-печь»</a:t>
            </a:r>
          </a:p>
          <a:p>
            <a:pPr marL="342900" indent="-342900"/>
            <a:r>
              <a:rPr lang="ru-RU" sz="1700" dirty="0" smtClean="0"/>
              <a:t>10. Участок вакуумирования</a:t>
            </a:r>
          </a:p>
          <a:p>
            <a:pPr marL="342900" indent="-342900"/>
            <a:r>
              <a:rPr lang="ru-RU" sz="1700" dirty="0" smtClean="0"/>
              <a:t>11. Отделение УНРС</a:t>
            </a:r>
          </a:p>
          <a:p>
            <a:pPr marL="342900" indent="-342900"/>
            <a:r>
              <a:rPr lang="ru-RU" sz="1700" dirty="0" smtClean="0"/>
              <a:t>12. Участок слябов на продажу</a:t>
            </a:r>
          </a:p>
          <a:p>
            <a:pPr marL="342900" indent="-342900"/>
            <a:r>
              <a:rPr lang="ru-RU" sz="1700" dirty="0" smtClean="0"/>
              <a:t>13. Участок транзита слябов на НШС</a:t>
            </a:r>
          </a:p>
          <a:p>
            <a:pPr marL="342900" indent="-342900"/>
            <a:r>
              <a:rPr lang="ru-RU" sz="1700" dirty="0" smtClean="0"/>
              <a:t>14. «Склад» шлака</a:t>
            </a:r>
          </a:p>
          <a:p>
            <a:pPr marL="342900" indent="-342900"/>
            <a:r>
              <a:rPr lang="ru-RU" sz="1700" dirty="0" smtClean="0"/>
              <a:t>15. Выход</a:t>
            </a:r>
            <a:endParaRPr lang="ru-RU" sz="1700" dirty="0"/>
          </a:p>
        </p:txBody>
      </p:sp>
      <p:sp>
        <p:nvSpPr>
          <p:cNvPr id="22" name="Овал 21"/>
          <p:cNvSpPr/>
          <p:nvPr/>
        </p:nvSpPr>
        <p:spPr>
          <a:xfrm>
            <a:off x="8098464" y="3994296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14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959672" y="2892496"/>
            <a:ext cx="623778" cy="634410"/>
          </a:xfrm>
          <a:prstGeom prst="ellipse">
            <a:avLst/>
          </a:prstGeom>
          <a:ln cmpd="dbl"/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6" name="Овал 25"/>
          <p:cNvSpPr/>
          <p:nvPr/>
        </p:nvSpPr>
        <p:spPr>
          <a:xfrm>
            <a:off x="9336496" y="2894803"/>
            <a:ext cx="623778" cy="634410"/>
          </a:xfrm>
          <a:prstGeom prst="ellipse">
            <a:avLst/>
          </a:prstGeom>
          <a:ln cmpd="dbl"/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33" name="Овал 32"/>
          <p:cNvSpPr/>
          <p:nvPr/>
        </p:nvSpPr>
        <p:spPr>
          <a:xfrm>
            <a:off x="1612604" y="2909775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3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277409" y="2909710"/>
            <a:ext cx="623778" cy="634410"/>
          </a:xfrm>
          <a:prstGeom prst="ellipse">
            <a:avLst/>
          </a:prstGeom>
          <a:ln cmpd="dbl"/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8" name="Полилиния 47"/>
          <p:cNvSpPr/>
          <p:nvPr/>
        </p:nvSpPr>
        <p:spPr>
          <a:xfrm>
            <a:off x="4176979" y="3306470"/>
            <a:ext cx="3935663" cy="1109585"/>
          </a:xfrm>
          <a:custGeom>
            <a:avLst/>
            <a:gdLst>
              <a:gd name="connsiteX0" fmla="*/ 0 w 3912782"/>
              <a:gd name="connsiteY0" fmla="*/ 0 h 1215656"/>
              <a:gd name="connsiteX1" fmla="*/ 1318438 w 3912782"/>
              <a:gd name="connsiteY1" fmla="*/ 1020726 h 1215656"/>
              <a:gd name="connsiteX2" fmla="*/ 3912782 w 3912782"/>
              <a:gd name="connsiteY2" fmla="*/ 1169581 h 1215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12782" h="1215656">
                <a:moveTo>
                  <a:pt x="0" y="0"/>
                </a:moveTo>
                <a:cubicBezTo>
                  <a:pt x="333154" y="412898"/>
                  <a:pt x="666308" y="825796"/>
                  <a:pt x="1318438" y="1020726"/>
                </a:cubicBezTo>
                <a:cubicBezTo>
                  <a:pt x="1970568" y="1215656"/>
                  <a:pt x="2941675" y="1192618"/>
                  <a:pt x="3912782" y="1169581"/>
                </a:cubicBezTo>
              </a:path>
            </a:pathLst>
          </a:cu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55" name="Полилиния 54"/>
          <p:cNvSpPr/>
          <p:nvPr/>
        </p:nvSpPr>
        <p:spPr>
          <a:xfrm>
            <a:off x="2222205" y="3232298"/>
            <a:ext cx="1339702" cy="74427"/>
          </a:xfrm>
          <a:custGeom>
            <a:avLst/>
            <a:gdLst>
              <a:gd name="connsiteX0" fmla="*/ 0 w 1339702"/>
              <a:gd name="connsiteY0" fmla="*/ 63795 h 74427"/>
              <a:gd name="connsiteX1" fmla="*/ 1052623 w 1339702"/>
              <a:gd name="connsiteY1" fmla="*/ 63795 h 74427"/>
              <a:gd name="connsiteX2" fmla="*/ 1339702 w 1339702"/>
              <a:gd name="connsiteY2" fmla="*/ 0 h 74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9702" h="74427">
                <a:moveTo>
                  <a:pt x="0" y="63795"/>
                </a:moveTo>
                <a:cubicBezTo>
                  <a:pt x="414669" y="69111"/>
                  <a:pt x="829339" y="74427"/>
                  <a:pt x="1052623" y="63795"/>
                </a:cubicBezTo>
                <a:cubicBezTo>
                  <a:pt x="1275907" y="53163"/>
                  <a:pt x="1307804" y="26581"/>
                  <a:pt x="1339702" y="0"/>
                </a:cubicBezTo>
              </a:path>
            </a:pathLst>
          </a:cu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57" name="Полилиния 56"/>
          <p:cNvSpPr/>
          <p:nvPr/>
        </p:nvSpPr>
        <p:spPr>
          <a:xfrm>
            <a:off x="882502" y="3242930"/>
            <a:ext cx="799215" cy="74428"/>
          </a:xfrm>
          <a:custGeom>
            <a:avLst/>
            <a:gdLst>
              <a:gd name="connsiteX0" fmla="*/ 0 w 512136"/>
              <a:gd name="connsiteY0" fmla="*/ 0 h 265814"/>
              <a:gd name="connsiteX1" fmla="*/ 265814 w 512136"/>
              <a:gd name="connsiteY1" fmla="*/ 180754 h 265814"/>
              <a:gd name="connsiteX2" fmla="*/ 478466 w 512136"/>
              <a:gd name="connsiteY2" fmla="*/ 255182 h 265814"/>
              <a:gd name="connsiteX3" fmla="*/ 467833 w 512136"/>
              <a:gd name="connsiteY3" fmla="*/ 244549 h 26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136" h="265814">
                <a:moveTo>
                  <a:pt x="0" y="0"/>
                </a:moveTo>
                <a:cubicBezTo>
                  <a:pt x="93035" y="69112"/>
                  <a:pt x="186070" y="138224"/>
                  <a:pt x="265814" y="180754"/>
                </a:cubicBezTo>
                <a:cubicBezTo>
                  <a:pt x="345558" y="223284"/>
                  <a:pt x="444796" y="244550"/>
                  <a:pt x="478466" y="255182"/>
                </a:cubicBezTo>
                <a:cubicBezTo>
                  <a:pt x="512136" y="265814"/>
                  <a:pt x="489984" y="255181"/>
                  <a:pt x="467833" y="244549"/>
                </a:cubicBezTo>
              </a:path>
            </a:pathLst>
          </a:cu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63" name="Овал 62"/>
          <p:cNvSpPr/>
          <p:nvPr/>
        </p:nvSpPr>
        <p:spPr>
          <a:xfrm>
            <a:off x="903768" y="2328530"/>
            <a:ext cx="2658139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584250" y="2083981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2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1694120" y="3788733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4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828259" y="2211571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5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4189230" y="2704213"/>
            <a:ext cx="2768008" cy="9959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681868" y="2395868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7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791199" y="2335618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8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976035" y="3359888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9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053469" y="3289004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10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7584561" y="2651179"/>
            <a:ext cx="1751935" cy="11447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8020491" y="2307262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12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027580" y="3232297"/>
            <a:ext cx="623778" cy="634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13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7" name="Полилиния 66"/>
          <p:cNvSpPr/>
          <p:nvPr/>
        </p:nvSpPr>
        <p:spPr>
          <a:xfrm>
            <a:off x="8734349" y="3162300"/>
            <a:ext cx="619201" cy="1146353"/>
          </a:xfrm>
          <a:custGeom>
            <a:avLst/>
            <a:gdLst>
              <a:gd name="connsiteX0" fmla="*/ 0 w 623011"/>
              <a:gd name="connsiteY0" fmla="*/ 1097280 h 1097280"/>
              <a:gd name="connsiteX1" fmla="*/ 519379 w 623011"/>
              <a:gd name="connsiteY1" fmla="*/ 694944 h 1097280"/>
              <a:gd name="connsiteX2" fmla="*/ 621792 w 623011"/>
              <a:gd name="connsiteY2" fmla="*/ 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3011" h="1097280">
                <a:moveTo>
                  <a:pt x="0" y="1097280"/>
                </a:moveTo>
                <a:cubicBezTo>
                  <a:pt x="207873" y="987552"/>
                  <a:pt x="415747" y="877824"/>
                  <a:pt x="519379" y="694944"/>
                </a:cubicBezTo>
                <a:cubicBezTo>
                  <a:pt x="623011" y="512064"/>
                  <a:pt x="622401" y="256032"/>
                  <a:pt x="621792" y="0"/>
                </a:cubicBezTo>
              </a:path>
            </a:pathLst>
          </a:cu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0" name="Овал 29"/>
          <p:cNvSpPr/>
          <p:nvPr/>
        </p:nvSpPr>
        <p:spPr>
          <a:xfrm>
            <a:off x="3568994" y="2941672"/>
            <a:ext cx="623778" cy="634410"/>
          </a:xfrm>
          <a:prstGeom prst="ellipse">
            <a:avLst/>
          </a:prstGeom>
          <a:ln cmpd="dbl"/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803" y="381074"/>
            <a:ext cx="88174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Инвестиционный проект</a:t>
            </a:r>
          </a:p>
          <a:p>
            <a:pPr algn="ctr"/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03856" y="1302589"/>
            <a:ext cx="4788626" cy="880773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dk1"/>
                </a:solidFill>
              </a:rPr>
              <a:t>Основные участники инвестиционного проекта</a:t>
            </a:r>
            <a:endParaRPr lang="ru-RU" sz="2400" dirty="0">
              <a:solidFill>
                <a:schemeClr val="dk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976" y="2487541"/>
            <a:ext cx="74551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dirty="0" smtClean="0"/>
              <a:t>    </a:t>
            </a:r>
            <a:r>
              <a:rPr lang="ru-RU" sz="2400" dirty="0" smtClean="0"/>
              <a:t>юридические лица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 государственные, общественные и социальные организации (предприятия, учреждения, компании, корпорации, фонды)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 частные лица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 проектные, изыскательные, строительные, инжиниринговые, консультационные организации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органы госконтроля, надзора и экспертизы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органы местного самоуправления</a:t>
            </a:r>
            <a:endParaRPr lang="ru-RU" sz="2400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7875489" y="2487541"/>
            <a:ext cx="323850" cy="1405713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213706" y="2497138"/>
            <a:ext cx="19100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заказчики</a:t>
            </a:r>
          </a:p>
          <a:p>
            <a:r>
              <a:rPr lang="ru-RU" sz="2200" dirty="0" smtClean="0"/>
              <a:t>инвесторы</a:t>
            </a:r>
          </a:p>
          <a:p>
            <a:r>
              <a:rPr lang="ru-RU" sz="2200" dirty="0" smtClean="0"/>
              <a:t>собственники</a:t>
            </a:r>
          </a:p>
          <a:p>
            <a:r>
              <a:rPr lang="ru-RU" sz="2200" dirty="0" smtClean="0"/>
              <a:t>арендаторы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9404" y="381074"/>
            <a:ext cx="64103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Инвестиционный проект</a:t>
            </a:r>
          </a:p>
          <a:p>
            <a:pPr algn="ctr"/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18457" y="2897740"/>
            <a:ext cx="912533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устанавливают: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состав участников инвестиционного процесса 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роль и решаемые задачи (функции)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права и обязанности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организационно-технологический порядок выполнения функций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последовательность, методы и средства выполнения работ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формы и требования к содержанию и качеству выполняемых работ на всех этапах жизненного цикла инвестиционного проекта</a:t>
            </a:r>
            <a:endParaRPr lang="ru-RU" sz="2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33870" y="1184986"/>
            <a:ext cx="4273421" cy="951723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Организационно-методические документы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95826" y="2445665"/>
            <a:ext cx="3934183" cy="409501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Нормы и рекомендации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4627984" y="2183363"/>
            <a:ext cx="233265" cy="205274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30" y="1752601"/>
            <a:ext cx="11452973" cy="466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13659" y="422866"/>
            <a:ext cx="9938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Жизненный цикл проекта (ЖЦП)</a:t>
            </a:r>
          </a:p>
          <a:p>
            <a:pPr algn="ctr"/>
            <a:r>
              <a:rPr lang="ru-RU" sz="2000" dirty="0" smtClean="0"/>
              <a:t>Все этапы создаваемого объекта </a:t>
            </a:r>
            <a:r>
              <a:rPr lang="ru-RU" sz="2000" u="sng" dirty="0" smtClean="0"/>
              <a:t>от творческого замысла – до ликвидации или перепрофилирования</a:t>
            </a:r>
            <a:endParaRPr lang="ru-RU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597" y="902549"/>
            <a:ext cx="5925631" cy="471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69194" y="472576"/>
            <a:ext cx="8439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Комментарии к «ЖЦП»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47987" y="5565472"/>
            <a:ext cx="48863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 - тех.перевооружение, реконструкция, </a:t>
            </a:r>
          </a:p>
          <a:p>
            <a:r>
              <a:rPr lang="ru-RU" sz="1600" dirty="0" smtClean="0"/>
              <a:t>       модернизация</a:t>
            </a:r>
          </a:p>
          <a:p>
            <a:r>
              <a:rPr lang="ru-RU" sz="1600" dirty="0" smtClean="0"/>
              <a:t>    -  перепрофилирование</a:t>
            </a:r>
          </a:p>
          <a:p>
            <a:r>
              <a:rPr lang="ru-RU" sz="1600" dirty="0" smtClean="0"/>
              <a:t>    -  ликвидация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3" name="Левая круглая скобка 42"/>
          <p:cNvSpPr/>
          <p:nvPr/>
        </p:nvSpPr>
        <p:spPr>
          <a:xfrm>
            <a:off x="2313031" y="5299453"/>
            <a:ext cx="187573" cy="1231975"/>
          </a:xfrm>
          <a:prstGeom prst="leftBracke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  <p:sp>
        <p:nvSpPr>
          <p:cNvPr id="44" name="Левая круглая скобка 43"/>
          <p:cNvSpPr/>
          <p:nvPr/>
        </p:nvSpPr>
        <p:spPr>
          <a:xfrm rot="10800000">
            <a:off x="6976188" y="5305609"/>
            <a:ext cx="152400" cy="1235149"/>
          </a:xfrm>
          <a:prstGeom prst="leftBracke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5612" y="520611"/>
            <a:ext cx="8410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Понятие «техноценоза»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7951" y="1265112"/>
            <a:ext cx="1765246" cy="126694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Техноценоз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3197" y="1094476"/>
            <a:ext cx="7960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2400" dirty="0" smtClean="0"/>
              <a:t>(др. греч.</a:t>
            </a:r>
            <a:r>
              <a:rPr lang="en-US" sz="2400" dirty="0" smtClean="0"/>
              <a:t> </a:t>
            </a:r>
            <a:r>
              <a:rPr lang="ru-RU" sz="2400" b="1" dirty="0" smtClean="0"/>
              <a:t>τεχοη</a:t>
            </a:r>
            <a:r>
              <a:rPr lang="ru-RU" sz="2400" dirty="0" smtClean="0"/>
              <a:t> </a:t>
            </a:r>
            <a:r>
              <a:rPr lang="en-US" sz="2400" dirty="0" smtClean="0"/>
              <a:t>- </a:t>
            </a:r>
            <a:r>
              <a:rPr lang="ru-RU" sz="2400" dirty="0" smtClean="0"/>
              <a:t>мастерство и </a:t>
            </a:r>
            <a:r>
              <a:rPr lang="en-US" sz="2400" b="1" dirty="0" smtClean="0"/>
              <a:t>koinos</a:t>
            </a:r>
            <a:r>
              <a:rPr lang="en-US" sz="2400" dirty="0" smtClean="0"/>
              <a:t> </a:t>
            </a:r>
            <a:r>
              <a:rPr lang="ru-RU" sz="2400" dirty="0" smtClean="0"/>
              <a:t>- общий)</a:t>
            </a:r>
          </a:p>
          <a:p>
            <a:pPr algn="just"/>
            <a:r>
              <a:rPr lang="ru-RU" sz="2400" dirty="0" smtClean="0"/>
              <a:t>ограниченная во времени и пространстве искусственная система, сообщество изделий со слабыми связями и едиными целями, выделяемое для целей строительства или проектирования (</a:t>
            </a:r>
            <a:r>
              <a:rPr lang="ru-RU" sz="2400" u="sng" dirty="0" smtClean="0"/>
              <a:t>аналогия с биоценозом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9041" y="3297593"/>
            <a:ext cx="9395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    </a:t>
            </a:r>
            <a:r>
              <a:rPr lang="ru-RU" sz="2400" dirty="0" smtClean="0"/>
              <a:t>Анализ техноценозов аналогичен методам биологического исследования, в рамках техноценоза выделяются семейства изделий, а также отдельные их виды.</a:t>
            </a:r>
          </a:p>
          <a:p>
            <a:r>
              <a:rPr lang="en-US" sz="2400" dirty="0" smtClean="0"/>
              <a:t>   </a:t>
            </a:r>
            <a:r>
              <a:rPr lang="ru-RU" sz="2400" dirty="0" smtClean="0"/>
              <a:t>Каждое конкретное изделие </a:t>
            </a:r>
            <a:r>
              <a:rPr lang="ru-RU" sz="2400" b="1" u="sng" dirty="0" smtClean="0"/>
              <a:t>уникально</a:t>
            </a:r>
            <a:r>
              <a:rPr lang="ru-RU" sz="2400" dirty="0" smtClean="0"/>
              <a:t>, </a:t>
            </a:r>
            <a:endParaRPr lang="en-US" sz="2400" dirty="0" smtClean="0"/>
          </a:p>
          <a:p>
            <a:pPr algn="just"/>
            <a:r>
              <a:rPr lang="ru-RU" sz="2400" dirty="0" smtClean="0"/>
              <a:t>но с другой стороны, создано на основе чертежей или иной информации, которую можно отождествить с генетическим кодом живых существ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9041" y="3422717"/>
            <a:ext cx="129396" cy="120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2775</TotalTime>
  <Words>3822</Words>
  <Application>Microsoft Office PowerPoint</Application>
  <PresentationFormat>Широкоэкранный</PresentationFormat>
  <Paragraphs>530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1" baseType="lpstr">
      <vt:lpstr>Arial</vt:lpstr>
      <vt:lpstr>Calibri</vt:lpstr>
      <vt:lpstr>Century Gothic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Липецкий государственный технический университет Кафедра металлургического оборудования Презентационный курс лекций «Проектирование металлургических комплектов» Магистратура – направление 15.04.02 «Технологические машины и оборудование»   Профессор, к.т.н. А.П. Жильцов   Липецк, ЛГТУ – 2016г.</dc:title>
  <dc:creator>Жильцова Екатерина Александровна</dc:creator>
  <cp:lastModifiedBy>nazarkirichenko08@gmail.com</cp:lastModifiedBy>
  <cp:revision>753</cp:revision>
  <dcterms:created xsi:type="dcterms:W3CDTF">2015-12-30T08:37:48Z</dcterms:created>
  <dcterms:modified xsi:type="dcterms:W3CDTF">2020-04-04T19:40:03Z</dcterms:modified>
</cp:coreProperties>
</file>