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Проблема розвитку пізнавальних здібностей учнів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6336704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Інтелектуальний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відбувається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головним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чином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школі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Він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являє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собою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здатність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орієнтуватися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навколишньому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середовищі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адекватно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відображати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перетворювати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мислити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навчатися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пізнавати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світ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переймати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соціальний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досвід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;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спроможність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розв'язувати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завдання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приймати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рішення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розумно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передбачати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Важливою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висвітленні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особливостей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інтелекту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молодшого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школяра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провідна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яка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визначає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своєрідність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якісну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специфіку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певному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віці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Відомий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психолог О.М.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Леонтьєв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таке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визначення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: «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Провідна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–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не просто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яка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найчастіше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зустрічається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даному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етапі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віддає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найбільше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часу.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Провідна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–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така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зумовлює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найголовніші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зміни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психічних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процесах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психологічних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особливостях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особистості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даній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стадії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її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Для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молодшого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школяра –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яке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основою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розумового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».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Для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педагогів-практиків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великий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інтерес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викликає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теорія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швейцарського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психолога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педагога Ж.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Піаже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розподілив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інтелектуальний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такі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стадії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: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■ 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сенсомоторна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-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народження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до 1,5–2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;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■ 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доопераційна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-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2 до 7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;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■ 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конкретні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операції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-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7 до 11–12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;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■ 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формальні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операції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- з 12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старше.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Школяр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вчиться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думаючи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думає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–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навчаючись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мислення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починається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там, де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необхідно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знайти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відповідь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запитання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або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щось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зрозуміти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Важливо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враховувати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мислення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школярів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здійснюється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поступово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наочно-дійового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дошкільному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віці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образно-мовленнєвого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молодшому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та до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понятійного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теоретичного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середньому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та старшому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шкільному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віці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Етапи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інтелекту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проявляються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поступово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досягається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шляхом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здобуття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знань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засвоєння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процесі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пізнанням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особливостей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природних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соціальних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явищ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набувають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цю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найбільш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складну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тонку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форму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мислення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процесі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активного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дослідження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природного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середовища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створюючи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для себе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ситуації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в основному,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самостійно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них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відповідаючи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.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Слід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згадати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соціальний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фактор,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великий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вплив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розумових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здібностей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сприйняття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пояснення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життєвих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явищ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успіхи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навчальній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Найближче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соціальне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оточення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її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сім'я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мікросередовище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Виховання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сім'ї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– одна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форм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виховання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дітей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поєднує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педагогічні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батьків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повсякденним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впливом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сімейного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побуту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Сім'я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здійснює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виховний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вплив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дитину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перших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народження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Завдання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батьків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полягає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мислення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мови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дітей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активності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витримці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самостійності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різних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проявах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життєдіяльності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шкільному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віці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коли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основним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змістом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дитячого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життя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навчальна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формується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характер,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важливо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щоб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родина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підтримувала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тісний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зв'язок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школою. Роль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батьків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інтелектуальному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дітей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надзвичайно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важлива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000" dirty="0" smtClean="0">
                <a:solidFill>
                  <a:schemeClr val="tx1"/>
                </a:solidFill>
                <a:latin typeface="Arial Black" pitchFamily="34" charset="0"/>
              </a:rPr>
              <a:t>3. Етапи розвитку особистості.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Вікова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періодизація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умовним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поділом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цілісного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життєвого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циклу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вікові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вимірюються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роками.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Відомо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відбувається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за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кілька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послідовно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змінюють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один одного. Цей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процес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обов'язковим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передбачуваним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Оскільки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не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можна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молодшого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школяра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повернути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дошкільного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рівня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але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можна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передбачити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він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стане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підлітковому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віці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000" i="1" dirty="0" err="1" smtClean="0">
                <a:solidFill>
                  <a:schemeClr val="tx1"/>
                </a:solidFill>
                <a:latin typeface="Arial Black" pitchFamily="34" charset="0"/>
              </a:rPr>
              <a:t>Віковий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Arial Black" pitchFamily="34" charset="0"/>
              </a:rPr>
              <a:t>період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відрізок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життя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індивіда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досягає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певного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ступеня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характерні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відносно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стійкі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якісні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У межах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відбуваються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кількісні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якісні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зміни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психіки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змогу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виділити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певні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стадії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послідовно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змінюють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одна одну.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Тобто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психіки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людини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періодичний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стадійний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характер. У межах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стадій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розрізняють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менші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часові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відрізки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фази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наприклад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раннього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дитинства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виділяється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стадія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немовляти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а в межах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цієї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стадії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— фаза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новонародженості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).</a:t>
            </a:r>
          </a:p>
          <a:p>
            <a:pPr lvl="0"/>
            <a:endParaRPr lang="ru-RU" sz="2000" dirty="0" smtClean="0"/>
          </a:p>
          <a:p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568952" cy="6192688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Визначення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періодів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стадій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фаз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психічного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особистості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необхідне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для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створення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оптимальної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системи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виховання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використання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повному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обсязі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можливостей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кожному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віковому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етапі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Критеріями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визначення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є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системні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суттєві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якісні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ознаки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психічні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соціальні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зміни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певному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етапі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життя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Важливе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значення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має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розуміння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зв'язку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між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періодами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стадіями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оскільки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набуті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знання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навички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попередній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стадії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переходять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наступну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використовуються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нових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складніших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взаємовідносинах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особистості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суспільним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середовищем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352928" cy="6192688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Здавна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педагоги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психологи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намагалися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вирішити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проблему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визначення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вікових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періодів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особистості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Зокрема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грецький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філософ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Арістотель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en-US" sz="2200" dirty="0" smtClean="0">
                <a:solidFill>
                  <a:schemeClr val="tx1"/>
                </a:solidFill>
                <a:latin typeface="Arial Black" pitchFamily="34" charset="0"/>
              </a:rPr>
              <a:t>IV 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ст. до н.е.)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зробив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першу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спробу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визначити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основні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етапи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людської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психіки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вбачаючи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в них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повторення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етапів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родової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еволюції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органічного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світу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розглядав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цей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процес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як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матеріалізацію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природних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можливостей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які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згодом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перетворюються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реальність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поєднують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людину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зовнішнім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світом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Арістотель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розділив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три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періоди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(по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сім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кожен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 назвавши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відповідно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рослинний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тваринний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розумний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640960" cy="6264696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Під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впливом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суспільних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вимог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виховання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молодого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покоління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визначний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чеський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педагог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Ян-Амос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Коменський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(1592—1670)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обґрунтував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принцип «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природовідповідності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»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процесу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обстоював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потребу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вивчати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природу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дітей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молоді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вікові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зважати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них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під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час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визначення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змісту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методів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шкільного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Своє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розуміння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вікових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особливостей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психічного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дітей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застосував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під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час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вироблення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теорії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вікова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періодизація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складається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чотирьох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етапів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(по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шість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кожен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):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дитинство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отроцтво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юність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змужнілість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основі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її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виховання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дітей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відповідно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періодів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шкільного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ru-RU" sz="22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2646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сучасному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етапі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педагогіки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існують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різні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підходи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визначення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вікової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періодизації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: за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психолого-педагогічними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критеріями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враховують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характерні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для кожного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рівень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зміст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форми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виховання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основну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відповідний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їй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рівень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свідомості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самосвідомості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особистості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Природною основою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вікових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особливостей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анатомо-фізіологічне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дозрівання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організму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органів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центральної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нервової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системи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залоз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внутрішньої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секреції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Цілком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обґрунтованою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вважається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вікова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періодизація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Крутецького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новонароджений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(до 10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);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немовля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(до року);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ранній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дитячий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(1—3 роки);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переддошкільний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(3—5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);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дошкільний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(5—6(7)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);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молодший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шкільний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(6(7)—11);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підлітковий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(11—15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);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старшокласників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(15—18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). </a:t>
            </a:r>
          </a:p>
          <a:p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6120680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Перехід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попереднього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наступного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часто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кризовий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характер.</a:t>
            </a:r>
          </a:p>
          <a:p>
            <a:r>
              <a:rPr lang="ru-RU" sz="2000" i="1" dirty="0" err="1" smtClean="0">
                <a:solidFill>
                  <a:schemeClr val="tx1"/>
                </a:solidFill>
                <a:latin typeface="Arial Black" pitchFamily="34" charset="0"/>
              </a:rPr>
              <a:t>Вікова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 криза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нетривалий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за часом (до 1 року)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період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людини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характеризується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бурхливими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психологічними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змінами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Кризи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проявляються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негативних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симптомах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поведінки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фактах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важкої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виховуваності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тимчасового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зниження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навчальної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працездатності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маючи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не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тільки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негативне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позитивне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значення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особистості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дитячому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віці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виділяють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: кризу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першого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року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життя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кризу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трьох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кризу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6—7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підліткову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кризу (10—11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років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).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Внаслідок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багатьох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причин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дошкільнят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дітей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шкільного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відбувається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по-різному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тому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особистість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кожної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поряд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загальними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типовими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для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певного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також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індивідуальні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риси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Здебільшого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них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залежить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ефективність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виховних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впливів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640960" cy="6336704"/>
          </a:xfrm>
        </p:spPr>
        <p:txBody>
          <a:bodyPr>
            <a:normAutofit/>
          </a:bodyPr>
          <a:lstStyle/>
          <a:p>
            <a:pPr lvl="0"/>
            <a:r>
              <a:rPr lang="uk-UA" sz="2000" dirty="0" smtClean="0">
                <a:solidFill>
                  <a:schemeClr val="tx1"/>
                </a:solidFill>
                <a:latin typeface="Arial Black" pitchFamily="34" charset="0"/>
              </a:rPr>
              <a:t>4. Розвиваюче навчання.</a:t>
            </a:r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підготовки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залежить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не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тільки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глибини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засвоєння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теоретичних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знань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практичних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умінь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навичок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але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творчих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здібностей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Реалізації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цього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завдання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сприяє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впровадження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навчальний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процес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активних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методів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одним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проблемно-розвиваюче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000" i="1" dirty="0" err="1" smtClean="0">
                <a:solidFill>
                  <a:schemeClr val="tx1"/>
                </a:solidFill>
                <a:latin typeface="Arial Black" pitchFamily="34" charset="0"/>
              </a:rPr>
              <a:t>Проблемно-розвиваюче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— система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регулятивних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принципів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цілеспрямованості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правил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взаємодії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викладача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вибір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вирішення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способів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прийомів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створення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ситуацій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вирішування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навчальних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проблем. 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Полягає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пошуковій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яка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починається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постановки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питань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створення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ситуації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продовжуючись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розв'язанні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завдань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проблемному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знань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учителем,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різноманітній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самостійній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роботі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Передбачає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належний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рівень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підготовленості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зацікавленості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пошуку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невідомого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результату.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24936" cy="6264696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Arial Black" pitchFamily="34" charset="0"/>
              </a:rPr>
              <a:t>1. Умови розвитку розумових здібностей.</a:t>
            </a:r>
            <a:br>
              <a:rPr lang="uk-UA" sz="2200" dirty="0" smtClean="0">
                <a:latin typeface="Arial Black" pitchFamily="34" charset="0"/>
              </a:rPr>
            </a:br>
            <a:r>
              <a:rPr lang="ru-RU" sz="2200" dirty="0" err="1" smtClean="0">
                <a:latin typeface="Arial Black" pitchFamily="34" charset="0"/>
              </a:rPr>
              <a:t>Важливим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складником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всебічного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розвитку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особистості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є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розумове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виховання</a:t>
            </a:r>
            <a:r>
              <a:rPr lang="ru-RU" sz="2200" dirty="0" smtClean="0">
                <a:latin typeface="Arial Black" pitchFamily="34" charset="0"/>
              </a:rPr>
              <a:t>. </a:t>
            </a:r>
            <a:r>
              <a:rPr lang="ru-RU" sz="2200" dirty="0" err="1" smtClean="0">
                <a:latin typeface="Arial Black" pitchFamily="34" charset="0"/>
              </a:rPr>
              <a:t>Розумове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виховання</a:t>
            </a:r>
            <a:r>
              <a:rPr lang="ru-RU" sz="2200" dirty="0" smtClean="0">
                <a:latin typeface="Arial Black" pitchFamily="34" charset="0"/>
              </a:rPr>
              <a:t> — </a:t>
            </a:r>
            <a:r>
              <a:rPr lang="ru-RU" sz="2200" dirty="0" err="1" smtClean="0">
                <a:latin typeface="Arial Black" pitchFamily="34" charset="0"/>
              </a:rPr>
              <a:t>цілеспрямована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діяльність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педагогів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з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розвитку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розумових</a:t>
            </a:r>
            <a:r>
              <a:rPr lang="ru-RU" sz="2200" dirty="0" smtClean="0">
                <a:latin typeface="Arial Black" pitchFamily="34" charset="0"/>
              </a:rPr>
              <a:t> сил </a:t>
            </a:r>
            <a:r>
              <a:rPr lang="ru-RU" sz="2200" dirty="0" err="1" smtClean="0">
                <a:latin typeface="Arial Black" pitchFamily="34" charset="0"/>
              </a:rPr>
              <a:t>і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мислення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учнів</a:t>
            </a:r>
            <a:r>
              <a:rPr lang="ru-RU" sz="2200" dirty="0" smtClean="0">
                <a:latin typeface="Arial Black" pitchFamily="34" charset="0"/>
              </a:rPr>
              <a:t>, </a:t>
            </a:r>
            <a:r>
              <a:rPr lang="ru-RU" sz="2200" dirty="0" err="1" smtClean="0">
                <a:latin typeface="Arial Black" pitchFamily="34" charset="0"/>
              </a:rPr>
              <a:t>прищеплення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їм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культури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розумової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праці</a:t>
            </a:r>
            <a:r>
              <a:rPr lang="ru-RU" sz="2200" dirty="0" smtClean="0">
                <a:latin typeface="Arial Black" pitchFamily="34" charset="0"/>
              </a:rPr>
              <a:t>.</a:t>
            </a:r>
            <a:br>
              <a:rPr lang="ru-RU" sz="2200" dirty="0" smtClean="0">
                <a:latin typeface="Arial Black" pitchFamily="34" charset="0"/>
              </a:rPr>
            </a:br>
            <a:r>
              <a:rPr lang="ru-RU" sz="2200" dirty="0" smtClean="0">
                <a:latin typeface="Arial Black" pitchFamily="34" charset="0"/>
              </a:rPr>
              <a:t/>
            </a:r>
            <a:br>
              <a:rPr lang="ru-RU" sz="2200" dirty="0" smtClean="0">
                <a:latin typeface="Arial Black" pitchFamily="34" charset="0"/>
              </a:rPr>
            </a:br>
            <a:r>
              <a:rPr lang="ru-RU" sz="2200" dirty="0" smtClean="0">
                <a:latin typeface="Arial Black" pitchFamily="34" charset="0"/>
              </a:rPr>
              <a:t>У </a:t>
            </a:r>
            <a:r>
              <a:rPr lang="ru-RU" sz="2200" dirty="0" err="1" smtClean="0">
                <a:latin typeface="Arial Black" pitchFamily="34" charset="0"/>
              </a:rPr>
              <a:t>психолого-педагогічній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літературі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вживають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також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термін</a:t>
            </a:r>
            <a:r>
              <a:rPr lang="ru-RU" sz="2200" dirty="0" smtClean="0">
                <a:latin typeface="Arial Black" pitchFamily="34" charset="0"/>
              </a:rPr>
              <a:t> «</a:t>
            </a:r>
            <a:r>
              <a:rPr lang="ru-RU" sz="2200" dirty="0" err="1" smtClean="0">
                <a:latin typeface="Arial Black" pitchFamily="34" charset="0"/>
              </a:rPr>
              <a:t>розумовий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розвиток</a:t>
            </a:r>
            <a:r>
              <a:rPr lang="ru-RU" sz="2200" dirty="0" smtClean="0">
                <a:latin typeface="Arial Black" pitchFamily="34" charset="0"/>
              </a:rPr>
              <a:t>» — </a:t>
            </a:r>
            <a:r>
              <a:rPr lang="ru-RU" sz="2200" dirty="0" err="1" smtClean="0">
                <a:latin typeface="Arial Black" pitchFamily="34" charset="0"/>
              </a:rPr>
              <a:t>розвиток</a:t>
            </a:r>
            <a:r>
              <a:rPr lang="ru-RU" sz="2200" dirty="0" smtClean="0">
                <a:latin typeface="Arial Black" pitchFamily="34" charset="0"/>
              </a:rPr>
              <a:t>, </a:t>
            </a:r>
            <a:r>
              <a:rPr lang="ru-RU" sz="2200" dirty="0" err="1" smtClean="0">
                <a:latin typeface="Arial Black" pitchFamily="34" charset="0"/>
              </a:rPr>
              <a:t>удосконалення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інтелектуальної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сфери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і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здібностей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людини</a:t>
            </a:r>
            <a:r>
              <a:rPr lang="ru-RU" sz="2200" dirty="0" smtClean="0">
                <a:latin typeface="Arial Black" pitchFamily="34" charset="0"/>
              </a:rPr>
              <a:t>. Мета </a:t>
            </a:r>
            <a:r>
              <a:rPr lang="ru-RU" sz="2200" dirty="0" err="1" smtClean="0">
                <a:latin typeface="Arial Black" pitchFamily="34" charset="0"/>
              </a:rPr>
              <a:t>розумового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виховання</a:t>
            </a:r>
            <a:r>
              <a:rPr lang="ru-RU" sz="2200" dirty="0" smtClean="0">
                <a:latin typeface="Arial Black" pitchFamily="34" charset="0"/>
              </a:rPr>
              <a:t> — </a:t>
            </a:r>
            <a:r>
              <a:rPr lang="ru-RU" sz="2200" dirty="0" err="1" smtClean="0">
                <a:latin typeface="Arial Black" pitchFamily="34" charset="0"/>
              </a:rPr>
              <a:t>забезпечення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засвоєння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учнями</a:t>
            </a:r>
            <a:r>
              <a:rPr lang="ru-RU" sz="2200" dirty="0" smtClean="0">
                <a:latin typeface="Arial Black" pitchFamily="34" charset="0"/>
              </a:rPr>
              <a:t> основ наук, </a:t>
            </a:r>
            <a:r>
              <a:rPr lang="ru-RU" sz="2200" dirty="0" err="1" smtClean="0">
                <a:latin typeface="Arial Black" pitchFamily="34" charset="0"/>
              </a:rPr>
              <a:t>розвиток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їх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пізнавальних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здібностей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і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формування</a:t>
            </a:r>
            <a:r>
              <a:rPr lang="ru-RU" sz="2200" dirty="0" smtClean="0">
                <a:latin typeface="Arial Black" pitchFamily="34" charset="0"/>
              </a:rPr>
              <a:t> на </a:t>
            </a:r>
            <a:r>
              <a:rPr lang="ru-RU" sz="2200" dirty="0" err="1" smtClean="0">
                <a:latin typeface="Arial Black" pitchFamily="34" charset="0"/>
              </a:rPr>
              <a:t>цій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основі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наукового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світогляду</a:t>
            </a:r>
            <a:r>
              <a:rPr lang="ru-RU" sz="2200" dirty="0" smtClean="0">
                <a:latin typeface="Arial Black" pitchFamily="34" charset="0"/>
              </a:rPr>
              <a:t>. </a:t>
            </a:r>
            <a:r>
              <a:rPr lang="ru-RU" sz="2200" dirty="0" err="1" smtClean="0">
                <a:latin typeface="Arial Black" pitchFamily="34" charset="0"/>
              </a:rPr>
              <a:t>Його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зміст</a:t>
            </a:r>
            <a:r>
              <a:rPr lang="ru-RU" sz="2200" dirty="0" smtClean="0">
                <a:latin typeface="Arial Black" pitchFamily="34" charset="0"/>
              </a:rPr>
              <a:t> — система </a:t>
            </a:r>
            <a:r>
              <a:rPr lang="ru-RU" sz="2200" dirty="0" err="1" smtClean="0">
                <a:latin typeface="Arial Black" pitchFamily="34" charset="0"/>
              </a:rPr>
              <a:t>фактів</a:t>
            </a:r>
            <a:r>
              <a:rPr lang="ru-RU" sz="2200" dirty="0" smtClean="0">
                <a:latin typeface="Arial Black" pitchFamily="34" charset="0"/>
              </a:rPr>
              <a:t>, понять, </a:t>
            </a:r>
            <a:r>
              <a:rPr lang="ru-RU" sz="2200" dirty="0" err="1" smtClean="0">
                <a:latin typeface="Arial Black" pitchFamily="34" charset="0"/>
              </a:rPr>
              <a:t>положень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з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усіх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галузей</a:t>
            </a:r>
            <a:r>
              <a:rPr lang="ru-RU" sz="2200" dirty="0" smtClean="0">
                <a:latin typeface="Arial Black" pitchFamily="34" charset="0"/>
              </a:rPr>
              <a:t> науки, </a:t>
            </a:r>
            <a:r>
              <a:rPr lang="ru-RU" sz="2200" dirty="0" err="1" smtClean="0">
                <a:latin typeface="Arial Black" pitchFamily="34" charset="0"/>
              </a:rPr>
              <a:t>культури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і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техніки</a:t>
            </a:r>
            <a:r>
              <a:rPr lang="ru-RU" sz="2200" dirty="0" smtClean="0">
                <a:latin typeface="Arial Black" pitchFamily="34" charset="0"/>
              </a:rPr>
              <a:t>. </a:t>
            </a:r>
            <a:r>
              <a:rPr lang="ru-RU" sz="2200" dirty="0" err="1" smtClean="0">
                <a:latin typeface="Arial Black" pitchFamily="34" charset="0"/>
              </a:rPr>
              <a:t>Освічена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людина</a:t>
            </a:r>
            <a:r>
              <a:rPr lang="ru-RU" sz="2200" dirty="0" smtClean="0">
                <a:latin typeface="Arial Black" pitchFamily="34" charset="0"/>
              </a:rPr>
              <a:t> повинна </a:t>
            </a:r>
            <a:r>
              <a:rPr lang="ru-RU" sz="2200" dirty="0" err="1" smtClean="0">
                <a:latin typeface="Arial Black" pitchFamily="34" charset="0"/>
              </a:rPr>
              <a:t>володіти</a:t>
            </a:r>
            <a:r>
              <a:rPr lang="ru-RU" sz="2200" dirty="0" smtClean="0">
                <a:latin typeface="Arial Black" pitchFamily="34" charset="0"/>
              </a:rPr>
              <a:t> основами наук, </a:t>
            </a:r>
            <a:r>
              <a:rPr lang="ru-RU" sz="2200" dirty="0" err="1" smtClean="0">
                <a:latin typeface="Arial Black" pitchFamily="34" charset="0"/>
              </a:rPr>
              <a:t>техніки</a:t>
            </a:r>
            <a:r>
              <a:rPr lang="ru-RU" sz="2200" dirty="0" smtClean="0">
                <a:latin typeface="Arial Black" pitchFamily="34" charset="0"/>
              </a:rPr>
              <a:t>, </a:t>
            </a:r>
            <a:r>
              <a:rPr lang="ru-RU" sz="2200" dirty="0" err="1" smtClean="0">
                <a:latin typeface="Arial Black" pitchFamily="34" charset="0"/>
              </a:rPr>
              <a:t>мистецтва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і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культури</a:t>
            </a:r>
            <a:r>
              <a:rPr lang="ru-RU" sz="2200" dirty="0" smtClean="0">
                <a:latin typeface="Arial Black" pitchFamily="34" charset="0"/>
              </a:rPr>
              <a:t>. </a:t>
            </a:r>
            <a:r>
              <a:rPr lang="ru-RU" sz="2200" dirty="0" err="1" smtClean="0">
                <a:latin typeface="Arial Black" pitchFamily="34" charset="0"/>
              </a:rPr>
              <a:t>Ці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знання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мають</a:t>
            </a:r>
            <a:r>
              <a:rPr lang="ru-RU" sz="2200" dirty="0" smtClean="0">
                <a:latin typeface="Arial Black" pitchFamily="34" charset="0"/>
              </a:rPr>
              <a:t> бути </a:t>
            </a:r>
            <a:r>
              <a:rPr lang="ru-RU" sz="2200" dirty="0" err="1" smtClean="0">
                <a:latin typeface="Arial Black" pitchFamily="34" charset="0"/>
              </a:rPr>
              <a:t>систематизовані</a:t>
            </a:r>
            <a:r>
              <a:rPr lang="ru-RU" sz="2200" dirty="0" smtClean="0">
                <a:latin typeface="Arial Black" pitchFamily="34" charset="0"/>
              </a:rPr>
              <a:t>, </a:t>
            </a:r>
            <a:r>
              <a:rPr lang="ru-RU" sz="2200" dirty="0" err="1" smtClean="0">
                <a:latin typeface="Arial Black" pitchFamily="34" charset="0"/>
              </a:rPr>
              <a:t>постійно</a:t>
            </a:r>
            <a:r>
              <a:rPr lang="ru-RU" sz="2200" dirty="0" smtClean="0">
                <a:latin typeface="Arial Black" pitchFamily="34" charset="0"/>
              </a:rPr>
              <a:t> </a:t>
            </a:r>
            <a:r>
              <a:rPr lang="ru-RU" sz="2200" dirty="0" err="1" smtClean="0">
                <a:latin typeface="Arial Black" pitchFamily="34" charset="0"/>
              </a:rPr>
              <a:t>поповнюватися</a:t>
            </a:r>
            <a:r>
              <a:rPr lang="ru-RU" sz="2200" dirty="0" smtClean="0">
                <a:latin typeface="Arial Black" pitchFamily="34" charset="0"/>
              </a:rPr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96944" cy="61926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Система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методів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проблемно-розвиваючого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ґрунтується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принципах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цілеспрямованості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відображають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передбачувані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плановані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результати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свідомо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організованої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діяльності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бінарності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складається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діяльності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викладача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 та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проблемності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визначають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рівень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складності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матеріалу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труднощі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засвоєнні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Її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складають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показовий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показове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викладання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діалогічний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діалогічне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викладання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евристичний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евристична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бесіда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дослідницький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дослідницькі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завдання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програмований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програмовані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завдання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методи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640960" cy="61926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Показовий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метод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</a:p>
          <a:p>
            <a:pPr marL="457200" indent="-457200"/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спосіб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взаємодії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викладача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основі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створення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інформаційно-пізнавальної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суперечності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між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раніше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засвоєними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знаннями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новими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фактами, законами, правилами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положеннями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метою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пояснення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учням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суті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нових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понять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формування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уявлення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логіку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вирішення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наукової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2.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Діалогічний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метод.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Виявляє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себе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взаємодії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викладача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основі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створення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інформаційно-пізнавальної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суперечності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між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раніше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засвоєними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знаннями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новими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практичними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умовами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використання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метою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спонукання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участі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постановці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вирішенні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проблем,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засвоєнні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нових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понять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способів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навчального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матеріалу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відбувається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формі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бесіди-повідомлення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Вказуючи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суперечності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між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фактами,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явищами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викладач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створює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ситуації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24936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3.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Евристичний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метод. 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Полягає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взаємодії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викладача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основі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створення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інформаційно-пізнавальної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суперечності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між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теоретично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можливим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способом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вирішення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неможливістю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застосувати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практично,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метою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організації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самостійної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роботи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щодо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засвоєння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частини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програми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за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допомогою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проблемно-пізнавальних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завдань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Викладач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визначивши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обсяг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рівень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складності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навчального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матеріалу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матеріал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формі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евристичної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бесіди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дискусії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чи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дидактичної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гри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поєднуючи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часткове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пояснення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нового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матеріалу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постановкою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питань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пізнавальних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завдань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чи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експерименту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спонукає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самостійної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пошукової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оволодіння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прийомами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активного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мовленнєвого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спілкування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постановки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вирішення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навчальних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проблем.</a:t>
            </a:r>
          </a:p>
          <a:p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4.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Дослідницький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метод.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Реалізується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через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взаємодію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викладача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основі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створення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інформаційно-пізнавальної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суперечності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між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теоретично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можливим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способом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вирішення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неможливістю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застосувати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практично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метою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самостійного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засвоєння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учнями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нових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понять,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способів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інтелектуальних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практичних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Викладач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разом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учнями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створює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ситуацію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спонукає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самостійної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практичної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роботи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збирання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систематизації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фактів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фактичний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матеріал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добирають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книг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або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експерименту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пошукової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діяльності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аналізу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фактів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постановку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її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вирішення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організовує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творчу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самостійну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роботу,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дає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завдання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із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зазначенням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мети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роботи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проблемні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ситуації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виникають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час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виконання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навчальних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завдань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мають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не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тільки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теоретичне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але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практичне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значення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). </a:t>
            </a:r>
          </a:p>
          <a:p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640960" cy="626469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5.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Програмований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метод. </a:t>
            </a:r>
          </a:p>
          <a:p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Викладач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створює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проблемну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ситуацію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основі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постановки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запитань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проблемних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завдань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Шляхом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поетапного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роздріблення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навчального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матеріалу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постановкою до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кожної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частини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питань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завдань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спонукає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самостійної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теоретичної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роботи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визначення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алгоритму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пошуку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вирішення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проблеми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активної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участі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створенні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проблемної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ситуації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висунення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припущень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доведення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гіпотези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перевірки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правильності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її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вирішення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Сутність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цього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методу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полягає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створенні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четвертого типу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проблемних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ситуацій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рідше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третього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суперечності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між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практично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досягнутим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результатом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нестачею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знань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для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теоретичного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обгрунтування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ru-RU" sz="22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63367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У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процесі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розумового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виховання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школяр повинен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навчитися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мислити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Мислення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процес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опосередкованого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узагальненого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пізнання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предметів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явищ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об'єктивної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дійсності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істотних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властивостях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зв'язках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відносинах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Класно-урочна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система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потребує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вдосконалення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нав­чального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процесу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диференціацією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завдань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методики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нав­чання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залежно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можливостей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Іншими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словами –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формування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різних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рівнів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простішого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складнішого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Навчально-вихов­ний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процес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враховує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типові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індивідуальні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особливості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прийнято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називати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диференційованим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за таких умов —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диференційованим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навчанням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68952" cy="626469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У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навчальному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процесі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застосовують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такі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види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диференціювання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b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За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здібностями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розподіляють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навчальні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гру­пи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за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загальними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або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за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окремими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здібностями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. У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першо­му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випадку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за результатами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успішності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розподіля­ють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по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класах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А, Б, В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навчають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за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відповідними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програ­мами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Можливі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переведення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одного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класу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іншого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. У другому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випадку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групують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за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здібностями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певної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гру­пи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предметів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гуманітарних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природничих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фізико-математичних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).</a:t>
            </a:r>
            <a:b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За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майбутньою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професією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дітей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у школах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му­зичних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художніх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поглибленим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вивченням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іноземних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мов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b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За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інтересами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класах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або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школах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поглибленим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вивченням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фізики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математики,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хімії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інших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предметів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Такі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класи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створюють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у школах за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умови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вели­кої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кількості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які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виявляють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підвищений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інтерес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певних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предметів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формують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восьмого року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коли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учні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вже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отримали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певний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рівень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загальноосвітньої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підготовки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на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базі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якої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можна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організувати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диференційо­ване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навчання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b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За талантами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дітей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пошук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талановитих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дітей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ство­рення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умов для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всебічного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Пошук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здійснюють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через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проведення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різноманітних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конкурсів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  <a:latin typeface="Arial Black" pitchFamily="34" charset="0"/>
              </a:rPr>
              <a:t>олімпіад</a:t>
            </a:r>
            <a:r>
              <a:rPr lang="ru-RU" sz="8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З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урахуванням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цих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критеріїв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учнів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за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їх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навчальними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можливостями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можна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умовно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поділити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такі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групи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:</a:t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Учні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дуже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високими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навчальними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можливостями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характеризуються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здатністю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швидко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засвоювати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матеріал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вільно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вирішувати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завдання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інтересом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самостійно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пра­цювати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потребують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завдань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підвищеної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складності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Учні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високим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рівнем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навчальних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можливостей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мають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міцні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знання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володіють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навичками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самостійної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роботи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не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поступаються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першій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групі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засвоєнні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мате­ріалу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але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не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завжди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старанно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закріплюють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вивчене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бо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їм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властива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висока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працездатність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потребують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ко­рекції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їхньої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роботи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періодичного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контролю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навчальної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діяльності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Учні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середніми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навчальними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можливостями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ха­рактеризуються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здатністю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нормально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вчитися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окремим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притаманна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висока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виучуваність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за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низької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навчальної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працездатності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іншим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середня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виучуваність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серед­ньої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працездатності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потребують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оперативної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підтримки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допомоги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педагога.</a:t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Учні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низькими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навчальними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можливостями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ма­ють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низький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рівень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виучуваності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або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навчальної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праце­здатності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потребують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спеціального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підходу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педагога.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З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допомогою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різних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рівнів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учнів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необхідно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навчити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різних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видів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мислення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Оволодіти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ними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він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може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лише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за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умови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освоєння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таких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мислиневих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операцій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, як: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аналіз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мислене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розчленування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цілого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на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частини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або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мислене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виділення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окремих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його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частин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; синтез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мислене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поєднання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частин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предметів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або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окремих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його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сторін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їх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ознак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властивостей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;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порівняння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встановлення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подібності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або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відмінності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між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предметами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явищами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за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однією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кількома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ознаками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виділеними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певній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послідовності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;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класифікація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систематизація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) —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поділ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предметів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або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явищ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за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групами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залежно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від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подібності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чи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відмінностей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між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ними.</a:t>
            </a:r>
            <a:r>
              <a:rPr lang="ru-RU" sz="2000" dirty="0" smtClean="0">
                <a:solidFill>
                  <a:schemeClr val="tx1"/>
                </a:solidFill>
                <a:cs typeface="Aharoni" pitchFamily="2" charset="-79"/>
              </a:rPr>
              <a:t/>
            </a:r>
            <a:br>
              <a:rPr lang="ru-RU" sz="2000" dirty="0" smtClean="0">
                <a:solidFill>
                  <a:schemeClr val="tx1"/>
                </a:solidFill>
                <a:cs typeface="Aharoni" pitchFamily="2" charset="-79"/>
              </a:rPr>
            </a:br>
            <a:endParaRPr lang="ru-RU" sz="2000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192688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Особлива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роль 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розумовому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вихованні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належить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формуванню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інтелектуальних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умінь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Цьому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сприяє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робота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різними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типами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завдань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: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дослідницькими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спостереження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дослідництво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підготовка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експерименту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пошуки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відповіді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науковій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літературі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екскурсії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та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експедиції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метою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збирання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матеріалу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та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ін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.);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порівняльними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від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простіших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до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порівнянь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що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виявляють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подібність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або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відмінність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понять,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складних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явищ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); на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впорядкування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мислительних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дій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використання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алгоритмів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або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самостійне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їх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складання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;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пов'язані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аналізом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узагальненням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ознак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для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виокремлення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явища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певний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клас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чи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вид.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352928" cy="6336704"/>
          </a:xfrm>
        </p:spPr>
        <p:txBody>
          <a:bodyPr>
            <a:normAutofit/>
          </a:bodyPr>
          <a:lstStyle/>
          <a:p>
            <a:pPr lvl="0"/>
            <a:r>
              <a:rPr lang="uk-UA" sz="2200" dirty="0" smtClean="0">
                <a:solidFill>
                  <a:schemeClr val="tx1"/>
                </a:solidFill>
                <a:latin typeface="Arial Black" pitchFamily="34" charset="0"/>
              </a:rPr>
              <a:t>2. Інтелект, організація інтелектуального розвитку.</a:t>
            </a:r>
            <a:endParaRPr lang="ru-RU" sz="2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Інтелект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лат. </a:t>
            </a:r>
            <a:r>
              <a:rPr lang="en-US" sz="2200" dirty="0" err="1" smtClean="0">
                <a:solidFill>
                  <a:schemeClr val="tx1"/>
                </a:solidFill>
                <a:latin typeface="Arial Black" pitchFamily="34" charset="0"/>
              </a:rPr>
              <a:t>intellectus</a:t>
            </a:r>
            <a:r>
              <a:rPr lang="en-US" sz="2200" dirty="0" smtClean="0">
                <a:solidFill>
                  <a:schemeClr val="tx1"/>
                </a:solidFill>
                <a:latin typeface="Arial Black" pitchFamily="34" charset="0"/>
              </a:rPr>
              <a:t> -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Розуміння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пізнання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) -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це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загальна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здатність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до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пізнання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вирішення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проблем, яка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об'єднує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всі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пізнавальні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здібності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індивіда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відчуття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сприйняття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пам'ять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уявлення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мислення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уява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Це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здатність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мінімуму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інформації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виводити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максимум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ув'язнення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при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інших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рівних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-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найкоротший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час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найпростішим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аналізом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.  </a:t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Також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інтелект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може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розглядатися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як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міра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комплексу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успішної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орієнтування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навколишній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дійсності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Він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визначається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здібностями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індивіда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використовувати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даний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комплекс для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якісного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досягнення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поставленого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завдання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Психологи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педагоги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постійно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сперечаються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між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собою,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таке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інтелектуальний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–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якась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сума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знань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умінь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або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здатність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самі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знання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засвоювати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вирішувати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нестандартні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ситуації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Але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будь-якому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випадку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потрібно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розуміти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що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інтелектуальний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розвиток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не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визначено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заздалегідь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можна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прискорити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сповільнити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або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навіть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зупинити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якомусь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етапі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залежно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обставин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). </a:t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Для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забезечення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гармонійного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інтелектуального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розвитку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дитини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потрібно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срямувати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її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невгамовну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енергію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бажання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дізнатися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якомога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більше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про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навколишній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світ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в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конструктивне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русло.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Адже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діти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дуже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допитливі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активні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вони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швидко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схоплюють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запам’ятовують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нову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цікаву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для них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інформацію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1988</Words>
  <Application>Microsoft Office PowerPoint</Application>
  <PresentationFormat>Экран (4:3)</PresentationFormat>
  <Paragraphs>54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Проблема розвитку пізнавальних здібностей учнів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розвитку пізнавальних здібностей учнів</dc:title>
  <dc:creator>Ростислав</dc:creator>
  <cp:lastModifiedBy>Ростислав</cp:lastModifiedBy>
  <cp:revision>19</cp:revision>
  <dcterms:created xsi:type="dcterms:W3CDTF">2013-12-05T02:54:46Z</dcterms:created>
  <dcterms:modified xsi:type="dcterms:W3CDTF">2013-12-05T04:04:41Z</dcterms:modified>
</cp:coreProperties>
</file>