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29636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000" dirty="0" smtClean="0"/>
              <a:t>Міністерство освіти і науки України</a:t>
            </a:r>
            <a:br>
              <a:rPr lang="uk-UA" sz="2000" dirty="0" smtClean="0"/>
            </a:br>
            <a:r>
              <a:rPr lang="uk-UA" sz="2000" dirty="0" smtClean="0"/>
              <a:t>Інженерний навчально-науковий інститут</a:t>
            </a:r>
            <a:br>
              <a:rPr lang="uk-UA" sz="2000" dirty="0" smtClean="0"/>
            </a:br>
            <a:r>
              <a:rPr lang="uk-UA" sz="2000" dirty="0" smtClean="0"/>
              <a:t>Запорізького національного університету</a:t>
            </a:r>
            <a:br>
              <a:rPr lang="uk-UA" sz="2000" dirty="0" smtClean="0"/>
            </a:br>
            <a:r>
              <a:rPr lang="uk-UA" sz="2000" dirty="0" smtClean="0"/>
              <a:t>Кафедра ТГЕ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" y="4495800"/>
            <a:ext cx="7772400" cy="1981200"/>
          </a:xfrm>
        </p:spPr>
        <p:txBody>
          <a:bodyPr>
            <a:normAutofit lnSpcReduction="10000"/>
          </a:bodyPr>
          <a:lstStyle/>
          <a:p>
            <a:pPr algn="l"/>
            <a:r>
              <a:rPr lang="uk-UA" sz="2400" dirty="0" smtClean="0">
                <a:solidFill>
                  <a:schemeClr val="tx1"/>
                </a:solidFill>
              </a:rPr>
              <a:t>Виконала: ст. гр. 8.1440</a:t>
            </a:r>
            <a:br>
              <a:rPr lang="uk-UA" sz="2400" dirty="0" smtClean="0">
                <a:solidFill>
                  <a:schemeClr val="tx1"/>
                </a:solidFill>
              </a:rPr>
            </a:br>
            <a:r>
              <a:rPr lang="uk-UA" sz="2400" dirty="0" smtClean="0">
                <a:solidFill>
                  <a:schemeClr val="tx1"/>
                </a:solidFill>
              </a:rPr>
              <a:t>                 </a:t>
            </a:r>
            <a:r>
              <a:rPr lang="uk-UA" sz="2400" dirty="0" err="1" smtClean="0">
                <a:solidFill>
                  <a:schemeClr val="tx1"/>
                </a:solidFill>
              </a:rPr>
              <a:t>Герасименко</a:t>
            </a:r>
            <a:r>
              <a:rPr lang="uk-UA" sz="2400" dirty="0" smtClean="0">
                <a:solidFill>
                  <a:schemeClr val="tx1"/>
                </a:solidFill>
              </a:rPr>
              <a:t> Г. В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400" dirty="0" smtClean="0">
                <a:solidFill>
                  <a:schemeClr val="bg1"/>
                </a:solidFill>
              </a:rPr>
              <a:t>Перевірив: д. т. н., доц. каф. </a:t>
            </a:r>
            <a:br>
              <a:rPr lang="uk-UA" sz="2400" dirty="0" smtClean="0">
                <a:solidFill>
                  <a:schemeClr val="bg1"/>
                </a:solidFill>
              </a:rPr>
            </a:br>
            <a:r>
              <a:rPr lang="uk-UA" sz="2400" dirty="0" smtClean="0">
                <a:solidFill>
                  <a:schemeClr val="bg1"/>
                </a:solidFill>
              </a:rPr>
              <a:t>                  </a:t>
            </a:r>
            <a:r>
              <a:rPr lang="uk-UA" sz="2400" dirty="0" err="1" smtClean="0">
                <a:solidFill>
                  <a:schemeClr val="bg1"/>
                </a:solidFill>
              </a:rPr>
              <a:t>Чейлитко</a:t>
            </a:r>
            <a:r>
              <a:rPr lang="uk-UA" sz="2400" dirty="0" smtClean="0">
                <a:solidFill>
                  <a:schemeClr val="bg1"/>
                </a:solidFill>
              </a:rPr>
              <a:t> А. </a:t>
            </a:r>
            <a:r>
              <a:rPr lang="uk-UA" sz="2400" smtClean="0">
                <a:solidFill>
                  <a:schemeClr val="bg1"/>
                </a:solidFill>
              </a:rPr>
              <a:t>О.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0600" y="1981200"/>
            <a:ext cx="75438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i="1" u="sng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Вплив</a:t>
            </a:r>
            <a:r>
              <a:rPr lang="ru-RU" sz="54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5400" b="1" i="1" u="sng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шкидливих</a:t>
            </a:r>
            <a:r>
              <a:rPr lang="ru-RU" sz="54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5400" b="1" i="1" u="sng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викидів</a:t>
            </a:r>
            <a:r>
              <a:rPr lang="ru-RU" sz="54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на </a:t>
            </a:r>
            <a:r>
              <a:rPr lang="ru-RU" sz="5400" b="1" i="1" u="sng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довкілля</a:t>
            </a:r>
            <a:r>
              <a:rPr lang="ru-RU" sz="5400" b="1" i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unnam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" y="228600"/>
            <a:ext cx="8534400" cy="5943600"/>
          </a:xfrm>
          <a:noFill/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b="1" dirty="0" smtClean="0"/>
              <a:t>           </a:t>
            </a:r>
            <a:r>
              <a:rPr lang="ru-RU" sz="2000" b="1" dirty="0" err="1" smtClean="0"/>
              <a:t>Забруднення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довкілля</a:t>
            </a:r>
            <a:r>
              <a:rPr lang="ru-RU" sz="2000" dirty="0" smtClean="0"/>
              <a:t> — </a:t>
            </a:r>
            <a:r>
              <a:rPr lang="ru-RU" sz="2000" dirty="0" err="1" smtClean="0"/>
              <a:t>процес</a:t>
            </a:r>
            <a:r>
              <a:rPr lang="ru-RU" sz="2000" dirty="0" smtClean="0"/>
              <a:t> </a:t>
            </a:r>
            <a:r>
              <a:rPr lang="ru-RU" sz="2000" dirty="0" err="1" smtClean="0"/>
              <a:t>зміни</a:t>
            </a:r>
            <a:r>
              <a:rPr lang="ru-RU" sz="2000" dirty="0" smtClean="0"/>
              <a:t> складу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властивостей</a:t>
            </a:r>
            <a:r>
              <a:rPr lang="ru-RU" sz="2000" dirty="0" smtClean="0"/>
              <a:t> </a:t>
            </a:r>
            <a:r>
              <a:rPr lang="ru-RU" sz="2000" dirty="0" err="1" smtClean="0"/>
              <a:t>однієї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декількох</a:t>
            </a:r>
            <a:r>
              <a:rPr lang="ru-RU" sz="2000" dirty="0" smtClean="0"/>
              <a:t> сфер </a:t>
            </a:r>
            <a:r>
              <a:rPr lang="ru-RU" sz="2000" dirty="0" err="1" smtClean="0"/>
              <a:t>Землі</a:t>
            </a:r>
            <a:r>
              <a:rPr lang="ru-RU" sz="2000" dirty="0" smtClean="0"/>
              <a:t> </a:t>
            </a:r>
            <a:r>
              <a:rPr lang="ru-RU" sz="2000" dirty="0" err="1" smtClean="0"/>
              <a:t>внаслідок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. Приводить до </a:t>
            </a:r>
            <a:r>
              <a:rPr lang="ru-RU" sz="2000" dirty="0" err="1" smtClean="0"/>
              <a:t>погіршення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якості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атмосфери</a:t>
            </a:r>
            <a:r>
              <a:rPr lang="ru-RU" sz="2000" dirty="0" smtClean="0"/>
              <a:t>, </a:t>
            </a:r>
            <a:r>
              <a:rPr lang="ru-RU" sz="2000" dirty="0" err="1" smtClean="0"/>
              <a:t>гідросфери</a:t>
            </a:r>
            <a:r>
              <a:rPr lang="ru-RU" sz="2000" dirty="0" smtClean="0"/>
              <a:t>, </a:t>
            </a:r>
            <a:r>
              <a:rPr lang="ru-RU" sz="2000" dirty="0" err="1" smtClean="0"/>
              <a:t>літосфери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біосфери</a:t>
            </a:r>
            <a:r>
              <a:rPr lang="ru-RU" sz="2000" dirty="0" smtClean="0"/>
              <a:t>. Допустима </a:t>
            </a:r>
            <a:r>
              <a:rPr lang="ru-RU" sz="2000" dirty="0" err="1" smtClean="0"/>
              <a:t>міра</a:t>
            </a:r>
            <a:r>
              <a:rPr lang="ru-RU" sz="2000" dirty="0" smtClean="0"/>
              <a:t> </a:t>
            </a:r>
            <a:r>
              <a:rPr lang="ru-RU" sz="2000" dirty="0" err="1" smtClean="0"/>
              <a:t>забруднення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довкілля</a:t>
            </a:r>
            <a:r>
              <a:rPr lang="ru-RU" sz="2000" dirty="0" smtClean="0"/>
              <a:t> в </a:t>
            </a:r>
            <a:r>
              <a:rPr lang="ru-RU" sz="2000" dirty="0" err="1" smtClean="0"/>
              <a:t>різних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країнах</a:t>
            </a:r>
            <a:r>
              <a:rPr lang="ru-RU" sz="2000" dirty="0" smtClean="0"/>
              <a:t> </a:t>
            </a:r>
            <a:r>
              <a:rPr lang="ru-RU" sz="2000" dirty="0" err="1" smtClean="0"/>
              <a:t>регламентується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відповідними</a:t>
            </a:r>
            <a:r>
              <a:rPr lang="ru-RU" sz="2000" dirty="0" smtClean="0"/>
              <a:t> стандартами, нормативами, законами. </a:t>
            </a:r>
            <a:r>
              <a:rPr lang="ru-RU" sz="2000" dirty="0" err="1" smtClean="0"/>
              <a:t>Розрізняють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забруднення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отруйні</a:t>
            </a:r>
            <a:r>
              <a:rPr lang="ru-RU" sz="2000" dirty="0" smtClean="0"/>
              <a:t>, </a:t>
            </a:r>
            <a:r>
              <a:rPr lang="ru-RU" sz="2000" dirty="0" err="1" smtClean="0"/>
              <a:t>хвороботворні</a:t>
            </a:r>
            <a:r>
              <a:rPr lang="ru-RU" sz="2000" dirty="0" smtClean="0"/>
              <a:t>, </a:t>
            </a:r>
            <a:r>
              <a:rPr lang="ru-RU" sz="2000" dirty="0" err="1" smtClean="0"/>
              <a:t>хімічні</a:t>
            </a:r>
            <a:r>
              <a:rPr lang="ru-RU" sz="2000" dirty="0" smtClean="0"/>
              <a:t>, </a:t>
            </a:r>
            <a:r>
              <a:rPr lang="ru-RU" sz="2000" dirty="0" err="1" smtClean="0"/>
              <a:t>механічні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теплові</a:t>
            </a:r>
            <a:r>
              <a:rPr lang="ru-RU" sz="2000" dirty="0" smtClean="0"/>
              <a:t>.</a:t>
            </a:r>
          </a:p>
          <a:p>
            <a:pPr algn="just">
              <a:buNone/>
            </a:pPr>
            <a:endParaRPr lang="ru-RU" sz="2000" dirty="0" smtClean="0"/>
          </a:p>
          <a:p>
            <a:pPr algn="just">
              <a:buNone/>
            </a:pPr>
            <a:r>
              <a:rPr lang="ru-RU" sz="2000" dirty="0" smtClean="0"/>
              <a:t>           </a:t>
            </a:r>
            <a:r>
              <a:rPr lang="ru-RU" sz="2000" dirty="0" err="1" smtClean="0"/>
              <a:t>Вважається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найшкідливішими</a:t>
            </a:r>
            <a:r>
              <a:rPr lang="ru-RU" sz="2000" dirty="0" smtClean="0"/>
              <a:t> компонентами </a:t>
            </a:r>
            <a:r>
              <a:rPr lang="ru-RU" sz="2000" dirty="0" err="1" smtClean="0"/>
              <a:t>забруднення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довкілля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оксиди</a:t>
            </a:r>
            <a:r>
              <a:rPr lang="ru-RU" sz="2000" dirty="0" smtClean="0"/>
              <a:t> </a:t>
            </a:r>
            <a:r>
              <a:rPr lang="ru-RU" sz="2000" dirty="0" err="1" smtClean="0"/>
              <a:t>вуглецю</a:t>
            </a:r>
            <a:r>
              <a:rPr lang="ru-RU" sz="2000" dirty="0" smtClean="0"/>
              <a:t>, </a:t>
            </a:r>
            <a:r>
              <a:rPr lang="ru-RU" sz="2000" dirty="0" err="1" smtClean="0"/>
              <a:t>сірки</a:t>
            </a:r>
            <a:r>
              <a:rPr lang="ru-RU" sz="2000" dirty="0" smtClean="0"/>
              <a:t>, азоту, </a:t>
            </a:r>
            <a:r>
              <a:rPr lang="ru-RU" sz="2000" dirty="0" err="1" smtClean="0"/>
              <a:t>сполучень</a:t>
            </a:r>
            <a:r>
              <a:rPr lang="ru-RU" sz="2000" dirty="0" smtClean="0"/>
              <a:t> фосфору, </a:t>
            </a:r>
            <a:r>
              <a:rPr lang="ru-RU" sz="2000" dirty="0" err="1" smtClean="0"/>
              <a:t>синтетичні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речовини</a:t>
            </a:r>
            <a:r>
              <a:rPr lang="ru-RU" sz="2000" dirty="0" smtClean="0"/>
              <a:t>, </a:t>
            </a:r>
            <a:r>
              <a:rPr lang="ru-RU" sz="2000" dirty="0" err="1" smtClean="0"/>
              <a:t>радіоізотопи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протихімічні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оксиданти</a:t>
            </a:r>
            <a:r>
              <a:rPr lang="ru-RU" sz="2000" dirty="0" smtClean="0"/>
              <a:t>, </a:t>
            </a:r>
            <a:r>
              <a:rPr lang="ru-RU" sz="2000" dirty="0" err="1" smtClean="0"/>
              <a:t>нафтопродукти</a:t>
            </a:r>
            <a:r>
              <a:rPr lang="ru-RU" sz="2000" dirty="0" smtClean="0"/>
              <a:t>.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шкідливих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викидів</a:t>
            </a:r>
            <a:r>
              <a:rPr lang="ru-RU" sz="2000" dirty="0" smtClean="0"/>
              <a:t> у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 </a:t>
            </a:r>
            <a:r>
              <a:rPr lang="ru-RU" sz="2000" dirty="0" err="1" smtClean="0"/>
              <a:t>у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містах</a:t>
            </a:r>
            <a:r>
              <a:rPr lang="ru-RU" sz="2000" dirty="0" smtClean="0"/>
              <a:t> </a:t>
            </a:r>
            <a:r>
              <a:rPr lang="ru-RU" sz="2000" dirty="0" err="1" smtClean="0"/>
              <a:t>швидко</a:t>
            </a:r>
            <a:r>
              <a:rPr lang="ru-RU" sz="2000" dirty="0" smtClean="0"/>
              <a:t> </a:t>
            </a:r>
            <a:r>
              <a:rPr lang="ru-RU" sz="2000" dirty="0" err="1" smtClean="0"/>
              <a:t>зростає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подвоюється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приблизно</a:t>
            </a:r>
            <a:r>
              <a:rPr lang="ru-RU" sz="2000" dirty="0" smtClean="0"/>
              <a:t> за </a:t>
            </a:r>
            <a:r>
              <a:rPr lang="ru-RU" sz="2000" dirty="0" err="1" smtClean="0"/>
              <a:t>кожні</a:t>
            </a:r>
            <a:r>
              <a:rPr lang="ru-RU" sz="2000" dirty="0" smtClean="0"/>
              <a:t> десять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. </a:t>
            </a:r>
            <a:r>
              <a:rPr lang="ru-RU" sz="2000" dirty="0" err="1" smtClean="0"/>
              <a:t>Найбільша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аерозолів</a:t>
            </a:r>
            <a:r>
              <a:rPr lang="ru-RU" sz="2000" dirty="0" smtClean="0"/>
              <a:t> </a:t>
            </a:r>
            <a:r>
              <a:rPr lang="ru-RU" sz="2000" dirty="0" err="1" smtClean="0"/>
              <a:t>потрапляє</a:t>
            </a:r>
            <a:r>
              <a:rPr lang="ru-RU" sz="2000" dirty="0" smtClean="0"/>
              <a:t> у атмосферу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спалювання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палива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вдвічі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перевищує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промислові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відходи</a:t>
            </a:r>
            <a:r>
              <a:rPr lang="ru-RU" sz="20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кількісних</a:t>
            </a:r>
            <a:r>
              <a:rPr lang="ru-RU" dirty="0" smtClean="0"/>
              <a:t> та </a:t>
            </a:r>
            <a:r>
              <a:rPr lang="ru-RU" dirty="0" err="1" smtClean="0"/>
              <a:t>якісних</a:t>
            </a:r>
            <a:r>
              <a:rPr lang="ru-RU" dirty="0" smtClean="0"/>
              <a:t> характеристик </a:t>
            </a:r>
            <a:r>
              <a:rPr lang="ru-RU" dirty="0" err="1" smtClean="0"/>
              <a:t>відходів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у </a:t>
            </a:r>
            <a:r>
              <a:rPr lang="ru-RU" dirty="0" err="1" smtClean="0"/>
              <a:t>послідовному</a:t>
            </a:r>
            <a:r>
              <a:rPr lang="ru-RU" dirty="0" smtClean="0"/>
              <a:t> </a:t>
            </a:r>
            <a:r>
              <a:rPr lang="ru-RU" dirty="0" err="1" smtClean="0"/>
              <a:t>технологічному</a:t>
            </a:r>
            <a:r>
              <a:rPr lang="ru-RU" dirty="0" smtClean="0"/>
              <a:t> </a:t>
            </a:r>
            <a:r>
              <a:rPr lang="ru-RU" dirty="0" err="1" smtClean="0"/>
              <a:t>ланцюгу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станції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304800"/>
            <a:ext cx="71739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err="1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Вплив</a:t>
            </a:r>
            <a:r>
              <a:rPr lang="ru-RU" sz="4000" b="1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000" b="1" dirty="0" err="1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шкідливих</a:t>
            </a:r>
            <a:r>
              <a:rPr lang="ru-RU" sz="4000" b="1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000" b="1" dirty="0" err="1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викидів</a:t>
            </a:r>
            <a:endParaRPr lang="ru-RU" sz="4000" b="1" dirty="0" smtClean="0">
              <a:ln w="17780" cmpd="sng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4000" b="1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000" b="1" dirty="0" err="1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теплових</a:t>
            </a:r>
            <a:r>
              <a:rPr lang="ru-RU" sz="4000" b="1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000" b="1" dirty="0" err="1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електростанцій</a:t>
            </a:r>
            <a:endParaRPr lang="ru-RU" sz="4000" b="1" dirty="0">
              <a:ln w="17780" cmpd="sng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Рисунок 5" descr="1-1080x720.jpg"/>
          <p:cNvPicPr>
            <a:picLocks noChangeAspect="1"/>
          </p:cNvPicPr>
          <p:nvPr/>
        </p:nvPicPr>
        <p:blipFill>
          <a:blip r:embed="rId2" cstate="print"/>
          <a:srcRect t="3750"/>
          <a:stretch>
            <a:fillRect/>
          </a:stretch>
        </p:blipFill>
        <p:spPr>
          <a:xfrm>
            <a:off x="3200400" y="3200400"/>
            <a:ext cx="5181600" cy="33248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 fontScale="77500" lnSpcReduction="20000"/>
          </a:bodyPr>
          <a:lstStyle/>
          <a:p>
            <a:pPr algn="ctr" fontAlgn="base">
              <a:buNone/>
            </a:pPr>
            <a:r>
              <a:rPr lang="ru-RU" b="1" i="1" dirty="0" err="1" smtClean="0">
                <a:solidFill>
                  <a:schemeClr val="accent4">
                    <a:lumMod val="50000"/>
                  </a:schemeClr>
                </a:solidFill>
              </a:rPr>
              <a:t>Основними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причинами, </a:t>
            </a:r>
            <a:r>
              <a:rPr lang="ru-RU" b="1" i="1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4">
                    <a:lumMod val="50000"/>
                  </a:schemeClr>
                </a:solidFill>
              </a:rPr>
              <a:t>призводять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до </a:t>
            </a:r>
            <a:r>
              <a:rPr lang="ru-RU" b="1" i="1" dirty="0" err="1" smtClean="0">
                <a:solidFill>
                  <a:schemeClr val="accent4">
                    <a:lumMod val="50000"/>
                  </a:schemeClr>
                </a:solidFill>
              </a:rPr>
              <a:t>катастрофічного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стану </a:t>
            </a:r>
            <a:r>
              <a:rPr lang="ru-RU" b="1" i="1" dirty="0" err="1" smtClean="0">
                <a:solidFill>
                  <a:schemeClr val="accent4">
                    <a:lumMod val="50000"/>
                  </a:schemeClr>
                </a:solidFill>
              </a:rPr>
              <a:t>довкілля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є: </a:t>
            </a:r>
          </a:p>
          <a:p>
            <a:pPr algn="ctr" fontAlgn="base">
              <a:buNone/>
            </a:pPr>
            <a:endParaRPr lang="ru-RU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низькосортного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застаріла</a:t>
            </a:r>
            <a:r>
              <a:rPr lang="ru-RU" dirty="0" smtClean="0"/>
              <a:t> </a:t>
            </a:r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та </a:t>
            </a:r>
            <a:r>
              <a:rPr lang="ru-RU" dirty="0" err="1" smtClean="0"/>
              <a:t>обладнання</a:t>
            </a:r>
            <a:r>
              <a:rPr lang="ru-RU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енерго</a:t>
            </a:r>
            <a:r>
              <a:rPr lang="ru-RU" dirty="0" smtClean="0"/>
              <a:t>- та </a:t>
            </a:r>
            <a:r>
              <a:rPr lang="ru-RU" dirty="0" err="1" smtClean="0"/>
              <a:t>матеріаломісткість</a:t>
            </a:r>
            <a:r>
              <a:rPr lang="ru-RU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концентрації</a:t>
            </a:r>
            <a:r>
              <a:rPr lang="ru-RU" dirty="0" smtClean="0"/>
              <a:t>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несприятлива</a:t>
            </a:r>
            <a:r>
              <a:rPr lang="ru-RU" dirty="0" smtClean="0"/>
              <a:t> структура </a:t>
            </a:r>
            <a:r>
              <a:rPr lang="ru-RU" dirty="0" err="1" smtClean="0"/>
              <a:t>промислового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концентрацією</a:t>
            </a:r>
            <a:r>
              <a:rPr lang="ru-RU" dirty="0" smtClean="0"/>
              <a:t> </a:t>
            </a:r>
            <a:r>
              <a:rPr lang="ru-RU" dirty="0" err="1" smtClean="0"/>
              <a:t>екологічно</a:t>
            </a:r>
            <a:r>
              <a:rPr lang="ru-RU" dirty="0" smtClean="0"/>
              <a:t> </a:t>
            </a:r>
            <a:r>
              <a:rPr lang="ru-RU" dirty="0" err="1" smtClean="0"/>
              <a:t>небезпечних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належних</a:t>
            </a:r>
            <a:r>
              <a:rPr lang="ru-RU" dirty="0" smtClean="0"/>
              <a:t> </a:t>
            </a:r>
            <a:r>
              <a:rPr lang="ru-RU" dirty="0" err="1" smtClean="0"/>
              <a:t>природоохоронних</a:t>
            </a:r>
            <a:r>
              <a:rPr lang="ru-RU" dirty="0" smtClean="0"/>
              <a:t> систем (</a:t>
            </a:r>
            <a:r>
              <a:rPr lang="ru-RU" dirty="0" err="1" smtClean="0"/>
              <a:t>очисних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, </a:t>
            </a:r>
            <a:r>
              <a:rPr lang="ru-RU" dirty="0" err="1" smtClean="0"/>
              <a:t>оборотних</a:t>
            </a:r>
            <a:r>
              <a:rPr lang="ru-RU" dirty="0" smtClean="0"/>
              <a:t> </a:t>
            </a:r>
            <a:r>
              <a:rPr lang="ru-RU" dirty="0" err="1" smtClean="0"/>
              <a:t>систем</a:t>
            </a:r>
            <a:r>
              <a:rPr lang="ru-RU" dirty="0" smtClean="0"/>
              <a:t> </a:t>
            </a:r>
            <a:r>
              <a:rPr lang="ru-RU" dirty="0" err="1" smtClean="0"/>
              <a:t>водозабезпечення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 та </a:t>
            </a:r>
            <a:r>
              <a:rPr lang="ru-RU" dirty="0" err="1" smtClean="0"/>
              <a:t>низький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експлуатації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</a:t>
            </a:r>
            <a:r>
              <a:rPr lang="ru-RU" dirty="0" err="1" smtClean="0"/>
              <a:t>природоохоронних</a:t>
            </a:r>
            <a:r>
              <a:rPr lang="ru-RU" dirty="0" smtClean="0"/>
              <a:t> </a:t>
            </a:r>
            <a:r>
              <a:rPr lang="ru-RU" dirty="0" err="1" smtClean="0"/>
              <a:t>об’єктів</a:t>
            </a:r>
            <a:r>
              <a:rPr lang="ru-RU" dirty="0" smtClean="0"/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належного</a:t>
            </a:r>
            <a:r>
              <a:rPr lang="ru-RU" dirty="0" smtClean="0"/>
              <a:t> правового та 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стимулювали</a:t>
            </a:r>
            <a:r>
              <a:rPr lang="ru-RU" dirty="0" smtClean="0"/>
              <a:t> б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екологічно</a:t>
            </a:r>
            <a:r>
              <a:rPr lang="ru-RU" dirty="0" smtClean="0"/>
              <a:t> </a:t>
            </a:r>
            <a:r>
              <a:rPr lang="ru-RU" dirty="0" err="1" smtClean="0"/>
              <a:t>безпечних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та </a:t>
            </a:r>
            <a:r>
              <a:rPr lang="ru-RU" dirty="0" err="1" smtClean="0"/>
              <a:t>природоохоронних</a:t>
            </a:r>
            <a:r>
              <a:rPr lang="ru-RU" dirty="0" smtClean="0"/>
              <a:t> систем;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належного</a:t>
            </a:r>
            <a:r>
              <a:rPr lang="ru-RU" dirty="0" smtClean="0"/>
              <a:t> контролю за </a:t>
            </a:r>
            <a:r>
              <a:rPr lang="ru-RU" dirty="0" err="1" smtClean="0"/>
              <a:t>охороною</a:t>
            </a:r>
            <a:r>
              <a:rPr lang="ru-RU" dirty="0" smtClean="0"/>
              <a:t> </a:t>
            </a:r>
            <a:r>
              <a:rPr lang="ru-RU" dirty="0" err="1" smtClean="0"/>
              <a:t>довкілля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" y="1481328"/>
            <a:ext cx="84582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/>
              <a:t>    З початком </a:t>
            </a:r>
            <a:r>
              <a:rPr lang="ru-RU" sz="1800" dirty="0" err="1" smtClean="0"/>
              <a:t>ядерної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енергетики</a:t>
            </a:r>
            <a:r>
              <a:rPr lang="ru-RU" sz="1800" dirty="0" smtClean="0"/>
              <a:t> (</a:t>
            </a:r>
            <a:r>
              <a:rPr lang="ru-RU" sz="1800" dirty="0" err="1" smtClean="0"/>
              <a:t>кінця</a:t>
            </a:r>
            <a:r>
              <a:rPr lang="ru-RU" sz="1800" dirty="0" smtClean="0"/>
              <a:t> 1960 </a:t>
            </a:r>
            <a:r>
              <a:rPr lang="ru-RU" sz="1800" dirty="0" err="1" smtClean="0"/>
              <a:t>х</a:t>
            </a:r>
            <a:r>
              <a:rPr lang="ru-RU" sz="1800" dirty="0" smtClean="0"/>
              <a:t> </a:t>
            </a:r>
            <a:r>
              <a:rPr lang="ru-RU" sz="1800" dirty="0" err="1" smtClean="0"/>
              <a:t>років</a:t>
            </a:r>
            <a:r>
              <a:rPr lang="ru-RU" sz="1800" dirty="0" smtClean="0"/>
              <a:t>) </a:t>
            </a:r>
            <a:r>
              <a:rPr lang="ru-RU" sz="1800" dirty="0" err="1" smtClean="0"/>
              <a:t>вважалося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енергетичні</a:t>
            </a:r>
            <a:r>
              <a:rPr lang="ru-RU" sz="1800" dirty="0" smtClean="0"/>
              <a:t> </a:t>
            </a:r>
            <a:r>
              <a:rPr lang="ru-RU" sz="1800" dirty="0" err="1" smtClean="0"/>
              <a:t>ядерні</a:t>
            </a:r>
            <a:r>
              <a:rPr lang="ru-RU" sz="1800" dirty="0" smtClean="0"/>
              <a:t> </a:t>
            </a:r>
            <a:r>
              <a:rPr lang="ru-RU" sz="1800" dirty="0" err="1" smtClean="0"/>
              <a:t>реактори</a:t>
            </a:r>
            <a:r>
              <a:rPr lang="ru-RU" sz="1800" dirty="0" smtClean="0"/>
              <a:t> </a:t>
            </a:r>
            <a:r>
              <a:rPr lang="ru-RU" sz="1800" dirty="0" err="1" smtClean="0"/>
              <a:t>достатньо</a:t>
            </a:r>
            <a:r>
              <a:rPr lang="ru-RU" sz="1800" dirty="0" smtClean="0"/>
              <a:t> </a:t>
            </a:r>
            <a:r>
              <a:rPr lang="ru-RU" sz="1800" dirty="0" err="1" smtClean="0"/>
              <a:t>безпечні</a:t>
            </a:r>
            <a:r>
              <a:rPr lang="ru-RU" sz="1800" dirty="0" smtClean="0"/>
              <a:t>, а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 </a:t>
            </a:r>
            <a:r>
              <a:rPr lang="ru-RU" sz="1800" dirty="0" err="1" smtClean="0"/>
              <a:t>стеження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контролю, </a:t>
            </a:r>
            <a:r>
              <a:rPr lang="ru-RU" sz="1800" dirty="0" err="1" smtClean="0"/>
              <a:t>захисні</a:t>
            </a:r>
            <a:r>
              <a:rPr lang="ru-RU" sz="1800" dirty="0" smtClean="0"/>
              <a:t> </a:t>
            </a:r>
            <a:r>
              <a:rPr lang="ru-RU" sz="1800" dirty="0" err="1" smtClean="0"/>
              <a:t>екрани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навчений</a:t>
            </a:r>
            <a:r>
              <a:rPr lang="ru-RU" sz="1800" dirty="0" smtClean="0"/>
              <a:t> персонал </a:t>
            </a:r>
            <a:r>
              <a:rPr lang="ru-RU" sz="1800" dirty="0" err="1" smtClean="0"/>
              <a:t>гарантують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</a:t>
            </a:r>
            <a:r>
              <a:rPr lang="ru-RU" sz="1800" dirty="0" err="1" smtClean="0"/>
              <a:t>безаварійну</a:t>
            </a:r>
            <a:r>
              <a:rPr lang="ru-RU" sz="1800" dirty="0" smtClean="0"/>
              <a:t> роботу, а </a:t>
            </a:r>
            <a:r>
              <a:rPr lang="ru-RU" sz="1800" dirty="0" err="1" smtClean="0"/>
              <a:t>також</a:t>
            </a:r>
            <a:r>
              <a:rPr lang="ru-RU" sz="1800" dirty="0" smtClean="0"/>
              <a:t> </a:t>
            </a:r>
            <a:r>
              <a:rPr lang="ru-RU" sz="1800" dirty="0" err="1" smtClean="0"/>
              <a:t>вважалося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ядерна</a:t>
            </a:r>
            <a:r>
              <a:rPr lang="ru-RU" sz="1800" dirty="0" smtClean="0"/>
              <a:t> </a:t>
            </a:r>
            <a:r>
              <a:rPr lang="ru-RU" sz="1800" dirty="0" err="1" smtClean="0"/>
              <a:t>енергетика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«</a:t>
            </a:r>
            <a:r>
              <a:rPr lang="ru-RU" sz="1800" dirty="0" err="1" smtClean="0"/>
              <a:t>екологічно</a:t>
            </a:r>
            <a:r>
              <a:rPr lang="ru-RU" sz="1800" dirty="0" smtClean="0"/>
              <a:t> чистою», </a:t>
            </a:r>
            <a:r>
              <a:rPr lang="ru-RU" sz="1800" dirty="0" err="1" smtClean="0"/>
              <a:t>оскільки</a:t>
            </a:r>
            <a:r>
              <a:rPr lang="ru-RU" sz="1800" dirty="0" smtClean="0"/>
              <a:t> </a:t>
            </a:r>
            <a:r>
              <a:rPr lang="ru-RU" sz="1800" dirty="0" err="1" smtClean="0"/>
              <a:t>забезпечує</a:t>
            </a:r>
            <a:r>
              <a:rPr lang="ru-RU" sz="1800" dirty="0" smtClean="0"/>
              <a:t> </a:t>
            </a:r>
            <a:r>
              <a:rPr lang="ru-RU" sz="1800" dirty="0" err="1" smtClean="0"/>
              <a:t>зниження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викиду</a:t>
            </a:r>
            <a:r>
              <a:rPr lang="ru-RU" sz="1800" dirty="0" smtClean="0"/>
              <a:t> </a:t>
            </a:r>
            <a:r>
              <a:rPr lang="ru-RU" sz="1800" dirty="0" err="1" smtClean="0"/>
              <a:t>парникових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газів</a:t>
            </a:r>
            <a:r>
              <a:rPr lang="ru-RU" sz="1800" dirty="0" smtClean="0"/>
              <a:t> при </a:t>
            </a:r>
            <a:r>
              <a:rPr lang="ru-RU" sz="1800" dirty="0" err="1" smtClean="0"/>
              <a:t>заміщенні</a:t>
            </a:r>
            <a:r>
              <a:rPr lang="ru-RU" sz="1800" dirty="0" smtClean="0"/>
              <a:t> </a:t>
            </a:r>
            <a:r>
              <a:rPr lang="ru-RU" sz="1800" dirty="0" err="1" smtClean="0"/>
              <a:t>енергетичних</a:t>
            </a:r>
            <a:r>
              <a:rPr lang="ru-RU" sz="1800" dirty="0" smtClean="0"/>
              <a:t> установок,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працюють</a:t>
            </a:r>
            <a:r>
              <a:rPr lang="ru-RU" sz="1800" dirty="0" smtClean="0"/>
              <a:t> на </a:t>
            </a:r>
            <a:r>
              <a:rPr lang="ru-RU" sz="1800" dirty="0" err="1" smtClean="0"/>
              <a:t>викопному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паливі.Ілюзія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безпеку</a:t>
            </a:r>
            <a:r>
              <a:rPr lang="ru-RU" sz="1800" dirty="0" smtClean="0"/>
              <a:t> </a:t>
            </a:r>
            <a:r>
              <a:rPr lang="ru-RU" sz="1800" dirty="0" err="1" smtClean="0"/>
              <a:t>ядерної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енергетики</a:t>
            </a:r>
            <a:r>
              <a:rPr lang="ru-RU" sz="1800" dirty="0" smtClean="0"/>
              <a:t> </a:t>
            </a:r>
            <a:r>
              <a:rPr lang="ru-RU" sz="1800" dirty="0" err="1" smtClean="0"/>
              <a:t>була</a:t>
            </a:r>
            <a:r>
              <a:rPr lang="ru-RU" sz="1800" dirty="0" smtClean="0"/>
              <a:t> </a:t>
            </a:r>
            <a:r>
              <a:rPr lang="ru-RU" sz="1800" dirty="0" err="1" smtClean="0"/>
              <a:t>зруйнована</a:t>
            </a:r>
            <a:r>
              <a:rPr lang="ru-RU" sz="1800" dirty="0" smtClean="0"/>
              <a:t> </a:t>
            </a:r>
            <a:r>
              <a:rPr lang="ru-RU" sz="1800" dirty="0" err="1" smtClean="0"/>
              <a:t>після</a:t>
            </a:r>
            <a:r>
              <a:rPr lang="ru-RU" sz="1800" dirty="0" smtClean="0"/>
              <a:t> </a:t>
            </a:r>
            <a:r>
              <a:rPr lang="ru-RU" sz="1800" dirty="0" err="1" smtClean="0"/>
              <a:t>декількох</a:t>
            </a:r>
            <a:r>
              <a:rPr lang="ru-RU" sz="1800" dirty="0" smtClean="0"/>
              <a:t> великих </a:t>
            </a:r>
            <a:r>
              <a:rPr lang="ru-RU" sz="1800" dirty="0" err="1" smtClean="0"/>
              <a:t>аварій</a:t>
            </a:r>
            <a:r>
              <a:rPr lang="ru-RU" sz="1800" dirty="0" smtClean="0"/>
              <a:t> у </a:t>
            </a:r>
            <a:r>
              <a:rPr lang="ru-RU" sz="1800" dirty="0" err="1" smtClean="0"/>
              <a:t>Великобританії</a:t>
            </a:r>
            <a:r>
              <a:rPr lang="ru-RU" sz="1800" dirty="0" smtClean="0"/>
              <a:t>, США </a:t>
            </a:r>
            <a:r>
              <a:rPr lang="ru-RU" sz="1800" dirty="0" err="1" smtClean="0"/>
              <a:t>і</a:t>
            </a:r>
            <a:r>
              <a:rPr lang="ru-RU" sz="1800" dirty="0" smtClean="0"/>
              <a:t> СРСР, апофеозом </a:t>
            </a:r>
            <a:r>
              <a:rPr lang="ru-RU" sz="1800" dirty="0" err="1" smtClean="0"/>
              <a:t>яких</a:t>
            </a:r>
            <a:r>
              <a:rPr lang="ru-RU" sz="1800" dirty="0" smtClean="0"/>
              <a:t> стала катастрофа на </a:t>
            </a:r>
            <a:r>
              <a:rPr lang="ru-RU" sz="1800" dirty="0" err="1" smtClean="0"/>
              <a:t>чорнобильській</a:t>
            </a:r>
            <a:r>
              <a:rPr lang="ru-RU" sz="1800" dirty="0" smtClean="0"/>
              <a:t> АЕС.</a:t>
            </a:r>
          </a:p>
          <a:p>
            <a:pPr algn="just"/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381000"/>
            <a:ext cx="850264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Атомні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електростанції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і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екологічні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проблеми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</a:p>
          <a:p>
            <a:pPr algn="ctr"/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що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виникають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при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їх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експлуатації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   </a:t>
            </a:r>
            <a:endParaRPr lang="ru-RU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4038600"/>
            <a:ext cx="3733800" cy="24846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00800"/>
          </a:xfrm>
        </p:spPr>
        <p:txBody>
          <a:bodyPr>
            <a:normAutofit fontScale="55000" lnSpcReduction="20000"/>
          </a:bodyPr>
          <a:lstStyle/>
          <a:p>
            <a:pPr fontAlgn="base">
              <a:buNone/>
            </a:pPr>
            <a:r>
              <a:rPr lang="ru-RU" sz="3600" b="1" i="1" dirty="0" err="1" smtClean="0"/>
              <a:t>Атомна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енергетика</a:t>
            </a:r>
            <a:r>
              <a:rPr lang="ru-RU" sz="3600" b="1" dirty="0" smtClean="0"/>
              <a:t> </a:t>
            </a:r>
            <a:r>
              <a:rPr lang="ru-RU" sz="3600" b="1" dirty="0" err="1" smtClean="0"/>
              <a:t>є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потенційно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небезпечною</a:t>
            </a:r>
            <a:r>
              <a:rPr lang="ru-RU" sz="3600" b="1" dirty="0" smtClean="0"/>
              <a:t> через:</a:t>
            </a:r>
          </a:p>
          <a:p>
            <a:pPr algn="just" fontAlgn="base">
              <a:buSzPct val="85000"/>
              <a:buBlip>
                <a:blip r:embed="rId2"/>
              </a:buBlip>
            </a:pPr>
            <a:r>
              <a:rPr lang="ru-RU" sz="3300" dirty="0" err="1" smtClean="0"/>
              <a:t>можливі</a:t>
            </a:r>
            <a:r>
              <a:rPr lang="ru-RU" sz="3300" dirty="0" smtClean="0"/>
              <a:t> </a:t>
            </a:r>
            <a:r>
              <a:rPr lang="ru-RU" sz="3300" dirty="0" err="1" smtClean="0"/>
              <a:t>аварії</a:t>
            </a:r>
            <a:r>
              <a:rPr lang="ru-RU" sz="3300" dirty="0" smtClean="0"/>
              <a:t> на </a:t>
            </a:r>
            <a:r>
              <a:rPr lang="ru-RU" sz="3300" dirty="0" err="1" smtClean="0"/>
              <a:t>енергоустановках</a:t>
            </a:r>
            <a:r>
              <a:rPr lang="ru-RU" sz="3300" dirty="0" smtClean="0"/>
              <a:t>, </a:t>
            </a:r>
            <a:r>
              <a:rPr lang="ru-RU" sz="3300" dirty="0" err="1" smtClean="0"/>
              <a:t>що</a:t>
            </a:r>
            <a:r>
              <a:rPr lang="ru-RU" sz="3300" dirty="0" smtClean="0"/>
              <a:t> </a:t>
            </a:r>
            <a:r>
              <a:rPr lang="ru-RU" sz="3300" dirty="0" err="1" smtClean="0"/>
              <a:t>супроводжуються</a:t>
            </a:r>
            <a:r>
              <a:rPr lang="ru-RU" sz="3300" dirty="0" smtClean="0"/>
              <a:t> </a:t>
            </a:r>
            <a:r>
              <a:rPr lang="ru-RU" sz="3300" dirty="0" err="1" smtClean="0"/>
              <a:t>викидом</a:t>
            </a:r>
            <a:r>
              <a:rPr lang="ru-RU" sz="3300" dirty="0" smtClean="0"/>
              <a:t> у </a:t>
            </a:r>
            <a:r>
              <a:rPr lang="ru-RU" sz="3300" dirty="0" err="1" smtClean="0"/>
              <a:t>довкілля</a:t>
            </a:r>
            <a:r>
              <a:rPr lang="ru-RU" sz="3300" dirty="0" smtClean="0"/>
              <a:t> </a:t>
            </a:r>
            <a:r>
              <a:rPr lang="ru-RU" sz="3300" dirty="0" err="1" smtClean="0"/>
              <a:t>радіоактивних</a:t>
            </a:r>
            <a:r>
              <a:rPr lang="ru-RU" sz="3300" dirty="0" smtClean="0"/>
              <a:t> </a:t>
            </a:r>
            <a:r>
              <a:rPr lang="ru-RU" sz="3300" dirty="0" err="1" smtClean="0"/>
              <a:t>матеріалів</a:t>
            </a:r>
            <a:r>
              <a:rPr lang="ru-RU" sz="3300" dirty="0" smtClean="0"/>
              <a:t>;</a:t>
            </a:r>
          </a:p>
          <a:p>
            <a:pPr algn="just" fontAlgn="base">
              <a:buSzPct val="85000"/>
              <a:buBlip>
                <a:blip r:embed="rId2"/>
              </a:buBlip>
            </a:pPr>
            <a:r>
              <a:rPr lang="ru-RU" sz="3300" dirty="0" err="1" smtClean="0"/>
              <a:t>викиди</a:t>
            </a:r>
            <a:r>
              <a:rPr lang="ru-RU" sz="3300" dirty="0" smtClean="0"/>
              <a:t> </a:t>
            </a:r>
            <a:r>
              <a:rPr lang="ru-RU" sz="3300" dirty="0" err="1" smtClean="0"/>
              <a:t>близько</a:t>
            </a:r>
            <a:r>
              <a:rPr lang="ru-RU" sz="3300" dirty="0" smtClean="0"/>
              <a:t> 250 </a:t>
            </a:r>
            <a:r>
              <a:rPr lang="ru-RU" sz="3300" dirty="0" err="1" smtClean="0"/>
              <a:t>радіоактивних</a:t>
            </a:r>
            <a:r>
              <a:rPr lang="ru-RU" sz="3300" dirty="0" smtClean="0"/>
              <a:t> </a:t>
            </a:r>
            <a:r>
              <a:rPr lang="ru-RU" sz="3300" dirty="0" err="1" smtClean="0"/>
              <a:t>ізотопів</a:t>
            </a:r>
            <a:r>
              <a:rPr lang="ru-RU" sz="3300" dirty="0" smtClean="0"/>
              <a:t> в </a:t>
            </a:r>
            <a:r>
              <a:rPr lang="ru-RU" sz="3300" dirty="0" err="1" smtClean="0"/>
              <a:t>навколишнє</a:t>
            </a:r>
            <a:r>
              <a:rPr lang="ru-RU" sz="3300" dirty="0" smtClean="0"/>
              <a:t> </a:t>
            </a:r>
            <a:r>
              <a:rPr lang="ru-RU" sz="3300" dirty="0" err="1" smtClean="0"/>
              <a:t>середовище</a:t>
            </a:r>
            <a:r>
              <a:rPr lang="ru-RU" sz="3300" dirty="0" smtClean="0"/>
              <a:t> </a:t>
            </a:r>
            <a:r>
              <a:rPr lang="ru-RU" sz="3300" dirty="0" err="1" smtClean="0"/>
              <a:t>в</a:t>
            </a:r>
            <a:r>
              <a:rPr lang="ru-RU" sz="3300" dirty="0" smtClean="0"/>
              <a:t> </a:t>
            </a:r>
            <a:r>
              <a:rPr lang="ru-RU" sz="3300" dirty="0" err="1" smtClean="0"/>
              <a:t>результаті</a:t>
            </a:r>
            <a:r>
              <a:rPr lang="ru-RU" sz="3300" dirty="0" smtClean="0"/>
              <a:t> </a:t>
            </a:r>
            <a:r>
              <a:rPr lang="ru-RU" sz="3300" dirty="0" err="1" smtClean="0"/>
              <a:t>роботи</a:t>
            </a:r>
            <a:r>
              <a:rPr lang="ru-RU" sz="3300" dirty="0" smtClean="0"/>
              <a:t> </a:t>
            </a:r>
            <a:r>
              <a:rPr lang="ru-RU" sz="3300" dirty="0" err="1" smtClean="0"/>
              <a:t>ядерних</a:t>
            </a:r>
            <a:r>
              <a:rPr lang="ru-RU" sz="3300" dirty="0" smtClean="0"/>
              <a:t> </a:t>
            </a:r>
            <a:r>
              <a:rPr lang="ru-RU" sz="3300" dirty="0" err="1" smtClean="0"/>
              <a:t>реакторів</a:t>
            </a:r>
            <a:r>
              <a:rPr lang="ru-RU" sz="3300" dirty="0" smtClean="0"/>
              <a:t>. </a:t>
            </a:r>
            <a:r>
              <a:rPr lang="ru-RU" sz="3300" dirty="0" err="1" smtClean="0"/>
              <a:t>Ці</a:t>
            </a:r>
            <a:r>
              <a:rPr lang="ru-RU" sz="3300" dirty="0" smtClean="0"/>
              <a:t> </a:t>
            </a:r>
            <a:r>
              <a:rPr lang="ru-RU" sz="3300" dirty="0" err="1" smtClean="0"/>
              <a:t>радіоактивні</a:t>
            </a:r>
            <a:r>
              <a:rPr lang="ru-RU" sz="3300" dirty="0" smtClean="0"/>
              <a:t> </a:t>
            </a:r>
            <a:r>
              <a:rPr lang="ru-RU" sz="3300" dirty="0" err="1" smtClean="0"/>
              <a:t>частинки</a:t>
            </a:r>
            <a:r>
              <a:rPr lang="ru-RU" sz="3300" dirty="0" smtClean="0"/>
              <a:t> разом </a:t>
            </a:r>
            <a:r>
              <a:rPr lang="ru-RU" sz="3300" dirty="0" err="1" smtClean="0"/>
              <a:t>з</a:t>
            </a:r>
            <a:r>
              <a:rPr lang="ru-RU" sz="3300" dirty="0" smtClean="0"/>
              <a:t> водою, </a:t>
            </a:r>
            <a:r>
              <a:rPr lang="ru-RU" sz="3300" dirty="0" err="1" smtClean="0"/>
              <a:t>пилом</a:t>
            </a:r>
            <a:r>
              <a:rPr lang="ru-RU" sz="3300" dirty="0" smtClean="0"/>
              <a:t>, </a:t>
            </a:r>
            <a:r>
              <a:rPr lang="ru-RU" sz="3300" dirty="0" err="1" smtClean="0"/>
              <a:t>їжею</a:t>
            </a:r>
            <a:r>
              <a:rPr lang="ru-RU" sz="3300" dirty="0" smtClean="0"/>
              <a:t> </a:t>
            </a:r>
            <a:r>
              <a:rPr lang="ru-RU" sz="3300" dirty="0" err="1" smtClean="0"/>
              <a:t>і</a:t>
            </a:r>
            <a:r>
              <a:rPr lang="ru-RU" sz="3300" dirty="0" smtClean="0"/>
              <a:t> </a:t>
            </a:r>
            <a:r>
              <a:rPr lang="ru-RU" sz="3300" dirty="0" err="1" smtClean="0"/>
              <a:t>повітрям</a:t>
            </a:r>
            <a:r>
              <a:rPr lang="ru-RU" sz="3300" dirty="0" smtClean="0"/>
              <a:t> </a:t>
            </a:r>
            <a:r>
              <a:rPr lang="ru-RU" sz="3300" dirty="0" err="1" smtClean="0"/>
              <a:t>потрапляють</a:t>
            </a:r>
            <a:r>
              <a:rPr lang="ru-RU" sz="3300" dirty="0" smtClean="0"/>
              <a:t> в </a:t>
            </a:r>
            <a:r>
              <a:rPr lang="ru-RU" sz="3300" dirty="0" err="1" smtClean="0"/>
              <a:t>організми</a:t>
            </a:r>
            <a:r>
              <a:rPr lang="ru-RU" sz="3300" dirty="0" smtClean="0"/>
              <a:t> людей, </a:t>
            </a:r>
            <a:r>
              <a:rPr lang="ru-RU" sz="3300" dirty="0" err="1" smtClean="0"/>
              <a:t>тварин</a:t>
            </a:r>
            <a:r>
              <a:rPr lang="ru-RU" sz="3300" dirty="0" smtClean="0"/>
              <a:t>, </a:t>
            </a:r>
            <a:r>
              <a:rPr lang="ru-RU" sz="3300" dirty="0" err="1" smtClean="0"/>
              <a:t>викликаючи</a:t>
            </a:r>
            <a:r>
              <a:rPr lang="ru-RU" sz="3300" dirty="0" smtClean="0"/>
              <a:t> </a:t>
            </a:r>
            <a:r>
              <a:rPr lang="ru-RU" sz="3300" dirty="0" err="1" smtClean="0"/>
              <a:t>ракові</a:t>
            </a:r>
            <a:r>
              <a:rPr lang="ru-RU" sz="3300" dirty="0" smtClean="0"/>
              <a:t> </a:t>
            </a:r>
            <a:r>
              <a:rPr lang="ru-RU" sz="3300" dirty="0" err="1" smtClean="0"/>
              <a:t>захворювання</a:t>
            </a:r>
            <a:r>
              <a:rPr lang="ru-RU" sz="3300" dirty="0" smtClean="0"/>
              <a:t>, </a:t>
            </a:r>
            <a:r>
              <a:rPr lang="ru-RU" sz="3300" dirty="0" err="1" smtClean="0"/>
              <a:t>дефекти</a:t>
            </a:r>
            <a:r>
              <a:rPr lang="ru-RU" sz="3300" dirty="0" smtClean="0"/>
              <a:t> при </a:t>
            </a:r>
            <a:r>
              <a:rPr lang="ru-RU" sz="3300" dirty="0" err="1" smtClean="0"/>
              <a:t>народженні</a:t>
            </a:r>
            <a:r>
              <a:rPr lang="ru-RU" sz="3300" dirty="0" smtClean="0"/>
              <a:t>, </a:t>
            </a:r>
            <a:r>
              <a:rPr lang="ru-RU" sz="3300" dirty="0" err="1" smtClean="0"/>
              <a:t>зниження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рівня</a:t>
            </a:r>
            <a:r>
              <a:rPr lang="ru-RU" sz="3300" dirty="0" smtClean="0"/>
              <a:t> </a:t>
            </a:r>
            <a:r>
              <a:rPr lang="ru-RU" sz="3300" dirty="0" err="1" smtClean="0"/>
              <a:t>імунної</a:t>
            </a:r>
            <a:r>
              <a:rPr lang="ru-RU" sz="3300" dirty="0" smtClean="0"/>
              <a:t> </a:t>
            </a:r>
            <a:r>
              <a:rPr lang="ru-RU" sz="3300" dirty="0" err="1" smtClean="0"/>
              <a:t>системи</a:t>
            </a:r>
            <a:r>
              <a:rPr lang="ru-RU" sz="3300" dirty="0" smtClean="0"/>
              <a:t> </a:t>
            </a:r>
            <a:r>
              <a:rPr lang="ru-RU" sz="3300" dirty="0" err="1" smtClean="0"/>
              <a:t>і</a:t>
            </a:r>
            <a:r>
              <a:rPr lang="ru-RU" sz="3300" dirty="0" smtClean="0"/>
              <a:t> </a:t>
            </a:r>
            <a:r>
              <a:rPr lang="ru-RU" sz="3300" dirty="0" err="1" smtClean="0"/>
              <a:t>збільшують</a:t>
            </a:r>
            <a:r>
              <a:rPr lang="ru-RU" sz="3300" dirty="0" smtClean="0"/>
              <a:t> </a:t>
            </a:r>
            <a:r>
              <a:rPr lang="ru-RU" sz="3300" dirty="0" err="1" smtClean="0"/>
              <a:t>загальну</a:t>
            </a:r>
            <a:r>
              <a:rPr lang="ru-RU" sz="3300" dirty="0" smtClean="0"/>
              <a:t> </a:t>
            </a:r>
            <a:r>
              <a:rPr lang="ru-RU" sz="3300" dirty="0" err="1" smtClean="0"/>
              <a:t>захворюваність</a:t>
            </a:r>
            <a:r>
              <a:rPr lang="ru-RU" sz="3300" dirty="0" smtClean="0"/>
              <a:t> </a:t>
            </a:r>
            <a:r>
              <a:rPr lang="ru-RU" sz="3300" dirty="0" err="1" smtClean="0"/>
              <a:t>населення</a:t>
            </a:r>
            <a:r>
              <a:rPr lang="ru-RU" sz="3300" dirty="0" smtClean="0"/>
              <a:t>, </a:t>
            </a:r>
            <a:r>
              <a:rPr lang="ru-RU" sz="3300" dirty="0" err="1" smtClean="0"/>
              <a:t>що</a:t>
            </a:r>
            <a:r>
              <a:rPr lang="ru-RU" sz="3300" dirty="0" smtClean="0"/>
              <a:t> </a:t>
            </a:r>
            <a:r>
              <a:rPr lang="ru-RU" sz="3300" dirty="0" err="1" smtClean="0"/>
              <a:t>проживає</a:t>
            </a:r>
            <a:r>
              <a:rPr lang="ru-RU" sz="3300" dirty="0" smtClean="0"/>
              <a:t> </a:t>
            </a:r>
            <a:r>
              <a:rPr lang="ru-RU" sz="3300" dirty="0" err="1" smtClean="0"/>
              <a:t>навколо</a:t>
            </a:r>
            <a:r>
              <a:rPr lang="ru-RU" sz="3300" dirty="0" smtClean="0"/>
              <a:t> </a:t>
            </a:r>
            <a:r>
              <a:rPr lang="ru-RU" sz="3300" dirty="0" err="1" smtClean="0"/>
              <a:t>ядерних</a:t>
            </a:r>
            <a:r>
              <a:rPr lang="ru-RU" sz="3300" dirty="0" smtClean="0"/>
              <a:t> установок.</a:t>
            </a:r>
          </a:p>
          <a:p>
            <a:pPr algn="just" fontAlgn="base">
              <a:buSzPct val="85000"/>
              <a:buBlip>
                <a:blip r:embed="rId2"/>
              </a:buBlip>
            </a:pPr>
            <a:r>
              <a:rPr lang="ru-RU" sz="3300" dirty="0" err="1" smtClean="0"/>
              <a:t>викиди</a:t>
            </a:r>
            <a:r>
              <a:rPr lang="ru-RU" sz="3300" dirty="0" smtClean="0"/>
              <a:t> криптону 85 </a:t>
            </a:r>
            <a:r>
              <a:rPr lang="ru-RU" sz="3300" dirty="0" err="1" smtClean="0"/>
              <a:t>бета-випромінювач</a:t>
            </a:r>
            <a:r>
              <a:rPr lang="ru-RU" sz="3300" dirty="0" smtClean="0"/>
              <a:t> (тип </a:t>
            </a:r>
            <a:r>
              <a:rPr lang="ru-RU" sz="3300" dirty="0" err="1" smtClean="0"/>
              <a:t>інертного</a:t>
            </a:r>
            <a:r>
              <a:rPr lang="ru-RU" sz="3300" dirty="0" smtClean="0"/>
              <a:t> газу), </a:t>
            </a:r>
            <a:r>
              <a:rPr lang="ru-RU" sz="3300" dirty="0" err="1" smtClean="0"/>
              <a:t>який</a:t>
            </a:r>
            <a:r>
              <a:rPr lang="ru-RU" sz="3300" dirty="0" smtClean="0"/>
              <a:t> </a:t>
            </a:r>
            <a:r>
              <a:rPr lang="ru-RU" sz="3300" dirty="0" err="1" smtClean="0"/>
              <a:t>змінює</a:t>
            </a:r>
            <a:r>
              <a:rPr lang="ru-RU" sz="3300" dirty="0" smtClean="0"/>
              <a:t> </a:t>
            </a:r>
            <a:r>
              <a:rPr lang="ru-RU" sz="3300" dirty="0" err="1" smtClean="0"/>
              <a:t>електропровідність</a:t>
            </a:r>
            <a:r>
              <a:rPr lang="ru-RU" sz="3300" dirty="0" smtClean="0"/>
              <a:t> </a:t>
            </a:r>
            <a:r>
              <a:rPr lang="ru-RU" sz="3300" dirty="0" err="1" smtClean="0"/>
              <a:t>атмосфери</a:t>
            </a:r>
            <a:r>
              <a:rPr lang="ru-RU" sz="3300" dirty="0" smtClean="0"/>
              <a:t>. </a:t>
            </a:r>
            <a:r>
              <a:rPr lang="ru-RU" sz="3300" dirty="0" err="1" smtClean="0"/>
              <a:t>Кількість</a:t>
            </a:r>
            <a:r>
              <a:rPr lang="ru-RU" sz="3300" dirty="0" smtClean="0"/>
              <a:t> криптону 85 в </a:t>
            </a:r>
            <a:r>
              <a:rPr lang="ru-RU" sz="3300" dirty="0" err="1" smtClean="0"/>
              <a:t>атмосфері</a:t>
            </a:r>
            <a:r>
              <a:rPr lang="ru-RU" sz="3300" dirty="0" smtClean="0"/>
              <a:t> (</a:t>
            </a:r>
            <a:r>
              <a:rPr lang="ru-RU" sz="3300" dirty="0" err="1" smtClean="0"/>
              <a:t>в</a:t>
            </a:r>
            <a:r>
              <a:rPr lang="ru-RU" sz="3300" dirty="0" smtClean="0"/>
              <a:t> основному за </a:t>
            </a:r>
            <a:r>
              <a:rPr lang="ru-RU" sz="3300" dirty="0" err="1" smtClean="0"/>
              <a:t>рахунок</a:t>
            </a:r>
            <a:r>
              <a:rPr lang="ru-RU" sz="3300" dirty="0" smtClean="0"/>
              <a:t> </a:t>
            </a:r>
            <a:r>
              <a:rPr lang="ru-RU" sz="3300" dirty="0" err="1" smtClean="0"/>
              <a:t>роботи</a:t>
            </a:r>
            <a:r>
              <a:rPr lang="ru-RU" sz="3300" dirty="0" smtClean="0"/>
              <a:t> АЕС) </a:t>
            </a:r>
            <a:r>
              <a:rPr lang="ru-RU" sz="3300" dirty="0" err="1" smtClean="0"/>
              <a:t>збільшується</a:t>
            </a:r>
            <a:r>
              <a:rPr lang="ru-RU" sz="3300" dirty="0" smtClean="0"/>
              <a:t> на 5 % у </a:t>
            </a:r>
            <a:r>
              <a:rPr lang="ru-RU" sz="3300" dirty="0" err="1" smtClean="0"/>
              <a:t>рік</a:t>
            </a:r>
            <a:r>
              <a:rPr lang="ru-RU" sz="3300" dirty="0" smtClean="0"/>
              <a:t>, </a:t>
            </a:r>
            <a:r>
              <a:rPr lang="ru-RU" sz="3300" dirty="0" err="1" smtClean="0"/>
              <a:t>і</a:t>
            </a:r>
            <a:r>
              <a:rPr lang="ru-RU" sz="3300" dirty="0" smtClean="0"/>
              <a:t> зараз </a:t>
            </a:r>
            <a:r>
              <a:rPr lang="ru-RU" sz="3300" dirty="0" err="1" smtClean="0"/>
              <a:t>його</a:t>
            </a:r>
            <a:r>
              <a:rPr lang="ru-RU" sz="3300" dirty="0" smtClean="0"/>
              <a:t> </a:t>
            </a:r>
            <a:r>
              <a:rPr lang="ru-RU" sz="3300" dirty="0" err="1" smtClean="0"/>
              <a:t>кількість</a:t>
            </a:r>
            <a:r>
              <a:rPr lang="ru-RU" sz="3300" dirty="0" smtClean="0"/>
              <a:t> в </a:t>
            </a:r>
            <a:r>
              <a:rPr lang="ru-RU" sz="3300" dirty="0" err="1" smtClean="0"/>
              <a:t>атмосфері</a:t>
            </a:r>
            <a:r>
              <a:rPr lang="ru-RU" sz="3300" dirty="0" smtClean="0"/>
              <a:t> </a:t>
            </a:r>
            <a:r>
              <a:rPr lang="ru-RU" sz="3300" dirty="0" err="1" smtClean="0"/>
              <a:t>в</a:t>
            </a:r>
            <a:r>
              <a:rPr lang="ru-RU" sz="3300" dirty="0" smtClean="0"/>
              <a:t> </a:t>
            </a:r>
            <a:r>
              <a:rPr lang="ru-RU" sz="3300" dirty="0" err="1" smtClean="0"/>
              <a:t>мільйони</a:t>
            </a:r>
            <a:r>
              <a:rPr lang="ru-RU" sz="3300" dirty="0" smtClean="0"/>
              <a:t> </a:t>
            </a:r>
            <a:r>
              <a:rPr lang="ru-RU" sz="3300" dirty="0" err="1" smtClean="0"/>
              <a:t>разів</a:t>
            </a:r>
            <a:r>
              <a:rPr lang="ru-RU" sz="3300" dirty="0" smtClean="0"/>
              <a:t> (!) </a:t>
            </a:r>
            <a:r>
              <a:rPr lang="ru-RU" sz="3300" dirty="0" err="1" smtClean="0"/>
              <a:t>вище</a:t>
            </a:r>
            <a:r>
              <a:rPr lang="ru-RU" sz="3300" dirty="0" smtClean="0"/>
              <a:t>, </a:t>
            </a:r>
            <a:r>
              <a:rPr lang="ru-RU" sz="3300" dirty="0" err="1" smtClean="0"/>
              <a:t>ніж</a:t>
            </a:r>
            <a:r>
              <a:rPr lang="ru-RU" sz="3300" dirty="0" smtClean="0"/>
              <a:t> до початку </a:t>
            </a:r>
            <a:r>
              <a:rPr lang="ru-RU" sz="3300" dirty="0" err="1" smtClean="0"/>
              <a:t>атомної</a:t>
            </a:r>
            <a:r>
              <a:rPr lang="ru-RU" sz="3300" dirty="0" smtClean="0"/>
              <a:t> </a:t>
            </a:r>
            <a:r>
              <a:rPr lang="ru-RU" sz="3300" dirty="0" err="1" smtClean="0"/>
              <a:t>ери</a:t>
            </a:r>
            <a:r>
              <a:rPr lang="ru-RU" sz="3300" dirty="0" smtClean="0"/>
              <a:t>. Цей газ в </a:t>
            </a:r>
            <a:r>
              <a:rPr lang="ru-RU" sz="3300" dirty="0" err="1" smtClean="0"/>
              <a:t>атмосфері</a:t>
            </a:r>
            <a:r>
              <a:rPr lang="ru-RU" sz="3300" dirty="0" smtClean="0"/>
              <a:t> поводиться як </a:t>
            </a:r>
            <a:r>
              <a:rPr lang="ru-RU" sz="3300" dirty="0" err="1" smtClean="0"/>
              <a:t>тепличний</a:t>
            </a:r>
            <a:r>
              <a:rPr lang="ru-RU" sz="3300" dirty="0" smtClean="0"/>
              <a:t> газ, </a:t>
            </a:r>
            <a:r>
              <a:rPr lang="ru-RU" sz="3300" dirty="0" err="1" smtClean="0"/>
              <a:t>вносячи</a:t>
            </a:r>
            <a:r>
              <a:rPr lang="ru-RU" sz="3300" dirty="0" smtClean="0"/>
              <a:t> </a:t>
            </a:r>
            <a:r>
              <a:rPr lang="ru-RU" sz="3300" dirty="0" err="1" smtClean="0"/>
              <a:t>тим</a:t>
            </a:r>
            <a:r>
              <a:rPr lang="ru-RU" sz="3300" dirty="0" smtClean="0"/>
              <a:t> самим </a:t>
            </a:r>
            <a:r>
              <a:rPr lang="ru-RU" sz="3300" dirty="0" err="1" smtClean="0"/>
              <a:t>внесок</a:t>
            </a:r>
            <a:r>
              <a:rPr lang="ru-RU" sz="3300" dirty="0" smtClean="0"/>
              <a:t> до </a:t>
            </a:r>
            <a:r>
              <a:rPr lang="ru-RU" sz="3300" dirty="0" err="1" smtClean="0"/>
              <a:t>антропогенної</a:t>
            </a:r>
            <a:r>
              <a:rPr lang="ru-RU" sz="3300" dirty="0" smtClean="0"/>
              <a:t> </a:t>
            </a:r>
            <a:r>
              <a:rPr lang="ru-RU" sz="3300" dirty="0" err="1" smtClean="0"/>
              <a:t>зміни</a:t>
            </a:r>
            <a:r>
              <a:rPr lang="ru-RU" sz="3300" dirty="0" smtClean="0"/>
              <a:t> </a:t>
            </a:r>
            <a:r>
              <a:rPr lang="ru-RU" sz="3300" dirty="0" err="1" smtClean="0"/>
              <a:t>клімату</a:t>
            </a:r>
            <a:r>
              <a:rPr lang="ru-RU" sz="3300" dirty="0" smtClean="0"/>
              <a:t> </a:t>
            </a:r>
            <a:r>
              <a:rPr lang="ru-RU" sz="3300" dirty="0" err="1" smtClean="0"/>
              <a:t>Землі</a:t>
            </a:r>
            <a:r>
              <a:rPr lang="ru-RU" sz="3300" dirty="0" smtClean="0"/>
              <a:t>;</a:t>
            </a:r>
          </a:p>
          <a:p>
            <a:pPr algn="just" fontAlgn="base">
              <a:buSzPct val="85000"/>
              <a:buBlip>
                <a:blip r:embed="rId2"/>
              </a:buBlip>
            </a:pPr>
            <a:r>
              <a:rPr lang="ru-RU" sz="3300" dirty="0" err="1" smtClean="0"/>
              <a:t>забруднення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біосфери</a:t>
            </a:r>
            <a:r>
              <a:rPr lang="ru-RU" sz="3300" dirty="0" smtClean="0"/>
              <a:t> </a:t>
            </a:r>
            <a:r>
              <a:rPr lang="ru-RU" sz="3300" dirty="0" err="1" smtClean="0"/>
              <a:t>плутонієм</a:t>
            </a:r>
            <a:r>
              <a:rPr lang="ru-RU" sz="3300" dirty="0" smtClean="0"/>
              <a:t>. Зараз </a:t>
            </a:r>
            <a:r>
              <a:rPr lang="ru-RU" sz="3300" dirty="0" err="1" smtClean="0"/>
              <a:t>глобальне</a:t>
            </a:r>
            <a:r>
              <a:rPr lang="ru-RU" sz="3300" dirty="0" smtClean="0"/>
              <a:t> </a:t>
            </a:r>
            <a:r>
              <a:rPr lang="ru-RU" sz="3300" dirty="0" err="1" smtClean="0"/>
              <a:t>забруднення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плутонієм</a:t>
            </a:r>
            <a:r>
              <a:rPr lang="ru-RU" sz="3300" dirty="0" smtClean="0"/>
              <a:t> </a:t>
            </a:r>
            <a:r>
              <a:rPr lang="ru-RU" sz="3300" dirty="0" err="1" smtClean="0"/>
              <a:t>приймає</a:t>
            </a:r>
            <a:r>
              <a:rPr lang="ru-RU" sz="3300" dirty="0" smtClean="0"/>
              <a:t> </a:t>
            </a:r>
            <a:r>
              <a:rPr lang="ru-RU" sz="3300" dirty="0" err="1" smtClean="0"/>
              <a:t>катастрофічні</a:t>
            </a:r>
            <a:r>
              <a:rPr lang="ru-RU" sz="3300" dirty="0" smtClean="0"/>
              <a:t> </a:t>
            </a:r>
            <a:r>
              <a:rPr lang="ru-RU" sz="3300" dirty="0" err="1" smtClean="0"/>
              <a:t>розміри</a:t>
            </a:r>
            <a:r>
              <a:rPr lang="ru-RU" sz="3300" dirty="0" smtClean="0"/>
              <a:t>: </a:t>
            </a:r>
            <a:r>
              <a:rPr lang="ru-RU" sz="3300" dirty="0" err="1" smtClean="0"/>
              <a:t>атомні</a:t>
            </a:r>
            <a:r>
              <a:rPr lang="ru-RU" sz="3300" dirty="0" smtClean="0"/>
              <a:t> </a:t>
            </a:r>
            <a:r>
              <a:rPr lang="ru-RU" sz="3300" dirty="0" err="1" smtClean="0"/>
              <a:t>реактори</a:t>
            </a:r>
            <a:r>
              <a:rPr lang="ru-RU" sz="3300" dirty="0" smtClean="0"/>
              <a:t> </a:t>
            </a:r>
            <a:r>
              <a:rPr lang="ru-RU" sz="3300" dirty="0" err="1" smtClean="0"/>
              <a:t>світу</a:t>
            </a:r>
            <a:r>
              <a:rPr lang="ru-RU" sz="3300" dirty="0" smtClean="0"/>
              <a:t> провели </a:t>
            </a:r>
            <a:r>
              <a:rPr lang="ru-RU" sz="3300" dirty="0" err="1" smtClean="0"/>
              <a:t>вже</a:t>
            </a:r>
            <a:r>
              <a:rPr lang="ru-RU" sz="3300" dirty="0" smtClean="0"/>
              <a:t> </a:t>
            </a:r>
            <a:r>
              <a:rPr lang="ru-RU" sz="3300" dirty="0" err="1" smtClean="0"/>
              <a:t>багато</a:t>
            </a:r>
            <a:r>
              <a:rPr lang="ru-RU" sz="3300" dirty="0" smtClean="0"/>
              <a:t> </a:t>
            </a:r>
            <a:r>
              <a:rPr lang="ru-RU" sz="3300" dirty="0" err="1" smtClean="0"/>
              <a:t>сотень</a:t>
            </a:r>
            <a:r>
              <a:rPr lang="ru-RU" sz="3300" dirty="0" smtClean="0"/>
              <a:t> тонн </a:t>
            </a:r>
            <a:r>
              <a:rPr lang="ru-RU" sz="3300" dirty="0" err="1" smtClean="0"/>
              <a:t>плутонію</a:t>
            </a:r>
            <a:r>
              <a:rPr lang="ru-RU" sz="3300" dirty="0" smtClean="0"/>
              <a:t> (в 1941 </a:t>
            </a:r>
            <a:r>
              <a:rPr lang="ru-RU" sz="3300" dirty="0" err="1" smtClean="0"/>
              <a:t>році</a:t>
            </a:r>
            <a:r>
              <a:rPr lang="ru-RU" sz="3300" dirty="0" smtClean="0"/>
              <a:t> </a:t>
            </a:r>
            <a:r>
              <a:rPr lang="ru-RU" sz="3300" dirty="0" err="1" smtClean="0"/>
              <a:t>його</a:t>
            </a:r>
            <a:r>
              <a:rPr lang="ru-RU" sz="3300" dirty="0" smtClean="0"/>
              <a:t> </a:t>
            </a:r>
            <a:r>
              <a:rPr lang="ru-RU" sz="3300" dirty="0" err="1" smtClean="0"/>
              <a:t>було</a:t>
            </a:r>
            <a:r>
              <a:rPr lang="ru-RU" sz="3300" dirty="0" smtClean="0"/>
              <a:t> не </a:t>
            </a:r>
            <a:r>
              <a:rPr lang="ru-RU" sz="3300" dirty="0" err="1" smtClean="0"/>
              <a:t>більше</a:t>
            </a:r>
            <a:r>
              <a:rPr lang="ru-RU" sz="3300" dirty="0" smtClean="0"/>
              <a:t> 50 кг) – </a:t>
            </a:r>
            <a:r>
              <a:rPr lang="ru-RU" sz="3300" dirty="0" err="1" smtClean="0"/>
              <a:t>кількість</a:t>
            </a:r>
            <a:r>
              <a:rPr lang="ru-RU" sz="3300" dirty="0" smtClean="0"/>
              <a:t> </a:t>
            </a:r>
            <a:r>
              <a:rPr lang="ru-RU" sz="3300" dirty="0" err="1" smtClean="0"/>
              <a:t>більш</a:t>
            </a:r>
            <a:r>
              <a:rPr lang="ru-RU" sz="3300" dirty="0" smtClean="0"/>
              <a:t> </a:t>
            </a:r>
            <a:r>
              <a:rPr lang="ru-RU" sz="3300" dirty="0" err="1" smtClean="0"/>
              <a:t>ніж</a:t>
            </a:r>
            <a:r>
              <a:rPr lang="ru-RU" sz="3300" dirty="0" smtClean="0"/>
              <a:t> </a:t>
            </a:r>
            <a:r>
              <a:rPr lang="ru-RU" sz="3300" dirty="0" err="1" smtClean="0"/>
              <a:t>достатня</a:t>
            </a:r>
            <a:r>
              <a:rPr lang="ru-RU" sz="3300" dirty="0" smtClean="0"/>
              <a:t> для смертельного </a:t>
            </a:r>
            <a:r>
              <a:rPr lang="ru-RU" sz="3300" dirty="0" err="1" smtClean="0"/>
              <a:t>отруєння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всіх</a:t>
            </a:r>
            <a:r>
              <a:rPr lang="ru-RU" sz="3300" dirty="0" smtClean="0"/>
              <a:t> людей, </a:t>
            </a:r>
            <a:r>
              <a:rPr lang="ru-RU" sz="3300" dirty="0" err="1" smtClean="0"/>
              <a:t>що</a:t>
            </a:r>
            <a:r>
              <a:rPr lang="ru-RU" sz="3300" dirty="0" smtClean="0"/>
              <a:t> </a:t>
            </a:r>
            <a:r>
              <a:rPr lang="ru-RU" sz="3300" dirty="0" err="1" smtClean="0"/>
              <a:t>живуть</a:t>
            </a:r>
            <a:r>
              <a:rPr lang="ru-RU" sz="3300" dirty="0" smtClean="0"/>
              <a:t> на </a:t>
            </a:r>
            <a:r>
              <a:rPr lang="ru-RU" sz="3300" dirty="0" err="1" smtClean="0"/>
              <a:t>планеті</a:t>
            </a:r>
            <a:r>
              <a:rPr lang="ru-RU" sz="3300" dirty="0" smtClean="0"/>
              <a:t>;</a:t>
            </a:r>
          </a:p>
          <a:p>
            <a:pPr algn="just" fontAlgn="base">
              <a:buSzPct val="85000"/>
              <a:buBlip>
                <a:blip r:embed="rId2"/>
              </a:buBlip>
            </a:pPr>
            <a:r>
              <a:rPr lang="ru-RU" sz="3300" dirty="0" err="1" smtClean="0"/>
              <a:t>радіоактивні</a:t>
            </a:r>
            <a:r>
              <a:rPr lang="ru-RU" sz="3300" dirty="0" smtClean="0"/>
              <a:t> </a:t>
            </a:r>
            <a:r>
              <a:rPr lang="ru-RU" sz="3300" dirty="0" err="1" smtClean="0"/>
              <a:t>відходи</a:t>
            </a:r>
            <a:r>
              <a:rPr lang="ru-RU" sz="3300" dirty="0" smtClean="0"/>
              <a:t> – </a:t>
            </a:r>
            <a:r>
              <a:rPr lang="ru-RU" sz="3300" dirty="0" err="1" smtClean="0"/>
              <a:t>найважливіша</a:t>
            </a:r>
            <a:r>
              <a:rPr lang="ru-RU" sz="3300" dirty="0" smtClean="0"/>
              <a:t> причина </a:t>
            </a:r>
            <a:r>
              <a:rPr lang="ru-RU" sz="3300" dirty="0" err="1" smtClean="0"/>
              <a:t>екологічної</a:t>
            </a:r>
            <a:r>
              <a:rPr lang="ru-RU" sz="3300" dirty="0" smtClean="0"/>
              <a:t> </a:t>
            </a:r>
            <a:r>
              <a:rPr lang="ru-RU" sz="3300" dirty="0" err="1" smtClean="0"/>
              <a:t>небезпеки</a:t>
            </a:r>
            <a:r>
              <a:rPr lang="ru-RU" sz="3300" dirty="0" smtClean="0"/>
              <a:t>, яка так </a:t>
            </a:r>
            <a:r>
              <a:rPr lang="ru-RU" sz="3300" dirty="0" err="1" smtClean="0"/>
              <a:t>і</a:t>
            </a:r>
            <a:r>
              <a:rPr lang="ru-RU" sz="3300" dirty="0" smtClean="0"/>
              <a:t> </a:t>
            </a:r>
            <a:r>
              <a:rPr lang="ru-RU" sz="3300" dirty="0" err="1" smtClean="0"/>
              <a:t>залишається</a:t>
            </a:r>
            <a:r>
              <a:rPr lang="ru-RU" sz="3300" dirty="0" smtClean="0"/>
              <a:t> </a:t>
            </a:r>
            <a:r>
              <a:rPr lang="ru-RU" sz="3300" dirty="0" err="1" smtClean="0"/>
              <a:t>невирішеною</a:t>
            </a:r>
            <a:r>
              <a:rPr lang="ru-RU" sz="3300" dirty="0" smtClean="0"/>
              <a:t>. На 424 </a:t>
            </a:r>
            <a:r>
              <a:rPr lang="ru-RU" sz="3300" dirty="0" err="1" smtClean="0"/>
              <a:t>цивільних</a:t>
            </a:r>
            <a:r>
              <a:rPr lang="ru-RU" sz="3300" dirty="0" smtClean="0"/>
              <a:t> </a:t>
            </a:r>
            <a:r>
              <a:rPr lang="ru-RU" sz="3300" dirty="0" err="1" smtClean="0"/>
              <a:t>ядерних</a:t>
            </a:r>
            <a:r>
              <a:rPr lang="ru-RU" sz="3300" dirty="0" smtClean="0"/>
              <a:t> </a:t>
            </a:r>
            <a:r>
              <a:rPr lang="ru-RU" sz="3300" dirty="0" err="1" smtClean="0"/>
              <a:t>енергетичних</a:t>
            </a:r>
            <a:r>
              <a:rPr lang="ru-RU" sz="3300" dirty="0" smtClean="0"/>
              <a:t> реакторах, </a:t>
            </a:r>
            <a:r>
              <a:rPr lang="ru-RU" sz="3300" dirty="0" err="1" smtClean="0"/>
              <a:t>що</a:t>
            </a:r>
            <a:r>
              <a:rPr lang="ru-RU" sz="3300" dirty="0" smtClean="0"/>
              <a:t> </a:t>
            </a:r>
            <a:r>
              <a:rPr lang="ru-RU" sz="3300" dirty="0" err="1" smtClean="0"/>
              <a:t>працюють</a:t>
            </a:r>
            <a:r>
              <a:rPr lang="ru-RU" sz="3300" dirty="0" smtClean="0"/>
              <a:t> у </a:t>
            </a:r>
            <a:r>
              <a:rPr lang="ru-RU" sz="3300" dirty="0" err="1" smtClean="0"/>
              <a:t>всьому</a:t>
            </a:r>
            <a:r>
              <a:rPr lang="ru-RU" sz="3300" dirty="0" smtClean="0"/>
              <a:t> </a:t>
            </a:r>
            <a:r>
              <a:rPr lang="ru-RU" sz="3300" dirty="0" err="1" smtClean="0"/>
              <a:t>світі</a:t>
            </a:r>
            <a:r>
              <a:rPr lang="ru-RU" sz="3300" dirty="0" smtClean="0"/>
              <a:t>, </a:t>
            </a:r>
            <a:r>
              <a:rPr lang="ru-RU" sz="3300" dirty="0" err="1" smtClean="0"/>
              <a:t>щорічно</a:t>
            </a:r>
            <a:r>
              <a:rPr lang="ru-RU" sz="3300" dirty="0" smtClean="0"/>
              <a:t> </a:t>
            </a:r>
            <a:r>
              <a:rPr lang="ru-RU" sz="3300" dirty="0" err="1" smtClean="0"/>
              <a:t>утворюється</a:t>
            </a:r>
            <a:r>
              <a:rPr lang="ru-RU" sz="3300" dirty="0" smtClean="0"/>
              <a:t> велика </a:t>
            </a:r>
            <a:r>
              <a:rPr lang="ru-RU" sz="3300" dirty="0" err="1" smtClean="0"/>
              <a:t>кількість</a:t>
            </a:r>
            <a:r>
              <a:rPr lang="ru-RU" sz="3300" dirty="0" smtClean="0"/>
              <a:t> низко-, </a:t>
            </a:r>
            <a:r>
              <a:rPr lang="ru-RU" sz="3300" dirty="0" err="1" smtClean="0"/>
              <a:t>середньо</a:t>
            </a:r>
            <a:r>
              <a:rPr lang="ru-RU" sz="3300" dirty="0" smtClean="0"/>
              <a:t>- </a:t>
            </a:r>
            <a:r>
              <a:rPr lang="ru-RU" sz="3300" dirty="0" err="1" smtClean="0"/>
              <a:t>і</a:t>
            </a:r>
            <a:r>
              <a:rPr lang="ru-RU" sz="3300" dirty="0" smtClean="0"/>
              <a:t> </a:t>
            </a:r>
            <a:r>
              <a:rPr lang="ru-RU" sz="3300" dirty="0" err="1" smtClean="0"/>
              <a:t>високорадіоактивних</a:t>
            </a:r>
            <a:r>
              <a:rPr lang="ru-RU" sz="3300" dirty="0" smtClean="0"/>
              <a:t> </a:t>
            </a:r>
            <a:r>
              <a:rPr lang="ru-RU" sz="3300" dirty="0" err="1" smtClean="0"/>
              <a:t>відходів</a:t>
            </a:r>
            <a:r>
              <a:rPr lang="ru-RU" sz="33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Радіоактивне</a:t>
            </a:r>
            <a:r>
              <a:rPr lang="ru-RU" dirty="0" smtClean="0"/>
              <a:t> </a:t>
            </a:r>
            <a:r>
              <a:rPr lang="ru-RU" dirty="0" err="1" smtClean="0"/>
              <a:t>забруднення</a:t>
            </a:r>
            <a:r>
              <a:rPr lang="ru-RU" dirty="0" smtClean="0"/>
              <a:t> </a:t>
            </a:r>
            <a:r>
              <a:rPr lang="ru-RU" dirty="0" err="1" smtClean="0"/>
              <a:t>супроводжує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ланки складного </a:t>
            </a:r>
            <a:r>
              <a:rPr lang="ru-RU" dirty="0" err="1" smtClean="0"/>
              <a:t>господарства</a:t>
            </a:r>
            <a:r>
              <a:rPr lang="ru-RU" dirty="0" smtClean="0"/>
              <a:t> </a:t>
            </a:r>
            <a:r>
              <a:rPr lang="ru-RU" dirty="0" err="1" smtClean="0"/>
              <a:t>ядерної</a:t>
            </a:r>
            <a:r>
              <a:rPr lang="ru-RU" dirty="0" smtClean="0"/>
              <a:t> </a:t>
            </a:r>
            <a:r>
              <a:rPr lang="ru-RU" dirty="0" err="1" smtClean="0"/>
              <a:t>енергетики</a:t>
            </a:r>
            <a:r>
              <a:rPr lang="ru-RU" dirty="0" smtClean="0"/>
              <a:t>: </a:t>
            </a:r>
            <a:r>
              <a:rPr lang="ru-RU" dirty="0" err="1" smtClean="0"/>
              <a:t>видобуток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переробку</a:t>
            </a:r>
            <a:r>
              <a:rPr lang="ru-RU" dirty="0" smtClean="0"/>
              <a:t> урану, роботу АЕС,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регенерацію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атомну</a:t>
            </a:r>
            <a:r>
              <a:rPr lang="ru-RU" dirty="0" smtClean="0"/>
              <a:t> </a:t>
            </a:r>
            <a:r>
              <a:rPr lang="ru-RU" dirty="0" err="1" smtClean="0"/>
              <a:t>енергетику</a:t>
            </a:r>
            <a:r>
              <a:rPr lang="ru-RU" dirty="0" smtClean="0"/>
              <a:t> </a:t>
            </a:r>
            <a:r>
              <a:rPr lang="ru-RU" dirty="0" err="1" smtClean="0"/>
              <a:t>екологічно</a:t>
            </a:r>
            <a:r>
              <a:rPr lang="ru-RU" dirty="0" smtClean="0"/>
              <a:t> </a:t>
            </a:r>
            <a:r>
              <a:rPr lang="ru-RU" dirty="0" err="1" smtClean="0"/>
              <a:t>безнадійно</a:t>
            </a:r>
            <a:r>
              <a:rPr lang="ru-RU" dirty="0" smtClean="0"/>
              <a:t> </a:t>
            </a:r>
            <a:r>
              <a:rPr lang="ru-RU" dirty="0" err="1" smtClean="0"/>
              <a:t>брудною</a:t>
            </a:r>
            <a:r>
              <a:rPr lang="ru-RU" dirty="0" smtClean="0"/>
              <a:t>. З </a:t>
            </a:r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 smtClean="0"/>
              <a:t>десятиліттям</a:t>
            </a:r>
            <a:r>
              <a:rPr lang="ru-RU" dirty="0" smtClean="0"/>
              <a:t> </a:t>
            </a:r>
            <a:r>
              <a:rPr lang="ru-RU" dirty="0" err="1" smtClean="0"/>
              <a:t>відкриваються</a:t>
            </a:r>
            <a:r>
              <a:rPr lang="ru-RU" dirty="0" smtClean="0"/>
              <a:t> все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небезпеки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 АЕС. Є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підстави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виявлятимуться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небезпеки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АЕС.</a:t>
            </a:r>
            <a:endParaRPr lang="ru-RU" dirty="0"/>
          </a:p>
        </p:txBody>
      </p:sp>
      <p:pic>
        <p:nvPicPr>
          <p:cNvPr id="4" name="Рисунок 3" descr="Без названия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4648200"/>
            <a:ext cx="2647950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err="1" smtClean="0">
                <a:solidFill>
                  <a:srgbClr val="002060"/>
                </a:solidFill>
              </a:rPr>
              <a:t>Вплив</a:t>
            </a: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dirty="0" err="1" smtClean="0">
                <a:solidFill>
                  <a:srgbClr val="002060"/>
                </a:solidFill>
              </a:rPr>
              <a:t>водосховищ</a:t>
            </a: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dirty="0" err="1" smtClean="0">
                <a:solidFill>
                  <a:srgbClr val="002060"/>
                </a:solidFill>
              </a:rPr>
              <a:t>і</a:t>
            </a: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dirty="0" err="1" smtClean="0">
                <a:solidFill>
                  <a:srgbClr val="002060"/>
                </a:solidFill>
              </a:rPr>
              <a:t>гідроелектростанцій</a:t>
            </a:r>
            <a:r>
              <a:rPr lang="ru-RU" sz="3100" dirty="0" smtClean="0">
                <a:solidFill>
                  <a:srgbClr val="002060"/>
                </a:solidFill>
              </a:rPr>
              <a:t> на </a:t>
            </a:r>
            <a:r>
              <a:rPr lang="ru-RU" sz="3100" dirty="0" err="1" smtClean="0">
                <a:solidFill>
                  <a:srgbClr val="002060"/>
                </a:solidFill>
              </a:rPr>
              <a:t>природне</a:t>
            </a: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dirty="0" err="1" smtClean="0">
                <a:solidFill>
                  <a:srgbClr val="002060"/>
                </a:solidFill>
              </a:rPr>
              <a:t>середовище</a:t>
            </a:r>
            <a:endParaRPr lang="ru-RU" dirty="0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600200"/>
            <a:ext cx="6629400" cy="39776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52400" y="228600"/>
            <a:ext cx="8686800" cy="6619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ru-RU" sz="2400" dirty="0" err="1" smtClean="0"/>
              <a:t>Будівництво</a:t>
            </a:r>
            <a:r>
              <a:rPr lang="ru-RU" sz="2400" dirty="0" smtClean="0"/>
              <a:t> та </a:t>
            </a:r>
            <a:r>
              <a:rPr lang="ru-RU" sz="2400" dirty="0" err="1" smtClean="0"/>
              <a:t>експлуатація</a:t>
            </a:r>
            <a:r>
              <a:rPr lang="ru-RU" sz="2400" dirty="0" smtClean="0"/>
              <a:t> великих </a:t>
            </a:r>
            <a:r>
              <a:rPr lang="ru-RU" sz="2400" dirty="0" err="1" smtClean="0"/>
              <a:t>гідроелектростанцій</a:t>
            </a:r>
            <a:r>
              <a:rPr lang="ru-RU" sz="2400" dirty="0" smtClean="0"/>
              <a:t> приводить до: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відселення</a:t>
            </a:r>
            <a:r>
              <a:rPr lang="ru-RU" sz="1800" dirty="0" smtClean="0"/>
              <a:t> людей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зони</a:t>
            </a:r>
            <a:r>
              <a:rPr lang="ru-RU" sz="1800" dirty="0" smtClean="0"/>
              <a:t> </a:t>
            </a:r>
            <a:r>
              <a:rPr lang="ru-RU" sz="1800" dirty="0" err="1" smtClean="0"/>
              <a:t>затоплення</a:t>
            </a:r>
            <a:r>
              <a:rPr lang="ru-RU" sz="1800" dirty="0" smtClean="0"/>
              <a:t>;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знищення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цінних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видів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прохідних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напівпрохідних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риб</a:t>
            </a:r>
            <a:r>
              <a:rPr lang="ru-RU" sz="1800" dirty="0" smtClean="0"/>
              <a:t>, для </a:t>
            </a:r>
            <a:r>
              <a:rPr lang="ru-RU" sz="1800" dirty="0" err="1" smtClean="0"/>
              <a:t>яких</a:t>
            </a:r>
            <a:r>
              <a:rPr lang="ru-RU" sz="1800" dirty="0" smtClean="0"/>
              <a:t> </a:t>
            </a:r>
            <a:r>
              <a:rPr lang="ru-RU" sz="1800" dirty="0" err="1" smtClean="0"/>
              <a:t>греблі</a:t>
            </a:r>
            <a:r>
              <a:rPr lang="ru-RU" sz="1800" dirty="0" smtClean="0"/>
              <a:t> </a:t>
            </a:r>
            <a:r>
              <a:rPr lang="ru-RU" sz="1800" dirty="0" err="1" smtClean="0"/>
              <a:t>стають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нездоланними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перешкодами</a:t>
            </a:r>
            <a:r>
              <a:rPr lang="ru-RU" sz="1800" dirty="0" smtClean="0"/>
              <a:t> на шляху до </a:t>
            </a:r>
            <a:r>
              <a:rPr lang="ru-RU" sz="1800" dirty="0" err="1" smtClean="0"/>
              <a:t>нерестовища</a:t>
            </a:r>
            <a:r>
              <a:rPr lang="ru-RU" sz="1800" dirty="0" smtClean="0"/>
              <a:t>;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втрати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лісів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високородючих</a:t>
            </a:r>
            <a:r>
              <a:rPr lang="ru-RU" sz="1800" dirty="0" smtClean="0"/>
              <a:t> </a:t>
            </a:r>
            <a:r>
              <a:rPr lang="ru-RU" sz="1800" dirty="0" err="1" smtClean="0"/>
              <a:t>заплавних</a:t>
            </a:r>
            <a:r>
              <a:rPr lang="ru-RU" sz="1800" dirty="0" smtClean="0"/>
              <a:t> земель;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збільшення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ризику</a:t>
            </a:r>
            <a:r>
              <a:rPr lang="ru-RU" sz="1800" dirty="0" smtClean="0"/>
              <a:t> </a:t>
            </a:r>
            <a:r>
              <a:rPr lang="ru-RU" sz="1800" dirty="0" err="1" smtClean="0"/>
              <a:t>виникнення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руйнівних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землетрусів</a:t>
            </a:r>
            <a:r>
              <a:rPr lang="ru-RU" sz="1800" dirty="0" smtClean="0"/>
              <a:t> у </a:t>
            </a:r>
            <a:r>
              <a:rPr lang="ru-RU" sz="1800" dirty="0" err="1" smtClean="0"/>
              <a:t>передгірних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гірських</a:t>
            </a:r>
            <a:r>
              <a:rPr lang="ru-RU" sz="1800" dirty="0" smtClean="0"/>
              <a:t> районах;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підвищення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ризику</a:t>
            </a:r>
            <a:r>
              <a:rPr lang="ru-RU" sz="1800" dirty="0" smtClean="0"/>
              <a:t> </a:t>
            </a:r>
            <a:r>
              <a:rPr lang="ru-RU" sz="1800" dirty="0" err="1" smtClean="0"/>
              <a:t>катастрофічних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повеней</a:t>
            </a:r>
            <a:r>
              <a:rPr lang="ru-RU" sz="1800" dirty="0" smtClean="0"/>
              <a:t> у </a:t>
            </a:r>
            <a:r>
              <a:rPr lang="ru-RU" sz="1800" dirty="0" err="1" smtClean="0"/>
              <a:t>місцевостях</a:t>
            </a:r>
            <a:r>
              <a:rPr lang="ru-RU" sz="1800" dirty="0" smtClean="0"/>
              <a:t>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знаходяться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нижче</a:t>
            </a:r>
            <a:r>
              <a:rPr lang="ru-RU" sz="1800" dirty="0" smtClean="0"/>
              <a:t> за </a:t>
            </a:r>
            <a:r>
              <a:rPr lang="ru-RU" sz="1800" dirty="0" err="1" smtClean="0"/>
              <a:t>течією</a:t>
            </a:r>
            <a:r>
              <a:rPr lang="ru-RU" sz="1800" dirty="0" smtClean="0"/>
              <a:t>;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зміни</a:t>
            </a:r>
            <a:r>
              <a:rPr lang="ru-RU" sz="1800" dirty="0" smtClean="0"/>
              <a:t> </a:t>
            </a:r>
            <a:r>
              <a:rPr lang="ru-RU" sz="1800" dirty="0" err="1" smtClean="0"/>
              <a:t>ландшафтів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</a:t>
            </a:r>
            <a:r>
              <a:rPr lang="ru-RU" sz="1800" dirty="0" err="1" smtClean="0"/>
              <a:t>руйнування</a:t>
            </a:r>
            <a:r>
              <a:rPr lang="ru-RU" sz="1800" dirty="0" smtClean="0"/>
              <a:t>;</a:t>
            </a:r>
          </a:p>
          <a:p>
            <a:pPr lvl="1" algn="just" fontAlgn="base">
              <a:buBlip>
                <a:blip r:embed="rId2"/>
              </a:buBlip>
            </a:pPr>
            <a:r>
              <a:rPr lang="ru-RU" sz="1800" dirty="0" err="1" smtClean="0"/>
              <a:t>втрати</a:t>
            </a:r>
            <a:r>
              <a:rPr lang="ru-RU" sz="1800" dirty="0" smtClean="0"/>
              <a:t> </a:t>
            </a:r>
            <a:r>
              <a:rPr lang="ru-RU" sz="1800" dirty="0" err="1" smtClean="0"/>
              <a:t>джерел</a:t>
            </a:r>
            <a:r>
              <a:rPr lang="ru-RU" sz="1800" dirty="0" smtClean="0"/>
              <a:t> доходу </a:t>
            </a:r>
            <a:r>
              <a:rPr lang="ru-RU" sz="1800" dirty="0" err="1" smtClean="0"/>
              <a:t>частиною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населення</a:t>
            </a:r>
            <a:r>
              <a:rPr lang="ru-RU" sz="1800" dirty="0" smtClean="0"/>
              <a:t>.</a:t>
            </a:r>
          </a:p>
          <a:p>
            <a:pPr algn="just" fontAlgn="base">
              <a:buNone/>
            </a:pPr>
            <a:r>
              <a:rPr lang="ru-RU" sz="2000" dirty="0" smtClean="0"/>
              <a:t>           Та все ж, </a:t>
            </a:r>
            <a:r>
              <a:rPr lang="ru-RU" sz="2000" dirty="0" err="1" smtClean="0"/>
              <a:t>розглядаючи</a:t>
            </a:r>
            <a:r>
              <a:rPr lang="ru-RU" sz="2000" dirty="0" smtClean="0"/>
              <a:t> </a:t>
            </a:r>
            <a:r>
              <a:rPr lang="ru-RU" sz="2000" dirty="0" err="1" smtClean="0"/>
              <a:t>дію</a:t>
            </a:r>
            <a:r>
              <a:rPr lang="ru-RU" sz="2000" dirty="0" smtClean="0"/>
              <a:t> ГЭС на </a:t>
            </a:r>
            <a:r>
              <a:rPr lang="ru-RU" sz="2000" dirty="0" err="1" smtClean="0"/>
              <a:t>навколишнє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середовище</a:t>
            </a:r>
            <a:r>
              <a:rPr lang="ru-RU" sz="2000" dirty="0" smtClean="0"/>
              <a:t>, </a:t>
            </a:r>
            <a:r>
              <a:rPr lang="ru-RU" sz="2000" dirty="0" err="1" smtClean="0"/>
              <a:t>слід</a:t>
            </a:r>
            <a:r>
              <a:rPr lang="ru-RU" sz="2000" dirty="0" smtClean="0"/>
              <a:t> </a:t>
            </a:r>
            <a:r>
              <a:rPr lang="ru-RU" sz="2000" dirty="0" err="1" smtClean="0"/>
              <a:t>зазначити</a:t>
            </a:r>
            <a:r>
              <a:rPr lang="ru-RU" sz="2000" dirty="0" smtClean="0"/>
              <a:t> </a:t>
            </a:r>
            <a:r>
              <a:rPr lang="ru-RU" sz="2000" dirty="0" err="1" smtClean="0"/>
              <a:t>життєзберігаючу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функцію</a:t>
            </a:r>
            <a:r>
              <a:rPr lang="ru-RU" sz="2000" dirty="0" smtClean="0"/>
              <a:t> ГЭС. Так </a:t>
            </a:r>
            <a:r>
              <a:rPr lang="ru-RU" sz="2000" dirty="0" err="1" smtClean="0"/>
              <a:t>вироблення</a:t>
            </a:r>
            <a:r>
              <a:rPr lang="ru-RU" sz="2000" dirty="0" smtClean="0"/>
              <a:t> кожного млрд. кВтч </a:t>
            </a:r>
            <a:r>
              <a:rPr lang="ru-RU" sz="2000" dirty="0" err="1" smtClean="0"/>
              <a:t>електроенергії</a:t>
            </a:r>
            <a:r>
              <a:rPr lang="ru-RU" sz="2000" dirty="0" smtClean="0"/>
              <a:t> на ГЭС </a:t>
            </a:r>
            <a:r>
              <a:rPr lang="ru-RU" sz="2000" dirty="0" err="1" smtClean="0"/>
              <a:t>замість</a:t>
            </a:r>
            <a:r>
              <a:rPr lang="ru-RU" sz="2000" dirty="0" smtClean="0"/>
              <a:t> ТЭС приводить до </a:t>
            </a:r>
            <a:r>
              <a:rPr lang="ru-RU" sz="2000" dirty="0" err="1" smtClean="0"/>
              <a:t>зменшення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смертності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населення</a:t>
            </a:r>
            <a:r>
              <a:rPr lang="ru-RU" sz="2000" dirty="0" smtClean="0"/>
              <a:t> на 100–226 люд./</a:t>
            </a:r>
            <a:r>
              <a:rPr lang="ru-RU" sz="2000" dirty="0" err="1" smtClean="0"/>
              <a:t>рік</a:t>
            </a:r>
            <a:r>
              <a:rPr lang="ru-RU" sz="2000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262</TotalTime>
  <Words>227</Words>
  <Application>Microsoft Office PowerPoint</Application>
  <PresentationFormat>Экран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Lucida Sans Unicode</vt:lpstr>
      <vt:lpstr>Verdana</vt:lpstr>
      <vt:lpstr>Wingdings</vt:lpstr>
      <vt:lpstr>Wingdings 2</vt:lpstr>
      <vt:lpstr>Wingdings 3</vt:lpstr>
      <vt:lpstr>Открытая</vt:lpstr>
      <vt:lpstr>Міністерство освіти і науки України Інженерний навчально-науковий інститут Запорізького національного університету Кафедра ТГЕ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Вплив водосховищ і гідроелектростанцій на природне середовище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Інженерний навчально-науковий інститут Запорізького національного університету Кафедра ТГЕ</dc:title>
  <dc:creator>Vika</dc:creator>
  <cp:lastModifiedBy>Пользователь Windows</cp:lastModifiedBy>
  <cp:revision>34</cp:revision>
  <dcterms:created xsi:type="dcterms:W3CDTF">2006-08-16T00:00:00Z</dcterms:created>
  <dcterms:modified xsi:type="dcterms:W3CDTF">2021-02-20T08:11:48Z</dcterms:modified>
</cp:coreProperties>
</file>