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3" r:id="rId21"/>
    <p:sldId id="276" r:id="rId22"/>
    <p:sldId id="284" r:id="rId23"/>
    <p:sldId id="277" r:id="rId24"/>
    <p:sldId id="285" r:id="rId25"/>
    <p:sldId id="278" r:id="rId26"/>
    <p:sldId id="286" r:id="rId27"/>
    <p:sldId id="279" r:id="rId28"/>
    <p:sldId id="287" r:id="rId29"/>
    <p:sldId id="280" r:id="rId30"/>
    <p:sldId id="288" r:id="rId31"/>
    <p:sldId id="281" r:id="rId32"/>
    <p:sldId id="282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3200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«МІЖНАРОДНИЙ МЕНЕДЖМЕНТ»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ЛЕКЦІЯ 7</a:t>
            </a:r>
            <a:br>
              <a:rPr lang="uk-UA" dirty="0" smtClean="0"/>
            </a:br>
            <a:r>
              <a:rPr lang="uk-UA" dirty="0" smtClean="0"/>
              <a:t>Організаційний розвиток міжнародних компаній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ХАРАКТЕРИСТИКИ ОРГАНІЗАЦІЙНОЇ СТРУКТУРИ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УПРАВЛІНСЬКИЙ ЛАНЦЮЖОК – це нерозривна лінія владних повноважень, який пов’язує усіх співробітників компанії і визначає їх підзвітність.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dirty="0" smtClean="0"/>
              <a:t>ВЛАДНІ ПОВНОВАЖЕННЯ – це офіційне законне право менеджера приймати рішення, віддавати накази, розподіляти ресурси.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ОСНОВНІ ВИДИ РОЗПОДІЛУ ПОВНОВАЖЕНЬ У МІЖНАРОДНИХ КОРПОРАЦІЯХ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31520"/>
          </a:xfrm>
        </p:spPr>
        <p:txBody>
          <a:bodyPr/>
          <a:lstStyle/>
          <a:p>
            <a:r>
              <a:rPr lang="uk-UA" b="1" dirty="0" smtClean="0"/>
              <a:t>ТИП «А» - «домашня» орієнтація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57200" y="2667000"/>
          <a:ext cx="8225191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Picture" r:id="rId3" imgW="3361944" imgH="1152144" progId="Word.Picture.8">
                  <p:embed/>
                </p:oleObj>
              </mc:Choice>
              <mc:Fallback>
                <p:oleObj name="Picture" r:id="rId3" imgW="3361944" imgH="1152144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225191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ОСНОВНІ ВИДИ РОЗПОДІЛУ ПОВНОВАЖЕНЬ У МІЖНАРОДНИХ КОРПОРАЦІЯХ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r>
              <a:rPr lang="uk-UA" b="1" dirty="0" smtClean="0"/>
              <a:t>ТИП «В» - </a:t>
            </a:r>
            <a:r>
              <a:rPr lang="uk-UA" b="1" dirty="0" err="1" smtClean="0"/>
              <a:t>експортно–імпортна</a:t>
            </a:r>
            <a:r>
              <a:rPr lang="uk-UA" b="1" dirty="0" smtClean="0"/>
              <a:t> орієнтація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04800" y="2438399"/>
          <a:ext cx="83820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Picture" r:id="rId3" imgW="3352800" imgH="1696212" progId="Word.Picture.8">
                  <p:embed/>
                </p:oleObj>
              </mc:Choice>
              <mc:Fallback>
                <p:oleObj name="Picture" r:id="rId3" imgW="3352800" imgH="1696212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399"/>
                        <a:ext cx="8382000" cy="423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4381500" y="3390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ОСНОВНІ ВИДИ РОЗПОДІЛУ ПОВНОВАЖЕНЬ У МІЖНАРОДНИХ КОРПОРАЦІЯХ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r>
              <a:rPr lang="uk-UA" b="1" dirty="0" smtClean="0"/>
              <a:t>ТИП « С» - міжнародна орієнтація </a:t>
            </a:r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04800" y="2438400"/>
          <a:ext cx="875057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Picture" r:id="rId3" imgW="3352800" imgH="1342644" progId="Word.Picture.8">
                  <p:embed/>
                </p:oleObj>
              </mc:Choice>
              <mc:Fallback>
                <p:oleObj name="Picture" r:id="rId3" imgW="3352800" imgH="1342644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875057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ОСНОВНІ ВИДИ РОЗПОДІЛУ ПОВНОВАЖЕНЬ У МІЖНАРОДНИХ КОРПОРАЦІЯХ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31520"/>
          </a:xfrm>
        </p:spPr>
        <p:txBody>
          <a:bodyPr/>
          <a:lstStyle/>
          <a:p>
            <a:r>
              <a:rPr lang="uk-UA" b="1" dirty="0" smtClean="0"/>
              <a:t>ТИП «</a:t>
            </a:r>
            <a:r>
              <a:rPr lang="en-US" b="1" dirty="0" smtClean="0"/>
              <a:t>D</a:t>
            </a:r>
            <a:r>
              <a:rPr lang="uk-UA" b="1" dirty="0" smtClean="0"/>
              <a:t>» - мультинаціональна орієнтація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81000" y="2362200"/>
          <a:ext cx="8300139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Picture" r:id="rId3" imgW="3361944" imgH="1667256" progId="Word.Picture.8">
                  <p:embed/>
                </p:oleObj>
              </mc:Choice>
              <mc:Fallback>
                <p:oleObj name="Picture" r:id="rId3" imgW="3361944" imgH="1667256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8300139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ХАРАКТЕРИСТИКИ ОРГАНІЗАЦІЙНОЇ СТРУКТУРИ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ВІДПОВІДАЛЬНІСТЬ – призначення співробітникам обов’язків по вирішенню робочих завдань.</a:t>
            </a:r>
          </a:p>
          <a:p>
            <a:endParaRPr lang="ru-RU" dirty="0" smtClean="0"/>
          </a:p>
          <a:p>
            <a:pPr>
              <a:buNone/>
            </a:pPr>
            <a:r>
              <a:rPr lang="uk-UA" b="1" dirty="0" smtClean="0"/>
              <a:t>ПІДЗВІТНІСТЬ  – механізм досягнення балансу владних повноважень менеджера і покладеної на нього відповідальності.</a:t>
            </a:r>
          </a:p>
          <a:p>
            <a:endParaRPr lang="ru-RU" dirty="0" smtClean="0"/>
          </a:p>
          <a:p>
            <a:pPr>
              <a:buNone/>
            </a:pPr>
            <a:r>
              <a:rPr lang="uk-UA" b="1" dirty="0" smtClean="0"/>
              <a:t>ДЕЛЕГУВАННЯ – це  </a:t>
            </a:r>
            <a:r>
              <a:rPr lang="ru-RU" b="1" dirty="0" err="1" smtClean="0"/>
              <a:t>процес</a:t>
            </a:r>
            <a:r>
              <a:rPr lang="ru-RU" b="1" dirty="0" smtClean="0"/>
              <a:t> переда</a:t>
            </a:r>
            <a:r>
              <a:rPr lang="uk-UA" b="1" dirty="0" err="1" smtClean="0"/>
              <a:t>чі</a:t>
            </a:r>
            <a:r>
              <a:rPr lang="uk-UA" b="1" dirty="0" smtClean="0"/>
              <a:t> </a:t>
            </a:r>
            <a:r>
              <a:rPr lang="ru-RU" b="1" dirty="0" smtClean="0"/>
              <a:t> менеджерам</a:t>
            </a:r>
            <a:r>
              <a:rPr lang="uk-UA" b="1" dirty="0" smtClean="0"/>
              <a:t>и</a:t>
            </a:r>
            <a:r>
              <a:rPr lang="ru-RU" b="1" dirty="0" smtClean="0"/>
              <a:t> </a:t>
            </a:r>
            <a:r>
              <a:rPr lang="ru-RU" b="1" dirty="0" err="1" smtClean="0"/>
              <a:t>владних</a:t>
            </a:r>
            <a:r>
              <a:rPr lang="ru-RU" b="1" dirty="0" smtClean="0"/>
              <a:t> </a:t>
            </a:r>
            <a:r>
              <a:rPr lang="ru-RU" b="1" dirty="0" err="1" smtClean="0"/>
              <a:t>повноважень</a:t>
            </a:r>
            <a:r>
              <a:rPr lang="ru-RU" b="1" dirty="0" smtClean="0"/>
              <a:t> </a:t>
            </a:r>
            <a:r>
              <a:rPr lang="uk-UA" b="1" dirty="0" smtClean="0"/>
              <a:t>і</a:t>
            </a:r>
            <a:r>
              <a:rPr lang="ru-RU" b="1" dirty="0" smtClean="0"/>
              <a:t> в</a:t>
            </a:r>
            <a:r>
              <a:rPr lang="uk-UA" b="1" dirty="0" smtClean="0"/>
              <a:t>і</a:t>
            </a:r>
            <a:r>
              <a:rPr lang="ru-RU" b="1" dirty="0" err="1" smtClean="0"/>
              <a:t>дпов</a:t>
            </a:r>
            <a:r>
              <a:rPr lang="uk-UA" b="1" dirty="0" smtClean="0"/>
              <a:t>і</a:t>
            </a:r>
            <a:r>
              <a:rPr lang="ru-RU" b="1" dirty="0" err="1" smtClean="0"/>
              <a:t>дальност</a:t>
            </a:r>
            <a:r>
              <a:rPr lang="uk-UA" b="1" dirty="0" smtClean="0"/>
              <a:t>і іншим співробітникам.</a:t>
            </a:r>
          </a:p>
          <a:p>
            <a:endParaRPr lang="ru-RU" dirty="0" smtClean="0"/>
          </a:p>
          <a:p>
            <a:pPr>
              <a:buNone/>
            </a:pPr>
            <a:r>
              <a:rPr lang="uk-UA" b="1" dirty="0" smtClean="0"/>
              <a:t>НОРМА УПРАВЛІННЯ (норма контролю, об’єм відповідальності) – число співробітників безпосередньо підзвітних менеджеру.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РЕКОМЕНДУЄТЬСЯ: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Для високої структури – низька норма управління  і велика кількість ієрархічних підрозділів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Для плоскої структури – висока норма управління і незначна кількість ієрархічних рівнів.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ХАРАКТЕРИСТИКИ ОРГАНІЗАЦІЙНОЇ СТРУКТУРИ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/>
          </a:p>
          <a:p>
            <a:pPr>
              <a:buNone/>
            </a:pPr>
            <a:r>
              <a:rPr lang="uk-UA" b="1" dirty="0" smtClean="0"/>
              <a:t>ЦЕНТРАЛІЗАЦІЯ – концентрація владних повноважень по прийняттю рішень на верхніх рівнях управління організації.</a:t>
            </a:r>
          </a:p>
          <a:p>
            <a:endParaRPr lang="ru-RU" dirty="0" smtClean="0"/>
          </a:p>
          <a:p>
            <a:pPr>
              <a:buNone/>
            </a:pPr>
            <a:r>
              <a:rPr lang="uk-UA" b="1" dirty="0" smtClean="0"/>
              <a:t>ДЕЦЕНТРАЛІЗАЦІЯ – зміщення владних повноважень по прийняттю рішень на нижній рівень компанії.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ХАРАКТЕРИСТИКИ ОРГАНІЗАЦІЙНОЇ СТРУКТУРИ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ФОРМАЛІЗАЦІЯ – розробка формальних правил, політики, інструкцій, процедур, описів робіт, закріплених у офіційних документах, у відповідності з якими здійснюються управління і контроль діяльності компанії.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dirty="0" smtClean="0"/>
              <a:t>СПЕЦІАЛІЗАЦІЯ – розробка робочих завдань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dirty="0" smtClean="0"/>
              <a:t>ДЕПАРТЕТАМЕНТАЛІЗАЦІЯ – розподіл компанії на підрозділи, основа для групування окремих посад у відділи (департаменти) і відділів у організацію.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ПІДХОДИ ДО РОЗРОБКИ ОРГАНІЗАЦІЙНОЇ СТРУКТУРИ КОМПАНІЇ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pPr lvl="0"/>
            <a:r>
              <a:rPr lang="uk-UA" b="1" dirty="0" smtClean="0"/>
              <a:t>Функціональний підхід</a:t>
            </a:r>
            <a:endParaRPr lang="ru-RU" dirty="0"/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19400"/>
            <a:ext cx="8839200" cy="327449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62200" y="2743200"/>
            <a:ext cx="403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Вертикальний функціональний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0200" y="42672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Відділ кадрів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2800" y="42672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Виробництво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1600" y="42672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Бухгалтерія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0200" y="51816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51816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81600" y="51816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Організаційний розвиток міжнародних компаній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Суть і основні типи організаційних структур міжнародних корпорацій.</a:t>
            </a:r>
            <a:endParaRPr lang="ru-RU" dirty="0" smtClean="0"/>
          </a:p>
          <a:p>
            <a:pPr lvl="0"/>
            <a:r>
              <a:rPr lang="uk-UA" b="1" dirty="0" smtClean="0"/>
              <a:t>Координація і інтеграція діяльності філіалів міжнародних корпорацій.</a:t>
            </a:r>
            <a:endParaRPr lang="ru-RU" dirty="0" smtClean="0"/>
          </a:p>
          <a:p>
            <a:pPr lvl="0"/>
            <a:r>
              <a:rPr lang="uk-UA" b="1" dirty="0" smtClean="0"/>
              <a:t>Інтегровані структури міжнародного бізнесу.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СИЛЬНІ та СЛАБКІ СТОРОНИ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функціональної  структури 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133600"/>
          <a:ext cx="6096000" cy="396087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Сильні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Слабкі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3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Ефективне використання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ресурсів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Поглиблення спеціалізації та розвитку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Кар’єрний ріст в середині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підрозділу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Керівництво та контроль вищого менеджменту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Висока ступінь координації взаємодії в середині функції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Високий рівень технічного вирішення проблеми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Слабкі взаємозв’язки з іншими відділами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Повільна реакція на зовнішні зміни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Прийняття рішень на вищих рівнях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ієрархії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Проблеми з розподілом відповідальності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Обмежене сприйняття організаційних задач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Проблеми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управлінні загальним навчанням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ПІДХОДИ ДО РОЗРОБКИ ОРГАНІЗАЦІЙНОЇ СТРУКТУРИ КОМПАНІЇ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pPr lvl="0"/>
            <a:r>
              <a:rPr lang="uk-UA" b="1" dirty="0" smtClean="0"/>
              <a:t>ДИВІЗІОНАЛЬНИЙ ПІДХІД</a:t>
            </a:r>
            <a:endParaRPr lang="ru-RU" dirty="0"/>
          </a:p>
        </p:txBody>
      </p:sp>
      <p:pic>
        <p:nvPicPr>
          <p:cNvPr id="4" name="Picture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279443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09800" y="2438400"/>
            <a:ext cx="403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Дивізіональний</a:t>
            </a:r>
            <a:r>
              <a:rPr lang="uk-UA" dirty="0" smtClean="0"/>
              <a:t> підхід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71600" y="35814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Підрозділ по виробництву товару 1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57800" y="3581400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Підрозділ по виробництву товару 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48200"/>
            <a:ext cx="3876675" cy="733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648200"/>
            <a:ext cx="38766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СИЛЬНІ та СЛАБКІ СТОРОНИ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err="1" smtClean="0"/>
              <a:t>дивізіональної</a:t>
            </a:r>
            <a:r>
              <a:rPr lang="uk-UA" b="1" dirty="0" smtClean="0"/>
              <a:t>  структури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2057400"/>
          <a:ext cx="5219186" cy="4438166"/>
        </p:xfrm>
        <a:graphic>
          <a:graphicData uri="http://schemas.openxmlformats.org/drawingml/2006/table">
            <a:tbl>
              <a:tblPr/>
              <a:tblGrid>
                <a:gridCol w="260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9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Times New Roman"/>
                          <a:ea typeface="Times New Roman"/>
                          <a:cs typeface="Times New Roman"/>
                        </a:rPr>
                        <a:t>Сильні сторони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39" marR="58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>
                          <a:latin typeface="Times New Roman"/>
                          <a:ea typeface="Times New Roman"/>
                          <a:cs typeface="Times New Roman"/>
                        </a:rPr>
                        <a:t>Слабкі сторони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39" marR="58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0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Висока гнучкість, швидка реакція на зміни зовнішнього середовища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Спонукає до підвищення  уваги до споживачів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Високий рівень координації взаємодії функціональних підрозділів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Чіткий розподіл відповідальності в рамках підрозділу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Акцент на товар і цілому та цілі підрозділу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Розвиток навиків загального керівництва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39" marR="58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Дублювання ресурсів в підрозділах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Відносно низький рівень технічного розвитку та спеціалізації в підрозділів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Слабка координація взаємодій підрозділів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Обмеження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контролю зі сторони вищого менеджменту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Конкуренція за корпоративні ресурси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85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39" marR="58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ПІДХОДИ ДО РОЗРОБКИ ОРГАНІЗАЦІЙНОЇ СТРУКТУРИ КОМПАНІЇ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pPr lvl="0"/>
            <a:r>
              <a:rPr lang="uk-UA" b="1" dirty="0" smtClean="0"/>
              <a:t>МАТРИЧНИЙ ПІДХІД</a:t>
            </a:r>
            <a:endParaRPr lang="ru-RU" dirty="0"/>
          </a:p>
        </p:txBody>
      </p:sp>
      <p:pic>
        <p:nvPicPr>
          <p:cNvPr id="4" name="Picture 3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3783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33800"/>
            <a:ext cx="5257800" cy="88582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66800" y="4572000"/>
            <a:ext cx="19050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Підрозділ по виробництву товару 1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6800" y="5410200"/>
            <a:ext cx="19050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Підрозділ по виробництву товару 2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19400" y="2362200"/>
            <a:ext cx="403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Матричний підхід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СИЛЬНІ та СЛАБКІ СТОРОНИ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матричної  структури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057400"/>
          <a:ext cx="5909326" cy="4064000"/>
        </p:xfrm>
        <a:graphic>
          <a:graphicData uri="http://schemas.openxmlformats.org/drawingml/2006/table">
            <a:tbl>
              <a:tblPr/>
              <a:tblGrid>
                <a:gridCol w="295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28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latin typeface="Times New Roman"/>
                          <a:ea typeface="Times New Roman"/>
                          <a:cs typeface="Times New Roman"/>
                        </a:rPr>
                        <a:t>Сильні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b="1">
                          <a:latin typeface="Times New Roman"/>
                          <a:ea typeface="Times New Roman"/>
                          <a:cs typeface="Times New Roman"/>
                        </a:rPr>
                        <a:t>Слабкі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7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Ефективне використання ресурсів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Висока гнучкість, адаптивність на зміни зовнішнього середовища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Розвиток загальної і спеціальної підготовки керівництва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Кооперація між суміжними функціями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Збагачення змісту робочих задач для усіх співробітників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Плутанина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Можливість </a:t>
                      </a: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гострих протиріч між сторонами матриці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Превалювання слів над справами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Необхідність </a:t>
                      </a: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комунікаційного навчання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Висока вірогідність силового тиску з однієї з сторін матриці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ПІДХОДИ ДО РОЗРОБКИ ОРГАНІЗАЦІЙНОЇ СТРУКТУРИ КОМПАНІЇ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pPr lvl="0"/>
            <a:r>
              <a:rPr lang="uk-UA" b="1" dirty="0" smtClean="0"/>
              <a:t>КОМАНДНИЙ ПІДХІД</a:t>
            </a:r>
            <a:endParaRPr lang="ru-RU" dirty="0"/>
          </a:p>
        </p:txBody>
      </p:sp>
      <p:pic>
        <p:nvPicPr>
          <p:cNvPr id="4" name="Picture 3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71725"/>
            <a:ext cx="7172325" cy="44862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62200" y="2362200"/>
            <a:ext cx="403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Командний підхід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СИЛЬНІ та СЛАБКІ СТОРОНИ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командної   структури 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286000"/>
          <a:ext cx="6096000" cy="368046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Сильні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Слабкі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1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Дозволяє скористатися деякими перевагами функціональної структури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Усуває бар’єри між підрозділами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Прискорює реакцію на зміни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Покращує моральний клімат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Скорочує кількість  адміністративних рівнів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Проблема подвійної лояльності, конфлікти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Збільшення 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тривалості засідань та нарад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Небажаний рівень децентралізації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858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ПІДХОДИ ДО РОЗРОБКИ ОРГАНІЗАЦІЙНОЇ СТРУКТУРИ КОМПАНІЇ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pPr lvl="0"/>
            <a:r>
              <a:rPr lang="uk-UA" b="1" dirty="0" smtClean="0"/>
              <a:t>СІТКОВИЙ ПІДХІД</a:t>
            </a:r>
            <a:endParaRPr lang="ru-RU" dirty="0"/>
          </a:p>
        </p:txBody>
      </p:sp>
      <p:pic>
        <p:nvPicPr>
          <p:cNvPr id="4" name="Picture 3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" y="2367305"/>
            <a:ext cx="7458075" cy="449069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52700" y="2286000"/>
            <a:ext cx="403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Сітковий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0" y="2819400"/>
            <a:ext cx="2667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КОНСТРУКТОР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1600" y="2857500"/>
            <a:ext cx="2667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ВИРОБНИК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5562600"/>
            <a:ext cx="2667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ТОРГОВЕЦЬ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400" y="5562600"/>
            <a:ext cx="2667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КАДРОВЕ АГЕНСТВО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4200" y="4114800"/>
            <a:ext cx="2667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ЦЕНТРАЛЬНИЙ ВУЗОЛ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СИЛЬНІ та СЛАБКІ СТОРОНИ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сіткової   структури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289810"/>
          <a:ext cx="6096000" cy="22783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Сильні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Слабкі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2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Конкурентоздатність на світовому рівні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Гнучкість, високий рівень задоволення від праці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Зниження адміністративних затрат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Відсутність безпосереднього контролю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Можливість небажаної втрати структурних одиниць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Низька лояльність співробітників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ПІДХОДИ ДО РОЗРОБКИ ОРГАНІЗАЦІЙНОЇ СТРУКТУРИ КОМПАНІЇ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17520"/>
          </a:xfrm>
        </p:spPr>
        <p:txBody>
          <a:bodyPr/>
          <a:lstStyle/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r>
              <a:rPr lang="uk-UA" b="1" dirty="0" smtClean="0"/>
              <a:t>ВІРТУАЛЬНИЙ ПІДХІД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ОРГАНІЗАЦІЙНА СТРУКТУРА – комплексна система взаємозв’язаних структурних компонентів та їх конфігурація, які використовуються для управління діяльністю в масштабах всієї корпорації.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СИЛЬНІ та СЛАБКІ СТОРОНИ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віртуальної   структури 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289810"/>
          <a:ext cx="6096000" cy="22783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Сильні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  <a:cs typeface="Times New Roman"/>
                        </a:rPr>
                        <a:t>Слабкі сторони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2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Можливість глобального використання знань та досвіду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Дуже висока гнучкість та швидкість реакції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Зменшення накладних затрат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Обмеженість контролю і відсутність чітких меж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Додаткові вимоги до менеджерів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Комунікативні труднощі, потенційні нерозуміння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9" marR="67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uk-UA" sz="4000" b="1" dirty="0" smtClean="0"/>
              <a:t>ГІБРИДНИЙ ПІДХІД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Picture 3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7010400" cy="6178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3200" y="6858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Віце-президент та генеральний директор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1600" y="1600200"/>
            <a:ext cx="1524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Фінанси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200" y="1600200"/>
            <a:ext cx="1981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Стратегія та комунікація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0200" y="1600200"/>
            <a:ext cx="1524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Людські ресурси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1600" y="2438400"/>
            <a:ext cx="1600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Відповідальний виконавець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5400" y="3962400"/>
            <a:ext cx="1600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Відповідальний виконавець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5400" y="5562600"/>
            <a:ext cx="1600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Відповідальний виконавець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3048000" y="2576945"/>
            <a:ext cx="1066800" cy="83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50" dirty="0" smtClean="0"/>
              <a:t>Команди</a:t>
            </a:r>
            <a:endParaRPr lang="ru-RU" sz="1050" dirty="0"/>
          </a:p>
        </p:txBody>
      </p:sp>
      <p:sp>
        <p:nvSpPr>
          <p:cNvPr id="13" name="Овал 12"/>
          <p:cNvSpPr/>
          <p:nvPr/>
        </p:nvSpPr>
        <p:spPr>
          <a:xfrm>
            <a:off x="3048000" y="4114800"/>
            <a:ext cx="1066800" cy="83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50" dirty="0" smtClean="0"/>
              <a:t>Команди</a:t>
            </a:r>
            <a:endParaRPr lang="ru-RU" sz="1050" dirty="0"/>
          </a:p>
        </p:txBody>
      </p:sp>
      <p:sp>
        <p:nvSpPr>
          <p:cNvPr id="14" name="Овал 13"/>
          <p:cNvSpPr/>
          <p:nvPr/>
        </p:nvSpPr>
        <p:spPr>
          <a:xfrm>
            <a:off x="3048000" y="5638800"/>
            <a:ext cx="1066800" cy="83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50" dirty="0" smtClean="0"/>
              <a:t>Команди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10668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Функціональна структура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952500" y="3695700"/>
            <a:ext cx="3657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Горизонтальна структура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7400" y="3505200"/>
            <a:ext cx="4114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Група поставки комплектуючих виробів/Група логістики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7400" y="5029200"/>
            <a:ext cx="4114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Група обслуговування транспортних засобів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6477000"/>
            <a:ext cx="4114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Група технічної підтримки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ТИПИ ГЛОБАЛЬНОЇ ОРГАНІЗАЦІЙНОЇ СТРУКТУРИ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ГЛОБАЛЬНА ПРОДУКТОВА СТРУКТУРА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ГЛОБАЛЬНА ГЕОГРАФІЧНА СТРУКТУРА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ГЛОБАЛЬНА ФУНКЦІОНАЛЬНА СТРУКТУРА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ГЛОБАЛЬНАЯ СТРУКТУРА З ОРІЄНТАЦІЄЮ НА СПОЖИВАЧА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ГЛОБАЛЬНА МАТРИЧНА СТРУКТУРА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Глобальна продуктова структура</a:t>
            </a:r>
            <a:endParaRPr lang="ru-RU" dirty="0"/>
          </a:p>
        </p:txBody>
      </p:sp>
      <p:pic>
        <p:nvPicPr>
          <p:cNvPr id="4" name="Content Placeholder 3" descr="Untitled-1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893" t="12334" r="8719" b="12764"/>
          <a:stretch/>
        </p:blipFill>
        <p:spPr>
          <a:xfrm>
            <a:off x="498764" y="2438400"/>
            <a:ext cx="7869382" cy="231370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514600"/>
            <a:ext cx="4114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Штаб-квартира фірми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394364"/>
            <a:ext cx="1676400" cy="644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Продукт 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3352800"/>
            <a:ext cx="1676400" cy="644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Продукт Б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3276600"/>
            <a:ext cx="1752600" cy="644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Продукт В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41910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1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41910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2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41910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41910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2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05400" y="41910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3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48400" y="41910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1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91400" y="4197926"/>
            <a:ext cx="990600" cy="526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2</a:t>
            </a:r>
            <a:endParaRPr lang="ru-RU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Глобальна географічна структура</a:t>
            </a:r>
            <a:endParaRPr lang="ru-RU" dirty="0"/>
          </a:p>
        </p:txBody>
      </p:sp>
      <p:pic>
        <p:nvPicPr>
          <p:cNvPr id="4" name="Content Placeholder 3" descr="Untitled-1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001" t="8598" r="5957" b="6640"/>
          <a:stretch/>
        </p:blipFill>
        <p:spPr>
          <a:xfrm>
            <a:off x="595744" y="2729344"/>
            <a:ext cx="7869383" cy="2867891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4343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4343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Б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4343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В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6700" y="4343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Г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81600" y="4343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Д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600" y="43434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Е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67600" y="4419600"/>
            <a:ext cx="99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Країна Ж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35814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РЕГІОН 1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24200" y="36576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РЕГІОН 2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7400" y="3657600"/>
            <a:ext cx="1752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РЕГІОН 3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2743200"/>
            <a:ext cx="4114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Штаб-квартира фірми</a:t>
            </a:r>
            <a:endParaRPr lang="ru-RU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Глобальна функціональна </a:t>
            </a:r>
            <a:r>
              <a:rPr lang="uk-UA" dirty="0" err="1" smtClean="0"/>
              <a:t>струтура</a:t>
            </a:r>
            <a:endParaRPr lang="ru-R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762000" y="1828800"/>
          <a:ext cx="7010400" cy="484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Picture" r:id="rId3" imgW="3677412" imgH="2543556" progId="Word.Picture.8">
                  <p:embed/>
                </p:oleObj>
              </mc:Choice>
              <mc:Fallback>
                <p:oleObj name="Picture" r:id="rId3" imgW="3677412" imgH="2543556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010400" cy="484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Глобальна матрична структура</a:t>
            </a:r>
            <a:endParaRPr lang="ru-RU" dirty="0"/>
          </a:p>
        </p:txBody>
      </p:sp>
      <p:pic>
        <p:nvPicPr>
          <p:cNvPr id="4" name="Content Placeholder 3" descr="Untitled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66502"/>
            <a:ext cx="7412944" cy="4181897"/>
          </a:xfrm>
        </p:spPr>
      </p:pic>
      <p:sp>
        <p:nvSpPr>
          <p:cNvPr id="5" name="Прямоугольник 4"/>
          <p:cNvSpPr/>
          <p:nvPr/>
        </p:nvSpPr>
        <p:spPr>
          <a:xfrm>
            <a:off x="1295400" y="3962400"/>
            <a:ext cx="1371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Вироби з пластмаси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2209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Виконавчий директор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4724400"/>
            <a:ext cx="1371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Скловолокно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5410200"/>
            <a:ext cx="1371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Ізоляційні матеріали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048000"/>
            <a:ext cx="1447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Німеччина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48100" y="3086100"/>
            <a:ext cx="1447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Латинська Америка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0" y="3086100"/>
            <a:ext cx="1447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Аргентина/</a:t>
            </a:r>
          </a:p>
          <a:p>
            <a:pPr algn="ctr"/>
            <a:r>
              <a:rPr lang="uk-UA" sz="1400" dirty="0" smtClean="0"/>
              <a:t>Бразилія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0" y="3086100"/>
            <a:ext cx="1447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Іспанія/</a:t>
            </a:r>
          </a:p>
          <a:p>
            <a:pPr algn="ctr"/>
            <a:r>
              <a:rPr lang="uk-UA" sz="1400" dirty="0" smtClean="0"/>
              <a:t>Португалія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019800"/>
            <a:ext cx="2133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Керівники філіалів</a:t>
            </a:r>
            <a:endParaRPr lang="ru-RU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КООРДИНАЦІЯ ТА ІНТЕГРАЦІЯ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/>
          </a:p>
          <a:p>
            <a:r>
              <a:rPr lang="uk-UA" b="1" dirty="0" smtClean="0"/>
              <a:t>КООРДИНАЦІЯ – це процес встановлення зв’язків між різними робочими групами,  відділами або  підрозділами, філіалами, а також інтеграція їх дій.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ОСНОВНІ ПОНЯТТЯ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ВЕРТИКАЛЬНА ДИФЕРЕНЦІАЦІЯ</a:t>
            </a:r>
            <a:endParaRPr lang="ru-RU" dirty="0" smtClean="0"/>
          </a:p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ГОРИЗОНТАЛЬНА ДИФЕРЕНЦІАЦІЯ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ВЕРТИКАЛЬНА ДИФЕРЕНЦІАЦІЯ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/>
              <a:t>Використовуються для координації дій верхнього і нижнього рівнів компанії і переважно необхідні для контролю</a:t>
            </a:r>
          </a:p>
          <a:p>
            <a:pPr lvl="0">
              <a:buNone/>
            </a:pPr>
            <a:endParaRPr lang="ru-RU" sz="1600" dirty="0" smtClean="0"/>
          </a:p>
          <a:p>
            <a:r>
              <a:rPr lang="uk-UA" b="1" dirty="0" smtClean="0"/>
              <a:t>Ієрархічна пере адресація</a:t>
            </a:r>
          </a:p>
          <a:p>
            <a:endParaRPr lang="ru-RU" sz="1600" dirty="0" smtClean="0"/>
          </a:p>
          <a:p>
            <a:r>
              <a:rPr lang="uk-UA" b="1" dirty="0" smtClean="0"/>
              <a:t>Правила і плани</a:t>
            </a:r>
          </a:p>
          <a:p>
            <a:endParaRPr lang="ru-RU" sz="1600" dirty="0" smtClean="0"/>
          </a:p>
          <a:p>
            <a:r>
              <a:rPr lang="uk-UA" b="1" dirty="0" smtClean="0"/>
              <a:t>Вертикальні системи інформації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ВИБІР ОРГАНІЗАЦІЙНОЇ СТРУКТУРИ КОРПОРАЦІЇ ЗАЛЕЖИТЬ  ВІД: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Розміру корпорації</a:t>
            </a:r>
            <a:endParaRPr lang="ru-RU" dirty="0" smtClean="0"/>
          </a:p>
          <a:p>
            <a:pPr lvl="0"/>
            <a:r>
              <a:rPr lang="uk-UA" b="1" dirty="0" smtClean="0"/>
              <a:t>Прийнятої стратегії</a:t>
            </a:r>
            <a:endParaRPr lang="ru-RU" dirty="0" smtClean="0"/>
          </a:p>
          <a:p>
            <a:pPr lvl="0"/>
            <a:r>
              <a:rPr lang="uk-UA" b="1" dirty="0" smtClean="0"/>
              <a:t>Використовуваних технологій</a:t>
            </a:r>
            <a:endParaRPr lang="ru-RU" dirty="0" smtClean="0"/>
          </a:p>
          <a:p>
            <a:pPr lvl="0"/>
            <a:r>
              <a:rPr lang="uk-UA" b="1" dirty="0" smtClean="0"/>
              <a:t>Зовнішніх економічних умов</a:t>
            </a:r>
            <a:endParaRPr lang="ru-RU" dirty="0" smtClean="0"/>
          </a:p>
          <a:p>
            <a:pPr lvl="0"/>
            <a:r>
              <a:rPr lang="uk-UA" b="1" dirty="0" smtClean="0"/>
              <a:t>Культурних особливостей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ГОРИЗОНТАЛЬНА ДИФЕРЕНЦІАЦІЯ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sz="2800" b="1" dirty="0" smtClean="0"/>
              <a:t>Це комунікація і координація між філіалами чи підрозділами компанії по горизонталі. В структурних схемах ці зв’язки можна побачити не завжди, але вони є складовою частиною організаційної структури.</a:t>
            </a:r>
          </a:p>
          <a:p>
            <a:pPr lvl="0">
              <a:buNone/>
            </a:pPr>
            <a:endParaRPr lang="ru-RU" sz="1600" dirty="0" smtClean="0"/>
          </a:p>
          <a:p>
            <a:pPr lvl="0"/>
            <a:r>
              <a:rPr lang="uk-UA" sz="2800" b="1" dirty="0" smtClean="0"/>
              <a:t>Крос – функціональні інформаційні системи</a:t>
            </a:r>
            <a:endParaRPr lang="ru-RU" sz="1600" dirty="0" smtClean="0"/>
          </a:p>
          <a:p>
            <a:pPr lvl="0"/>
            <a:r>
              <a:rPr lang="uk-UA" sz="2800" b="1" dirty="0" smtClean="0"/>
              <a:t>Прямі контакти</a:t>
            </a:r>
            <a:endParaRPr lang="ru-RU" sz="1600" dirty="0" smtClean="0"/>
          </a:p>
          <a:p>
            <a:pPr lvl="0"/>
            <a:r>
              <a:rPr lang="uk-UA" sz="2800" b="1" dirty="0" smtClean="0"/>
              <a:t>Робочі групи</a:t>
            </a:r>
            <a:endParaRPr lang="ru-RU" sz="1600" dirty="0" smtClean="0"/>
          </a:p>
          <a:p>
            <a:pPr lvl="0"/>
            <a:r>
              <a:rPr lang="uk-UA" sz="2800" b="1" dirty="0" smtClean="0"/>
              <a:t>Постійний інтегратор </a:t>
            </a:r>
            <a:endParaRPr lang="ru-RU" sz="1600" dirty="0" smtClean="0"/>
          </a:p>
          <a:p>
            <a:pPr lvl="0"/>
            <a:r>
              <a:rPr lang="uk-UA" sz="2800" b="1" dirty="0" smtClean="0"/>
              <a:t>Команди</a:t>
            </a:r>
            <a:endParaRPr lang="ru-RU" sz="1600" dirty="0" smtClean="0"/>
          </a:p>
          <a:p>
            <a:pPr lvl="0"/>
            <a:r>
              <a:rPr lang="uk-UA" sz="2800" b="1" dirty="0" smtClean="0"/>
              <a:t>Віртуальні команди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ФОРМАЛЬНІ МЕХАНІЗМИ КООРДИНАЦІЇ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/>
              <a:t>Ради директорів</a:t>
            </a:r>
            <a:endParaRPr lang="ru-RU" dirty="0" smtClean="0"/>
          </a:p>
          <a:p>
            <a:pPr lvl="0"/>
            <a:r>
              <a:rPr lang="uk-UA" b="1" dirty="0" smtClean="0"/>
              <a:t>Міжнародні конференції</a:t>
            </a:r>
            <a:endParaRPr lang="ru-RU" dirty="0" smtClean="0"/>
          </a:p>
          <a:p>
            <a:pPr lvl="0"/>
            <a:r>
              <a:rPr lang="uk-UA" b="1" dirty="0" smtClean="0"/>
              <a:t>Звіти про досягнення</a:t>
            </a:r>
            <a:endParaRPr lang="ru-RU" dirty="0" smtClean="0"/>
          </a:p>
          <a:p>
            <a:pPr lvl="0"/>
            <a:r>
              <a:rPr lang="uk-UA" b="1" dirty="0" smtClean="0"/>
              <a:t>Центри обміну досвідом </a:t>
            </a:r>
            <a:endParaRPr lang="ru-RU" dirty="0" smtClean="0"/>
          </a:p>
          <a:p>
            <a:pPr lvl="0"/>
            <a:r>
              <a:rPr lang="uk-UA" b="1" dirty="0" smtClean="0"/>
              <a:t>Зовнішні центри координації (</a:t>
            </a:r>
            <a:r>
              <a:rPr lang="uk-UA" b="1" dirty="0" err="1" smtClean="0"/>
              <a:t>аутсорсинг</a:t>
            </a:r>
            <a:r>
              <a:rPr lang="uk-UA" b="1" dirty="0" smtClean="0"/>
              <a:t>)</a:t>
            </a:r>
            <a:endParaRPr lang="ru-RU" dirty="0" smtClean="0"/>
          </a:p>
          <a:p>
            <a:pPr lvl="0"/>
            <a:r>
              <a:rPr lang="uk-UA" b="1" dirty="0" smtClean="0"/>
              <a:t>Спеціальні тимчасові робочі групи, комісії, комітети </a:t>
            </a:r>
            <a:endParaRPr lang="ru-RU" dirty="0" smtClean="0"/>
          </a:p>
          <a:p>
            <a:pPr lvl="0"/>
            <a:r>
              <a:rPr lang="uk-UA" b="1" dirty="0" smtClean="0"/>
              <a:t>Матричні організаційні структури</a:t>
            </a:r>
            <a:endParaRPr lang="ru-RU" dirty="0" smtClean="0"/>
          </a:p>
          <a:p>
            <a:pPr lvl="0"/>
            <a:r>
              <a:rPr lang="uk-UA" b="1" dirty="0" smtClean="0"/>
              <a:t>Запровадження посад координаторів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НЕФОРМАЛЬНІ МЕХАНІЗМИ КООРДИНАЦІЇ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Горизонтальні зв’язки в корпорації</a:t>
            </a:r>
          </a:p>
          <a:p>
            <a:pPr lvl="0"/>
            <a:endParaRPr lang="ru-RU" dirty="0" smtClean="0"/>
          </a:p>
          <a:p>
            <a:pPr lvl="0"/>
            <a:r>
              <a:rPr lang="ru-RU" b="1" dirty="0" err="1" smtClean="0"/>
              <a:t>Творч</a:t>
            </a:r>
            <a:r>
              <a:rPr lang="uk-UA" b="1" dirty="0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неформальн</a:t>
            </a:r>
            <a:r>
              <a:rPr lang="uk-UA" b="1" dirty="0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, клуби по </a:t>
            </a:r>
            <a:r>
              <a:rPr lang="uk-UA" b="1" dirty="0" smtClean="0"/>
              <a:t>і</a:t>
            </a:r>
            <a:r>
              <a:rPr lang="ru-RU" b="1" dirty="0" err="1" smtClean="0"/>
              <a:t>нтересах</a:t>
            </a:r>
            <a:endParaRPr lang="ru-RU" b="1" dirty="0" smtClean="0"/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Управлінська сітка, система неформальних контактів між менеджерами різних рівнів і країн у межах корпорації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Корпоративна культура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МЕХАНІЗМИ ІНТЕГРАЦІЇ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sz="2800" b="1" dirty="0" smtClean="0"/>
              <a:t>ФОРМАЛІЗОВАНІ ОРГАНІЗАЦІЙНІ ПРОЦЕСИ</a:t>
            </a:r>
            <a:endParaRPr lang="ru-RU" sz="1600" dirty="0" smtClean="0"/>
          </a:p>
          <a:p>
            <a:pPr lvl="1"/>
            <a:r>
              <a:rPr lang="uk-UA" b="1" dirty="0" smtClean="0"/>
              <a:t>Ієрархія управління</a:t>
            </a:r>
            <a:endParaRPr lang="ru-RU" sz="1400" dirty="0" smtClean="0"/>
          </a:p>
          <a:p>
            <a:pPr lvl="1"/>
            <a:r>
              <a:rPr lang="uk-UA" b="1" dirty="0" smtClean="0"/>
              <a:t>Стандартні правила і процедури</a:t>
            </a:r>
            <a:endParaRPr lang="ru-RU" sz="1400" dirty="0" smtClean="0"/>
          </a:p>
          <a:p>
            <a:pPr lvl="1"/>
            <a:r>
              <a:rPr lang="uk-UA" b="1" dirty="0" smtClean="0"/>
              <a:t>Цілі та плани</a:t>
            </a:r>
          </a:p>
          <a:p>
            <a:pPr lvl="1"/>
            <a:endParaRPr lang="ru-RU" sz="1400" dirty="0" smtClean="0"/>
          </a:p>
          <a:p>
            <a:pPr lvl="0"/>
            <a:r>
              <a:rPr lang="uk-UA" sz="2800" b="1" dirty="0" smtClean="0"/>
              <a:t>НЕФОРМАЛЬНІ ПРОЦЕСИ І РОЛІ</a:t>
            </a:r>
            <a:endParaRPr lang="ru-RU" sz="1600" dirty="0" smtClean="0"/>
          </a:p>
          <a:p>
            <a:pPr lvl="1"/>
            <a:r>
              <a:rPr lang="uk-UA" b="1" dirty="0" smtClean="0"/>
              <a:t>Спільне розміщення</a:t>
            </a:r>
            <a:endParaRPr lang="ru-RU" sz="1400" dirty="0" smtClean="0"/>
          </a:p>
          <a:p>
            <a:pPr lvl="1"/>
            <a:r>
              <a:rPr lang="uk-UA" b="1" dirty="0" smtClean="0"/>
              <a:t>Ротація завдань</a:t>
            </a:r>
          </a:p>
          <a:p>
            <a:pPr lvl="1"/>
            <a:endParaRPr lang="ru-RU" sz="1400" dirty="0" smtClean="0"/>
          </a:p>
          <a:p>
            <a:pPr lvl="0"/>
            <a:r>
              <a:rPr lang="uk-UA" sz="2800" b="1" dirty="0" smtClean="0"/>
              <a:t>ФОРМАЛІЗОВАНІ РОЛІ І СТРУКТУРИ</a:t>
            </a:r>
            <a:endParaRPr lang="ru-RU" sz="1600" dirty="0" smtClean="0"/>
          </a:p>
          <a:p>
            <a:pPr lvl="1"/>
            <a:r>
              <a:rPr lang="uk-UA" b="1" dirty="0" smtClean="0"/>
              <a:t>Інтегруючі ролі</a:t>
            </a:r>
            <a:endParaRPr lang="ru-RU" sz="1400" dirty="0" smtClean="0"/>
          </a:p>
          <a:p>
            <a:pPr lvl="1"/>
            <a:r>
              <a:rPr lang="uk-UA" b="1" dirty="0" smtClean="0"/>
              <a:t>Інтегруючі групи і підрозділи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ТРИ НАЦІОНАЛЬНИХ ПІДХОДИ ДО КООРДИНАЦІЇ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Централізована координація в японських компаніях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Децентралізований підхід в європейських компаніях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Американська формалізована координація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ФОРМИ КОРПОРАТИВНОЇ ІНТЕГРАЦІЇ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Ліцензійний договір</a:t>
            </a:r>
            <a:endParaRPr lang="ru-RU" dirty="0" smtClean="0"/>
          </a:p>
          <a:p>
            <a:pPr lvl="0"/>
            <a:r>
              <a:rPr lang="uk-UA" b="1" dirty="0" smtClean="0"/>
              <a:t>Спільне виробництво</a:t>
            </a:r>
            <a:endParaRPr lang="ru-RU" dirty="0" smtClean="0"/>
          </a:p>
          <a:p>
            <a:pPr lvl="0"/>
            <a:r>
              <a:rPr lang="uk-UA" b="1" dirty="0" smtClean="0"/>
              <a:t>Контракт – менеджмент</a:t>
            </a:r>
            <a:endParaRPr lang="ru-RU" dirty="0" smtClean="0"/>
          </a:p>
          <a:p>
            <a:pPr lvl="0"/>
            <a:r>
              <a:rPr lang="uk-UA" b="1" dirty="0" smtClean="0"/>
              <a:t>Франчайзинг</a:t>
            </a:r>
            <a:endParaRPr lang="ru-RU" dirty="0" smtClean="0"/>
          </a:p>
          <a:p>
            <a:pPr lvl="0"/>
            <a:r>
              <a:rPr lang="uk-UA" b="1" dirty="0" smtClean="0"/>
              <a:t>Стратегічний альянс</a:t>
            </a:r>
            <a:endParaRPr lang="ru-RU" dirty="0" smtClean="0"/>
          </a:p>
          <a:p>
            <a:pPr lvl="0"/>
            <a:r>
              <a:rPr lang="uk-UA" b="1" dirty="0" smtClean="0"/>
              <a:t>Спільне підприємство</a:t>
            </a:r>
            <a:endParaRPr lang="ru-RU" dirty="0" smtClean="0"/>
          </a:p>
          <a:p>
            <a:pPr lvl="0"/>
            <a:r>
              <a:rPr lang="uk-UA" b="1" dirty="0" smtClean="0"/>
              <a:t>Багатонаціональна компанія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ПЕРЕВАГИ СТРАТЕГІЧНИХ АЛЬЯНСІВ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Можливість спрощеного проникнення на новий ринок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Розподіл ризиків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Обмін знаннями та досвідом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Синергія і конкурентні переваги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ТИПИ СТРАТЕГІЧНИХ  АЛЬЯНСІВ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Комплексний альянс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Функціональні альянси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ФОРМИ МІЖНАРОДНИХ СТРАТЕГІЧНИХ АЛЬЯНСІВ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uk-UA" sz="2800" b="1" dirty="0" smtClean="0"/>
          </a:p>
          <a:p>
            <a:pPr lvl="0"/>
            <a:r>
              <a:rPr lang="uk-UA" sz="2800" b="1" dirty="0" smtClean="0"/>
              <a:t>Альянси горизонтального типу</a:t>
            </a:r>
            <a:endParaRPr lang="ru-RU" sz="1600" dirty="0" smtClean="0"/>
          </a:p>
          <a:p>
            <a:pPr lvl="0"/>
            <a:r>
              <a:rPr lang="uk-UA" sz="2800" b="1" dirty="0" smtClean="0"/>
              <a:t>Альянси вертикального типу</a:t>
            </a:r>
            <a:endParaRPr lang="ru-RU" sz="1600" dirty="0" smtClean="0"/>
          </a:p>
          <a:p>
            <a:pPr lvl="0"/>
            <a:r>
              <a:rPr lang="uk-UA" sz="2800" b="1" dirty="0" smtClean="0"/>
              <a:t>Дистрибутивні альянси</a:t>
            </a:r>
            <a:endParaRPr lang="ru-RU" sz="1600" dirty="0" smtClean="0"/>
          </a:p>
          <a:p>
            <a:pPr lvl="0"/>
            <a:r>
              <a:rPr lang="uk-UA" sz="2800" b="1" dirty="0" smtClean="0"/>
              <a:t>Сусідські  (диверсифіковані) альянси</a:t>
            </a:r>
            <a:endParaRPr lang="ru-RU" sz="1600" dirty="0" smtClean="0"/>
          </a:p>
          <a:p>
            <a:pPr lvl="0"/>
            <a:r>
              <a:rPr lang="uk-UA" sz="2800" b="1" dirty="0" smtClean="0"/>
              <a:t>Перспективні диверсифіковані альянси</a:t>
            </a:r>
            <a:endParaRPr lang="ru-RU" sz="1600" dirty="0" smtClean="0"/>
          </a:p>
          <a:p>
            <a:pPr lvl="0"/>
            <a:r>
              <a:rPr lang="uk-UA" sz="2800" b="1" dirty="0" smtClean="0"/>
              <a:t>Пайові  альянси</a:t>
            </a:r>
            <a:endParaRPr lang="ru-RU" sz="1600" dirty="0" smtClean="0"/>
          </a:p>
          <a:p>
            <a:pPr lvl="0"/>
            <a:r>
              <a:rPr lang="uk-UA" sz="2800" b="1" dirty="0" smtClean="0"/>
              <a:t>Перехідні форми альянсів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ОРГАНІЗАЦІЯ ДІЯЛЬНОСТІ СТРАТЕГІЧНИХ АЛЬЯНСІВ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Рішення про формування стратегічного альянсу повинно біти прийняте в процесі стратегічного планування.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Вибір партнерів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Визначення форми власності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Формування схеми спільного управління.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ОРГАНІЗАЦІЙНА СТРУКТУРА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Основний інструмент по досягненню цілей корпорації</a:t>
            </a:r>
            <a:endParaRPr lang="ru-RU" dirty="0" smtClean="0"/>
          </a:p>
          <a:p>
            <a:pPr lvl="0"/>
            <a:r>
              <a:rPr lang="uk-UA" b="1" dirty="0" smtClean="0"/>
              <a:t>Формування організаційної структури – це еволюційний процес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ЗАСОБИ УПРАВЛІННЯ СТРАТЕГІЧНИМИ АЛЬЯНСАМИ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Угода про розподіл управлінських функцій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Угода про централізацію управлінських функцій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Угода про делегування управлінських повноважень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«ПІДВОДНЕ КАМІННЯ» СТРАТЕГІЧНИХ АЛЬЯНСІВ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uk-UA" b="1" dirty="0" smtClean="0"/>
          </a:p>
          <a:p>
            <a:pPr lvl="0"/>
            <a:r>
              <a:rPr lang="uk-UA" b="1" dirty="0" smtClean="0"/>
              <a:t>Несумісність партнерів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Доступ до інформації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Розподіл доходів</a:t>
            </a:r>
          </a:p>
          <a:p>
            <a:pPr lvl="0"/>
            <a:endParaRPr lang="ru-RU" dirty="0" smtClean="0"/>
          </a:p>
          <a:p>
            <a:pPr lvl="0"/>
            <a:r>
              <a:rPr lang="uk-UA" b="1" dirty="0" smtClean="0"/>
              <a:t>Втрата автономності</a:t>
            </a:r>
          </a:p>
          <a:p>
            <a:pPr lvl="0"/>
            <a:endParaRPr lang="ru-RU" dirty="0" smtClean="0"/>
          </a:p>
          <a:p>
            <a:r>
              <a:rPr lang="uk-UA" b="1" dirty="0" smtClean="0"/>
              <a:t>Зміна обставин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ФОРМИ ОРГАНІЗАЦІЇ БАГАТОНАЦІОНАЛЬНОЇ КОМПАНІЇ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uk-UA" sz="2800" b="1" dirty="0" smtClean="0"/>
          </a:p>
          <a:p>
            <a:pPr lvl="0"/>
            <a:r>
              <a:rPr lang="uk-UA" sz="2800" b="1" dirty="0" smtClean="0"/>
              <a:t>Фінансово – промислова група </a:t>
            </a:r>
          </a:p>
          <a:p>
            <a:pPr lvl="0"/>
            <a:endParaRPr lang="ru-RU" sz="1600" dirty="0" smtClean="0"/>
          </a:p>
          <a:p>
            <a:pPr lvl="0"/>
            <a:r>
              <a:rPr lang="uk-UA" sz="2800" b="1" dirty="0" smtClean="0"/>
              <a:t>Холдингова форма</a:t>
            </a:r>
            <a:endParaRPr lang="ru-RU" sz="1600" dirty="0" smtClean="0"/>
          </a:p>
          <a:p>
            <a:pPr lvl="1"/>
            <a:r>
              <a:rPr lang="uk-UA" b="1" dirty="0" smtClean="0"/>
              <a:t>Фінансова</a:t>
            </a:r>
            <a:endParaRPr lang="ru-RU" sz="1400" dirty="0" smtClean="0"/>
          </a:p>
          <a:p>
            <a:pPr lvl="1"/>
            <a:r>
              <a:rPr lang="uk-UA" b="1" dirty="0" smtClean="0"/>
              <a:t>Змішана</a:t>
            </a:r>
          </a:p>
          <a:p>
            <a:pPr lvl="1"/>
            <a:endParaRPr lang="ru-RU" sz="1400" dirty="0" smtClean="0"/>
          </a:p>
          <a:p>
            <a:pPr lvl="0"/>
            <a:r>
              <a:rPr lang="uk-UA" sz="2800" b="1" dirty="0" smtClean="0"/>
              <a:t>Інтегровані банківські структури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/>
              <a:t>МІНІ  МАЙСТЕР – КЛАС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dirty="0" smtClean="0"/>
              <a:t>«Побудова організаційної структури компанії»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ТРИ ПАРАМЕТРИ: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uk-UA" b="1" dirty="0" smtClean="0"/>
              <a:t>НЕОБХІДНІ ВИДИ РОБІТ</a:t>
            </a:r>
            <a:endParaRPr lang="ru-RU" dirty="0" smtClean="0"/>
          </a:p>
          <a:p>
            <a:pPr lvl="0"/>
            <a:r>
              <a:rPr lang="uk-UA" b="1" dirty="0" smtClean="0"/>
              <a:t>ВІДНОСИНИ ЗВІТНОСТІ</a:t>
            </a:r>
            <a:endParaRPr lang="ru-RU" dirty="0" smtClean="0"/>
          </a:p>
          <a:p>
            <a:pPr lvl="0"/>
            <a:r>
              <a:rPr lang="uk-UA" b="1" dirty="0" smtClean="0"/>
              <a:t>ПРИНЦИП ФОРМУВАННЯ ПІДРОЗДІЛІВ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3200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Лекцію завершено.</a:t>
            </a:r>
            <a:br>
              <a:rPr lang="uk-UA" dirty="0" smtClean="0"/>
            </a:br>
            <a:r>
              <a:rPr lang="uk-UA" dirty="0" smtClean="0"/>
              <a:t>Дякую за увагу!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539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ЗАВДАННЯ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Туристична компанія ТТТ організовує морські круїзи для клієнтів з середнім достатком. Компанія  є власником декількох лайнерів і не пропонує розкішних круїзів, а працює за принципом «багато туристів/ низька ціна».</a:t>
            </a:r>
          </a:p>
          <a:p>
            <a:endParaRPr lang="ru-RU" dirty="0" smtClean="0"/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ЯКУ ОРГАНІЗАЦІЙНУ СТРУКТУРУ ВИ РЕКОМЕНДУВАЛИ  Б  СТВОРИТИ КОМПАНІЇ? </a:t>
            </a:r>
            <a:r>
              <a:rPr lang="uk-UA" b="1" dirty="0" err="1" smtClean="0">
                <a:solidFill>
                  <a:srgbClr val="FF0000"/>
                </a:solidFill>
              </a:rPr>
              <a:t>Обгрунтуйте</a:t>
            </a:r>
            <a:r>
              <a:rPr lang="uk-UA" b="1" smtClean="0">
                <a:solidFill>
                  <a:srgbClr val="FF0000"/>
                </a:solidFill>
              </a:rPr>
              <a:t>. 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943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СИТУАЦІЙНІ ЧИННИКИ, </a:t>
            </a:r>
            <a:r>
              <a:rPr lang="uk-UA" dirty="0" smtClean="0"/>
              <a:t>КОТРІ ВПЛИВАЮТЬ НА ОРГАНІЗАЦІЙНУ СТРУКТУРУ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676400"/>
            <a:ext cx="266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СТРАТЕГІЯ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590800"/>
            <a:ext cx="266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ЗОВНІШНЄ СЕРЕДОВИЩЕ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" y="3581400"/>
            <a:ext cx="266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ТЕХНОЛОГІЯ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4572000"/>
            <a:ext cx="266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ВНУТРІШНЯ ВЗАЄМОЗАЛЕЖНІСТЬ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1400" y="2895600"/>
            <a:ext cx="175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Результати діяльності компаній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1000" y="2133600"/>
            <a:ext cx="2133600" cy="2438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Традиційна вертикальна структура або нова горизонтальна структура</a:t>
            </a:r>
            <a:endParaRPr lang="ru-RU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124200" y="3200400"/>
            <a:ext cx="9144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6400800" y="3124200"/>
            <a:ext cx="9144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ФОРМУВАННЯ ОС ЗАБЕЗПЕЧУЄ ВИКОНАННЯ НАСТУПНИХ ЗАДАЧ: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/>
              <a:t>Розподілу ресурсів корпорації</a:t>
            </a:r>
            <a:endParaRPr lang="ru-RU" dirty="0" smtClean="0"/>
          </a:p>
          <a:p>
            <a:pPr lvl="0"/>
            <a:r>
              <a:rPr lang="uk-UA" b="1" dirty="0" smtClean="0"/>
              <a:t>Розподілу посадових обов’язків</a:t>
            </a:r>
            <a:endParaRPr lang="ru-RU" dirty="0" smtClean="0"/>
          </a:p>
          <a:p>
            <a:pPr lvl="0"/>
            <a:r>
              <a:rPr lang="uk-UA" b="1" dirty="0" smtClean="0"/>
              <a:t>Інформування співробітників про правила і процедури, прийняті в компанії</a:t>
            </a:r>
            <a:endParaRPr lang="ru-RU" dirty="0" smtClean="0"/>
          </a:p>
          <a:p>
            <a:pPr lvl="0"/>
            <a:r>
              <a:rPr lang="uk-UA" b="1" dirty="0" smtClean="0"/>
              <a:t>Збирання та передача інформації, яка використовується в процесі вирішення проблем, прийняття рішень і організаційного контролю.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ТРИ КЛЮЧОВІ КОМПОНЕНТИ ВИЗНАЧЕННЯ ОРГАНІЗАЦІЙНОЇ СТРУКТУРИ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/>
              <a:t>Організаційна структура відображає формальні відносини звітності, включаючи рівні ієрархії і об’єм контролю менеджерів.</a:t>
            </a:r>
            <a:endParaRPr lang="ru-RU" dirty="0" smtClean="0"/>
          </a:p>
          <a:p>
            <a:pPr lvl="0"/>
            <a:r>
              <a:rPr lang="uk-UA" b="1" dirty="0" smtClean="0"/>
              <a:t>Організаційна структура відображає об’єднання індивідуумів в підрозділи і підрозділів в цілісну організацію.</a:t>
            </a:r>
            <a:endParaRPr lang="ru-RU" dirty="0" smtClean="0"/>
          </a:p>
          <a:p>
            <a:pPr lvl="0"/>
            <a:r>
              <a:rPr lang="uk-UA" b="1" dirty="0" smtClean="0"/>
              <a:t>Організаційна структура вимагає розробки ефективних систем комунікації, координації і інтеграції зусиль усіх підрозділів.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Організаційна</a:t>
            </a:r>
            <a:r>
              <a:rPr lang="ru-RU" dirty="0" smtClean="0"/>
              <a:t> структура на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стадіях</a:t>
            </a:r>
            <a:r>
              <a:rPr lang="ru-RU" dirty="0" smtClean="0"/>
              <a:t> </a:t>
            </a:r>
            <a:r>
              <a:rPr lang="ru-RU" dirty="0" err="1" smtClean="0"/>
              <a:t>інтернаціоналізації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38200" y="1524000"/>
          <a:ext cx="742124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3838956" imgH="2286000" progId="Word.Picture.8">
                  <p:embed/>
                </p:oleObj>
              </mc:Choice>
              <mc:Fallback>
                <p:oleObj name="Picture" r:id="rId3" imgW="3838956" imgH="22860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7421245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1448</Words>
  <Application>Microsoft Office PowerPoint</Application>
  <PresentationFormat>Экран (4:3)</PresentationFormat>
  <Paragraphs>392</Paragraphs>
  <Slides>55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Calibri</vt:lpstr>
      <vt:lpstr>Constantia</vt:lpstr>
      <vt:lpstr>Times New Roman</vt:lpstr>
      <vt:lpstr>Wingdings 2</vt:lpstr>
      <vt:lpstr>Flow</vt:lpstr>
      <vt:lpstr>Picture</vt:lpstr>
      <vt:lpstr>      «МІЖНАРОДНИЙ МЕНЕДЖМЕНТ»  ЛЕКЦІЯ 7 Організаційний розвиток міжнародних компаній</vt:lpstr>
      <vt:lpstr>Організаційний розвиток міжнародних компаній</vt:lpstr>
      <vt:lpstr>Презентация PowerPoint</vt:lpstr>
      <vt:lpstr>ВИБІР ОРГАНІЗАЦІЙНОЇ СТРУКТУРИ КОРПОРАЦІЇ ЗАЛЕЖИТЬ  ВІД:</vt:lpstr>
      <vt:lpstr>ОРГАНІЗАЦІЙНА СТРУКТУРА</vt:lpstr>
      <vt:lpstr>Презентация PowerPoint</vt:lpstr>
      <vt:lpstr>ФОРМУВАННЯ ОС ЗАБЕЗПЕЧУЄ ВИКОНАННЯ НАСТУПНИХ ЗАДАЧ:</vt:lpstr>
      <vt:lpstr>ТРИ КЛЮЧОВІ КОМПОНЕНТИ ВИЗНАЧЕННЯ ОРГАНІЗАЦІЙНОЇ СТРУКТУРИ</vt:lpstr>
      <vt:lpstr>Організаційна структура на ранніх  стадіях інтернаціоналізації</vt:lpstr>
      <vt:lpstr>ОСНОВНІ ХАРАКТЕРИСТИКИ ОРГАНІЗАЦІЙНОЇ СТРУКТУРИ</vt:lpstr>
      <vt:lpstr>ОСНОВНІ ВИДИ РОЗПОДІЛУ ПОВНОВАЖЕНЬ У МІЖНАРОДНИХ КОРПОРАЦІЯХ</vt:lpstr>
      <vt:lpstr>ОСНОВНІ ВИДИ РОЗПОДІЛУ ПОВНОВАЖЕНЬ У МІЖНАРОДНИХ КОРПОРАЦІЯХ</vt:lpstr>
      <vt:lpstr>ОСНОВНІ ВИДИ РОЗПОДІЛУ ПОВНОВАЖЕНЬ У МІЖНАРОДНИХ КОРПОРАЦІЯХ</vt:lpstr>
      <vt:lpstr>ОСНОВНІ ВИДИ РОЗПОДІЛУ ПОВНОВАЖЕНЬ У МІЖНАРОДНИХ КОРПОРАЦІЯХ</vt:lpstr>
      <vt:lpstr>ОСНОВНІ ХАРАКТЕРИСТИКИ ОРГАНІЗАЦІЙНОЇ СТРУКТУРИ</vt:lpstr>
      <vt:lpstr>РЕКОМЕНДУЄТЬСЯ:</vt:lpstr>
      <vt:lpstr>ОСНОВНІ ХАРАКТЕРИСТИКИ ОРГАНІЗАЦІЙНОЇ СТРУКТУРИ</vt:lpstr>
      <vt:lpstr>ОСНОВНІ ХАРАКТЕРИСТИКИ ОРГАНІЗАЦІЙНОЇ СТРУКТУРИ</vt:lpstr>
      <vt:lpstr>ПІДХОДИ ДО РОЗРОБКИ ОРГАНІЗАЦІЙНОЇ СТРУКТУРИ КОМПАНІЇ</vt:lpstr>
      <vt:lpstr>СИЛЬНІ та СЛАБКІ СТОРОНИ  функціональної  структури </vt:lpstr>
      <vt:lpstr>ПІДХОДИ ДО РОЗРОБКИ ОРГАНІЗАЦІЙНОЇ СТРУКТУРИ КОМПАНІЇ</vt:lpstr>
      <vt:lpstr>СИЛЬНІ та СЛАБКІ СТОРОНИ  дивізіональної  структури</vt:lpstr>
      <vt:lpstr>ПІДХОДИ ДО РОЗРОБКИ ОРГАНІЗАЦІЙНОЇ СТРУКТУРИ КОМПАНІЇ</vt:lpstr>
      <vt:lpstr>СИЛЬНІ та СЛАБКІ СТОРОНИ  матричної  структури</vt:lpstr>
      <vt:lpstr>ПІДХОДИ ДО РОЗРОБКИ ОРГАНІЗАЦІЙНОЇ СТРУКТУРИ КОМПАНІЇ</vt:lpstr>
      <vt:lpstr>СИЛЬНІ та СЛАБКІ СТОРОНИ  командної   структури </vt:lpstr>
      <vt:lpstr>ПІДХОДИ ДО РОЗРОБКИ ОРГАНІЗАЦІЙНОЇ СТРУКТУРИ КОМПАНІЇ</vt:lpstr>
      <vt:lpstr>СИЛЬНІ та СЛАБКІ СТОРОНИ  сіткової   структури</vt:lpstr>
      <vt:lpstr>ПІДХОДИ ДО РОЗРОБКИ ОРГАНІЗАЦІЙНОЇ СТРУКТУРИ КОМПАНІЇ</vt:lpstr>
      <vt:lpstr>СИЛЬНІ та СЛАБКІ СТОРОНИ  віртуальної   структури </vt:lpstr>
      <vt:lpstr>ГІБРИДНИЙ ПІДХІД </vt:lpstr>
      <vt:lpstr>ТИПИ ГЛОБАЛЬНОЇ ОРГАНІЗАЦІЙНОЇ СТРУКТУРИ</vt:lpstr>
      <vt:lpstr>Глобальна продуктова структура</vt:lpstr>
      <vt:lpstr>Глобальна географічна структура</vt:lpstr>
      <vt:lpstr>Глобальна функціональна струтура</vt:lpstr>
      <vt:lpstr>Глобальна матрична структура</vt:lpstr>
      <vt:lpstr>КООРДИНАЦІЯ ТА ІНТЕГРАЦІЯ </vt:lpstr>
      <vt:lpstr>ОСНОВНІ ПОНЯТТЯ</vt:lpstr>
      <vt:lpstr>ВЕРТИКАЛЬНА ДИФЕРЕНЦІАЦІЯ </vt:lpstr>
      <vt:lpstr>ГОРИЗОНТАЛЬНА ДИФЕРЕНЦІАЦІЯ </vt:lpstr>
      <vt:lpstr>ФОРМАЛЬНІ МЕХАНІЗМИ КООРДИНАЦІЇ</vt:lpstr>
      <vt:lpstr>НЕФОРМАЛЬНІ МЕХАНІЗМИ КООРДИНАЦІЇ</vt:lpstr>
      <vt:lpstr>МЕХАНІЗМИ ІНТЕГРАЦІЇ </vt:lpstr>
      <vt:lpstr>ТРИ НАЦІОНАЛЬНИХ ПІДХОДИ ДО КООРДИНАЦІЇ</vt:lpstr>
      <vt:lpstr>ОСНОВНІ ФОРМИ КОРПОРАТИВНОЇ ІНТЕГРАЦІЇ</vt:lpstr>
      <vt:lpstr>ПЕРЕВАГИ СТРАТЕГІЧНИХ АЛЬЯНСІВ</vt:lpstr>
      <vt:lpstr>ТИПИ СТРАТЕГІЧНИХ  АЛЬЯНСІВ</vt:lpstr>
      <vt:lpstr>ФОРМИ МІЖНАРОДНИХ СТРАТЕГІЧНИХ АЛЬЯНСІВ</vt:lpstr>
      <vt:lpstr>ОРГАНІЗАЦІЯ ДІЯЛЬНОСТІ СТРАТЕГІЧНИХ АЛЬЯНСІВ</vt:lpstr>
      <vt:lpstr>ЗАСОБИ УПРАВЛІННЯ СТРАТЕГІЧНИМИ АЛЬЯНСАМИ</vt:lpstr>
      <vt:lpstr>«ПІДВОДНЕ КАМІННЯ» СТРАТЕГІЧНИХ АЛЬЯНСІВ</vt:lpstr>
      <vt:lpstr>ФОРМИ ОРГАНІЗАЦІЇ БАГАТОНАЦІОНАЛЬНОЇ КОМПАНІЇ</vt:lpstr>
      <vt:lpstr>МІНІ  МАЙСТЕР – КЛАС «Побудова організаційної структури компанії»</vt:lpstr>
      <vt:lpstr>      Лекцію завершено. Дякую за увагу! </vt:lpstr>
      <vt:lpstr>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Організаційний розвиток міжнародних компаній</dc:title>
  <dc:creator/>
  <cp:lastModifiedBy>RePack by Diakov</cp:lastModifiedBy>
  <cp:revision>17</cp:revision>
  <dcterms:created xsi:type="dcterms:W3CDTF">2006-08-16T00:00:00Z</dcterms:created>
  <dcterms:modified xsi:type="dcterms:W3CDTF">2022-11-15T06:10:08Z</dcterms:modified>
</cp:coreProperties>
</file>