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51"/>
  </p:notesMasterIdLst>
  <p:sldIdLst>
    <p:sldId id="256" r:id="rId2"/>
    <p:sldId id="258" r:id="rId3"/>
    <p:sldId id="283" r:id="rId4"/>
    <p:sldId id="259" r:id="rId5"/>
    <p:sldId id="368" r:id="rId6"/>
    <p:sldId id="352" r:id="rId7"/>
    <p:sldId id="360" r:id="rId8"/>
    <p:sldId id="353" r:id="rId9"/>
    <p:sldId id="354" r:id="rId10"/>
    <p:sldId id="355" r:id="rId11"/>
    <p:sldId id="356" r:id="rId12"/>
    <p:sldId id="361" r:id="rId13"/>
    <p:sldId id="357" r:id="rId14"/>
    <p:sldId id="358" r:id="rId15"/>
    <p:sldId id="362" r:id="rId16"/>
    <p:sldId id="359" r:id="rId17"/>
    <p:sldId id="363" r:id="rId18"/>
    <p:sldId id="329" r:id="rId19"/>
    <p:sldId id="364" r:id="rId20"/>
    <p:sldId id="330" r:id="rId21"/>
    <p:sldId id="365" r:id="rId22"/>
    <p:sldId id="331" r:id="rId23"/>
    <p:sldId id="366" r:id="rId24"/>
    <p:sldId id="260" r:id="rId25"/>
    <p:sldId id="369" r:id="rId26"/>
    <p:sldId id="370" r:id="rId27"/>
    <p:sldId id="371" r:id="rId28"/>
    <p:sldId id="372" r:id="rId29"/>
    <p:sldId id="375" r:id="rId30"/>
    <p:sldId id="373" r:id="rId31"/>
    <p:sldId id="374" r:id="rId32"/>
    <p:sldId id="376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91" r:id="rId48"/>
    <p:sldId id="275" r:id="rId49"/>
    <p:sldId id="274" r:id="rId50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B4CBC-75BF-481F-8979-1193153D6A38}" type="datetimeFigureOut">
              <a:rPr lang="ru-UA" smtClean="0"/>
              <a:t>07.01.2024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81AF5-5520-4463-A2E0-A8B3DB5E8B4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842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7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CA48C-36CD-8AF8-0D5C-24B08A5F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73AF8B-7183-4600-D8BC-A0C8A9D70C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4CBC1B-44E4-DF22-A225-2FCA1AB9526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5E253B3-224D-F61A-1648-650892940F4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D99DF179-3892-4D2D-CF0B-D360BD87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982B921-846A-CAAA-FE09-80051B91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3BE989D-6905-A79B-B0E9-28C6884A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73129B-0717-4DB3-9E49-63E3E46ED2C9}" type="slidenum">
              <a:rPr lang="ru-RU" altLang="ru-UA"/>
              <a:pPr/>
              <a:t>‹#›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21803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0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97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5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7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56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00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Цветные карандаши внутри карандаша, которая находится вверху таблицы &quot;дерево&quot;">
            <a:extLst>
              <a:ext uri="{FF2B5EF4-FFF2-40B4-BE49-F238E27FC236}">
                <a16:creationId xmlns:a16="http://schemas.microsoft.com/office/drawing/2014/main" id="{D875CB75-2D3C-51EF-DB71-D0EA90E6E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49"/>
          <a:stretch/>
        </p:blipFill>
        <p:spPr>
          <a:xfrm>
            <a:off x="20" y="13996"/>
            <a:ext cx="12191980" cy="68564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634BB-D84A-CE1F-A5C9-AF706DC15A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211388"/>
            <a:ext cx="7128588" cy="1425575"/>
          </a:xfrm>
        </p:spPr>
        <p:txBody>
          <a:bodyPr anchor="b">
            <a:noAutofit/>
          </a:bodyPr>
          <a:lstStyle/>
          <a:p>
            <a:pPr algn="ctr"/>
            <a:r>
              <a:rPr lang="uk-UA" sz="1800" b="1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 </a:t>
            </a:r>
            <a:r>
              <a:rPr lang="uk-UA" sz="1800" b="1" dirty="0" err="1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Ліліопсиди</a:t>
            </a:r>
            <a:r>
              <a:rPr lang="uk-UA" sz="1800" b="1" dirty="0">
                <a:solidFill>
                  <a:srgbClr val="FFFF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або Однодольні. </a:t>
            </a: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DFC18-B83C-CF44-5B92-439BBFB301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67951" y="5518701"/>
            <a:ext cx="3048000" cy="877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err="1">
                <a:solidFill>
                  <a:schemeClr val="bg1"/>
                </a:solidFill>
              </a:rPr>
              <a:t>Ботаніка</a:t>
            </a:r>
            <a:r>
              <a:rPr lang="ru-RU" sz="2400" b="1">
                <a:solidFill>
                  <a:schemeClr val="bg1"/>
                </a:solidFill>
              </a:rPr>
              <a:t> 2023-24</a:t>
            </a:r>
            <a:endParaRPr lang="ru-UA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AC04BF7-C40F-646D-EF73-0B9584766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9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8C2636-04A1-FE0E-D2F2-5899E297989B}"/>
              </a:ext>
            </a:extLst>
          </p:cNvPr>
          <p:cNvSpPr txBox="1"/>
          <p:nvPr/>
        </p:nvSpPr>
        <p:spPr>
          <a:xfrm>
            <a:off x="167950" y="1023956"/>
            <a:ext cx="1160728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Частухоцвіті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Alismatales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однорічні водні або болотні трави. Листки чергові, більш чи менш скупчені біля верхівки кореневища або столона, звичайно з піхвовою основою, іноді з більш чи менш чітким поділом на частини, аналогічні черешкові та пластинці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магноліопсид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жилкування паралельне або дугоподібне. Квітки зібрані в різноманітні суцвіття або поодинокі,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чи маточкові та тичинкові, звичайно актиноморфні,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спіральноциклічні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циклічні, тричленні, з подвійною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простою оцвітиною. Тичинок багато або шість-дев'ять, рідше три; нитки вільні.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трьох, шести, дев'яти або більше (до 15-20) вільних чи лише біля основи зрослих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Насінних зачатків у кожній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один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Alismataceae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чи кілька, а може бути досить багато (з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ламінально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-дисперсною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плацент'ацією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Плоди 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багатолистянки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горішки, вкрай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кістянковидні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Дуже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гетеробатмічний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порядок, котрий поєднує деякі примітивні особливості (переважно в будові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плацентації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з ознаками високої спеціалізації. Об'єднує дві родини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Limnocharitaceae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Alismataceae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16 родів і 111 видів водних, прибережних і болотних рослин, що мають низку примітивних рис у будові квітки та анатомічній структурі (тричленний тип будови квітки,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геміциклічність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часто невизначена кількість тичинок тощо). Ось чому деякі систематики ставлять цей порядок на початку системи Однодольних, виводячи його від викопних примітивних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багатоматочкових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При цьому припускають, що від нього виникла решта порядків Однодольних. Інші ботаніки розглядають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Частухоцвіті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як гілку, що розвинулась від Лілійних або їхніх предків.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40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23560" name="Picture 8" descr="Частуха подорожниковая , водний подорожник алисма подорожникова Alisma  plantago - aquatica: продажа, цена в Ивано-Франковской области. Растения  для пруда от &quot;Зелена садиба&quot; - 956709557">
            <a:extLst>
              <a:ext uri="{FF2B5EF4-FFF2-40B4-BE49-F238E27FC236}">
                <a16:creationId xmlns:a16="http://schemas.microsoft.com/office/drawing/2014/main" id="{A1E5ECE3-B8B6-7A43-5F78-AC13A591B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04" y="0"/>
            <a:ext cx="4916806" cy="655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497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07D737-2B9C-0233-DB33-C9D7585DAF31}"/>
              </a:ext>
            </a:extLst>
          </p:cNvPr>
          <p:cNvSpPr txBox="1"/>
          <p:nvPr/>
        </p:nvSpPr>
        <p:spPr>
          <a:xfrm>
            <a:off x="6811347" y="335845"/>
            <a:ext cx="519015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Шейхцерієцвіті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Sckeuchzeriales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 болотні рослини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симподіальним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кореневищем і стеблом з листками. Листи чергові, лінійні з піхвовою основою; біля основи листкової піхви є густий пазушний ряд волосів. Квітки в термінальних китицях,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актиноморфні, тричленні. Оцвітина зелена, з шести вільних, майже рівних сегментів в 2 колах. Тичинок шість, вільних.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трьох,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шести вільних або злегка зрослих біля основи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неповністю зрослими краями і сидячою,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низбігаючою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покритою сосочками приймочкою. Плоди 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багатолистянки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Порядок монотипний. Не дивлячись на ряд ознак спеціалізації, порядок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Scheuchzeriales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відносно архаїчний. Він має багато спільного з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Alismatales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спільне з ними походження.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40" name="Picture 12" descr="Шейхцерия болотная - Scheuchzeria palustris - Описание таксона - Плантариум">
            <a:extLst>
              <a:ext uri="{FF2B5EF4-FFF2-40B4-BE49-F238E27FC236}">
                <a16:creationId xmlns:a16="http://schemas.microsoft.com/office/drawing/2014/main" id="{DB40458C-E0BC-D6EF-95FF-351B84EE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76" y="1314450"/>
            <a:ext cx="4532186" cy="489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63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27C618-AB7E-1FDC-0A11-BA65F711EF1D}"/>
              </a:ext>
            </a:extLst>
          </p:cNvPr>
          <p:cNvSpPr txBox="1"/>
          <p:nvPr/>
        </p:nvSpPr>
        <p:spPr>
          <a:xfrm>
            <a:off x="6015912" y="335845"/>
            <a:ext cx="609755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Тризубцецвіті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Juncaginales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Багаторічні, кореневищні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однорічні, болотні або зрідка водяні рослини з повністю або, головним чином, базальними листками, черговими, лінійними, з широкою піхвовою основою. Квітки дрібні і малопомітні, в китицях або колосках, звичайно без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 або маточкові та тичинкові, актиноморфні або рідше злегка зигоморфні. Оцвітина зелена, з 6 однакових або неоднакових сегментів в 2 колах, або з 4 сегментів в 2 колах, або з 3 сегментів в 1 колі, чи навіть з 1 сегментом. Тичинок переважно 6,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3,' 4 або 8, чи навіть тільки 1, з дуже короткими нитками.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ереважно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6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рідше з 4, або навіть 1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у роду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Thglochin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3 фертильні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чергуються з 3 стерильними і всі вони зрослись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синкарпний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який в стадії плодоношення розпадається на 3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мерикарпії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Плоди звичайно складені з сухих плодиків, які розкриваються. До порядку належить 3 родини (5 родів і 17 видів), з яких у флорі України представлена лише одна.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04" name="Picture 4" descr="Triglochin maritima (saltmarsh arrow-grass, seaside arrow-grass): Go Botany">
            <a:extLst>
              <a:ext uri="{FF2B5EF4-FFF2-40B4-BE49-F238E27FC236}">
                <a16:creationId xmlns:a16="http://schemas.microsoft.com/office/drawing/2014/main" id="{3CC467FE-B464-9879-46E9-ECD83FF2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98" y="1211580"/>
            <a:ext cx="3982931" cy="531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463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C1E9FA-C4BE-FEEB-EE5D-A5164B7D4FA2}"/>
              </a:ext>
            </a:extLst>
          </p:cNvPr>
          <p:cNvSpPr txBox="1"/>
          <p:nvPr/>
        </p:nvSpPr>
        <p:spPr>
          <a:xfrm>
            <a:off x="339012" y="1143545"/>
            <a:ext cx="1151397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Рдесникоцвіті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Potamogetonales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 або однорічні прісноводні трави. Кореневища і стебла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симподіальні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Potamogeto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na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чи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моноподіальні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Ruppiaceae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Листки чергові або майже супротивні, зрідка в кільцях по три, всі занурені у воду (за винятком ряду видів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Potamogeton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 яких верхні листки плаваючі), сидячі або -з черешками, від ниткоподібних або лінійних до яйцеподібних, а в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Groenlandia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біля основи з трубчастою піхвою. Квітки дрібні, в пазушних або термінальних колосовидних суцвіттях (у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Groenlandia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Ruppia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двоквіткових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які піднімаються над поверхнею води;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актиноморфні, чотиричленні, рідше три- або двочленні. Оцвітина складається з чотирьох окремих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коротконігтиковйх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стулчастих сегментів, 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Ruppia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замінених двома маленькими трикутними лусочками. Тичинок чотири або дві (в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Ruppia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вони протилежні сегментам оцвітини і прирослі до них.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звичайно з (двох-трьох) чотирьох (п’яти-восьми) вільних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приймочки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стилодіях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сидячі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(в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Ruppia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вентрально-апікальні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); в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кожній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одному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менш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звислому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вентральному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насінному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зачатку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складаються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кістянкоподібних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горішкоподібних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плодиків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Близькі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Schejchzeriales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Juncaginales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спільне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ними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походження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Переважно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прісноводні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Включають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107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3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Рдесникові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Рупієві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Обидві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50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24584" name="Picture 8" descr="Рдест плавающий — Википедия">
            <a:extLst>
              <a:ext uri="{FF2B5EF4-FFF2-40B4-BE49-F238E27FC236}">
                <a16:creationId xmlns:a16="http://schemas.microsoft.com/office/drawing/2014/main" id="{85D29DE2-60F6-348C-C7E0-75EC5F184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750093"/>
            <a:ext cx="7143750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630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2FB9F4-DBD6-CF1B-A9AE-EA3EC4F73697}"/>
              </a:ext>
            </a:extLst>
          </p:cNvPr>
          <p:cNvSpPr txBox="1"/>
          <p:nvPr/>
        </p:nvSpPr>
        <p:spPr>
          <a:xfrm>
            <a:off x="6094446" y="715482"/>
            <a:ext cx="609755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en-US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</a:t>
            </a:r>
            <a:r>
              <a:rPr lang="en-US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Камкоцвіті</a:t>
            </a:r>
            <a:r>
              <a:rPr lang="en-US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Zosterales</a:t>
            </a:r>
            <a:r>
              <a:rPr lang="en-US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Занурені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воду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морські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повзучими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моноподальними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кореневищами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з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тонкими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сплюснутими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стеблами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чергові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дворядні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лінійні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ниткоподібні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біля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піхвові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піхви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прилистковими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краями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Квітки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сидячі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розміщені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дворядно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одній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стороні-сплюснутої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початковидного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суцвіття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тичинкові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однодомні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дводомні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Оцвітина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відсутня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Тичинкові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квітки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редуковані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сидячого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пиляка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одного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плодолистка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кістянковидні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Zosterales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високоспеці'алізована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група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морських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систематичне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положення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якої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зовсім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ясне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Можливо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Zosterales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походять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прісноводної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Aponogetonaceae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(з відповідного порядку), з якою вони мають багато спільного в будові суцвіття. До порядку належить одна невелика родина.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8" name="Picture 8" descr="An Arum lily flowering amongst a hedgerow Stock Photo - Alamy">
            <a:extLst>
              <a:ext uri="{FF2B5EF4-FFF2-40B4-BE49-F238E27FC236}">
                <a16:creationId xmlns:a16="http://schemas.microsoft.com/office/drawing/2014/main" id="{A0D6B147-CDB0-80EA-27B9-6D293B7E6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16" y="1148845"/>
            <a:ext cx="4271294" cy="57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733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90CA58-D540-6437-0618-6C9E583CDC13}"/>
              </a:ext>
            </a:extLst>
          </p:cNvPr>
          <p:cNvSpPr txBox="1"/>
          <p:nvPr/>
        </p:nvSpPr>
        <p:spPr>
          <a:xfrm>
            <a:off x="6531429" y="335845"/>
            <a:ext cx="551672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Наядоцвіті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Najadales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Занурені в прісну або солонувату воду однорічні або багаторічні трави з тонкими і дуже розгалуженими стеблами. Листки майже супротивні або частіше в несправжніх кільцях по 3, лінійні, біля основи піхвові. Квітки дуже дрібні, поодинокі або іноді по кілька на дуже редукованих пазушних пагонах, маточкові та тичинкові, переважно однодомні. Тичинкові квітки складаються з 1 тичинки, маточкові з 1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плодолистка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Плоди нерозкривні, спочатку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сукулентним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 пізніше сухим оплоднем, який щільно облягає насінину. Порядок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Najadales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дуже ізольований, дуже редукований і спеціалізований. Його споріднені зв'язки не цілком ясні, але скоріше всього він зв'язаний спільним походженням з родиною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Zannichelaceae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(з попереднього порядку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Cymodoceales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Порядок включає 1 невелику родину.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608" name="Picture 8" descr="Наяда гваделупская (Najas guadelupensis) | содержание, размножение">
            <a:extLst>
              <a:ext uri="{FF2B5EF4-FFF2-40B4-BE49-F238E27FC236}">
                <a16:creationId xmlns:a16="http://schemas.microsoft.com/office/drawing/2014/main" id="{CFE8E760-27BC-550F-5018-7D26FE288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04" y="1725930"/>
            <a:ext cx="6257925" cy="375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871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62144C-5559-3D7C-B5D4-334F9433B663}"/>
              </a:ext>
            </a:extLst>
          </p:cNvPr>
          <p:cNvSpPr txBox="1"/>
          <p:nvPr/>
        </p:nvSpPr>
        <p:spPr>
          <a:xfrm>
            <a:off x="189722" y="1125141"/>
            <a:ext cx="118125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ЛІЛІІДИ (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LILІІDAE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Найбільший серед Однодольних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Liliopsida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підклас, який охоплює 21 порядок, близько 78 родин з численними родами та видами, поширеними на всіх континентах, як в областях з помірним кліматом, так і в тропіках і субтропіках обох півкуль. Серед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ліліїд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є родини з архаїчними, примітивними ознаками (неповне зростання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примітивної будови пилок, гіпертрофований ендосперм, наприклад,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Melanthiaceae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і більш розвинуті, спеціалізовані, такі як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Orchidaceae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котрі досягли високого рівня еволюційного розвитку.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56" name="Picture 12" descr="liliidae2">
            <a:extLst>
              <a:ext uri="{FF2B5EF4-FFF2-40B4-BE49-F238E27FC236}">
                <a16:creationId xmlns:a16="http://schemas.microsoft.com/office/drawing/2014/main" id="{CC7E0415-433D-E47C-B29D-0F3EE2792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" y="3257651"/>
            <a:ext cx="4530090" cy="339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Asteraceae: Subfamília Liliidae">
            <a:extLst>
              <a:ext uri="{FF2B5EF4-FFF2-40B4-BE49-F238E27FC236}">
                <a16:creationId xmlns:a16="http://schemas.microsoft.com/office/drawing/2014/main" id="{A002CE4C-7841-FB86-B3C0-DA9341F9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38" y="3257651"/>
            <a:ext cx="4530091" cy="339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738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F02ED2-6B24-3DEA-5DBD-F28039D55FD2}"/>
              </a:ext>
            </a:extLst>
          </p:cNvPr>
          <p:cNvSpPr txBox="1"/>
          <p:nvPr/>
        </p:nvSpPr>
        <p:spPr>
          <a:xfrm>
            <a:off x="166396" y="1086859"/>
            <a:ext cx="1185920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6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Лілієцвіті</a:t>
            </a:r>
            <a:r>
              <a:rPr lang="uk-UA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6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Liliales</a:t>
            </a:r>
            <a:r>
              <a:rPr lang="uk-UA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Багаторічні, іноді однорічні трави,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рідісо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дерев'янисті і з вторинним ростом (деякі </a:t>
            </a:r>
            <a:r>
              <a:rPr lang="uk-UA" sz="16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Iridaceae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звичайно з добре  розвинутими підземними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запасаючими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органами (кореневища, бульби, бульбоцибулини або цибулини). Листки по всьому стеблу або тільки базальні, чергові, часто дворядні, біля основи піхвові, від лінійних до яйцевидних. Квітки від дрібних до досить великих, у різноманітних суцвіттях, рідше поодинокі,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 або рідше маточкові та тичинкові, актиноморфні або більш чи менш зигоморфні, тричленні. Сегменти оцвітини в двох однакових колах або оцвітина більш чи менш явно розчленована на чашечку і віночок; сегменти вільні або більш чи менш зрослі. Тичинок шість у двох колах, рідше три,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дев'ять або 12; нитки вільні або більш чи менш зрослі.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трьох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звичайно більш чи менш зрослих, але в деяких найбільш архаїчних форм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карпели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вільні майже до основи;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стилодії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вільні, частіше більш чи менш зрослі; зав'язь верхня,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напівнижня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нижня, з численними, кількома або іноді двома насінними зачатками. Плоди в найбільш архаїчних форм —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багатолистянки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 решти — коробочки. Щодо обсягу порядку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Лілієцвіті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 систематиків немає єдиної думки. Вони відносять до нього від шести до десяти і навіть 20 родин. Зокрема, А.Л.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Тахтаджян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налічує в ньому дев'ять родин (разом з родиною Півникові), 149 родів та до 2820 видів. Найтиповішою, хоча й дещо ізольованою, є родина Лілійні. Проте деякі вчені тісно .зближують її з іншими родинами порядку. Палеоботанічні дані свідчать про древність порядку. Припускають, що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Лілієцвіті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виникли від якихось примітивних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Магноліід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класу Дводольних і, в свою чергу, дали початок кільком лініям еволюції Однодольних. Зокрема, внаслідок пристосування до комахозапилення розвинулось дві ентомофільні спеціалізовані лінії еволюції —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Бананоцвіті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Зозулинцецвіті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Спрощення квітки у зв'язку з переходом до вітрозапилення призвело до виникнення ряду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анемофільних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ліній- розвитку Однодольних —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Ситникоцвітих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Осокоцвітих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Злакоцвітих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1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CD1B47-48A9-1EFB-BF2E-274C443DA05B}"/>
              </a:ext>
            </a:extLst>
          </p:cNvPr>
          <p:cNvSpPr txBox="1"/>
          <p:nvPr/>
        </p:nvSpPr>
        <p:spPr>
          <a:xfrm>
            <a:off x="236375" y="1244722"/>
            <a:ext cx="1171924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indent="-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 ЛІЛЮПСИДИ, АБО ОДНОДОЛЬНІ (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LILIOPSIDA, 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indent="-450215" algn="just"/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MONOCOTYLEDONES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Зародок з однією сім'ядолею. Сім'ядолі звичайно з двома головними провідними пучками. Листки з паралельним жилкуванням, рідше жилкування дугоподібне і ще рідше — пальчасте або перисте. Жилкування звичайно замкнуте. Листки, як правило, не розчленовані на черешок і пластинку, іноді більш чи менш диференційовані, але в таких випадках вони не гомологічні черешкові і пластинці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магноліопсид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(вторинного походження), часто з основою у вигляді піхви. Кількість листових слідів звичайно значна.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брактеоли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непарні. Провідна система стебла складається з багатьох окремих провідних пучків , іноді з двох або більше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кілець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провідних пучків; останні звичайно позбавлені камбію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спостерігається залишковий пучковий камбій). Флоема без паренхіми. Звичайно немає чіткої диференціації кори і серцевини. Первинний корінець рано відмирає, замінюючись системою адвентивних коренів, які звичайно утворюють мичкувату кореневу систему. Чохлик і епідерма кореня мають в онтогенезі різне походження. Трави, іноді вторинні деревоподібні форми. Квітки звичайно тричленні, іноді чотири- або двочленні. Нектарники переважно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септальні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Оболонка пилкових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зерен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звичайно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однокольпатна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або похідних від неї типів (найчастіше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однопоратна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518740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7178" name="Picture 10" descr="liliales">
            <a:extLst>
              <a:ext uri="{FF2B5EF4-FFF2-40B4-BE49-F238E27FC236}">
                <a16:creationId xmlns:a16="http://schemas.microsoft.com/office/drawing/2014/main" id="{1F696F6F-4DC3-19D6-A862-CCD8ADBE3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30" y="430053"/>
            <a:ext cx="7997190" cy="599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945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F008EE-F29D-CAA1-D07D-D8E83C34A4DC}"/>
              </a:ext>
            </a:extLst>
          </p:cNvPr>
          <p:cNvSpPr txBox="1"/>
          <p:nvPr/>
        </p:nvSpPr>
        <p:spPr>
          <a:xfrm>
            <a:off x="343677" y="1282959"/>
            <a:ext cx="1150464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2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22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Амарилісоцвіті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22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Amaryllidales</a:t>
            </a:r>
            <a:r>
              <a:rPr lang="uk-UA" sz="22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Трави (кореневищні, цибулясті або з потовщеними коренями) або більш чи менш деревоподібні рослини, часто з вторинним ростом. Корені часто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контрактильні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Листки чергові,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дворядні, переважно з піхвовою основою, нерідко товсті і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сукулентні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або, навпаки, сухі і жорсткі, іноді редуковані. Квітки від дрібних до великих, у різноманітних суцвіттях, іноді поодинокі,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 або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маточкові та тичинкові, актиноморфні або більш чи менш зигоморфні, тричленні. Сегментів оцвітини шість у двох колах, вільних або. частіше більш-менш зрослих; іноді зовнішнє коло дуже відрізняється від внутрішнього. Тичинок шість в двох колах, іноді лише три тичинки, вільних або прирослих до трубки оцвітини.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трьох зрослих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із стовпчиком з точковою головчастою або трилопатевою приймочкою; зав'язь майже верхня або нижня,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тригнізда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рідше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одногнізда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одним, а частіше двома-багатьма насінними зачатками. Плоди — коробочки, горіхи чи ягоди.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Амарилісоцвіті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походять від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Мелантієвих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До порядку входить 15 родин, 221 рід і майже 4570 видів.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43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5"/>
            <a:ext cx="2112925" cy="1023956"/>
          </a:xfrm>
          <a:prstGeom prst="rect">
            <a:avLst/>
          </a:prstGeom>
        </p:spPr>
      </p:pic>
      <p:pic>
        <p:nvPicPr>
          <p:cNvPr id="48132" name="Picture 4" descr="Амариліс: посадка і догляд у відкритому грунті й в домашніх умовах - Matla  Flowers">
            <a:extLst>
              <a:ext uri="{FF2B5EF4-FFF2-40B4-BE49-F238E27FC236}">
                <a16:creationId xmlns:a16="http://schemas.microsoft.com/office/drawing/2014/main" id="{1A73B8DE-3A30-F55A-277F-8BCFC355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45344"/>
            <a:ext cx="8492490" cy="530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55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5B49CB-BCCF-4B75-17F8-DDA75D7DB228}"/>
              </a:ext>
            </a:extLst>
          </p:cNvPr>
          <p:cNvSpPr txBox="1"/>
          <p:nvPr/>
        </p:nvSpPr>
        <p:spPr>
          <a:xfrm>
            <a:off x="157065" y="1246182"/>
            <a:ext cx="118778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Холодкоцвіті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Asparagales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Включає 8 родин, 41 рід і до 785 видів. Багаторічні трави або більш чи менш деревоподібні рослини з вторинним ростом. Підземні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запасаючі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органи часто у вигляді кореневищ або потовщених коренів. Листки по всьому стеблу або лише базальні, чергові, іноді стеблові, супротивні або кільчасті, сидячі, а іноді (в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Aspidistra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Majanthemum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на черешках, часто скупчені у вигляді розеток на верхівках повітряних гілок або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Sansevieria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на верхівці кореневища. Квітки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анітних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суцвіттях, рідше поодинокі,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рідше маточкові та тичинкові, актиноморфні, як правило, тричленні. Сегментів оцвітини шість у двох більш-менш однакових колах, вільних або зрослих. Тичинок звичайно шість (рідше чотири, вісім) в двох колах, вільних або прирослих до трубки оцвітини, між собою вільних або зрослих пиляками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Ruscaceae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чи нитками.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двох зрослих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більш-менш зрослими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стилодіями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; зав'язь верхня, дуже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напівнижня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нижня,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тригнізда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одногнізда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одним — кількома насінними зачатками в кожному гнізді. Плоди ягодоподібні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коробочки з м'ясистим насінням.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Asparagales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походять, безперечно, від предків типу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Melanthiaceae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До порядку належать вісім родин, поширених в обох півкулях переважно в областях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аридним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субаридним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кліматом. В Україні ростуть у дикому стані представники трьох родин; більшість з них весняні лісові рослини.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21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2562AD4-BFA7-7775-1A96-4F6F56C8D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49160" name="Picture 8" descr="Холодок тонколистий — Вікіпедія">
            <a:extLst>
              <a:ext uri="{FF2B5EF4-FFF2-40B4-BE49-F238E27FC236}">
                <a16:creationId xmlns:a16="http://schemas.microsoft.com/office/drawing/2014/main" id="{73F28A26-8B10-5333-D5DC-E6E631A4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8" y="1422398"/>
            <a:ext cx="3785236" cy="504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 descr="Аспарагус - батьківщина рослини, корисні властивості, значення квітки,  енергетика, відео">
            <a:extLst>
              <a:ext uri="{FF2B5EF4-FFF2-40B4-BE49-F238E27FC236}">
                <a16:creationId xmlns:a16="http://schemas.microsoft.com/office/drawing/2014/main" id="{5D3C1884-9177-C5FA-BC46-A075D3AF8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70" y="1422398"/>
            <a:ext cx="6480810" cy="49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873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D3874-3492-2DDE-791C-FF5AAF639182}"/>
              </a:ext>
            </a:extLst>
          </p:cNvPr>
          <p:cNvSpPr txBox="1"/>
          <p:nvPr/>
        </p:nvSpPr>
        <p:spPr>
          <a:xfrm>
            <a:off x="5959929" y="335845"/>
            <a:ext cx="609755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Діоскорейноцвіті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Dioscoreales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Включає 5 родин, 16 родів та 747 видів. Трави або рідше чагарники, переважно ліани, з кореневищем або бульбою, в яких запасається крохмаль. Вторинний ріст зустрічається іноді лише в бульбах видів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Diosco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Листки чергові, супротивні або кільчаті, сидячі або частіше черешкові, цілісні або рідше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пальчаті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перистолопатеві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перисторозсічені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Квітки в різноманітних суцвіттях, переважно пазушних, або поодинокі,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або маточкові та тичинкові, актиноморфні. Оцвітина і андроцей звичайно три-,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п'ятичленні. Оцвітина з б сегментів у 2 колах або з 5 сегментів в 1 колі; сегменти більш-менш зрослі. Тичинок б в 2 колах, 4 в 2 колах або 5, вільних або зрослих нитками, часто прирослих до сегментів оцвітини.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2, 3, 4 або більше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вільними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стилодіями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стовпчиком,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приймочка майже сидяча, зав'язь три- або1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одногнізда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Плоди — коробочки або нерозкривні і в такому випадку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ягодопоодібні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рідше сухі.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5778" name="Picture 2" descr="Dioscoreales — Вікіпедія">
            <a:extLst>
              <a:ext uri="{FF2B5EF4-FFF2-40B4-BE49-F238E27FC236}">
                <a16:creationId xmlns:a16="http://schemas.microsoft.com/office/drawing/2014/main" id="{36E13E83-6810-DE04-D817-24A02DC8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252" y="511978"/>
            <a:ext cx="356235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672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1AAFBC-3DDA-248C-5A70-DB777EED9CA2}"/>
              </a:ext>
            </a:extLst>
          </p:cNvPr>
          <p:cNvSpPr txBox="1"/>
          <p:nvPr/>
        </p:nvSpPr>
        <p:spPr>
          <a:xfrm>
            <a:off x="8005665" y="1166842"/>
            <a:ext cx="40144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Зозулинцецвіті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Orc</a:t>
            </a:r>
            <a:r>
              <a:rPr lang="en-US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idales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Найхарактернішою рисою порядку є редукція кількості тичинок до двох або навіть до однієї, причому нитками вони зростаються зі стовпчиком, утворюючи колонку (так званий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гіностемій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Зигоморфія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квіток, яскраве забарвлення їх, наявність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полініїв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(склеєного в грудочку пилку) і утворення величезної кількості дуже дрібного насіння є також специфічними особливостями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Зозулинцецвітих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4754" name="Picture 2" descr="Зозулинець: посадка й догляд, вирощування з насіння, види з фото">
            <a:extLst>
              <a:ext uri="{FF2B5EF4-FFF2-40B4-BE49-F238E27FC236}">
                <a16:creationId xmlns:a16="http://schemas.microsoft.com/office/drawing/2014/main" id="{51A4A658-DE2F-7D79-F94D-84230A74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95" y="1166842"/>
            <a:ext cx="5496975" cy="539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240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B6E4D0-0C0F-D4E3-3CD3-90596BDA73BA}"/>
              </a:ext>
            </a:extLst>
          </p:cNvPr>
          <p:cNvSpPr txBox="1"/>
          <p:nvPr/>
        </p:nvSpPr>
        <p:spPr>
          <a:xfrm>
            <a:off x="194387" y="1023956"/>
            <a:ext cx="1180322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Бромелієцвіті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Bromeliales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Переважно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епіфітні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трави, іноді надземні ксерофіти. Стебло звичайно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вкорочене,.але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багато видів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епіфітного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роду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Tillandsia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мають видовжене стебло, а види роду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більш чи менш дерев'янисте, яке в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rainmondii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досягає заввишки 10 м; у деяких видів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Pitcairnia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стебло витке. Листки чергові, переважно в базальних розетках, рідше стеблові, біля основи більш чи менш піхвові, прості, цілісні, цілокраї або по краях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колючопилчасті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 паралельним жилкуванням, часто дуже тверді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ксероморфні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 товстою кутикулою і добре розвинутою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водозапасаючою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паренхімою між епідермою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хлоренхімою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для листків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Bromeliaceae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дуже характерні особливі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водопоглинаючі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луски, що складаються з ніжки і одношарового щитка. В більшості видів підродини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Bromelioideae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листкові піхви розширені і краями щільно охоплюють одна одну, утворюючи ємкості, в яких під час дощу накопичується часто досить багато води. Квітки зібрані в прості або складні китиці, колоски або волоті,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поодинокі, звичайно з добре розвинутою яскраво забарвленою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брактеєю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 майже завжди більш інтенсивного кольору, ніж квітки. Останні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-тичинкові, іноді функціонально маточкові та тичинкові, здебільшого актиноморфні, майже завжди тричленні. Оцвітина звичайно з чітко відокремленими чашечкою і віночком. Чашолистків і пелюсток по три, причому складені в бруньці чашолистки скручені наліво, а пелюстки — направо. Чашолистки зелені і трав'янисті або більш чи менш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пелюстковидні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вільні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а'бо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зрослі біля основи.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90222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209044-5848-760F-94E4-D69D4BBD6D19}"/>
              </a:ext>
            </a:extLst>
          </p:cNvPr>
          <p:cNvSpPr txBox="1"/>
          <p:nvPr/>
        </p:nvSpPr>
        <p:spPr>
          <a:xfrm>
            <a:off x="307910" y="1461931"/>
            <a:ext cx="1181255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Пелюстки від лінійних до яйцеподібних, вільні або зрослі в коротку трубку, часто яскраво забарвлені, як правило, на внутрішній стороні біля основи з парою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язичкоподібних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придатків. Тичинок шість в двох колах; нитки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вузькострічковидні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 квітках із зрослопелюстковим віночком — більш чи менш зрослі з пелюстками.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трьох зрослих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звичайно з довгим, тонким, на верхівці більш або менш трилопатевим стовпчиком. Зав'язь верхня, нижня або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напівнижня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тригніада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звичайно з більш чи менш численними насінними зачатками. Плоди — звичайно коробочки або частіше ягоди, як у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Bromelioideae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В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Ananas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Pseudoananas</a:t>
            </a:r>
            <a:r>
              <a:rPr lang="uk-UA" sz="22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окремі ягоди зростаються в супліддя.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Bromeliales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споріднені, з одного боку, з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Agavaeae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іншого — з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Repateaceae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Комеліноцвітих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Ймовірно,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Bromeliales</a:t>
            </a:r>
            <a:r>
              <a:rPr lang="uk-UA" sz="22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 спільне походження з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Agavaceae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i спорідненими родинами. Порядок монотипний.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76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69634" name="Picture 2" descr="Бромелія: догляд в домашніх умовах, пересадка і розмноження">
            <a:extLst>
              <a:ext uri="{FF2B5EF4-FFF2-40B4-BE49-F238E27FC236}">
                <a16:creationId xmlns:a16="http://schemas.microsoft.com/office/drawing/2014/main" id="{82FA6C47-0221-913E-BD71-EC657CB53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85" y="286703"/>
            <a:ext cx="9124950" cy="64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202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6F5803-CE3F-BC12-E2B1-C89B84981A31}"/>
              </a:ext>
            </a:extLst>
          </p:cNvPr>
          <p:cNvSpPr txBox="1"/>
          <p:nvPr/>
        </p:nvSpPr>
        <p:spPr>
          <a:xfrm>
            <a:off x="269033" y="1142657"/>
            <a:ext cx="1165393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Найбільш примітивним типом пилкових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зерен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ліліопсид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однокольпатні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тектонно-колумелятний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пилок типу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Butomus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Примітивні представники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Alismatidae</a:t>
            </a:r>
            <a:r>
              <a:rPr lang="uk-UA" sz="22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мають певні риси схожості з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Nymphaeales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особливо з родиною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Cabombaceae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Вважають, що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Nymphaeales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архаїчні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ліліопсиди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мають лише спільне походження від гіпотетичної вимерлої групи кореневищних трав'янистих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магноліопсид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 яких був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апокарпний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гінецей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карпелами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із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ламінально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-дисперсною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плацентацією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однокольпатними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(але, можливо, вже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колумелятними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пилковими зернами,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безсудинною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ксилемою і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неотенічниміи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безчерешковими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листками. Традиційний поділ Покритонасінних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на.Однодольні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Дводольні налічує майже 300 років і зберігся у навчальній літературі та багатьох системах. У природних системах спочатку розглядали звичайно Однодольні (як простішу групу за тогочасними уявленнями), а потім Дводольні. Такий порядок розміщення лишався і в деяких еволюційних, або філогенетичних, системах. У сучасних системах спочатку розглядають Дводольні, а потім Однодольні, виходячи не з формальних, а з філогенетичних міркувань. </a:t>
            </a:r>
            <a:endParaRPr lang="ru-UA" sz="2200" dirty="0"/>
          </a:p>
        </p:txBody>
      </p:sp>
    </p:spTree>
    <p:extLst>
      <p:ext uri="{BB962C8B-B14F-4D97-AF65-F5344CB8AC3E}">
        <p14:creationId xmlns:p14="http://schemas.microsoft.com/office/powerpoint/2010/main" val="2259587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F8CC1A-2573-4D6F-1FA5-43D4F86AACD1}"/>
              </a:ext>
            </a:extLst>
          </p:cNvPr>
          <p:cNvSpPr txBox="1"/>
          <p:nvPr/>
        </p:nvSpPr>
        <p:spPr>
          <a:xfrm>
            <a:off x="335903" y="1023956"/>
            <a:ext cx="1170991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Імбироцвіті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20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Zingiberales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або </a:t>
            </a:r>
            <a:r>
              <a:rPr lang="uk-UA" sz="20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Musales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Включає 8 родин, до 92 родів та понад 2160 видів. Багаторічники із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симподіальними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часто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бульподібно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потовщеними і крохмалистими кореневищами або невеликі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вториннодеревні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 (деякі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Strelitziacead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з простим негалузистим стовбуром і без вторинного росту. Листки дворядні, рідше спіральні, від невеликих до дуже великих, з добре вираженими піхвовими черешками і простою, цілісною, звичайно широкою пластинкою з товстою середньою жилкою, від якої відходять паралельні бічні жилки; листки складені в бруньці, скручені. Квітки в термінальних, рідше пазушних (як у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Ravenala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рацемозних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суцвіттях, звичайно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маточково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-тичинкові, більш чи менш зигоморфні або асиметричні, тричленні. Оцвітина з шести сегментів — трьох чашолистків і трьох пелюсток; чашолистки вільні або зрослі біля основи в трубку,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зрослі у відкриту структуру, схожу на покривало; зелені, іноді більш чи менш забарвлені, пелюстки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вичайно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дуже не схожі одна на одну, вільні або частіше зрослі між собою, іноді деякі з них прирослі до чашолистків. У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Ravenala</a:t>
            </a:r>
            <a:r>
              <a:rPr lang="uk-UA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деяких видів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Ensete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шість тичинок, але у решти представників порядку — п'ять тичинок, а шоста відсутня; або лише одна тичинка функціонує, а інші перетворилися в забарвлені плоскі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пелюстковидні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стамінодії або ж відсутні. В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Cannaceae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Maranthaceae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збереглась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лише одна половина пиляка.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3074007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9B6EC4-E168-480E-D7E6-40EBD78CE0BD}"/>
              </a:ext>
            </a:extLst>
          </p:cNvPr>
          <p:cNvSpPr txBox="1"/>
          <p:nvPr/>
        </p:nvSpPr>
        <p:spPr>
          <a:xfrm>
            <a:off x="363894" y="1748260"/>
            <a:ext cx="1161661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трьох зрослих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звичайно з довгим плоским стовпчиком з головчастою або трилопатевою приймочкою. Зав'язь нижня,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тригнізда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або рідше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одногнізда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одним-багатьма насінними зачатками. Плоди — звичайно коробочки, іноді горіхи або ягоди. Споріднені з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надпорядками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Lilianei</a:t>
            </a:r>
            <a:r>
              <a:rPr lang="uk-UA" sz="22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Bromelianei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ймовірно, мають спільне з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Bromelialesпоходження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 древніх предків із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надпорядку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Lilianae</a:t>
            </a:r>
            <a:r>
              <a:rPr lang="uk-UA" sz="22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Zingilberales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певною мірою схожі також з </a:t>
            </a:r>
            <a:r>
              <a:rPr lang="uk-UA" sz="22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Commelinales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(включаючи розміщення зародка в насінні та наявність крохмалю як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запасаючої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речовини і двох типів поживної тканини ендосперму та перисперму). Більш архаїчними в межах порядку слід розглядати родини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Стрелітцієві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Бананові і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Геліконієві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Решта родин помітно більш прогресивно розвинута. Порядок об'єднує вісім родин.</a:t>
            </a:r>
            <a:endParaRPr lang="ru-U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31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68610" name="Picture 2" descr="Як і де росте імбир, його властивості та як його виростити самому">
            <a:extLst>
              <a:ext uri="{FF2B5EF4-FFF2-40B4-BE49-F238E27FC236}">
                <a16:creationId xmlns:a16="http://schemas.microsoft.com/office/drawing/2014/main" id="{C618E464-64C9-DD7E-0605-AAE9555B9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64" y="1023956"/>
            <a:ext cx="9019895" cy="50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804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C61D7-A926-E42C-E233-AC125F03BFC3}"/>
              </a:ext>
            </a:extLst>
          </p:cNvPr>
          <p:cNvSpPr txBox="1"/>
          <p:nvPr/>
        </p:nvSpPr>
        <p:spPr>
          <a:xfrm>
            <a:off x="306355" y="1166842"/>
            <a:ext cx="11579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Ситникоцвіті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Juncales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Багаторічні або рідше однорічні трави,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досить великі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чагарникоподібні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рослини без вторинного росту. Листки чергові, прості, цілісні або циліндричні, з відкритою чи замкнутою піхвою і більш або менш видовженою, лінійною чи ниткоподібною пластинкою з паралельним жилкуванням, іноді редукованою до піхви. Квітки зібрані в різноманітні суцвіття,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поодинокі, дрібні та невиразні,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-тичинкові,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маточкові та тичинкові і дводомні, актиноморфні, здебільшого тричленні. Оцвітина звичайно маленька, плівчаста; сегментів оцвітини шість в двох колах, рідше (внаслідок випадання внутрішнього кола) їх три,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тільки два.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трьох зрослих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стилодії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вільні або частіше зрослі в короткий чи лінійний стовпчик з трьома довгими ниткоподібними лінійними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ланцетовидними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приймочковими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гілками. Зав'язь верхня, три- чи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одногнізда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 одним-багатьма насінними зачатками в кожній картелі. Плоди — майже завжди коробочки з трьома-багатьма насінинами,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нерозкривні. Ряд ботаніків розглядають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Juncales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як редуковану групу, 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Галлір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виводить'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Juncaceae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від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Liliaceae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Asphodeloideae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Припускають, що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Ситникоцвіті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походять безпосередньо від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Лілієцвітих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оскільки існує велика схожість у будові квітки, хоча з переходом до анемофілії квітка їх втратила яскравість. До порядку входить дві родини і дев'ять родів та понад 400 видів.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740162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66562" name="Picture 2" descr="Ситник — Википедия">
            <a:extLst>
              <a:ext uri="{FF2B5EF4-FFF2-40B4-BE49-F238E27FC236}">
                <a16:creationId xmlns:a16="http://schemas.microsoft.com/office/drawing/2014/main" id="{30A94620-9550-EA61-B70D-C6A5567A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690" y="511978"/>
            <a:ext cx="7665720" cy="57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918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99306C-72A7-8492-7F6F-1AF2A92CEC03}"/>
              </a:ext>
            </a:extLst>
          </p:cNvPr>
          <p:cNvSpPr txBox="1"/>
          <p:nvPr/>
        </p:nvSpPr>
        <p:spPr>
          <a:xfrm>
            <a:off x="217714" y="1361956"/>
            <a:ext cx="11756571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6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Порядоїс</a:t>
            </a:r>
            <a:r>
              <a:rPr lang="uk-UA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6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Осокоцвіті</a:t>
            </a:r>
            <a:r>
              <a:rPr lang="uk-UA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6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Cyperales</a:t>
            </a:r>
            <a:r>
              <a:rPr lang="uk-UA" sz="16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Осокові раніше об'єднували із Злаками в один порядок Лускоцвіті, виходячи з того, що квітки в обох родин голі і мають тільки лусочки. Згодом, однак, було виявлено значну відмінність у будові квітки, зародка, плодів цих рослин; і обидва порядки та їхні родини почали розглядати окремо. Здебільшого багаторічники, часто кореневищні трави,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однорічні, дуже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майже деревоподібні рослини, але без вторинного росту. Кореневища підземні,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симподіальні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бульбоподібні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містять крохмаль. Стебла звичайно тригранні, переважно суцільні (не порожнисті), часто безлисті. Листки чергові, дуже часто трирядні, майже завжди з піхвою (як правило, сидячою) і звичайно вузькою або більш чи менш видовженою пластинкою з паралельним жилкуванням, котра іноді буває редукована або пригнічена. Квітки дрібні, невиразні, зібрані в дрібні колоски, які здебільшого, в свою чергу, утворюють складні суцвіття;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поодинокі, сидячі в пазухах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листкоподібних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брактей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розміщених тісно спірально або в два ряди,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часто маточкові та тичинкові (рослини однодомні або дуже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дводомні). Оцвітина в архаїчних родів із шести сегментів у двох колах, але звичайно вона дуже редукована (до коротких лусочок, щетинок або волосків) або відсутня;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оцвітина майже віночковидна. Тичинок найчастіше три, рідше дві або одна, дуже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шість.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трьох, рідше з двох або чотирьох зрослих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із стовпчиком, котрий закінчується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приймочковими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гілками, кількість яких дорівнює кількості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Зав'язь верхня, з одним насінним зачатком. Плоди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горіховидні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кістянковидні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нерозкривні, звичайно тригранні </a:t>
            </a:r>
            <a:r>
              <a:rPr lang="uk-UA" sz="16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Cyperales</a:t>
            </a:r>
            <a:r>
              <a:rPr lang="uk-UA" sz="16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походять від найбільш архаїчних груп </a:t>
            </a:r>
            <a:r>
              <a:rPr lang="uk-UA" sz="16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Juncales</a:t>
            </a:r>
            <a:r>
              <a:rPr lang="uk-UA" sz="16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Обидва порядки мають багато спільного. До цього порядку належить тільки одна родина — Осокові з двома-трьома підродинами.</a:t>
            </a:r>
            <a:endParaRPr lang="ru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90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64514" name="Picture 2" descr="Осока черная Carex nigra 95грн - Купить осока на Ботанике">
            <a:extLst>
              <a:ext uri="{FF2B5EF4-FFF2-40B4-BE49-F238E27FC236}">
                <a16:creationId xmlns:a16="http://schemas.microsoft.com/office/drawing/2014/main" id="{8C823874-F82D-F545-0AAA-FF87AE95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4" y="1176957"/>
            <a:ext cx="4074795" cy="544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Осока Variegata (Вариегата)🌱 - купить корневища и саженцы в горшках в  Украине | FLORIUM.UA✓">
            <a:extLst>
              <a:ext uri="{FF2B5EF4-FFF2-40B4-BE49-F238E27FC236}">
                <a16:creationId xmlns:a16="http://schemas.microsoft.com/office/drawing/2014/main" id="{A9A7F6C8-BE4D-559E-DA95-ECC8A9F96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980" y="1352550"/>
            <a:ext cx="5097780" cy="509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264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5F37DA-1F94-E391-343D-E6F4BFD5F27B}"/>
              </a:ext>
            </a:extLst>
          </p:cNvPr>
          <p:cNvSpPr txBox="1"/>
          <p:nvPr/>
        </p:nvSpPr>
        <p:spPr>
          <a:xfrm>
            <a:off x="175726" y="1023956"/>
            <a:ext cx="1184054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Тонконогоцвіті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Багаторічні або рідше однорічні чи дворічні трави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вториннодеревоподібні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рослини з більш чи менш здерев'янілим стеблом, але без вторинного росту. Стебла звичайно порожнисті в меживузлях або рідше суцільні. Листки чергові, дворядні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спіральні, дуже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трирядні, диференційовані на довгу і відкриту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рідко'замкнуту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піхву і на звичайно довгу і вузьку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паралельнонервну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пластинку, яка, проте, у деяких тропічних представників буває широкою, а у роду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Phyllorachis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(Південна і тропічна Африка) навіть стріловидною. 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Bambusoideae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листки з більш чи менш ясно виявленими черешками. Вздовж межі пластинки і піхви розміщений язичок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ligula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звичайно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плівчатий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іноді прозорий або представлений рядом волосків або ледве помітним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гребенем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язичок повністю відсутній. Квітки дуже сильно редуковані,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-тичинкові або іноді маточкові та тичинкові, зібрані в колосоподібні або волотеві складні суцвіття, які складені з елементарних суцвіть — колосків. Кожний колосок складається з часто більш або менш зигзагоподібної осі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rachilla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яка несе 2 майже супротивні ряди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брактей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що тісно налягають одна на одну. Найнижчі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брактеї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glume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звичйно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сама нижня пара, рідше лише одна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брактея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або, навпаки, до б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брактей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стерильні, решта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брактей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(одна або більше) несуть кожна в своїй пазусі дуже коротку вісь квітки, самий нижній лусковидний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звичайноо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плівчастий лист якої супротивний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брактеї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квітки і через це обернений своєю спинкою до осі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брактеї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866692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03EB80-AC0B-BCB6-916A-F6B58CEC6647}"/>
              </a:ext>
            </a:extLst>
          </p:cNvPr>
          <p:cNvSpPr txBox="1"/>
          <p:nvPr/>
        </p:nvSpPr>
        <p:spPr>
          <a:xfrm>
            <a:off x="0" y="1126592"/>
            <a:ext cx="1181255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квітки називається нижньою квітковою лускою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lemma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а лусковидний лист на осі квітки називається верхньою квітковою лускою. Над верхньою квітковою лускою розміщені 2 або рідше 3 плівочки,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лодикули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являють собою маленькі безколірні утвори, які під час цвітіння набухають і цим викликають розкривання квітки.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лодикули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відсутні. Верхня квіткова луска утворилась в результаті зростання 2 сегментів зовнішнього кола оцвітини. Іноді спостерігається і третій сегмент зовнішнього кола, супротивний нижній квітковій лусці. Внутрішнє ж коло оцвітини представлене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лодикулами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В квітці такого роду, як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Arundinaria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збереглося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відносно крупних сегменти внутрішнього кола оцвітини, достатньо добре розвинутих і великих. На відміну від решти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Роасеае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вони ще не перетворилися в типові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лодикули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не набухають. Тичинок у більш архаїчних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Роасеае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звичайно б, але у більшості 3 тичинки, рідше 1, 2, 4 або 5 (у деяких із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Bambusoideae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 б до 170 тичинок).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двох або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Bambusoideae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трьох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2 або 3 чи 4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приймочковими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лопатями або 2 покритими сосочками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прйймочковими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розгалуженнями,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1 приймочкою (наприклад,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Nardus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Зав'язь верхня,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одногнізда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1 насінним зачатком, який прикріплений до задньої стінки. Плід звичайно зернівка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cariopsis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з тонким шкірястим перикарпієм, що щільно облягає насінину і зростається з нею (типова зернівка). У деяких насінина вільно лежить всередині перикарпію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мішковидні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зернівки). У деяких представників підродини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Bambusoideae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плоди горіхоподібні, а іноді, як 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Меіосаппа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baccifera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плід ягодоподібний, з м'ясистим перикарпієм і сильно редукованою насінною шкіркою. Насіння з багатим мучнистим ендоспермом, який містить головним чином крохмаль.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51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61442" name="Picture 2" descr="Злаки | Растения | Биология">
            <a:extLst>
              <a:ext uri="{FF2B5EF4-FFF2-40B4-BE49-F238E27FC236}">
                <a16:creationId xmlns:a16="http://schemas.microsoft.com/office/drawing/2014/main" id="{F58E098C-6FE4-7025-FEB8-F2888AB54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3" y="2777489"/>
            <a:ext cx="3644511" cy="272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6 декоративных злаков, которые можно вырастить из семян">
            <a:extLst>
              <a:ext uri="{FF2B5EF4-FFF2-40B4-BE49-F238E27FC236}">
                <a16:creationId xmlns:a16="http://schemas.microsoft.com/office/drawing/2014/main" id="{9BF7942D-0F29-BD73-4E95-77E5D0C61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424" y="1451610"/>
            <a:ext cx="8119793" cy="449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645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C1E981-FCF2-4DB6-C939-9661DEBE46E2}"/>
              </a:ext>
            </a:extLst>
          </p:cNvPr>
          <p:cNvSpPr txBox="1"/>
          <p:nvPr/>
        </p:nvSpPr>
        <p:spPr>
          <a:xfrm>
            <a:off x="175726" y="1245294"/>
            <a:ext cx="11840547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Існують різні погляди щодо походження Однодольних. Раніше вважали (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Енглер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що обидва класи є паралельними групами розвитку або, принаймні, Однодольні є більш давньою, примітивною групою. Нині деякі ботаніки вважають, що Однодольні виникли від гіпотетичної вимерлої групи кореневищних трав'янистих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Магноліопсид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Отже, Однодольні розглядаються як монолітна група, що має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монофілетичне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походження,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Біфілетичне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або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поліфілетичне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походження Однодольних заперечується більшістю ботаніків. Теорія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синкотилїі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згідно з якою одна сім'ядоля в Однодольних виникла внаслідок зростання двох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сім'ядолей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була відкинута більшістю ботаніків після того, як були проведені докладніші морфологічні дослідження сім'ядолі на ранніх фазах її розвитку. На думку А.Л. </a:t>
            </a:r>
            <a:r>
              <a:rPr lang="uk-UA" sz="22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Тахтаджяна</a:t>
            </a:r>
            <a:r>
              <a:rPr lang="uk-UA" sz="22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дводольний зародок мав перетворитися на однодольний на ранніх етапах розвитку внаслідок заміни двох бічних точок росту однією верхівкою, тобто внаслідок різкої зміни ембріонального розвитку. Деякі дослідники вважають, що в Однодольних взагалі не було другої сім'ядолі і що вона могла виникнути внаслідок мутацій. </a:t>
            </a:r>
            <a:endParaRPr lang="ru-UA" sz="2200" dirty="0"/>
          </a:p>
        </p:txBody>
      </p:sp>
    </p:spTree>
    <p:extLst>
      <p:ext uri="{BB962C8B-B14F-4D97-AF65-F5344CB8AC3E}">
        <p14:creationId xmlns:p14="http://schemas.microsoft.com/office/powerpoint/2010/main" val="3834463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15D8CA-9523-D1C6-A050-A4FF87C3257F}"/>
              </a:ext>
            </a:extLst>
          </p:cNvPr>
          <p:cNvSpPr txBox="1"/>
          <p:nvPr/>
        </p:nvSpPr>
        <p:spPr>
          <a:xfrm>
            <a:off x="180391" y="1364809"/>
            <a:ext cx="1183121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АРЕЦИДИ, АБО ПАЛЬМІДИ (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ARECIDAE, АБО PALMIDAE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Arecidae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дуже древня лінія еволюції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Ліліопсид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характеризується великою морфологічною і екологічною різноманітністю. Поряд з численними трав'янистими формами, серед яких багато епіфітів, ліан і водних рослин, зустрічається досить багато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вториннодеревоподібних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рослин. Переважання деревоподібних (точніше пальмоподібних) форм з великими листками, диференційованими на черешок і пластинку, є однією з найбільш характерних особливостей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арецид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У процесі еволюції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Arecidae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відбувалась поступова редукція квітки, що компенсувалось виникненням спеціалізованих складних суцвіть, звичайно оснащених сильно розвинутим покривним листком (покривалом</a:t>
            </a:r>
            <a:r>
              <a:rPr lang="uk-UA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Arecidae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мають, ймовірно, спільне походження з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Alismatidae</a:t>
            </a:r>
            <a:r>
              <a:rPr lang="uk-UA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Liliidae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але стоять ближче до останніх. Серед представників цього підкласу є деревоподібні (точніше, пальмоподібні) форми, численні деревоподібні і трав'янисті ліани, чагарники, трави, епіфіти і навіть водяні рослини. Підклас цей об'єднує п'ять порядків, сім родин, близько 20 підродин і понад 6500 видів, поширених переважно в тропіках та субтропіках. Раніше вважали, що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Арецидні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походять з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Ліліїд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але нині це питання дискусійне.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208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AC4CA6-D261-B3DA-71CA-EC2077E32224}"/>
              </a:ext>
            </a:extLst>
          </p:cNvPr>
          <p:cNvSpPr txBox="1"/>
          <p:nvPr/>
        </p:nvSpPr>
        <p:spPr>
          <a:xfrm>
            <a:off x="301690" y="1238560"/>
            <a:ext cx="1173791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7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7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Арецидноцвіті</a:t>
            </a:r>
            <a:r>
              <a:rPr lang="uk-UA" sz="17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7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Arecales</a:t>
            </a:r>
            <a:r>
              <a:rPr lang="uk-UA" sz="17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 чи менш деревоподібні рослини, звичайно з прямим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колоновидним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дерев'яніючим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стеблом,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розгалуженим стовбуром; іноді кущоподібні рослини з тонкими стеблами і ліани. Серед </a:t>
            </a:r>
            <a:r>
              <a:rPr lang="uk-UA" sz="17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Агесасеае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майже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безстеблові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форми. У деревоподібних форм листки утворюють крону на верхівці стовбура, але в ліан і деяких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чагарникоподібних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 вони розміщені по стеблу, яке має довгі міжвузля. Листки великі або дуже великі, іноді досягають 25 м довжини (у </a:t>
            </a:r>
            <a:r>
              <a:rPr lang="uk-UA" sz="17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Raphia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чітко розчленовані на черешок і пластинку. Пластинка віялова або периста (іноді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двічіпериста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 у </a:t>
            </a:r>
            <a:r>
              <a:rPr lang="uk-UA" sz="17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Cariota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але закладаються вони як цілісні. Основи черешків звичайно піхвові і різною мірою охоплюють стовбур. Численні квітки зібрані у великі більш чи менш розгалужені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рацемозні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суцвіття, котрі здебільшого являють собою волоті, гілки яких є колосками з товстими осями. Молоді суцвіття оточені одним великим покривалом (покривним листком) і, крім того, несуть кілька невеликих покривал. Квітки численні, дрібні, іноді великі (маточкові в деяких родів), сидячі і навіть занурені у вісь суцвіття або на дуже коротких ніжках,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маточково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-тичинкові, але частіше маточкові та тичинкові (однодомні, рідше дводомні), актиноморфні або рідше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слабозигоморфні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тричленні. Оцвітина з шести або іноді чотирьох сегментів у двох колах, рідше спіральна, сегменти вільні або частково зрослі, шкірясті чи м'ясисті, жовті або білі. Чашолистки звичайно дрібніші, ніж пелюстки, але взагалі вони дуже схожі.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оцвітина рудиментарна або відсутня. Тичинок звичайно шість в двох колах, однак інколи одне коло тичинок відсутнє або часто кількість тичинок, навпаки, збільшується (іноді до 900 і більше), хоч і залишається кратною трьом. Нитки вільні або більш чи менш зрослі або прирослі до пелюсток. Часто є стамінодії, вільні чи зрослі в чашу або трубку. </a:t>
            </a:r>
            <a:endParaRPr lang="ru-UA" sz="1700" dirty="0"/>
          </a:p>
        </p:txBody>
      </p:sp>
    </p:spTree>
    <p:extLst>
      <p:ext uri="{BB962C8B-B14F-4D97-AF65-F5344CB8AC3E}">
        <p14:creationId xmlns:p14="http://schemas.microsoft.com/office/powerpoint/2010/main" val="1173114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114770-B328-3066-4F3D-330E73FC23AB}"/>
              </a:ext>
            </a:extLst>
          </p:cNvPr>
          <p:cNvSpPr txBox="1"/>
          <p:nvPr/>
        </p:nvSpPr>
        <p:spPr>
          <a:xfrm>
            <a:off x="264367" y="1105907"/>
            <a:ext cx="116632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трьох-(чотирьох) вільних або частіше зрослих </a:t>
            </a:r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іноді </a:t>
            </a:r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псевдомономерний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Стилодії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вільні або зрослі. Зав'язь верхня, у </a:t>
            </a:r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синкарпному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гінецеї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тригнізда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В кожній </a:t>
            </a:r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карпелі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кожному насінному гнізді зав'язі знаходиться по одному прямостоячому або висячому насінному зачатку. Часто є нектарники. Плоди являють собою суху або м'ясисту кістянку з ендокарпієм, звичайно прирослим до насінини, рідше плоди ягодоподібні, </a:t>
            </a:r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більш чи менш розкривні. </a:t>
            </a:r>
            <a:r>
              <a:rPr lang="uk-UA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Arecales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нe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можна вивести із жодної нині існуючої групи однодольних. Справа не лише в тому, що серед </a:t>
            </a:r>
            <a:r>
              <a:rPr lang="uk-UA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Агесасеае</a:t>
            </a:r>
            <a:r>
              <a:rPr lang="uk-UA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збереглося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більше десяти родів з </a:t>
            </a:r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апокарпним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гінецеєм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але і власне </a:t>
            </a:r>
            <a:r>
              <a:rPr lang="uk-UA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карпели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 деяких з них більш примітивного типу, ніж у </a:t>
            </a:r>
            <a:r>
              <a:rPr lang="uk-UA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Liliales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Arecales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найбільш примітивний і найбільш древній порядок в межах підкласу </a:t>
            </a:r>
            <a:r>
              <a:rPr lang="uk-UA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Arecidae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До нього входить лише одна велика родина </a:t>
            </a:r>
            <a:r>
              <a:rPr lang="uk-UA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Агесасеае</a:t>
            </a:r>
            <a:r>
              <a:rPr lang="uk-UA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8370" name="Picture 2" descr="Кокосова пальма - Cocos nucifera | Cам собі агроном">
            <a:extLst>
              <a:ext uri="{FF2B5EF4-FFF2-40B4-BE49-F238E27FC236}">
                <a16:creationId xmlns:a16="http://schemas.microsoft.com/office/drawing/2014/main" id="{F2250E2E-B51D-789B-24A8-262ABC86F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55" y="3753803"/>
            <a:ext cx="394335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Финиковая пальма купить в Киеве, Харькове, Днепропетровске, Одессе,  Запорожье, Львове. Отзывы, описание, посадка, характеристики | Флориум">
            <a:extLst>
              <a:ext uri="{FF2B5EF4-FFF2-40B4-BE49-F238E27FC236}">
                <a16:creationId xmlns:a16="http://schemas.microsoft.com/office/drawing/2014/main" id="{44299523-C563-38D7-E599-D1B4BEAC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09" y="3753803"/>
            <a:ext cx="2937511" cy="293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Юбея – самая зимостойкая перистолистная пальма. Все особенности посадки и  ухода">
            <a:extLst>
              <a:ext uri="{FF2B5EF4-FFF2-40B4-BE49-F238E27FC236}">
                <a16:creationId xmlns:a16="http://schemas.microsoft.com/office/drawing/2014/main" id="{9D63945C-B315-AB03-6B66-0A66AE1F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" y="4414871"/>
            <a:ext cx="3943351" cy="22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85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63D268-7810-9D1A-129C-FD2F4C7E43B8}"/>
              </a:ext>
            </a:extLst>
          </p:cNvPr>
          <p:cNvSpPr txBox="1"/>
          <p:nvPr/>
        </p:nvSpPr>
        <p:spPr>
          <a:xfrm>
            <a:off x="157065" y="1166842"/>
            <a:ext cx="11877870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7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7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Ароїдноцвіті</a:t>
            </a:r>
            <a:r>
              <a:rPr lang="uk-UA" sz="17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7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Arales</a:t>
            </a:r>
            <a:r>
              <a:rPr lang="uk-UA" sz="17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Здебільшого наземні трави дуже різних розмірів і вигляду, нерідко з більш чи менш дерев'янистим стеблом, іноді ліани та епіфіти, рідше водні рослини (плаваючі або занурені у воду). Листки (лише в </a:t>
            </a:r>
            <a:r>
              <a:rPr lang="uk-UA" sz="17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Агасеае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прикореневі або стеблові, чергові, спіральні,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дворядні, переважно з черешками, звичайно з піхвовою основою. Пластинки, як правило, широкі, цілісні або більш чи менш розчленовані (останні завжди закладаються як цілісні, а потім тканина в певних місцях відмирає і пластинка або розчленовується, або на ній з'являються отвори різної форми і розміру). Жилкування пластинки різноманітне, однак головне жилкування звичайно перисте, а в багатьох родів — сітчасте. У представників родини </a:t>
            </a:r>
            <a:r>
              <a:rPr lang="en-US" sz="17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Lemnaceae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стебло і листки не диференційовані і вегетативне тіло нагадує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слоєвище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Квітки дрібні, без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брактей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uk-UA" sz="17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Агасеае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численні, зібрані в суцвіття - початок, майже завжди підпертий більш чи менш розвинутим покривалом; у </a:t>
            </a:r>
            <a:r>
              <a:rPr lang="en-US" sz="17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Lemnaceae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суцвіття дуже редуковані, вкриті спочатку рудиментарним плівчастим покривалом або ж без нього, складається з однієї-двох тичинкових квіток та однієї маточкової. Квітки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маточково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-тичинкові або маточкові та тичинкові (деякі </a:t>
            </a:r>
            <a:r>
              <a:rPr lang="uk-UA" sz="17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Агасеае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всі </a:t>
            </a:r>
            <a:r>
              <a:rPr lang="en-US" sz="17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Lemnaceae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однодомні або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дводомні,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-, тричленні. Оцвітина в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маточково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-тичинкових квітках розвинута, іноді дуже яскрава, із шістьох або чотирьох сегментів у двох колах, (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восьми сегментів), вільних або зрослих; в маточкових і тичинкових квітках у переважній більшості випадків (у тому числі в усіх </a:t>
            </a:r>
            <a:r>
              <a:rPr lang="en-US" sz="17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Lemnaceae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оцвітина відсутня. Тичинок шість або чотири в двох колах чи в одному-трьох,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тичинок вісім, причому вони супротивні сегментам оцвітини (якщо вона є) вільні або нерідко з'єднані в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синандрії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родини </a:t>
            </a:r>
            <a:r>
              <a:rPr lang="en-US" sz="17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Lemnaceae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одна, </a:t>
            </a:r>
            <a:r>
              <a:rPr lang="uk-UA" sz="17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7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дві тичинки.</a:t>
            </a:r>
            <a:endParaRPr lang="ru-UA" sz="1700" dirty="0"/>
          </a:p>
        </p:txBody>
      </p:sp>
    </p:spTree>
    <p:extLst>
      <p:ext uri="{BB962C8B-B14F-4D97-AF65-F5344CB8AC3E}">
        <p14:creationId xmlns:p14="http://schemas.microsoft.com/office/powerpoint/2010/main" val="3221642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1DB5BE-E542-41FB-1F95-47ABEEB28A73}"/>
              </a:ext>
            </a:extLst>
          </p:cNvPr>
          <p:cNvSpPr txBox="1"/>
          <p:nvPr/>
        </p:nvSpPr>
        <p:spPr>
          <a:xfrm>
            <a:off x="259702" y="1578276"/>
            <a:ext cx="1167259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звичайно з 2-3 (до 15) зрослих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іноді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псевдомономерний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дуже коротким стовпчиком або сидячою приймочкою. Зав'язь вільна чи (в деяких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Агасеае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занурена у вісь суцвіття,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одногнізда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рідше три-,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багатогнізда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насінних зачатків у кожному гнізді від одного до кількох, рідше багато. Плоди звичайно ягодоподібні, іноді зі шкірястим перикарпієм. У </a:t>
            </a:r>
            <a:r>
              <a:rPr lang="en-US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Lemnaceae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плоди досить сухі, нерозкривні. Найхарактернішою рисою цього порядку є наявність біля основи суцвіть великого покривного листка, або чохла, часто яскраво забарвленого; квітки дрібні, більш або менш редуковані, але ентомофільні, щільно сидять на початку,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 або маточкові та тичинкові, розміщені звичайно в суцвітті на різних рівнях (тичинкові у верхній частині, маточкові — в нижній).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Філогенетично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цей порядок споріднюють з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Панданоцвітими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Циклантоцвітими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від яких вони найімовірніше походять. Ряскові також виводять від Ароїдних і розглядають як форми, досить редуковані щодо будови суцвіть.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96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55298" name="Picture 2" descr="Plants | Free Full-Text | Lemnaceae and Orontiaceae Are Phylogenetically  and Morphologically Distinct from Araceae">
            <a:extLst>
              <a:ext uri="{FF2B5EF4-FFF2-40B4-BE49-F238E27FC236}">
                <a16:creationId xmlns:a16="http://schemas.microsoft.com/office/drawing/2014/main" id="{F88F9219-AB46-3A8D-E0F2-EBE2984A3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25" y="1394459"/>
            <a:ext cx="9261852" cy="49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756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39F8A5-67C9-93C0-7283-56DEBAC96E74}"/>
              </a:ext>
            </a:extLst>
          </p:cNvPr>
          <p:cNvSpPr txBox="1"/>
          <p:nvPr/>
        </p:nvSpPr>
        <p:spPr>
          <a:xfrm>
            <a:off x="245706" y="1023956"/>
            <a:ext cx="1170058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Рогозоцвіті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Typhales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Кореневищні трави, які зростають на вологих місцях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мілководдях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Симподіально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розгалужені повзучі кореневища, багаті на крохмаль. Листки чергові, дворядні, з піхвовою основою і видовженою лінійною пластинкою. Квітки маточкові та тичинкові, однодомні, численні, сидячі або майже сидячі, зібрані в густі колоски або кулеподібні головки. Оцвітина складена з' однієї-кількох малопомітних плівчастих лусок або численних тонких щетинок. Тичинок від однієї до восьми, часто їх три; нитки вільні, часто зрослі біля основи.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переважно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псевдомономерний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Typhales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здається цілком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мономерним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Стовпчик короткий або довгий, з коротко-низхідною приймочкою. Зав'язь верхня, з одним висячим насінним зачатком у фертильному гнізді (або фертильних гніздах). Плоди в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Sparganium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пірамідальні, нерозкривні, спочатку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кістянкоподібні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але по мірі висихання стають горіхоподібними, з губчастим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м'ясистим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екзокарпієм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твердим рогоподібним ендокарпієм. 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Typha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плоди маленькі, сухі, веретеноподібні, при повному дозріванні розкриваються. Споріднені з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Pandanales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мають спільне з ними походження. Ознак, які свідчать про схожість між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Pandanales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Typhales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без сумніву, більше, ніж відмінностей. Зокрема за типом будови квіток та рядом інших ознак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Рогозоцвіті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досить близькі до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Панданоцвітих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і обидва порядки походять, як припускають, від спільних предків. До складу порядку входить дві монотипні родини: Рогозові і їжачоголівкові, котрі іноді об'єднують в одну родину. Обидві вони представлені в нашій флорі.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198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53250" name="Picture 2" descr="Рогоз широколистный (лат. Týpha latifólia)">
            <a:extLst>
              <a:ext uri="{FF2B5EF4-FFF2-40B4-BE49-F238E27FC236}">
                <a16:creationId xmlns:a16="http://schemas.microsoft.com/office/drawing/2014/main" id="{7C59D58A-8F34-4837-8F05-3A400EF6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83" y="575534"/>
            <a:ext cx="7619047" cy="570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584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579B48-0190-D438-DD19-40821E006788}"/>
              </a:ext>
            </a:extLst>
          </p:cNvPr>
          <p:cNvSpPr/>
          <p:nvPr/>
        </p:nvSpPr>
        <p:spPr>
          <a:xfrm>
            <a:off x="3692937" y="1614396"/>
            <a:ext cx="480612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chemeClr val="accent4"/>
                </a:solidFill>
              </a:rPr>
              <a:t>Q &amp; A</a:t>
            </a:r>
            <a:endParaRPr lang="ru-RU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8AA44E-2EA6-14DF-30DE-F88637C5473A}"/>
              </a:ext>
            </a:extLst>
          </p:cNvPr>
          <p:cNvSpPr/>
          <p:nvPr/>
        </p:nvSpPr>
        <p:spPr>
          <a:xfrm>
            <a:off x="1343672" y="4320274"/>
            <a:ext cx="9504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Готов</a:t>
            </a:r>
            <a:r>
              <a:rPr lang="uk-U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 відповісти на запитання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9256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B509B-01C6-DC89-EDE8-72B00C4E1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38" y="1988000"/>
            <a:ext cx="4817745" cy="45390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1A9FF6-842B-9B62-1B58-4D7FEC136B32}"/>
              </a:ext>
            </a:extLst>
          </p:cNvPr>
          <p:cNvSpPr/>
          <p:nvPr/>
        </p:nvSpPr>
        <p:spPr>
          <a:xfrm>
            <a:off x="2470110" y="858617"/>
            <a:ext cx="6766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Щиро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дякую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за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увагу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7185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D5DCB1-03F6-73EE-5710-DEF5A3674794}"/>
              </a:ext>
            </a:extLst>
          </p:cNvPr>
          <p:cNvSpPr txBox="1"/>
          <p:nvPr/>
        </p:nvSpPr>
        <p:spPr>
          <a:xfrm>
            <a:off x="180392" y="1127488"/>
            <a:ext cx="118312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Крім наявності однієї сім'ядолі в насінині, більшість представників класу Однодольних має такі характерні риси: паралельне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дуговидне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жилкування листків (дуже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воно сітчасте); раннє відмирання головного кореня, замість якого розвиваються додаткові' корені; судинно-волокнисті пучки замкнуті, тобто не мають камбію і розміщені в стеблі безладно; стебло і корінь не ростуть у товщину через відсутність камбію; тільки в окремих родів (юки, драцени) спостерігається вторинне потовщення стебла, але не за рахунок камбію, а внаслідок утворення вторинної меристеми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периметральній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частині стебла. Квітки здебільшого тричленного типу,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п'ятиколові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Клас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Liliopsida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об'єднує чотири підкласи, 38 порядків, 104 родини і майже 3 000 родів, до яких входить близько 63 000 видів. В Україні з класу Однодольних можна зустріти представників трьох підкласів, 20 порядків, 32 родин, 206 родів, до яких належить 814 видів, тобто лише 1,3% світової флори Однодольних.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4824" name="Picture 8" descr="Презентація до уроку біології в 6 класі «Однодольні рослини»">
            <a:extLst>
              <a:ext uri="{FF2B5EF4-FFF2-40B4-BE49-F238E27FC236}">
                <a16:creationId xmlns:a16="http://schemas.microsoft.com/office/drawing/2014/main" id="{21278966-F539-1873-F892-AD962308F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4"/>
          <a:stretch/>
        </p:blipFill>
        <p:spPr bwMode="auto">
          <a:xfrm>
            <a:off x="3023119" y="4156787"/>
            <a:ext cx="5324280" cy="249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896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D9AF77-8787-A3FC-1DDE-4C2B46D123AA}"/>
              </a:ext>
            </a:extLst>
          </p:cNvPr>
          <p:cNvSpPr txBox="1"/>
          <p:nvPr/>
        </p:nvSpPr>
        <p:spPr>
          <a:xfrm>
            <a:off x="241041" y="1346472"/>
            <a:ext cx="1170991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АЛІСМАТИДИ (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ALISMATIDAE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Водяні або болотні трави. Листки чергові, рідше супротивні або кільчасті, з паралельним чи дугоподібним жилкуванням, звичайно з піхвовою основою. Стебло біля вузлів із пазушними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інтравагінальними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лусочками, котрі є в усіх представників підкласу, за винятком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Scheichzeria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 якої вони замінені однорядними, ниткоподібними волосками. Квітки актиноморфні чи зигоморфні, зібрані в різноманітні суцвіття,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 або маточкові та тичинкові.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звичайно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апокарпний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паракарпний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іноді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синкарпний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псевдомономерний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Плоди різних типів, у найбільш архаїчних представників —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багатолистянки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Alismatidae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одна з найбільш архаїчних груп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Ліліопсид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Проте вони не можуть розглядатися як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анцестральна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група. Найімовірніше, це бічна сліпа гілка древніх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ліліопсид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Поділяються на 11 порядків, 18 родин, 56 родів та 490 видів. В Україні зростають 44 види, які належать до 17 родів, десяти родин та дев'яти порядків. Це становить 9% усіх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Алісматид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є доволі високим показником порівняно з 1,3°с для всіх Однодольних.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40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B00CC10-52F5-49C7-3040-7B88430A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D4C963-90D8-C57C-EA16-AE0F4C85954F}"/>
              </a:ext>
            </a:extLst>
          </p:cNvPr>
          <p:cNvSpPr txBox="1"/>
          <p:nvPr/>
        </p:nvSpPr>
        <p:spPr>
          <a:xfrm>
            <a:off x="5922607" y="117693"/>
            <a:ext cx="609755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Сусакоцвіті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Butomales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 трави з повзучими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моноподіальними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кореневищами. Листки чергові, розміщені дворядно на кореневищі, лінійні, більш або менш тригранні, з трохи розширеною піхвовою основою. Секреторні канали відсутні. Квітки в пазушних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цимозних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зонтиковидних суцвіттях, складених звичайно з трьох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завійок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біля основи оточених обгорткою з трьох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-тичинкові, актиноморфні, тричленні, з подвійною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оцвітиною.Тичинок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дев'ять у двох колах, зовнішнє коло складається з трьох пар, вони чергуються з пелюстками, а внутрішнє коло з трьох окремих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протипелюсткових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тичинок; нитки довгі, прямостоячі, до верхівки звужені.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шести майже вільних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короткими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стилодіями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закінчуються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вентрально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низхідними приймочками. На нижніх бічних сторонах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є нектарні залозки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септальні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нектарники); в кожній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досить багато насінних-зачатків, розміщених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ламінально-дисперсно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 у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Nymphaeaceae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Плоди 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багатолистянки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Монотипний порядок з однією родиною Сусакові.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512" name="Picture 8" descr="Сусак (рослина) — Вікіпедія">
            <a:extLst>
              <a:ext uri="{FF2B5EF4-FFF2-40B4-BE49-F238E27FC236}">
                <a16:creationId xmlns:a16="http://schemas.microsoft.com/office/drawing/2014/main" id="{41406988-75A3-302F-0700-32A3349BB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22" y="1132697"/>
            <a:ext cx="3701921" cy="55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480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40860F-13DD-B0FF-6200-4A735932FF2F}"/>
              </a:ext>
            </a:extLst>
          </p:cNvPr>
          <p:cNvSpPr txBox="1"/>
          <p:nvPr/>
        </p:nvSpPr>
        <p:spPr>
          <a:xfrm>
            <a:off x="320351" y="1176489"/>
            <a:ext cx="1155129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Жабурникоцвіті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20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Hydrockaritales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однорічні прісноводні і морські трави, повністю або частково занурені у воду. Листки прикореневі або стеблові, чергові, супротивні чи кільчасті, іноді диференційовані на черешок і пластинку. Квітки великі, середніх розмірів або дрібні і невиразні, поодинокі (особливо маточкові квітки) чи зібрані в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цимозні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напівзонтики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(особливо тичинкові квітки) з покривалом (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spatha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яке складається з одного або двох вільних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чи з двох різною мірою зрослих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брактей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маточково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-тичинкові або частіше маточкові та тичинкові (рослини дводомні, іноді однодомні), актиноморфні або злегка зигоморфні (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Vallisne</a:t>
            </a:r>
            <a:r>
              <a:rPr lang="en-US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ri</a:t>
            </a:r>
            <a:r>
              <a:rPr lang="uk-UA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циклічні, звичайно тричленні. Оцвітина, як правило, складається з трьох вільних зелених чашолистків і трьох вільних, у бруньці складених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черепичасто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згорнутих пелюсток, білих або забарвлених. Тичинок від двох-трьох до багатьох.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Гінецей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(двох) трьох-шести (до 15-20)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карпел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паракарпний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 вільними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стилодіями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коротко зрослими біля основи в стовпчик; зав'язь нижня. Плоди сухі або соковиті, залишаються під водою. Порядок об'єднує три родини (15 родів і 106 видів), з яких дві є тропічними, а представники третьої — </a:t>
            </a:r>
            <a:r>
              <a:rPr lang="uk-UA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Hydrochahtaceae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широко розповсюджені, (за винятком холодних і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аридних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областей), в тому числі й у флорі України.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568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A0EBB0E-1646-5EC3-214F-D9FAADFC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2925" cy="1023956"/>
          </a:xfrm>
          <a:prstGeom prst="rect">
            <a:avLst/>
          </a:prstGeom>
        </p:spPr>
      </p:pic>
      <p:pic>
        <p:nvPicPr>
          <p:cNvPr id="3084" name="Picture 12" descr="Щитолистник трёхраздельный — Википедия">
            <a:extLst>
              <a:ext uri="{FF2B5EF4-FFF2-40B4-BE49-F238E27FC236}">
                <a16:creationId xmlns:a16="http://schemas.microsoft.com/office/drawing/2014/main" id="{1024558A-E6C9-B913-3942-020A1952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742950"/>
            <a:ext cx="75438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413326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6560</Words>
  <Application>Microsoft Office PowerPoint</Application>
  <PresentationFormat>Широкоэкранный</PresentationFormat>
  <Paragraphs>65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6" baseType="lpstr">
      <vt:lpstr>Arial</vt:lpstr>
      <vt:lpstr>Bookman Old Style</vt:lpstr>
      <vt:lpstr>Calibri</vt:lpstr>
      <vt:lpstr>Times New Roman</vt:lpstr>
      <vt:lpstr>Trade Gothic Next Cond</vt:lpstr>
      <vt:lpstr>Trade Gothic Next Light</vt:lpstr>
      <vt:lpstr>PortalVTI</vt:lpstr>
      <vt:lpstr>Клас Ліліопсиди або Однодольні.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Вступ. Ботаніка як наука. Загальний огляд нижчих рослин</dc:title>
  <dc:creator>Елена Бойкая</dc:creator>
  <cp:lastModifiedBy>Olena Boika</cp:lastModifiedBy>
  <cp:revision>27</cp:revision>
  <dcterms:created xsi:type="dcterms:W3CDTF">2022-09-18T07:22:36Z</dcterms:created>
  <dcterms:modified xsi:type="dcterms:W3CDTF">2024-01-07T18:17:34Z</dcterms:modified>
</cp:coreProperties>
</file>