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72" r:id="rId1"/>
  </p:sldMasterIdLst>
  <p:sldIdLst>
    <p:sldId id="256" r:id="rId2"/>
    <p:sldId id="257" r:id="rId3"/>
    <p:sldId id="258" r:id="rId4"/>
    <p:sldId id="261" r:id="rId5"/>
    <p:sldId id="263" r:id="rId6"/>
    <p:sldId id="262" r:id="rId7"/>
    <p:sldId id="259" r:id="rId8"/>
    <p:sldId id="260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5" r:id="rId17"/>
    <p:sldId id="272" r:id="rId18"/>
    <p:sldId id="276" r:id="rId19"/>
    <p:sldId id="273" r:id="rId20"/>
    <p:sldId id="283" r:id="rId21"/>
    <p:sldId id="277" r:id="rId22"/>
    <p:sldId id="282" r:id="rId23"/>
    <p:sldId id="281" r:id="rId24"/>
    <p:sldId id="280" r:id="rId25"/>
    <p:sldId id="279" r:id="rId26"/>
    <p:sldId id="278" r:id="rId27"/>
    <p:sldId id="284" r:id="rId28"/>
    <p:sldId id="286" r:id="rId29"/>
    <p:sldId id="274" r:id="rId30"/>
    <p:sldId id="285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  <p:sldId id="299" r:id="rId43"/>
    <p:sldId id="298" r:id="rId44"/>
    <p:sldId id="300" r:id="rId4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37" autoAdjust="0"/>
    <p:restoredTop sz="94660"/>
  </p:normalViewPr>
  <p:slideViewPr>
    <p:cSldViewPr>
      <p:cViewPr varScale="1">
        <p:scale>
          <a:sx n="85" d="100"/>
          <a:sy n="85" d="100"/>
        </p:scale>
        <p:origin x="1578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50" Type="http://schemas.microsoft.com/office/2015/10/relationships/revisionInfo" Target="revisionInfo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30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3.wmf"/><Relationship Id="rId2" Type="http://schemas.openxmlformats.org/officeDocument/2006/relationships/image" Target="../media/image32.wmf"/><Relationship Id="rId1" Type="http://schemas.openxmlformats.org/officeDocument/2006/relationships/image" Target="../media/image31.wmf"/><Relationship Id="rId4" Type="http://schemas.openxmlformats.org/officeDocument/2006/relationships/image" Target="../media/image34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5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38.wmf"/><Relationship Id="rId2" Type="http://schemas.openxmlformats.org/officeDocument/2006/relationships/image" Target="../media/image37.wmf"/><Relationship Id="rId1" Type="http://schemas.openxmlformats.org/officeDocument/2006/relationships/image" Target="../media/image36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0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44.wmf"/><Relationship Id="rId2" Type="http://schemas.openxmlformats.org/officeDocument/2006/relationships/image" Target="../media/image43.wmf"/><Relationship Id="rId1" Type="http://schemas.openxmlformats.org/officeDocument/2006/relationships/image" Target="../media/image42.wmf"/><Relationship Id="rId6" Type="http://schemas.openxmlformats.org/officeDocument/2006/relationships/image" Target="../media/image47.wmf"/><Relationship Id="rId5" Type="http://schemas.openxmlformats.org/officeDocument/2006/relationships/image" Target="../media/image46.wmf"/><Relationship Id="rId4" Type="http://schemas.openxmlformats.org/officeDocument/2006/relationships/image" Target="../media/image45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51.wmf"/><Relationship Id="rId7" Type="http://schemas.openxmlformats.org/officeDocument/2006/relationships/image" Target="../media/image55.wmf"/><Relationship Id="rId2" Type="http://schemas.openxmlformats.org/officeDocument/2006/relationships/image" Target="../media/image50.wmf"/><Relationship Id="rId1" Type="http://schemas.openxmlformats.org/officeDocument/2006/relationships/image" Target="../media/image49.wmf"/><Relationship Id="rId6" Type="http://schemas.openxmlformats.org/officeDocument/2006/relationships/image" Target="../media/image54.wmf"/><Relationship Id="rId5" Type="http://schemas.openxmlformats.org/officeDocument/2006/relationships/image" Target="../media/image53.wmf"/><Relationship Id="rId4" Type="http://schemas.openxmlformats.org/officeDocument/2006/relationships/image" Target="../media/image52.wmf"/></Relationships>
</file>

<file path=ppt/drawings/_rels/vmlDrawing17.vml.rels><?xml version="1.0" encoding="UTF-8" standalone="yes"?>
<Relationships xmlns="http://schemas.openxmlformats.org/package/2006/relationships"><Relationship Id="rId3" Type="http://schemas.openxmlformats.org/officeDocument/2006/relationships/image" Target="../media/image58.wmf"/><Relationship Id="rId2" Type="http://schemas.openxmlformats.org/officeDocument/2006/relationships/image" Target="../media/image57.wmf"/><Relationship Id="rId1" Type="http://schemas.openxmlformats.org/officeDocument/2006/relationships/image" Target="../media/image56.wmf"/><Relationship Id="rId4" Type="http://schemas.openxmlformats.org/officeDocument/2006/relationships/image" Target="../media/image59.wmf"/></Relationships>
</file>

<file path=ppt/drawings/_rels/vmlDrawing18.vml.rels><?xml version="1.0" encoding="UTF-8" standalone="yes"?>
<Relationships xmlns="http://schemas.openxmlformats.org/package/2006/relationships"><Relationship Id="rId3" Type="http://schemas.openxmlformats.org/officeDocument/2006/relationships/image" Target="../media/image62.wmf"/><Relationship Id="rId7" Type="http://schemas.openxmlformats.org/officeDocument/2006/relationships/image" Target="../media/image66.wmf"/><Relationship Id="rId2" Type="http://schemas.openxmlformats.org/officeDocument/2006/relationships/image" Target="../media/image61.wmf"/><Relationship Id="rId1" Type="http://schemas.openxmlformats.org/officeDocument/2006/relationships/image" Target="../media/image60.wmf"/><Relationship Id="rId6" Type="http://schemas.openxmlformats.org/officeDocument/2006/relationships/image" Target="../media/image65.wmf"/><Relationship Id="rId5" Type="http://schemas.openxmlformats.org/officeDocument/2006/relationships/image" Target="../media/image64.wmf"/><Relationship Id="rId4" Type="http://schemas.openxmlformats.org/officeDocument/2006/relationships/image" Target="../media/image63.wmf"/></Relationships>
</file>

<file path=ppt/drawings/_rels/vmlDrawing19.vml.rels><?xml version="1.0" encoding="UTF-8" standalone="yes"?>
<Relationships xmlns="http://schemas.openxmlformats.org/package/2006/relationships"><Relationship Id="rId3" Type="http://schemas.openxmlformats.org/officeDocument/2006/relationships/image" Target="../media/image69.wmf"/><Relationship Id="rId2" Type="http://schemas.openxmlformats.org/officeDocument/2006/relationships/image" Target="../media/image68.wmf"/><Relationship Id="rId1" Type="http://schemas.openxmlformats.org/officeDocument/2006/relationships/image" Target="../media/image67.wmf"/><Relationship Id="rId4" Type="http://schemas.openxmlformats.org/officeDocument/2006/relationships/image" Target="../media/image70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20.vml.rels><?xml version="1.0" encoding="UTF-8" standalone="yes"?>
<Relationships xmlns="http://schemas.openxmlformats.org/package/2006/relationships"><Relationship Id="rId2" Type="http://schemas.openxmlformats.org/officeDocument/2006/relationships/image" Target="../media/image72.wmf"/><Relationship Id="rId1" Type="http://schemas.openxmlformats.org/officeDocument/2006/relationships/image" Target="../media/image71.wmf"/></Relationships>
</file>

<file path=ppt/drawings/_rels/vmlDrawing2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3.wmf"/></Relationships>
</file>

<file path=ppt/drawings/_rels/vmlDrawing2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1.wmf"/></Relationships>
</file>

<file path=ppt/drawings/_rels/vmlDrawing23.vml.rels><?xml version="1.0" encoding="UTF-8" standalone="yes"?>
<Relationships xmlns="http://schemas.openxmlformats.org/package/2006/relationships"><Relationship Id="rId3" Type="http://schemas.openxmlformats.org/officeDocument/2006/relationships/image" Target="../media/image77.wmf"/><Relationship Id="rId2" Type="http://schemas.openxmlformats.org/officeDocument/2006/relationships/image" Target="../media/image76.wmf"/><Relationship Id="rId1" Type="http://schemas.openxmlformats.org/officeDocument/2006/relationships/image" Target="../media/image75.wmf"/></Relationships>
</file>

<file path=ppt/drawings/_rels/vmlDrawing24.vml.rels><?xml version="1.0" encoding="UTF-8" standalone="yes"?>
<Relationships xmlns="http://schemas.openxmlformats.org/package/2006/relationships"><Relationship Id="rId2" Type="http://schemas.openxmlformats.org/officeDocument/2006/relationships/image" Target="../media/image80.wmf"/><Relationship Id="rId1" Type="http://schemas.openxmlformats.org/officeDocument/2006/relationships/image" Target="../media/image79.wmf"/></Relationships>
</file>

<file path=ppt/drawings/_rels/vmlDrawing2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2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4" Type="http://schemas.openxmlformats.org/officeDocument/2006/relationships/image" Target="../media/image11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4" Type="http://schemas.openxmlformats.org/officeDocument/2006/relationships/image" Target="../media/image17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7" Type="http://schemas.openxmlformats.org/officeDocument/2006/relationships/image" Target="../media/image29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Relationship Id="rId6" Type="http://schemas.openxmlformats.org/officeDocument/2006/relationships/image" Target="../media/image28.wmf"/><Relationship Id="rId5" Type="http://schemas.openxmlformats.org/officeDocument/2006/relationships/image" Target="../media/image27.wmf"/><Relationship Id="rId4" Type="http://schemas.openxmlformats.org/officeDocument/2006/relationships/image" Target="../media/image26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CDEA6CF2-0204-4CA8-8EA6-5BD14D15BA93}" type="datetimeFigureOut">
              <a:rPr lang="ru-RU" smtClean="0"/>
              <a:pPr/>
              <a:t>28.12.2017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CC5E2903-414F-4CDB-BCB6-74B798901E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A6CF2-0204-4CA8-8EA6-5BD14D15BA93}" type="datetimeFigureOut">
              <a:rPr lang="ru-RU" smtClean="0"/>
              <a:pPr/>
              <a:t>28.12.2017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E2903-414F-4CDB-BCB6-74B798901E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A6CF2-0204-4CA8-8EA6-5BD14D15BA93}" type="datetimeFigureOut">
              <a:rPr lang="ru-RU" smtClean="0"/>
              <a:pPr/>
              <a:t>28.12.2017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E2903-414F-4CDB-BCB6-74B798901E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A6CF2-0204-4CA8-8EA6-5BD14D15BA93}" type="datetimeFigureOut">
              <a:rPr lang="ru-RU" smtClean="0"/>
              <a:pPr/>
              <a:t>28.12.2017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E2903-414F-4CDB-BCB6-74B798901E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A6CF2-0204-4CA8-8EA6-5BD14D15BA93}" type="datetimeFigureOut">
              <a:rPr lang="ru-RU" smtClean="0"/>
              <a:pPr/>
              <a:t>28.12.2017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E2903-414F-4CDB-BCB6-74B798901E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A6CF2-0204-4CA8-8EA6-5BD14D15BA93}" type="datetimeFigureOut">
              <a:rPr lang="ru-RU" smtClean="0"/>
              <a:pPr/>
              <a:t>28.12.2017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E2903-414F-4CDB-BCB6-74B798901E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DEA6CF2-0204-4CA8-8EA6-5BD14D15BA93}" type="datetimeFigureOut">
              <a:rPr lang="ru-RU" smtClean="0"/>
              <a:pPr/>
              <a:t>28.12.2017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C5E2903-414F-4CDB-BCB6-74B798901EC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CDEA6CF2-0204-4CA8-8EA6-5BD14D15BA93}" type="datetimeFigureOut">
              <a:rPr lang="ru-RU" smtClean="0"/>
              <a:pPr/>
              <a:t>28.12.2017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CC5E2903-414F-4CDB-BCB6-74B798901E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A6CF2-0204-4CA8-8EA6-5BD14D15BA93}" type="datetimeFigureOut">
              <a:rPr lang="ru-RU" smtClean="0"/>
              <a:pPr/>
              <a:t>28.12.2017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E2903-414F-4CDB-BCB6-74B798901E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A6CF2-0204-4CA8-8EA6-5BD14D15BA93}" type="datetimeFigureOut">
              <a:rPr lang="ru-RU" smtClean="0"/>
              <a:pPr/>
              <a:t>28.12.2017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E2903-414F-4CDB-BCB6-74B798901E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A6CF2-0204-4CA8-8EA6-5BD14D15BA93}" type="datetimeFigureOut">
              <a:rPr lang="ru-RU" smtClean="0"/>
              <a:pPr/>
              <a:t>28.12.2017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E2903-414F-4CDB-BCB6-74B798901E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CDEA6CF2-0204-4CA8-8EA6-5BD14D15BA93}" type="datetimeFigureOut">
              <a:rPr lang="ru-RU" smtClean="0"/>
              <a:pPr/>
              <a:t>28.12.2017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CC5E2903-414F-4CDB-BCB6-74B798901EC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7" Type="http://schemas.openxmlformats.org/officeDocument/2006/relationships/image" Target="../media/image1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0.bin"/><Relationship Id="rId5" Type="http://schemas.openxmlformats.org/officeDocument/2006/relationships/oleObject" Target="../embeddings/oleObject9.bin"/><Relationship Id="rId4" Type="http://schemas.openxmlformats.org/officeDocument/2006/relationships/image" Target="../media/image12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3" Type="http://schemas.openxmlformats.org/officeDocument/2006/relationships/oleObject" Target="../embeddings/oleObject11.bin"/><Relationship Id="rId7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5.wmf"/><Relationship Id="rId5" Type="http://schemas.openxmlformats.org/officeDocument/2006/relationships/oleObject" Target="../embeddings/oleObject12.bin"/><Relationship Id="rId10" Type="http://schemas.openxmlformats.org/officeDocument/2006/relationships/image" Target="../media/image17.wmf"/><Relationship Id="rId4" Type="http://schemas.openxmlformats.org/officeDocument/2006/relationships/image" Target="../media/image14.wmf"/><Relationship Id="rId9" Type="http://schemas.openxmlformats.org/officeDocument/2006/relationships/oleObject" Target="../embeddings/oleObject14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8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20.wmf"/><Relationship Id="rId5" Type="http://schemas.openxmlformats.org/officeDocument/2006/relationships/oleObject" Target="../embeddings/oleObject17.bin"/><Relationship Id="rId4" Type="http://schemas.openxmlformats.org/officeDocument/2006/relationships/image" Target="../media/image19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22.wmf"/><Relationship Id="rId5" Type="http://schemas.openxmlformats.org/officeDocument/2006/relationships/oleObject" Target="../embeddings/oleObject19.bin"/><Relationship Id="rId4" Type="http://schemas.openxmlformats.org/officeDocument/2006/relationships/image" Target="../media/image21.w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wmf"/><Relationship Id="rId13" Type="http://schemas.openxmlformats.org/officeDocument/2006/relationships/image" Target="../media/image27.wmf"/><Relationship Id="rId3" Type="http://schemas.openxmlformats.org/officeDocument/2006/relationships/oleObject" Target="../embeddings/oleObject20.bin"/><Relationship Id="rId7" Type="http://schemas.openxmlformats.org/officeDocument/2006/relationships/oleObject" Target="../embeddings/oleObject22.bin"/><Relationship Id="rId12" Type="http://schemas.openxmlformats.org/officeDocument/2006/relationships/oleObject" Target="../embeddings/oleObject25.bin"/><Relationship Id="rId17" Type="http://schemas.openxmlformats.org/officeDocument/2006/relationships/image" Target="../media/image29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27.bin"/><Relationship Id="rId1" Type="http://schemas.openxmlformats.org/officeDocument/2006/relationships/vmlDrawing" Target="../drawings/vmlDrawing9.vml"/><Relationship Id="rId6" Type="http://schemas.openxmlformats.org/officeDocument/2006/relationships/image" Target="../media/image24.wmf"/><Relationship Id="rId11" Type="http://schemas.openxmlformats.org/officeDocument/2006/relationships/image" Target="../media/image26.wmf"/><Relationship Id="rId5" Type="http://schemas.openxmlformats.org/officeDocument/2006/relationships/oleObject" Target="../embeddings/oleObject21.bin"/><Relationship Id="rId15" Type="http://schemas.openxmlformats.org/officeDocument/2006/relationships/image" Target="../media/image28.wmf"/><Relationship Id="rId10" Type="http://schemas.openxmlformats.org/officeDocument/2006/relationships/oleObject" Target="../embeddings/oleObject24.bin"/><Relationship Id="rId4" Type="http://schemas.openxmlformats.org/officeDocument/2006/relationships/image" Target="../media/image23.wmf"/><Relationship Id="rId9" Type="http://schemas.openxmlformats.org/officeDocument/2006/relationships/oleObject" Target="../embeddings/oleObject23.bin"/><Relationship Id="rId14" Type="http://schemas.openxmlformats.org/officeDocument/2006/relationships/oleObject" Target="../embeddings/oleObject26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30.wmf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wmf"/><Relationship Id="rId3" Type="http://schemas.openxmlformats.org/officeDocument/2006/relationships/oleObject" Target="../embeddings/oleObject29.bin"/><Relationship Id="rId7" Type="http://schemas.openxmlformats.org/officeDocument/2006/relationships/oleObject" Target="../embeddings/oleObject3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32.wmf"/><Relationship Id="rId5" Type="http://schemas.openxmlformats.org/officeDocument/2006/relationships/oleObject" Target="../embeddings/oleObject30.bin"/><Relationship Id="rId10" Type="http://schemas.openxmlformats.org/officeDocument/2006/relationships/image" Target="../media/image34.wmf"/><Relationship Id="rId4" Type="http://schemas.openxmlformats.org/officeDocument/2006/relationships/image" Target="../media/image31.wmf"/><Relationship Id="rId9" Type="http://schemas.openxmlformats.org/officeDocument/2006/relationships/oleObject" Target="../embeddings/oleObject32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35.wm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wmf"/><Relationship Id="rId3" Type="http://schemas.openxmlformats.org/officeDocument/2006/relationships/oleObject" Target="../embeddings/oleObject34.bin"/><Relationship Id="rId7" Type="http://schemas.openxmlformats.org/officeDocument/2006/relationships/oleObject" Target="../embeddings/oleObject3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37.wmf"/><Relationship Id="rId5" Type="http://schemas.openxmlformats.org/officeDocument/2006/relationships/oleObject" Target="../embeddings/oleObject35.bin"/><Relationship Id="rId4" Type="http://schemas.openxmlformats.org/officeDocument/2006/relationships/image" Target="../media/image36.wmf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5" Type="http://schemas.openxmlformats.org/officeDocument/2006/relationships/image" Target="../media/image40.wmf"/><Relationship Id="rId4" Type="http://schemas.openxmlformats.org/officeDocument/2006/relationships/oleObject" Target="../embeddings/oleObject37.bin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4.wmf"/><Relationship Id="rId13" Type="http://schemas.openxmlformats.org/officeDocument/2006/relationships/oleObject" Target="../embeddings/oleObject43.bin"/><Relationship Id="rId3" Type="http://schemas.openxmlformats.org/officeDocument/2006/relationships/oleObject" Target="../embeddings/oleObject38.bin"/><Relationship Id="rId7" Type="http://schemas.openxmlformats.org/officeDocument/2006/relationships/oleObject" Target="../embeddings/oleObject40.bin"/><Relationship Id="rId12" Type="http://schemas.openxmlformats.org/officeDocument/2006/relationships/image" Target="../media/image4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43.wmf"/><Relationship Id="rId11" Type="http://schemas.openxmlformats.org/officeDocument/2006/relationships/oleObject" Target="../embeddings/oleObject42.bin"/><Relationship Id="rId5" Type="http://schemas.openxmlformats.org/officeDocument/2006/relationships/oleObject" Target="../embeddings/oleObject39.bin"/><Relationship Id="rId10" Type="http://schemas.openxmlformats.org/officeDocument/2006/relationships/image" Target="../media/image45.wmf"/><Relationship Id="rId4" Type="http://schemas.openxmlformats.org/officeDocument/2006/relationships/image" Target="../media/image42.wmf"/><Relationship Id="rId9" Type="http://schemas.openxmlformats.org/officeDocument/2006/relationships/oleObject" Target="../embeddings/oleObject41.bin"/><Relationship Id="rId14" Type="http://schemas.openxmlformats.org/officeDocument/2006/relationships/image" Target="../media/image47.wmf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8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1.wmf"/><Relationship Id="rId13" Type="http://schemas.openxmlformats.org/officeDocument/2006/relationships/oleObject" Target="../embeddings/oleObject49.bin"/><Relationship Id="rId3" Type="http://schemas.openxmlformats.org/officeDocument/2006/relationships/oleObject" Target="../embeddings/oleObject44.bin"/><Relationship Id="rId7" Type="http://schemas.openxmlformats.org/officeDocument/2006/relationships/oleObject" Target="../embeddings/oleObject46.bin"/><Relationship Id="rId12" Type="http://schemas.openxmlformats.org/officeDocument/2006/relationships/image" Target="../media/image53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55.wmf"/><Relationship Id="rId1" Type="http://schemas.openxmlformats.org/officeDocument/2006/relationships/vmlDrawing" Target="../drawings/vmlDrawing16.vml"/><Relationship Id="rId6" Type="http://schemas.openxmlformats.org/officeDocument/2006/relationships/image" Target="../media/image50.wmf"/><Relationship Id="rId11" Type="http://schemas.openxmlformats.org/officeDocument/2006/relationships/oleObject" Target="../embeddings/oleObject48.bin"/><Relationship Id="rId5" Type="http://schemas.openxmlformats.org/officeDocument/2006/relationships/oleObject" Target="../embeddings/oleObject45.bin"/><Relationship Id="rId15" Type="http://schemas.openxmlformats.org/officeDocument/2006/relationships/oleObject" Target="../embeddings/oleObject50.bin"/><Relationship Id="rId10" Type="http://schemas.openxmlformats.org/officeDocument/2006/relationships/image" Target="../media/image52.wmf"/><Relationship Id="rId4" Type="http://schemas.openxmlformats.org/officeDocument/2006/relationships/image" Target="../media/image49.wmf"/><Relationship Id="rId9" Type="http://schemas.openxmlformats.org/officeDocument/2006/relationships/oleObject" Target="../embeddings/oleObject47.bin"/><Relationship Id="rId14" Type="http://schemas.openxmlformats.org/officeDocument/2006/relationships/image" Target="../media/image54.wmf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8.wmf"/><Relationship Id="rId3" Type="http://schemas.openxmlformats.org/officeDocument/2006/relationships/oleObject" Target="../embeddings/oleObject51.bin"/><Relationship Id="rId7" Type="http://schemas.openxmlformats.org/officeDocument/2006/relationships/oleObject" Target="../embeddings/oleObject5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6" Type="http://schemas.openxmlformats.org/officeDocument/2006/relationships/image" Target="../media/image57.wmf"/><Relationship Id="rId5" Type="http://schemas.openxmlformats.org/officeDocument/2006/relationships/oleObject" Target="../embeddings/oleObject52.bin"/><Relationship Id="rId10" Type="http://schemas.openxmlformats.org/officeDocument/2006/relationships/image" Target="../media/image59.wmf"/><Relationship Id="rId4" Type="http://schemas.openxmlformats.org/officeDocument/2006/relationships/image" Target="../media/image56.wmf"/><Relationship Id="rId9" Type="http://schemas.openxmlformats.org/officeDocument/2006/relationships/oleObject" Target="../embeddings/oleObject54.bin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62.wmf"/><Relationship Id="rId13" Type="http://schemas.openxmlformats.org/officeDocument/2006/relationships/oleObject" Target="../embeddings/oleObject60.bin"/><Relationship Id="rId3" Type="http://schemas.openxmlformats.org/officeDocument/2006/relationships/oleObject" Target="../embeddings/oleObject55.bin"/><Relationship Id="rId7" Type="http://schemas.openxmlformats.org/officeDocument/2006/relationships/oleObject" Target="../embeddings/oleObject57.bin"/><Relationship Id="rId12" Type="http://schemas.openxmlformats.org/officeDocument/2006/relationships/image" Target="../media/image64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66.wmf"/><Relationship Id="rId1" Type="http://schemas.openxmlformats.org/officeDocument/2006/relationships/vmlDrawing" Target="../drawings/vmlDrawing18.vml"/><Relationship Id="rId6" Type="http://schemas.openxmlformats.org/officeDocument/2006/relationships/image" Target="../media/image61.wmf"/><Relationship Id="rId11" Type="http://schemas.openxmlformats.org/officeDocument/2006/relationships/oleObject" Target="../embeddings/oleObject59.bin"/><Relationship Id="rId5" Type="http://schemas.openxmlformats.org/officeDocument/2006/relationships/oleObject" Target="../embeddings/oleObject56.bin"/><Relationship Id="rId15" Type="http://schemas.openxmlformats.org/officeDocument/2006/relationships/oleObject" Target="../embeddings/oleObject61.bin"/><Relationship Id="rId10" Type="http://schemas.openxmlformats.org/officeDocument/2006/relationships/image" Target="../media/image63.wmf"/><Relationship Id="rId4" Type="http://schemas.openxmlformats.org/officeDocument/2006/relationships/image" Target="../media/image60.wmf"/><Relationship Id="rId9" Type="http://schemas.openxmlformats.org/officeDocument/2006/relationships/oleObject" Target="../embeddings/oleObject58.bin"/><Relationship Id="rId14" Type="http://schemas.openxmlformats.org/officeDocument/2006/relationships/image" Target="../media/image65.wmf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69.wmf"/><Relationship Id="rId3" Type="http://schemas.openxmlformats.org/officeDocument/2006/relationships/oleObject" Target="../embeddings/oleObject62.bin"/><Relationship Id="rId7" Type="http://schemas.openxmlformats.org/officeDocument/2006/relationships/oleObject" Target="../embeddings/oleObject6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9.vml"/><Relationship Id="rId6" Type="http://schemas.openxmlformats.org/officeDocument/2006/relationships/image" Target="../media/image68.wmf"/><Relationship Id="rId5" Type="http://schemas.openxmlformats.org/officeDocument/2006/relationships/oleObject" Target="../embeddings/oleObject63.bin"/><Relationship Id="rId10" Type="http://schemas.openxmlformats.org/officeDocument/2006/relationships/image" Target="../media/image70.wmf"/><Relationship Id="rId4" Type="http://schemas.openxmlformats.org/officeDocument/2006/relationships/image" Target="../media/image67.wmf"/><Relationship Id="rId9" Type="http://schemas.openxmlformats.org/officeDocument/2006/relationships/oleObject" Target="../embeddings/oleObject65.bin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0.vml"/><Relationship Id="rId6" Type="http://schemas.openxmlformats.org/officeDocument/2006/relationships/image" Target="../media/image72.wmf"/><Relationship Id="rId5" Type="http://schemas.openxmlformats.org/officeDocument/2006/relationships/oleObject" Target="../embeddings/oleObject67.bin"/><Relationship Id="rId4" Type="http://schemas.openxmlformats.org/officeDocument/2006/relationships/image" Target="../media/image71.wmf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1.vml"/><Relationship Id="rId4" Type="http://schemas.openxmlformats.org/officeDocument/2006/relationships/image" Target="../media/image73.wmf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2.vml"/><Relationship Id="rId4" Type="http://schemas.openxmlformats.org/officeDocument/2006/relationships/image" Target="../media/image71.wmf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4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7.wmf"/><Relationship Id="rId3" Type="http://schemas.openxmlformats.org/officeDocument/2006/relationships/oleObject" Target="../embeddings/oleObject70.bin"/><Relationship Id="rId7" Type="http://schemas.openxmlformats.org/officeDocument/2006/relationships/oleObject" Target="../embeddings/oleObject7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3.vml"/><Relationship Id="rId6" Type="http://schemas.openxmlformats.org/officeDocument/2006/relationships/image" Target="../media/image76.wmf"/><Relationship Id="rId5" Type="http://schemas.openxmlformats.org/officeDocument/2006/relationships/oleObject" Target="../embeddings/oleObject71.bin"/><Relationship Id="rId4" Type="http://schemas.openxmlformats.org/officeDocument/2006/relationships/image" Target="../media/image75.wmf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8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3.bin"/><Relationship Id="rId7" Type="http://schemas.openxmlformats.org/officeDocument/2006/relationships/image" Target="../media/image81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4.vml"/><Relationship Id="rId6" Type="http://schemas.openxmlformats.org/officeDocument/2006/relationships/image" Target="../media/image80.wmf"/><Relationship Id="rId5" Type="http://schemas.openxmlformats.org/officeDocument/2006/relationships/oleObject" Target="../embeddings/oleObject74.bin"/><Relationship Id="rId4" Type="http://schemas.openxmlformats.org/officeDocument/2006/relationships/image" Target="../media/image79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5.vml"/><Relationship Id="rId4" Type="http://schemas.openxmlformats.org/officeDocument/2006/relationships/image" Target="../media/image82.wmf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3.emf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4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5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4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5.bin"/><Relationship Id="rId10" Type="http://schemas.openxmlformats.org/officeDocument/2006/relationships/image" Target="../media/image11.wmf"/><Relationship Id="rId4" Type="http://schemas.openxmlformats.org/officeDocument/2006/relationships/image" Target="../media/image8.wmf"/><Relationship Id="rId9" Type="http://schemas.openxmlformats.org/officeDocument/2006/relationships/oleObject" Target="../embeddings/oleObject7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58" y="2000240"/>
            <a:ext cx="8458200" cy="1470025"/>
          </a:xfrm>
        </p:spPr>
        <p:txBody>
          <a:bodyPr/>
          <a:lstStyle/>
          <a:p>
            <a:r>
              <a:rPr lang="ru-RU" dirty="0"/>
              <a:t>Проста </a:t>
            </a:r>
            <a:r>
              <a:rPr lang="uk-UA" dirty="0"/>
              <a:t>лінійна регресія.</a:t>
            </a:r>
            <a:br>
              <a:rPr lang="uk-UA" dirty="0"/>
            </a:br>
            <a:r>
              <a:rPr lang="uk-UA" dirty="0"/>
              <a:t> Метод найменших квадратів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642918"/>
            <a:ext cx="8229600" cy="1066800"/>
          </a:xfrm>
        </p:spPr>
        <p:txBody>
          <a:bodyPr/>
          <a:lstStyle/>
          <a:p>
            <a:pPr algn="ctr"/>
            <a:r>
              <a:rPr lang="uk-UA" dirty="0"/>
              <a:t>Залишки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736"/>
            <a:ext cx="8472518" cy="514580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dirty="0"/>
              <a:t>    	</a:t>
            </a:r>
            <a:r>
              <a:rPr lang="ru-RU" dirty="0" err="1"/>
              <a:t>Між</a:t>
            </a:r>
            <a:r>
              <a:rPr lang="ru-RU" dirty="0"/>
              <a:t> </a:t>
            </a:r>
            <a:r>
              <a:rPr lang="ru-RU" dirty="0" err="1"/>
              <a:t>розрахованими</a:t>
            </a:r>
            <a:r>
              <a:rPr lang="ru-RU" dirty="0"/>
              <a:t> за </a:t>
            </a:r>
            <a:r>
              <a:rPr lang="ru-RU" dirty="0" err="1"/>
              <a:t>моделлю</a:t>
            </a:r>
            <a:r>
              <a:rPr lang="ru-RU" dirty="0"/>
              <a:t> </a:t>
            </a:r>
            <a:r>
              <a:rPr lang="ru-RU" dirty="0" err="1"/>
              <a:t>значенням</a:t>
            </a:r>
            <a:r>
              <a:rPr lang="uk-UA" dirty="0"/>
              <a:t>и   </a:t>
            </a:r>
            <a:r>
              <a:rPr lang="ru-RU" dirty="0"/>
              <a:t>та </a:t>
            </a:r>
            <a:r>
              <a:rPr lang="ru-RU" dirty="0" err="1"/>
              <a:t>експериментальними</a:t>
            </a:r>
            <a:r>
              <a:rPr lang="ru-RU" dirty="0"/>
              <a:t> </a:t>
            </a:r>
            <a:r>
              <a:rPr lang="ru-RU" dirty="0" err="1"/>
              <a:t>відрахуваннями</a:t>
            </a:r>
            <a:r>
              <a:rPr lang="ru-RU" dirty="0"/>
              <a:t> </a:t>
            </a:r>
            <a:r>
              <a:rPr lang="uk-UA" dirty="0"/>
              <a:t>      </a:t>
            </a:r>
            <a:r>
              <a:rPr lang="ru-RU" dirty="0" err="1"/>
              <a:t>будуть</a:t>
            </a:r>
            <a:r>
              <a:rPr lang="ru-RU" dirty="0"/>
              <a:t>  </a:t>
            </a:r>
            <a:r>
              <a:rPr lang="ru-RU" dirty="0" err="1"/>
              <a:t>спостерігатись</a:t>
            </a:r>
            <a:r>
              <a:rPr lang="ru-RU" dirty="0"/>
              <a:t> </a:t>
            </a:r>
            <a:r>
              <a:rPr lang="ru-RU" dirty="0" err="1"/>
              <a:t>відхилення</a:t>
            </a:r>
            <a:r>
              <a:rPr lang="ru-RU" dirty="0"/>
              <a:t>. </a:t>
            </a:r>
            <a:r>
              <a:rPr lang="ru-RU" dirty="0" err="1"/>
              <a:t>Позначимо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як </a:t>
            </a:r>
          </a:p>
          <a:p>
            <a:pPr>
              <a:buNone/>
            </a:pPr>
            <a:endParaRPr lang="uk-UA" dirty="0"/>
          </a:p>
          <a:p>
            <a:pPr>
              <a:buNone/>
            </a:pPr>
            <a:endParaRPr lang="uk-UA" dirty="0"/>
          </a:p>
          <a:p>
            <a:pPr>
              <a:buNone/>
            </a:pPr>
            <a:r>
              <a:rPr lang="ru-RU" dirty="0"/>
              <a:t>   		</a:t>
            </a:r>
            <a:r>
              <a:rPr lang="ru-RU" dirty="0" err="1"/>
              <a:t>Далі</a:t>
            </a:r>
            <a:r>
              <a:rPr lang="ru-RU" dirty="0"/>
              <a:t> </a:t>
            </a:r>
            <a:r>
              <a:rPr lang="ru-RU" dirty="0" err="1"/>
              <a:t>будемо</a:t>
            </a:r>
            <a:r>
              <a:rPr lang="ru-RU" dirty="0"/>
              <a:t> </a:t>
            </a:r>
            <a:r>
              <a:rPr lang="ru-RU" dirty="0" err="1"/>
              <a:t>називати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b="1" dirty="0" err="1"/>
              <a:t>залишками</a:t>
            </a:r>
            <a:r>
              <a:rPr lang="ru-RU" i="1" dirty="0"/>
              <a:t>.</a:t>
            </a:r>
            <a:r>
              <a:rPr lang="ru-RU" dirty="0"/>
              <a:t> Вони </a:t>
            </a:r>
            <a:r>
              <a:rPr lang="ru-RU" dirty="0" err="1"/>
              <a:t>включають</a:t>
            </a:r>
            <a:r>
              <a:rPr lang="ru-RU" dirty="0"/>
              <a:t> </a:t>
            </a:r>
            <a:r>
              <a:rPr lang="ru-RU" dirty="0" err="1"/>
              <a:t>вплив</a:t>
            </a:r>
            <a:r>
              <a:rPr lang="ru-RU" dirty="0"/>
              <a:t> </a:t>
            </a:r>
            <a:r>
              <a:rPr lang="ru-RU" dirty="0" err="1"/>
              <a:t>неврахованих</a:t>
            </a:r>
            <a:r>
              <a:rPr lang="ru-RU" dirty="0"/>
              <a:t> </a:t>
            </a:r>
            <a:r>
              <a:rPr lang="ru-RU" dirty="0" err="1"/>
              <a:t>факторів</a:t>
            </a:r>
            <a:r>
              <a:rPr lang="ru-RU" dirty="0"/>
              <a:t> - </a:t>
            </a:r>
            <a:r>
              <a:rPr lang="ru-RU" dirty="0" err="1"/>
              <a:t>змінних</a:t>
            </a:r>
            <a:r>
              <a:rPr lang="ru-RU" dirty="0"/>
              <a:t>, </a:t>
            </a:r>
            <a:r>
              <a:rPr lang="ru-RU" dirty="0" err="1"/>
              <a:t>випадкових</a:t>
            </a:r>
            <a:r>
              <a:rPr lang="ru-RU" dirty="0"/>
              <a:t> </a:t>
            </a:r>
            <a:r>
              <a:rPr lang="ru-RU" dirty="0" err="1"/>
              <a:t>перешкод</a:t>
            </a:r>
            <a:r>
              <a:rPr lang="ru-RU" dirty="0"/>
              <a:t> та </a:t>
            </a:r>
            <a:r>
              <a:rPr lang="ru-RU" dirty="0" err="1"/>
              <a:t>помилок</a:t>
            </a:r>
            <a:r>
              <a:rPr lang="ru-RU" dirty="0"/>
              <a:t> </a:t>
            </a:r>
            <a:r>
              <a:rPr lang="ru-RU" dirty="0" err="1"/>
              <a:t>спо-стереження</a:t>
            </a:r>
            <a:r>
              <a:rPr lang="ru-RU" dirty="0"/>
              <a:t> </a:t>
            </a:r>
            <a:r>
              <a:rPr lang="ru-RU" dirty="0" err="1"/>
              <a:t>тощо</a:t>
            </a:r>
            <a:r>
              <a:rPr lang="ru-RU" dirty="0"/>
              <a:t>. </a:t>
            </a:r>
            <a:r>
              <a:rPr lang="ru-RU" dirty="0" err="1"/>
              <a:t>Їхні</a:t>
            </a:r>
            <a:r>
              <a:rPr lang="ru-RU" dirty="0"/>
              <a:t> </a:t>
            </a:r>
            <a:r>
              <a:rPr lang="ru-RU" dirty="0" err="1"/>
              <a:t>значення</a:t>
            </a:r>
            <a:r>
              <a:rPr lang="ru-RU" dirty="0"/>
              <a:t> </a:t>
            </a:r>
            <a:r>
              <a:rPr lang="ru-RU" dirty="0" err="1"/>
              <a:t>можуть</a:t>
            </a:r>
            <a:r>
              <a:rPr lang="ru-RU" dirty="0"/>
              <a:t> </a:t>
            </a:r>
            <a:r>
              <a:rPr lang="ru-RU" dirty="0" err="1"/>
              <a:t>змінюватись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одного </a:t>
            </a:r>
            <a:r>
              <a:rPr lang="ru-RU" dirty="0" err="1"/>
              <a:t>спостереження</a:t>
            </a:r>
            <a:r>
              <a:rPr lang="ru-RU" dirty="0"/>
              <a:t> до </a:t>
            </a:r>
            <a:r>
              <a:rPr lang="ru-RU" dirty="0" err="1"/>
              <a:t>іншого</a:t>
            </a:r>
            <a:r>
              <a:rPr lang="ru-RU" dirty="0"/>
              <a:t>.</a:t>
            </a:r>
          </a:p>
          <a:p>
            <a:pPr>
              <a:buNone/>
            </a:pPr>
            <a:endParaRPr lang="ru-RU" dirty="0"/>
          </a:p>
          <a:p>
            <a:pPr>
              <a:buNone/>
            </a:pPr>
            <a:r>
              <a:rPr lang="uk-UA" dirty="0"/>
              <a:t>    </a:t>
            </a:r>
            <a:endParaRPr lang="ru-RU" dirty="0"/>
          </a:p>
        </p:txBody>
      </p:sp>
      <p:graphicFrame>
        <p:nvGraphicFramePr>
          <p:cNvPr id="2253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42038673"/>
              </p:ext>
            </p:extLst>
          </p:nvPr>
        </p:nvGraphicFramePr>
        <p:xfrm>
          <a:off x="8481088" y="1428736"/>
          <a:ext cx="357190" cy="5059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87" name="Формула" r:id="rId3" imgW="177480" imgH="241200" progId="Equation.3">
                  <p:embed/>
                </p:oleObj>
              </mc:Choice>
              <mc:Fallback>
                <p:oleObj name="Формула" r:id="rId3" imgW="177480" imgH="2412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81088" y="1428736"/>
                        <a:ext cx="357190" cy="50594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72189376"/>
              </p:ext>
            </p:extLst>
          </p:nvPr>
        </p:nvGraphicFramePr>
        <p:xfrm>
          <a:off x="7380312" y="1827860"/>
          <a:ext cx="357190" cy="4847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88" name="Формула" r:id="rId5" imgW="177480" imgH="241200" progId="Equation.3">
                  <p:embed/>
                </p:oleObj>
              </mc:Choice>
              <mc:Fallback>
                <p:oleObj name="Формула" r:id="rId5" imgW="177480" imgH="2412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80312" y="1827860"/>
                        <a:ext cx="357190" cy="48475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2" name="Object 4"/>
          <p:cNvGraphicFramePr>
            <a:graphicFrameLocks noChangeAspect="1"/>
          </p:cNvGraphicFramePr>
          <p:nvPr/>
        </p:nvGraphicFramePr>
        <p:xfrm>
          <a:off x="3214678" y="2714620"/>
          <a:ext cx="3219133" cy="4778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89" name="Формула" r:id="rId6" imgW="1625400" imgH="241200" progId="Equation.3">
                  <p:embed/>
                </p:oleObj>
              </mc:Choice>
              <mc:Fallback>
                <p:oleObj name="Формула" r:id="rId6" imgW="1625400" imgH="2412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14678" y="2714620"/>
                        <a:ext cx="3219133" cy="47784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931618"/>
          </a:xfrm>
        </p:spPr>
        <p:txBody>
          <a:bodyPr/>
          <a:lstStyle/>
          <a:p>
            <a:pPr>
              <a:buNone/>
            </a:pPr>
            <a:endParaRPr lang="uk-UA" dirty="0"/>
          </a:p>
          <a:p>
            <a:pPr>
              <a:buNone/>
            </a:pPr>
            <a:r>
              <a:rPr lang="ru-RU" dirty="0"/>
              <a:t>   У </a:t>
            </a:r>
            <a:r>
              <a:rPr lang="ru-RU" dirty="0" err="1"/>
              <a:t>подальшому</a:t>
            </a:r>
            <a:r>
              <a:rPr lang="ru-RU" dirty="0"/>
              <a:t> </a:t>
            </a:r>
            <a:r>
              <a:rPr lang="ru-RU" dirty="0" err="1"/>
              <a:t>таку</a:t>
            </a:r>
            <a:r>
              <a:rPr lang="ru-RU" dirty="0"/>
              <a:t> модель </a:t>
            </a:r>
            <a:r>
              <a:rPr lang="ru-RU" dirty="0" err="1"/>
              <a:t>будемо</a:t>
            </a:r>
            <a:r>
              <a:rPr lang="ru-RU" dirty="0"/>
              <a:t> </a:t>
            </a:r>
            <a:r>
              <a:rPr lang="ru-RU" dirty="0" err="1"/>
              <a:t>записувати</a:t>
            </a:r>
            <a:r>
              <a:rPr lang="ru-RU" dirty="0"/>
              <a:t> у </a:t>
            </a:r>
            <a:r>
              <a:rPr lang="ru-RU" dirty="0" err="1"/>
              <a:t>вигляді</a:t>
            </a:r>
            <a:endParaRPr lang="ru-RU" dirty="0"/>
          </a:p>
          <a:p>
            <a:pPr>
              <a:buNone/>
            </a:pPr>
            <a:endParaRPr lang="ru-RU" dirty="0"/>
          </a:p>
        </p:txBody>
      </p:sp>
      <p:graphicFrame>
        <p:nvGraphicFramePr>
          <p:cNvPr id="23555" name="Object 3"/>
          <p:cNvGraphicFramePr>
            <a:graphicFrameLocks noChangeAspect="1"/>
          </p:cNvGraphicFramePr>
          <p:nvPr/>
        </p:nvGraphicFramePr>
        <p:xfrm>
          <a:off x="2500298" y="571480"/>
          <a:ext cx="3856060" cy="6508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27" name="Формула" r:id="rId3" imgW="1282680" imgH="444240" progId="Equation.3">
                  <p:embed/>
                </p:oleObj>
              </mc:Choice>
              <mc:Fallback>
                <p:oleObj name="Формула" r:id="rId3" imgW="1282680" imgH="4442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0298" y="571480"/>
                        <a:ext cx="3856060" cy="65087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56" name="Object 4"/>
          <p:cNvGraphicFramePr>
            <a:graphicFrameLocks noChangeAspect="1"/>
          </p:cNvGraphicFramePr>
          <p:nvPr/>
        </p:nvGraphicFramePr>
        <p:xfrm>
          <a:off x="3000364" y="2071678"/>
          <a:ext cx="2665844" cy="4778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28" name="Формула" r:id="rId5" imgW="1346040" imgH="241200" progId="Equation.3">
                  <p:embed/>
                </p:oleObj>
              </mc:Choice>
              <mc:Fallback>
                <p:oleObj name="Формула" r:id="rId5" imgW="1346040" imgH="2412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00364" y="2071678"/>
                        <a:ext cx="2665844" cy="47784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57" name="Object 5"/>
          <p:cNvGraphicFramePr>
            <a:graphicFrameLocks noChangeAspect="1"/>
          </p:cNvGraphicFramePr>
          <p:nvPr/>
        </p:nvGraphicFramePr>
        <p:xfrm>
          <a:off x="2071670" y="2500306"/>
          <a:ext cx="4687910" cy="7556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29" name="Формула" r:id="rId7" imgW="2946240" imgH="469800" progId="Equation.3">
                  <p:embed/>
                </p:oleObj>
              </mc:Choice>
              <mc:Fallback>
                <p:oleObj name="Формула" r:id="rId7" imgW="2946240" imgH="4698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71670" y="2500306"/>
                        <a:ext cx="4687910" cy="75565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58" name="Object 6"/>
          <p:cNvGraphicFramePr>
            <a:graphicFrameLocks noChangeAspect="1"/>
          </p:cNvGraphicFramePr>
          <p:nvPr/>
        </p:nvGraphicFramePr>
        <p:xfrm>
          <a:off x="2214546" y="3500438"/>
          <a:ext cx="4326521" cy="27305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30" name="Формула" r:id="rId9" imgW="2654280" imgH="1587240" progId="Equation.3">
                  <p:embed/>
                </p:oleObj>
              </mc:Choice>
              <mc:Fallback>
                <p:oleObj name="Формула" r:id="rId9" imgW="2654280" imgH="158724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14546" y="3500438"/>
                        <a:ext cx="4326521" cy="273050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578" name="Object 2"/>
          <p:cNvGraphicFramePr>
            <a:graphicFrameLocks noChangeAspect="1"/>
          </p:cNvGraphicFramePr>
          <p:nvPr/>
        </p:nvGraphicFramePr>
        <p:xfrm>
          <a:off x="1857356" y="1928802"/>
          <a:ext cx="5672565" cy="27860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96" name="Формула" r:id="rId3" imgW="2869920" imgH="1409400" progId="Equation.3">
                  <p:embed/>
                </p:oleObj>
              </mc:Choice>
              <mc:Fallback>
                <p:oleObj name="Формула" r:id="rId3" imgW="2869920" imgH="14094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57356" y="1928802"/>
                        <a:ext cx="5672565" cy="278608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642918"/>
            <a:ext cx="8229600" cy="1066800"/>
          </a:xfrm>
        </p:spPr>
        <p:txBody>
          <a:bodyPr/>
          <a:lstStyle/>
          <a:p>
            <a:pPr algn="ctr"/>
            <a:r>
              <a:rPr lang="uk-UA" dirty="0"/>
              <a:t>Коефіцієнт </a:t>
            </a:r>
            <a:r>
              <a:rPr lang="en-US" dirty="0"/>
              <a:t>b2</a:t>
            </a:r>
            <a:r>
              <a:rPr lang="uk-UA" dirty="0"/>
              <a:t>   </a:t>
            </a:r>
            <a:endParaRPr lang="ru-RU" dirty="0"/>
          </a:p>
        </p:txBody>
      </p:sp>
      <p:graphicFrame>
        <p:nvGraphicFramePr>
          <p:cNvPr id="25602" name="Object 2"/>
          <p:cNvGraphicFramePr>
            <a:graphicFrameLocks noGrp="1" noChangeAspect="1"/>
          </p:cNvGraphicFramePr>
          <p:nvPr>
            <p:ph idx="1"/>
          </p:nvPr>
        </p:nvGraphicFramePr>
        <p:xfrm>
          <a:off x="1370013" y="2428875"/>
          <a:ext cx="6138862" cy="283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80" name="Формула" r:id="rId3" imgW="3936960" imgH="1815840" progId="Equation.3">
                  <p:embed/>
                </p:oleObj>
              </mc:Choice>
              <mc:Fallback>
                <p:oleObj name="Формула" r:id="rId3" imgW="3936960" imgH="18158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0013" y="2428875"/>
                        <a:ext cx="6138862" cy="2832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Объект 4"/>
          <p:cNvGraphicFramePr>
            <a:graphicFrameLocks noChangeAspect="1"/>
          </p:cNvGraphicFramePr>
          <p:nvPr/>
        </p:nvGraphicFramePr>
        <p:xfrm>
          <a:off x="4508500" y="3308350"/>
          <a:ext cx="127000" cy="241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81" name="Формула" r:id="rId5" imgW="126720" imgH="241200" progId="Equation.3">
                  <p:embed/>
                </p:oleObj>
              </mc:Choice>
              <mc:Fallback>
                <p:oleObj name="Формула" r:id="rId5" imgW="126720" imgH="2412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8500" y="3308350"/>
                        <a:ext cx="127000" cy="241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714356"/>
            <a:ext cx="8229600" cy="1066800"/>
          </a:xfrm>
        </p:spPr>
        <p:txBody>
          <a:bodyPr/>
          <a:lstStyle/>
          <a:p>
            <a:pPr algn="ctr"/>
            <a:r>
              <a:rPr lang="uk-UA" dirty="0"/>
              <a:t>Коефіцієнти </a:t>
            </a:r>
            <a:r>
              <a:rPr lang="en-US" dirty="0"/>
              <a:t>b1</a:t>
            </a:r>
            <a:r>
              <a:rPr lang="uk-UA" dirty="0"/>
              <a:t> та </a:t>
            </a:r>
            <a:r>
              <a:rPr lang="en-US" dirty="0"/>
              <a:t>b0</a:t>
            </a:r>
            <a:endParaRPr lang="ru-RU" dirty="0"/>
          </a:p>
        </p:txBody>
      </p:sp>
      <p:graphicFrame>
        <p:nvGraphicFramePr>
          <p:cNvPr id="26626" name="Object 2"/>
          <p:cNvGraphicFramePr>
            <a:graphicFrameLocks noChangeAspect="1"/>
          </p:cNvGraphicFramePr>
          <p:nvPr/>
        </p:nvGraphicFramePr>
        <p:xfrm>
          <a:off x="1357290" y="2143116"/>
          <a:ext cx="6224588" cy="2881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63" name="Формула" r:id="rId3" imgW="3924000" imgH="1815840" progId="Equation.3">
                  <p:embed/>
                </p:oleObj>
              </mc:Choice>
              <mc:Fallback>
                <p:oleObj name="Формула" r:id="rId3" imgW="3924000" imgH="18158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57290" y="2143116"/>
                        <a:ext cx="6224588" cy="2881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28" name="Object 4"/>
          <p:cNvGraphicFramePr>
            <a:graphicFrameLocks noChangeAspect="1"/>
          </p:cNvGraphicFramePr>
          <p:nvPr/>
        </p:nvGraphicFramePr>
        <p:xfrm>
          <a:off x="3000364" y="5357826"/>
          <a:ext cx="3370444" cy="5984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64" name="Формула" r:id="rId5" imgW="1358640" imgH="241200" progId="Equation.3">
                  <p:embed/>
                </p:oleObj>
              </mc:Choice>
              <mc:Fallback>
                <p:oleObj name="Формула" r:id="rId5" imgW="1358640" imgH="2412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00364" y="5357826"/>
                        <a:ext cx="3370444" cy="59849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6003056"/>
          </a:xfrm>
        </p:spPr>
        <p:txBody>
          <a:bodyPr/>
          <a:lstStyle/>
          <a:p>
            <a:pPr>
              <a:buNone/>
            </a:pPr>
            <a:r>
              <a:rPr lang="en-US" dirty="0"/>
              <a:t>  </a:t>
            </a:r>
            <a:r>
              <a:rPr lang="uk-UA" dirty="0"/>
              <a:t> </a:t>
            </a:r>
            <a:endParaRPr lang="en-US" dirty="0"/>
          </a:p>
          <a:p>
            <a:pPr>
              <a:buNone/>
            </a:pPr>
            <a:r>
              <a:rPr lang="en-US" dirty="0"/>
              <a:t>   </a:t>
            </a:r>
            <a:r>
              <a:rPr lang="ru-RU" dirty="0"/>
              <a:t>	</a:t>
            </a:r>
            <a:r>
              <a:rPr lang="uk-UA" dirty="0"/>
              <a:t>Коефіцієнти</a:t>
            </a:r>
            <a:r>
              <a:rPr lang="en-US" dirty="0"/>
              <a:t> </a:t>
            </a:r>
            <a:r>
              <a:rPr lang="uk-UA" dirty="0"/>
              <a:t> </a:t>
            </a:r>
            <a:r>
              <a:rPr lang="en-US" dirty="0"/>
              <a:t>   </a:t>
            </a:r>
            <a:r>
              <a:rPr lang="uk-UA" dirty="0"/>
              <a:t>і </a:t>
            </a:r>
            <a:r>
              <a:rPr lang="en-US" dirty="0"/>
              <a:t> </a:t>
            </a:r>
            <a:r>
              <a:rPr lang="uk-UA" dirty="0"/>
              <a:t> </a:t>
            </a:r>
            <a:r>
              <a:rPr lang="en-US" dirty="0"/>
              <a:t>   </a:t>
            </a:r>
            <a:r>
              <a:rPr lang="uk-UA" dirty="0"/>
              <a:t>називаються </a:t>
            </a:r>
            <a:r>
              <a:rPr lang="uk-UA" b="1" dirty="0"/>
              <a:t>коефіцієнтами регресії</a:t>
            </a:r>
            <a:r>
              <a:rPr lang="uk-UA" dirty="0"/>
              <a:t>    по  </a:t>
            </a:r>
            <a:r>
              <a:rPr lang="en-US" dirty="0"/>
              <a:t>   </a:t>
            </a:r>
            <a:r>
              <a:rPr lang="uk-UA" dirty="0"/>
              <a:t>і  </a:t>
            </a:r>
            <a:r>
              <a:rPr lang="en-US" dirty="0"/>
              <a:t>    </a:t>
            </a:r>
            <a:r>
              <a:rPr lang="uk-UA" dirty="0"/>
              <a:t>по  відповідно.</a:t>
            </a:r>
            <a:endParaRPr lang="ru-RU" dirty="0"/>
          </a:p>
          <a:p>
            <a:pPr>
              <a:buNone/>
            </a:pPr>
            <a:r>
              <a:rPr lang="en-US" dirty="0"/>
              <a:t>  </a:t>
            </a:r>
            <a:r>
              <a:rPr lang="ru-RU" dirty="0"/>
              <a:t>	</a:t>
            </a:r>
            <a:r>
              <a:rPr lang="en-US" dirty="0"/>
              <a:t> </a:t>
            </a:r>
            <a:r>
              <a:rPr lang="ru-RU" dirty="0"/>
              <a:t>	</a:t>
            </a:r>
            <a:r>
              <a:rPr lang="uk-UA" dirty="0"/>
              <a:t>Знайдена точка  </a:t>
            </a:r>
            <a:r>
              <a:rPr lang="en-US" dirty="0"/>
              <a:t>              </a:t>
            </a:r>
            <a:r>
              <a:rPr lang="uk-UA" dirty="0"/>
              <a:t>є точкою, яка задовольняє умові . Але, у математичному аналізі є теорема, за допомогою якої можна ви значити достатні умови екстремуму функції, у нашому випадку – мінімуму функції </a:t>
            </a:r>
            <a:r>
              <a:rPr lang="en-US" dirty="0"/>
              <a:t>                </a:t>
            </a:r>
            <a:r>
              <a:rPr lang="uk-UA" dirty="0"/>
              <a:t>.</a:t>
            </a:r>
            <a:endParaRPr lang="ru-RU" dirty="0"/>
          </a:p>
          <a:p>
            <a:endParaRPr lang="ru-RU" dirty="0"/>
          </a:p>
        </p:txBody>
      </p:sp>
      <p:graphicFrame>
        <p:nvGraphicFramePr>
          <p:cNvPr id="2765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26650043"/>
              </p:ext>
            </p:extLst>
          </p:nvPr>
        </p:nvGraphicFramePr>
        <p:xfrm>
          <a:off x="3598358" y="1142984"/>
          <a:ext cx="357190" cy="3841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803" name="Формула" r:id="rId3" imgW="152280" imgH="241200" progId="Equation.3">
                  <p:embed/>
                </p:oleObj>
              </mc:Choice>
              <mc:Fallback>
                <p:oleObj name="Формула" r:id="rId3" imgW="152280" imgH="2412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98358" y="1142984"/>
                        <a:ext cx="357190" cy="38417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5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56750040"/>
              </p:ext>
            </p:extLst>
          </p:nvPr>
        </p:nvGraphicFramePr>
        <p:xfrm>
          <a:off x="4204868" y="1142984"/>
          <a:ext cx="392114" cy="3571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804" name="Формула" r:id="rId5" imgW="177480" imgH="241200" progId="Equation.3">
                  <p:embed/>
                </p:oleObj>
              </mc:Choice>
              <mc:Fallback>
                <p:oleObj name="Формула" r:id="rId5" imgW="177480" imgH="2412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04868" y="1142984"/>
                        <a:ext cx="392114" cy="35719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53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85975285"/>
              </p:ext>
            </p:extLst>
          </p:nvPr>
        </p:nvGraphicFramePr>
        <p:xfrm>
          <a:off x="5418178" y="1458960"/>
          <a:ext cx="290514" cy="4778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805" name="Формула" r:id="rId7" imgW="152280" imgH="241200" progId="Equation.3">
                  <p:embed/>
                </p:oleObj>
              </mc:Choice>
              <mc:Fallback>
                <p:oleObj name="Формула" r:id="rId7" imgW="152280" imgH="2412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8178" y="1458960"/>
                        <a:ext cx="290514" cy="47784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54" name="Object 6"/>
          <p:cNvGraphicFramePr>
            <a:graphicFrameLocks noChangeAspect="1"/>
          </p:cNvGraphicFramePr>
          <p:nvPr/>
        </p:nvGraphicFramePr>
        <p:xfrm>
          <a:off x="6786578" y="1500174"/>
          <a:ext cx="285752" cy="4524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806" name="Формула" r:id="rId9" imgW="152280" imgH="241200" progId="Equation.3">
                  <p:embed/>
                </p:oleObj>
              </mc:Choice>
              <mc:Fallback>
                <p:oleObj name="Формула" r:id="rId9" imgW="152280" imgH="24120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86578" y="1500174"/>
                        <a:ext cx="285752" cy="45244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55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34872004"/>
              </p:ext>
            </p:extLst>
          </p:nvPr>
        </p:nvGraphicFramePr>
        <p:xfrm>
          <a:off x="6143636" y="1428736"/>
          <a:ext cx="368302" cy="538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807" name="Формула" r:id="rId10" imgW="164880" imgH="241200" progId="Equation.3">
                  <p:embed/>
                </p:oleObj>
              </mc:Choice>
              <mc:Fallback>
                <p:oleObj name="Формула" r:id="rId10" imgW="164880" imgH="24120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43636" y="1428736"/>
                        <a:ext cx="368302" cy="538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56" name="Object 8"/>
          <p:cNvGraphicFramePr>
            <a:graphicFrameLocks noChangeAspect="1"/>
          </p:cNvGraphicFramePr>
          <p:nvPr/>
        </p:nvGraphicFramePr>
        <p:xfrm>
          <a:off x="7715272" y="1500174"/>
          <a:ext cx="374652" cy="5084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808" name="Формула" r:id="rId12" imgW="177480" imgH="241200" progId="Equation.3">
                  <p:embed/>
                </p:oleObj>
              </mc:Choice>
              <mc:Fallback>
                <p:oleObj name="Формула" r:id="rId12" imgW="177480" imgH="24120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15272" y="1500174"/>
                        <a:ext cx="374652" cy="50845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57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76321925"/>
              </p:ext>
            </p:extLst>
          </p:nvPr>
        </p:nvGraphicFramePr>
        <p:xfrm>
          <a:off x="4126033" y="2420888"/>
          <a:ext cx="1219206" cy="40640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809" name="Формула" r:id="rId14" imgW="723600" imgH="241200" progId="Equation.3">
                  <p:embed/>
                </p:oleObj>
              </mc:Choice>
              <mc:Fallback>
                <p:oleObj name="Формула" r:id="rId14" imgW="723600" imgH="24120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26033" y="2420888"/>
                        <a:ext cx="1219206" cy="40640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58" name="Object 10"/>
          <p:cNvGraphicFramePr>
            <a:graphicFrameLocks noChangeAspect="1"/>
          </p:cNvGraphicFramePr>
          <p:nvPr/>
        </p:nvGraphicFramePr>
        <p:xfrm>
          <a:off x="2285984" y="4643446"/>
          <a:ext cx="1285884" cy="3646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810" name="Формула" r:id="rId16" imgW="850680" imgH="241200" progId="Equation.3">
                  <p:embed/>
                </p:oleObj>
              </mc:Choice>
              <mc:Fallback>
                <p:oleObj name="Формула" r:id="rId16" imgW="850680" imgH="241200" progId="Equation.3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5984" y="4643446"/>
                        <a:ext cx="1285884" cy="36465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642918"/>
            <a:ext cx="8229600" cy="1066800"/>
          </a:xfrm>
        </p:spPr>
        <p:txBody>
          <a:bodyPr/>
          <a:lstStyle/>
          <a:p>
            <a:pPr algn="ctr"/>
            <a:r>
              <a:rPr lang="en-US" dirty="0"/>
              <a:t>F – </a:t>
            </a:r>
            <a:r>
              <a:rPr lang="uk-UA" dirty="0"/>
              <a:t>критерій Фішера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5002924"/>
          </a:xfrm>
        </p:spPr>
        <p:txBody>
          <a:bodyPr/>
          <a:lstStyle/>
          <a:p>
            <a:pPr>
              <a:buNone/>
            </a:pPr>
            <a:r>
              <a:rPr lang="uk-UA" dirty="0"/>
              <a:t>   </a:t>
            </a:r>
            <a:r>
              <a:rPr lang="en-US" dirty="0"/>
              <a:t>F</a:t>
            </a:r>
            <a:r>
              <a:rPr lang="ru-RU" dirty="0"/>
              <a:t>-</a:t>
            </a:r>
            <a:r>
              <a:rPr lang="uk-UA" dirty="0"/>
              <a:t>тест Фішера для перевірки моделі на адекватність:</a:t>
            </a:r>
            <a:endParaRPr lang="ru-RU" dirty="0"/>
          </a:p>
          <a:p>
            <a:endParaRPr lang="ru-RU" dirty="0"/>
          </a:p>
        </p:txBody>
      </p:sp>
      <p:sp>
        <p:nvSpPr>
          <p:cNvPr id="4" name="Rectangle 9">
            <a:extLst>
              <a:ext uri="{FF2B5EF4-FFF2-40B4-BE49-F238E27FC236}">
                <a16:creationId xmlns:a16="http://schemas.microsoft.com/office/drawing/2014/main" id="{CBD2BDCE-9552-41CC-805D-0420874A66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5" name="Объект 4">
            <a:extLst>
              <a:ext uri="{FF2B5EF4-FFF2-40B4-BE49-F238E27FC236}">
                <a16:creationId xmlns:a16="http://schemas.microsoft.com/office/drawing/2014/main" id="{806E0F1E-8EF7-44BD-BAE0-186ED76B149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54623917"/>
              </p:ext>
            </p:extLst>
          </p:nvPr>
        </p:nvGraphicFramePr>
        <p:xfrm>
          <a:off x="2555776" y="3212976"/>
          <a:ext cx="3900434" cy="180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95" name="Уравнение" r:id="rId3" imgW="1854200" imgH="850900" progId="Equation.3">
                  <p:embed/>
                </p:oleObj>
              </mc:Choice>
              <mc:Fallback>
                <p:oleObj name="Уравнение" r:id="rId3" imgW="1854200" imgH="8509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55776" y="3212976"/>
                        <a:ext cx="3900434" cy="18002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642918"/>
            <a:ext cx="8229600" cy="1066800"/>
          </a:xfrm>
        </p:spPr>
        <p:txBody>
          <a:bodyPr/>
          <a:lstStyle/>
          <a:p>
            <a:pPr algn="ctr"/>
            <a:r>
              <a:rPr lang="de-DE" dirty="0"/>
              <a:t>t</a:t>
            </a:r>
            <a:r>
              <a:rPr lang="uk-UA" dirty="0"/>
              <a:t>- тест </a:t>
            </a:r>
            <a:r>
              <a:rPr lang="uk-UA" dirty="0" err="1"/>
              <a:t>Стьюдента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43050"/>
            <a:ext cx="8229600" cy="4931486"/>
          </a:xfrm>
        </p:spPr>
        <p:txBody>
          <a:bodyPr/>
          <a:lstStyle/>
          <a:p>
            <a:pPr>
              <a:buNone/>
            </a:pPr>
            <a:r>
              <a:rPr lang="uk-UA" dirty="0"/>
              <a:t>   </a:t>
            </a:r>
            <a:r>
              <a:rPr lang="uk-UA" sz="2000" dirty="0"/>
              <a:t>Спостережуване значення </a:t>
            </a:r>
            <a:r>
              <a:rPr lang="en-US" sz="2000" dirty="0"/>
              <a:t>t</a:t>
            </a:r>
            <a:r>
              <a:rPr lang="ru-RU" sz="2000" dirty="0"/>
              <a:t>- </a:t>
            </a:r>
            <a:r>
              <a:rPr lang="uk-UA" sz="2000" dirty="0"/>
              <a:t>критерію </a:t>
            </a:r>
            <a:r>
              <a:rPr lang="uk-UA" sz="2000" dirty="0" err="1"/>
              <a:t>Стьюдента</a:t>
            </a:r>
            <a:r>
              <a:rPr lang="uk-UA" sz="2000" dirty="0"/>
              <a:t> для перевірки значущості коефіцієнта кореляції</a:t>
            </a:r>
            <a:r>
              <a:rPr lang="uk-UA" sz="2400" dirty="0"/>
              <a:t>:</a:t>
            </a:r>
          </a:p>
          <a:p>
            <a:pPr>
              <a:buNone/>
            </a:pPr>
            <a:endParaRPr lang="uk-UA" dirty="0"/>
          </a:p>
          <a:p>
            <a:pPr>
              <a:buNone/>
            </a:pPr>
            <a:r>
              <a:rPr lang="uk-UA" sz="2400" dirty="0"/>
              <a:t>    </a:t>
            </a:r>
          </a:p>
          <a:p>
            <a:pPr>
              <a:buNone/>
            </a:pPr>
            <a:r>
              <a:rPr lang="uk-UA" sz="2000" dirty="0"/>
              <a:t>Спостережуване значення </a:t>
            </a:r>
            <a:r>
              <a:rPr lang="en-US" sz="2000" dirty="0"/>
              <a:t>t</a:t>
            </a:r>
            <a:r>
              <a:rPr lang="ru-RU" sz="2000" dirty="0"/>
              <a:t>- </a:t>
            </a:r>
            <a:r>
              <a:rPr lang="uk-UA" sz="2000" dirty="0"/>
              <a:t>критерію </a:t>
            </a:r>
            <a:r>
              <a:rPr lang="uk-UA" sz="2000" dirty="0" err="1"/>
              <a:t>Стьюдента</a:t>
            </a:r>
            <a:r>
              <a:rPr lang="uk-UA" sz="2000" dirty="0"/>
              <a:t> для перевірки значущості коефіцієнта кореляції:</a:t>
            </a:r>
            <a:endParaRPr lang="ru-RU" sz="2400" dirty="0"/>
          </a:p>
          <a:p>
            <a:pPr>
              <a:buNone/>
            </a:pPr>
            <a:endParaRPr lang="ru-RU" dirty="0"/>
          </a:p>
          <a:p>
            <a:endParaRPr lang="ru-RU" dirty="0"/>
          </a:p>
        </p:txBody>
      </p:sp>
      <p:graphicFrame>
        <p:nvGraphicFramePr>
          <p:cNvPr id="29698" name="Object 2"/>
          <p:cNvGraphicFramePr>
            <a:graphicFrameLocks noChangeAspect="1"/>
          </p:cNvGraphicFramePr>
          <p:nvPr/>
        </p:nvGraphicFramePr>
        <p:xfrm>
          <a:off x="3714744" y="2432353"/>
          <a:ext cx="1714512" cy="8363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72" name="Формула" r:id="rId3" imgW="1041120" imgH="507960" progId="Equation.3">
                  <p:embed/>
                </p:oleObj>
              </mc:Choice>
              <mc:Fallback>
                <p:oleObj name="Формула" r:id="rId3" imgW="1041120" imgH="50796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14744" y="2432353"/>
                        <a:ext cx="1714512" cy="83634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700" name="Object 4"/>
          <p:cNvGraphicFramePr>
            <a:graphicFrameLocks noChangeAspect="1"/>
          </p:cNvGraphicFramePr>
          <p:nvPr/>
        </p:nvGraphicFramePr>
        <p:xfrm>
          <a:off x="3643306" y="4000504"/>
          <a:ext cx="2413004" cy="10858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73" name="Формула" r:id="rId5" imgW="1777680" imgH="799920" progId="Equation.3">
                  <p:embed/>
                </p:oleObj>
              </mc:Choice>
              <mc:Fallback>
                <p:oleObj name="Формула" r:id="rId5" imgW="1777680" imgH="79992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43306" y="4000504"/>
                        <a:ext cx="2413004" cy="108585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702" name="Object 6"/>
          <p:cNvGraphicFramePr>
            <a:graphicFrameLocks noChangeAspect="1"/>
          </p:cNvGraphicFramePr>
          <p:nvPr/>
        </p:nvGraphicFramePr>
        <p:xfrm>
          <a:off x="1142977" y="5143511"/>
          <a:ext cx="2551344" cy="13229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74" name="Формула" r:id="rId7" imgW="1714320" imgH="888840" progId="Equation.3">
                  <p:embed/>
                </p:oleObj>
              </mc:Choice>
              <mc:Fallback>
                <p:oleObj name="Формула" r:id="rId7" imgW="1714320" imgH="88884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2977" y="5143511"/>
                        <a:ext cx="2551344" cy="13229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703" name="Object 7"/>
          <p:cNvGraphicFramePr>
            <a:graphicFrameLocks noChangeAspect="1"/>
          </p:cNvGraphicFramePr>
          <p:nvPr/>
        </p:nvGraphicFramePr>
        <p:xfrm>
          <a:off x="4357686" y="5214950"/>
          <a:ext cx="4187042" cy="13890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75" name="Формула" r:id="rId9" imgW="2679480" imgH="888840" progId="Equation.3">
                  <p:embed/>
                </p:oleObj>
              </mc:Choice>
              <mc:Fallback>
                <p:oleObj name="Формула" r:id="rId9" imgW="2679480" imgH="88884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7686" y="5214950"/>
                        <a:ext cx="4187042" cy="138906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642918"/>
            <a:ext cx="8229600" cy="1066800"/>
          </a:xfrm>
        </p:spPr>
        <p:txBody>
          <a:bodyPr/>
          <a:lstStyle/>
          <a:p>
            <a:pPr algn="ctr"/>
            <a:r>
              <a:rPr lang="de-DE" dirty="0"/>
              <a:t>t</a:t>
            </a:r>
            <a:r>
              <a:rPr lang="uk-UA" dirty="0"/>
              <a:t>- тест </a:t>
            </a:r>
            <a:r>
              <a:rPr lang="uk-UA" dirty="0" err="1"/>
              <a:t>Стьюдента</a:t>
            </a:r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>
          <a:xfrm>
            <a:off x="457200" y="1857364"/>
            <a:ext cx="8229600" cy="4717172"/>
          </a:xfrm>
        </p:spPr>
        <p:txBody>
          <a:bodyPr/>
          <a:lstStyle/>
          <a:p>
            <a:pPr>
              <a:buNone/>
            </a:pPr>
            <a:r>
              <a:rPr lang="uk-UA" dirty="0"/>
              <a:t>   Спостережуване значення </a:t>
            </a:r>
            <a:r>
              <a:rPr lang="en-US" dirty="0"/>
              <a:t>t</a:t>
            </a:r>
            <a:r>
              <a:rPr lang="ru-RU" dirty="0"/>
              <a:t>- </a:t>
            </a:r>
            <a:r>
              <a:rPr lang="uk-UA" dirty="0"/>
              <a:t>критерію </a:t>
            </a:r>
            <a:r>
              <a:rPr lang="uk-UA" dirty="0" err="1"/>
              <a:t>Стьюдента</a:t>
            </a:r>
            <a:r>
              <a:rPr lang="uk-UA" dirty="0"/>
              <a:t> для перевірки гіпотези </a:t>
            </a:r>
            <a:endParaRPr lang="ru-RU" dirty="0"/>
          </a:p>
          <a:p>
            <a:endParaRPr lang="ru-RU" dirty="0"/>
          </a:p>
        </p:txBody>
      </p:sp>
      <p:graphicFrame>
        <p:nvGraphicFramePr>
          <p:cNvPr id="30727" name="Object 7"/>
          <p:cNvGraphicFramePr>
            <a:graphicFrameLocks noChangeAspect="1"/>
          </p:cNvGraphicFramePr>
          <p:nvPr/>
        </p:nvGraphicFramePr>
        <p:xfrm>
          <a:off x="2786050" y="3357562"/>
          <a:ext cx="3570534" cy="18288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5" name="Формула" r:id="rId3" imgW="1562040" imgH="799920" progId="Equation.3">
                  <p:embed/>
                </p:oleObj>
              </mc:Choice>
              <mc:Fallback>
                <p:oleObj name="Формула" r:id="rId3" imgW="1562040" imgH="79992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86050" y="3357562"/>
                        <a:ext cx="3570534" cy="182881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500306"/>
            <a:ext cx="8229600" cy="1066800"/>
          </a:xfrm>
        </p:spPr>
        <p:txBody>
          <a:bodyPr>
            <a:noAutofit/>
          </a:bodyPr>
          <a:lstStyle/>
          <a:p>
            <a:r>
              <a:rPr lang="uk-UA" sz="7200" dirty="0"/>
              <a:t>Практична робота</a:t>
            </a:r>
            <a:endParaRPr lang="ru-RU" sz="7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71480"/>
            <a:ext cx="8229600" cy="1066800"/>
          </a:xfrm>
        </p:spPr>
        <p:txBody>
          <a:bodyPr/>
          <a:lstStyle/>
          <a:p>
            <a:pPr algn="ctr"/>
            <a:r>
              <a:rPr lang="ru-RU" dirty="0" err="1"/>
              <a:t>Основн</a:t>
            </a:r>
            <a:r>
              <a:rPr lang="uk-UA" dirty="0"/>
              <a:t>і поняття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643050"/>
            <a:ext cx="8229600" cy="4929222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uk-UA" sz="2400" b="1" i="1" dirty="0"/>
              <a:t>	Регресією</a:t>
            </a:r>
            <a:r>
              <a:rPr lang="uk-UA" sz="2400" b="1" dirty="0"/>
              <a:t> </a:t>
            </a:r>
            <a:r>
              <a:rPr lang="uk-UA" sz="2400" dirty="0"/>
              <a:t>назвемо однобічну стохастичну залежність однієї випадкової змінної від другої або декількох інших випадкових змінних.</a:t>
            </a:r>
            <a:endParaRPr lang="ru-RU" sz="2400" dirty="0"/>
          </a:p>
          <a:p>
            <a:pPr marL="109728" indent="0">
              <a:buNone/>
            </a:pPr>
            <a:r>
              <a:rPr lang="uk-UA" sz="2400" dirty="0"/>
              <a:t>	Однобічна стохастична залежність виражається за допомогою функції, яка на відміну від сурової математичної залежності, називається </a:t>
            </a:r>
            <a:r>
              <a:rPr lang="uk-UA" sz="2400" b="1" i="1" dirty="0"/>
              <a:t>функцією регресії</a:t>
            </a:r>
            <a:r>
              <a:rPr lang="uk-UA" sz="2400" b="1" dirty="0"/>
              <a:t>.</a:t>
            </a:r>
          </a:p>
          <a:p>
            <a:pPr marL="109728" indent="0">
              <a:buNone/>
            </a:pPr>
            <a:r>
              <a:rPr lang="ru-RU" sz="2400" b="1" i="1" dirty="0"/>
              <a:t>	</a:t>
            </a:r>
            <a:r>
              <a:rPr lang="ru-RU" sz="2400" b="1" i="1" dirty="0" err="1"/>
              <a:t>Регресію</a:t>
            </a:r>
            <a:r>
              <a:rPr lang="ru-RU" sz="2400" b="1" dirty="0"/>
              <a:t> </a:t>
            </a:r>
            <a:r>
              <a:rPr lang="ru-RU" sz="2400" dirty="0" err="1"/>
              <a:t>між</a:t>
            </a:r>
            <a:r>
              <a:rPr lang="ru-RU" sz="2400" dirty="0"/>
              <a:t> </a:t>
            </a:r>
            <a:r>
              <a:rPr lang="ru-RU" sz="2400" dirty="0" err="1"/>
              <a:t>двома</a:t>
            </a:r>
            <a:r>
              <a:rPr lang="ru-RU" sz="2400" dirty="0"/>
              <a:t> </a:t>
            </a:r>
            <a:r>
              <a:rPr lang="ru-RU" sz="2400" dirty="0" err="1"/>
              <a:t>змінними</a:t>
            </a:r>
            <a:r>
              <a:rPr lang="ru-RU" sz="2400" dirty="0"/>
              <a:t>, </a:t>
            </a:r>
            <a:r>
              <a:rPr lang="ru-RU" sz="2400" dirty="0" err="1"/>
              <a:t>назвемо</a:t>
            </a:r>
            <a:r>
              <a:rPr lang="ru-RU" sz="2400" dirty="0"/>
              <a:t> </a:t>
            </a:r>
            <a:r>
              <a:rPr lang="ru-RU" sz="2400" b="1" i="1" dirty="0"/>
              <a:t>простою (парною)</a:t>
            </a:r>
            <a:r>
              <a:rPr lang="ru-RU" sz="2400" dirty="0"/>
              <a:t> </a:t>
            </a:r>
            <a:r>
              <a:rPr lang="ru-RU" sz="2400" dirty="0" err="1"/>
              <a:t>регресією</a:t>
            </a:r>
            <a:r>
              <a:rPr lang="ru-RU" sz="2400" dirty="0"/>
              <a:t> і </a:t>
            </a:r>
            <a:r>
              <a:rPr lang="ru-RU" sz="2400" dirty="0" err="1"/>
              <a:t>будемо</a:t>
            </a:r>
            <a:r>
              <a:rPr lang="ru-RU" sz="2400" dirty="0"/>
              <a:t> </a:t>
            </a:r>
            <a:r>
              <a:rPr lang="ru-RU" sz="2400" dirty="0" err="1"/>
              <a:t>записувати</a:t>
            </a:r>
            <a:r>
              <a:rPr lang="ru-RU" sz="2400" dirty="0"/>
              <a:t> у </a:t>
            </a:r>
            <a:r>
              <a:rPr lang="ru-RU" sz="2400" dirty="0" err="1"/>
              <a:t>вигляді</a:t>
            </a:r>
            <a:r>
              <a:rPr lang="ru-RU" sz="2400" dirty="0"/>
              <a:t> </a:t>
            </a:r>
            <a:endParaRPr lang="ru-RU" dirty="0"/>
          </a:p>
          <a:p>
            <a:endParaRPr lang="ru-RU" dirty="0"/>
          </a:p>
        </p:txBody>
      </p:sp>
      <p:graphicFrame>
        <p:nvGraphicFramePr>
          <p:cNvPr id="6" name="Объект 5"/>
          <p:cNvGraphicFramePr>
            <a:graphicFrameLocks noChangeAspect="1"/>
          </p:cNvGraphicFramePr>
          <p:nvPr/>
        </p:nvGraphicFramePr>
        <p:xfrm>
          <a:off x="3714744" y="5286388"/>
          <a:ext cx="1860438" cy="13192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6" name="Формула" r:id="rId3" imgW="698400" imgH="495000" progId="Equation.3">
                  <p:embed/>
                </p:oleObj>
              </mc:Choice>
              <mc:Fallback>
                <p:oleObj name="Формула" r:id="rId3" imgW="698400" imgH="4950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14744" y="5286388"/>
                        <a:ext cx="1860438" cy="131922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642918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uk-UA" sz="3200" dirty="0"/>
              <a:t>Приклад 1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5145800"/>
          </a:xfrm>
        </p:spPr>
        <p:txBody>
          <a:bodyPr/>
          <a:lstStyle/>
          <a:p>
            <a:pPr>
              <a:buNone/>
            </a:pPr>
            <a:r>
              <a:rPr lang="ru-RU" dirty="0"/>
              <a:t>    	На </a:t>
            </a:r>
            <a:r>
              <a:rPr lang="ru-RU" dirty="0" err="1"/>
              <a:t>базі</a:t>
            </a:r>
            <a:r>
              <a:rPr lang="ru-RU" dirty="0"/>
              <a:t> </a:t>
            </a:r>
            <a:r>
              <a:rPr lang="ru-RU" dirty="0" err="1"/>
              <a:t>статистичних</a:t>
            </a:r>
            <a:r>
              <a:rPr lang="ru-RU" dirty="0"/>
              <a:t> </a:t>
            </a:r>
            <a:r>
              <a:rPr lang="ru-RU" dirty="0" err="1"/>
              <a:t>даних</a:t>
            </a:r>
            <a:r>
              <a:rPr lang="ru-RU" dirty="0"/>
              <a:t> про </a:t>
            </a:r>
            <a:r>
              <a:rPr lang="ru-RU" dirty="0" err="1"/>
              <a:t>річний</a:t>
            </a:r>
            <a:r>
              <a:rPr lang="ru-RU" dirty="0"/>
              <a:t> продаж </a:t>
            </a:r>
            <a:r>
              <a:rPr lang="ru-RU" dirty="0" err="1"/>
              <a:t>фірмою</a:t>
            </a:r>
            <a:r>
              <a:rPr lang="ru-RU" dirty="0"/>
              <a:t> </a:t>
            </a:r>
            <a:r>
              <a:rPr lang="ru-RU" dirty="0" err="1"/>
              <a:t>продукції</a:t>
            </a:r>
            <a:r>
              <a:rPr lang="ru-RU" dirty="0"/>
              <a:t> y (тис. од.) та </a:t>
            </a:r>
            <a:r>
              <a:rPr lang="ru-RU" dirty="0" err="1"/>
              <a:t>витратами</a:t>
            </a:r>
            <a:r>
              <a:rPr lang="ru-RU" dirty="0"/>
              <a:t> на </a:t>
            </a:r>
            <a:r>
              <a:rPr lang="ru-RU" dirty="0" err="1"/>
              <a:t>науков</a:t>
            </a:r>
            <a:r>
              <a:rPr lang="ru-RU" dirty="0"/>
              <a:t> </a:t>
            </a:r>
            <a:r>
              <a:rPr lang="ru-RU" dirty="0" err="1"/>
              <a:t>ідослідження</a:t>
            </a:r>
            <a:r>
              <a:rPr lang="ru-RU" dirty="0"/>
              <a:t> </a:t>
            </a:r>
            <a:r>
              <a:rPr lang="ru-RU" dirty="0" err="1"/>
              <a:t>x</a:t>
            </a:r>
            <a:r>
              <a:rPr lang="ru-RU" dirty="0"/>
              <a:t> (тис. гр. од.) </a:t>
            </a:r>
            <a:r>
              <a:rPr lang="ru-RU" dirty="0" err="1"/>
              <a:t>вибрати</a:t>
            </a:r>
            <a:r>
              <a:rPr lang="ru-RU" dirty="0"/>
              <a:t> форму </a:t>
            </a:r>
            <a:r>
              <a:rPr lang="ru-RU" dirty="0" err="1"/>
              <a:t>однофакторної</a:t>
            </a:r>
            <a:r>
              <a:rPr lang="ru-RU" dirty="0"/>
              <a:t> </a:t>
            </a:r>
            <a:r>
              <a:rPr lang="ru-RU" dirty="0" err="1"/>
              <a:t>моделі</a:t>
            </a:r>
            <a:r>
              <a:rPr lang="ru-RU" dirty="0"/>
              <a:t>, </a:t>
            </a:r>
            <a:r>
              <a:rPr lang="ru-RU" dirty="0" err="1"/>
              <a:t>оцінити</a:t>
            </a:r>
            <a:r>
              <a:rPr lang="ru-RU" dirty="0"/>
              <a:t> </a:t>
            </a:r>
            <a:r>
              <a:rPr lang="ru-RU" dirty="0" err="1"/>
              <a:t>всі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параметри</a:t>
            </a:r>
            <a:r>
              <a:rPr lang="ru-RU" dirty="0"/>
              <a:t>, </a:t>
            </a:r>
            <a:r>
              <a:rPr lang="ru-RU" dirty="0" err="1"/>
              <a:t>визначити</a:t>
            </a:r>
            <a:r>
              <a:rPr lang="ru-RU" dirty="0"/>
              <a:t> </a:t>
            </a:r>
            <a:r>
              <a:rPr lang="ru-RU" dirty="0" err="1"/>
              <a:t>довірчі</a:t>
            </a:r>
            <a:r>
              <a:rPr lang="ru-RU" dirty="0"/>
              <a:t> </a:t>
            </a:r>
            <a:r>
              <a:rPr lang="ru-RU" dirty="0" err="1"/>
              <a:t>інтервали</a:t>
            </a:r>
            <a:r>
              <a:rPr lang="ru-RU" dirty="0"/>
              <a:t> при </a:t>
            </a:r>
            <a:r>
              <a:rPr lang="ru-RU" dirty="0" err="1"/>
              <a:t>рівні</a:t>
            </a:r>
            <a:r>
              <a:rPr lang="ru-RU" dirty="0"/>
              <a:t> </a:t>
            </a:r>
            <a:r>
              <a:rPr lang="ru-RU" dirty="0" err="1"/>
              <a:t>значущості</a:t>
            </a:r>
            <a:r>
              <a:rPr lang="ru-RU" dirty="0"/>
              <a:t>	     . 	</a:t>
            </a:r>
            <a:r>
              <a:rPr lang="ru-RU" dirty="0" err="1"/>
              <a:t>Оцінити</a:t>
            </a:r>
            <a:r>
              <a:rPr lang="ru-RU" dirty="0"/>
              <a:t> прогноз           для </a:t>
            </a:r>
            <a:r>
              <a:rPr lang="ru-RU" dirty="0" err="1"/>
              <a:t>наступного</a:t>
            </a:r>
            <a:r>
              <a:rPr lang="ru-RU" dirty="0"/>
              <a:t> </a:t>
            </a:r>
            <a:r>
              <a:rPr lang="ru-RU" dirty="0" err="1"/>
              <a:t>значення</a:t>
            </a:r>
            <a:r>
              <a:rPr lang="ru-RU" dirty="0"/>
              <a:t>            , </a:t>
            </a:r>
            <a:r>
              <a:rPr lang="ru-RU" dirty="0" err="1"/>
              <a:t>побудувати</a:t>
            </a:r>
            <a:r>
              <a:rPr lang="ru-RU" dirty="0"/>
              <a:t> </a:t>
            </a:r>
            <a:r>
              <a:rPr lang="ru-RU" dirty="0" err="1"/>
              <a:t>довірчий</a:t>
            </a:r>
            <a:r>
              <a:rPr lang="ru-RU" dirty="0"/>
              <a:t> </a:t>
            </a:r>
            <a:r>
              <a:rPr lang="ru-RU" dirty="0" err="1"/>
              <a:t>інтервал</a:t>
            </a:r>
            <a:r>
              <a:rPr lang="ru-RU" dirty="0"/>
              <a:t> для </a:t>
            </a:r>
            <a:r>
              <a:rPr lang="ru-RU" dirty="0" err="1"/>
              <a:t>прогнозованого</a:t>
            </a:r>
            <a:r>
              <a:rPr lang="ru-RU" dirty="0"/>
              <a:t> </a:t>
            </a:r>
            <a:r>
              <a:rPr lang="ru-RU" dirty="0" err="1"/>
              <a:t>значення</a:t>
            </a:r>
            <a:r>
              <a:rPr lang="ru-RU" dirty="0"/>
              <a:t>.</a:t>
            </a:r>
          </a:p>
        </p:txBody>
      </p:sp>
      <p:graphicFrame>
        <p:nvGraphicFramePr>
          <p:cNvPr id="34818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47989392"/>
              </p:ext>
            </p:extLst>
          </p:nvPr>
        </p:nvGraphicFramePr>
        <p:xfrm>
          <a:off x="6228184" y="3645916"/>
          <a:ext cx="1080120" cy="3672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75" name="Формула" r:id="rId3" imgW="634680" imgH="215640" progId="Equation.3">
                  <p:embed/>
                </p:oleObj>
              </mc:Choice>
              <mc:Fallback>
                <p:oleObj name="Формула" r:id="rId3" imgW="634680" imgH="2156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28184" y="3645916"/>
                        <a:ext cx="1080120" cy="36724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81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44008984"/>
              </p:ext>
            </p:extLst>
          </p:nvPr>
        </p:nvGraphicFramePr>
        <p:xfrm>
          <a:off x="4355976" y="3904497"/>
          <a:ext cx="714380" cy="5270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76" name="Формула" r:id="rId5" imgW="279360" imgH="241200" progId="Equation.3">
                  <p:embed/>
                </p:oleObj>
              </mc:Choice>
              <mc:Fallback>
                <p:oleObj name="Формула" r:id="rId5" imgW="279360" imgH="2412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5976" y="3904497"/>
                        <a:ext cx="714380" cy="52705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820" name="Object 4"/>
          <p:cNvGraphicFramePr>
            <a:graphicFrameLocks noChangeAspect="1"/>
          </p:cNvGraphicFramePr>
          <p:nvPr/>
        </p:nvGraphicFramePr>
        <p:xfrm>
          <a:off x="2500298" y="4429132"/>
          <a:ext cx="1000132" cy="4556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77" name="Формула" r:id="rId7" imgW="634680" imgH="241200" progId="Equation.3">
                  <p:embed/>
                </p:oleObj>
              </mc:Choice>
              <mc:Fallback>
                <p:oleObj name="Формула" r:id="rId7" imgW="634680" imgH="2412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0298" y="4429132"/>
                        <a:ext cx="1000132" cy="45561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714356"/>
            <a:ext cx="8229600" cy="1066800"/>
          </a:xfrm>
        </p:spPr>
        <p:txBody>
          <a:bodyPr/>
          <a:lstStyle/>
          <a:p>
            <a:pPr algn="ctr"/>
            <a:r>
              <a:rPr lang="uk-UA" dirty="0"/>
              <a:t>Вихідні дані </a:t>
            </a:r>
            <a:endParaRPr lang="ru-RU" dirty="0"/>
          </a:p>
        </p:txBody>
      </p:sp>
      <p:pic>
        <p:nvPicPr>
          <p:cNvPr id="6" name="Объект 5">
            <a:extLst>
              <a:ext uri="{FF2B5EF4-FFF2-40B4-BE49-F238E27FC236}">
                <a16:creationId xmlns:a16="http://schemas.microsoft.com/office/drawing/2014/main" id="{3B1E5D00-DA11-4644-A6E8-B35BCF2A111B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01590" y="1781156"/>
            <a:ext cx="2294545" cy="4082796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71480"/>
            <a:ext cx="8229600" cy="1066800"/>
          </a:xfrm>
        </p:spPr>
        <p:txBody>
          <a:bodyPr/>
          <a:lstStyle/>
          <a:p>
            <a:pPr algn="ctr"/>
            <a:r>
              <a:rPr lang="uk-UA" dirty="0"/>
              <a:t>Розв'язання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428736"/>
            <a:ext cx="8229600" cy="5000660"/>
          </a:xfrm>
        </p:spPr>
        <p:txBody>
          <a:bodyPr>
            <a:normAutofit lnSpcReduction="10000"/>
          </a:bodyPr>
          <a:lstStyle/>
          <a:p>
            <a:pPr marL="109728" indent="0">
              <a:buNone/>
            </a:pPr>
            <a:r>
              <a:rPr lang="ru-RU" dirty="0"/>
              <a:t>	</a:t>
            </a:r>
            <a:r>
              <a:rPr lang="ru-RU" dirty="0" err="1"/>
              <a:t>Побудуємо</a:t>
            </a:r>
            <a:r>
              <a:rPr lang="ru-RU" dirty="0"/>
              <a:t> </a:t>
            </a:r>
            <a:r>
              <a:rPr lang="ru-RU" dirty="0" err="1"/>
              <a:t>точковий</a:t>
            </a:r>
            <a:r>
              <a:rPr lang="ru-RU" dirty="0"/>
              <a:t> </a:t>
            </a:r>
            <a:r>
              <a:rPr lang="ru-RU" dirty="0" err="1"/>
              <a:t>графік</a:t>
            </a:r>
            <a:r>
              <a:rPr lang="ru-RU" dirty="0"/>
              <a:t> </a:t>
            </a:r>
            <a:r>
              <a:rPr lang="ru-RU" dirty="0" err="1"/>
              <a:t>залежності</a:t>
            </a:r>
            <a:r>
              <a:rPr lang="ru-RU" dirty="0"/>
              <a:t> </a:t>
            </a:r>
            <a:r>
              <a:rPr lang="ru-RU" dirty="0" err="1"/>
              <a:t>емпіричних</a:t>
            </a:r>
            <a:r>
              <a:rPr lang="ru-RU" dirty="0"/>
              <a:t> </a:t>
            </a:r>
            <a:r>
              <a:rPr lang="ru-RU" dirty="0" err="1"/>
              <a:t>значень</a:t>
            </a:r>
            <a:r>
              <a:rPr lang="ru-RU" dirty="0"/>
              <a:t> y </a:t>
            </a:r>
            <a:r>
              <a:rPr lang="ru-RU" dirty="0" err="1"/>
              <a:t>від</a:t>
            </a:r>
            <a:r>
              <a:rPr lang="ru-RU" dirty="0"/>
              <a:t> х .</a:t>
            </a:r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pPr marL="109728" indent="0">
              <a:buNone/>
            </a:pPr>
            <a:r>
              <a:rPr lang="ru-RU" dirty="0"/>
              <a:t>	Форма </a:t>
            </a:r>
            <a:r>
              <a:rPr lang="ru-RU" dirty="0" err="1"/>
              <a:t>графіка</a:t>
            </a:r>
            <a:r>
              <a:rPr lang="ru-RU" dirty="0"/>
              <a:t> </a:t>
            </a:r>
            <a:r>
              <a:rPr lang="ru-RU" dirty="0" err="1"/>
              <a:t>дозволяє</a:t>
            </a:r>
            <a:r>
              <a:rPr lang="ru-RU" dirty="0"/>
              <a:t> </a:t>
            </a:r>
            <a:r>
              <a:rPr lang="ru-RU" dirty="0" err="1"/>
              <a:t>зробити</a:t>
            </a:r>
            <a:r>
              <a:rPr lang="ru-RU" dirty="0"/>
              <a:t> </a:t>
            </a:r>
            <a:r>
              <a:rPr lang="ru-RU" dirty="0" err="1"/>
              <a:t>припущення</a:t>
            </a:r>
            <a:r>
              <a:rPr lang="ru-RU" dirty="0"/>
              <a:t> про </a:t>
            </a:r>
            <a:r>
              <a:rPr lang="ru-RU" dirty="0" err="1"/>
              <a:t>лінійну</a:t>
            </a:r>
            <a:r>
              <a:rPr lang="ru-RU" dirty="0"/>
              <a:t> форму </a:t>
            </a:r>
            <a:r>
              <a:rPr lang="ru-RU" dirty="0" err="1"/>
              <a:t>залежності</a:t>
            </a:r>
            <a:r>
              <a:rPr lang="ru-RU" dirty="0"/>
              <a:t>:</a:t>
            </a:r>
          </a:p>
          <a:p>
            <a:endParaRPr lang="ru-RU" dirty="0"/>
          </a:p>
          <a:p>
            <a:endParaRPr lang="ru-RU" dirty="0"/>
          </a:p>
        </p:txBody>
      </p:sp>
      <p:pic>
        <p:nvPicPr>
          <p:cNvPr id="4" name="Рисунок 3"/>
          <p:cNvPicPr/>
          <p:nvPr/>
        </p:nvPicPr>
        <p:blipFill>
          <a:blip r:embed="rId3"/>
          <a:stretch>
            <a:fillRect/>
          </a:stretch>
        </p:blipFill>
        <p:spPr>
          <a:xfrm>
            <a:off x="1928794" y="2214554"/>
            <a:ext cx="5143536" cy="2714645"/>
          </a:xfrm>
          <a:prstGeom prst="rect">
            <a:avLst/>
          </a:prstGeom>
        </p:spPr>
      </p:pic>
      <p:graphicFrame>
        <p:nvGraphicFramePr>
          <p:cNvPr id="35842" name="Object 2"/>
          <p:cNvGraphicFramePr>
            <a:graphicFrameLocks noChangeAspect="1"/>
          </p:cNvGraphicFramePr>
          <p:nvPr/>
        </p:nvGraphicFramePr>
        <p:xfrm>
          <a:off x="3428992" y="6000768"/>
          <a:ext cx="2267132" cy="6429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60" name="Формула" r:id="rId4" imgW="850680" imgH="241200" progId="Equation.3">
                  <p:embed/>
                </p:oleObj>
              </mc:Choice>
              <mc:Fallback>
                <p:oleObj name="Формула" r:id="rId4" imgW="850680" imgH="2412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8992" y="6000768"/>
                        <a:ext cx="2267132" cy="64291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931618"/>
          </a:xfrm>
        </p:spPr>
        <p:txBody>
          <a:bodyPr/>
          <a:lstStyle/>
          <a:p>
            <a:pPr lvl="0"/>
            <a:r>
              <a:rPr lang="ru-RU" dirty="0" err="1"/>
              <a:t>Середні</a:t>
            </a:r>
            <a:r>
              <a:rPr lang="ru-RU" dirty="0"/>
              <a:t> </a:t>
            </a:r>
            <a:r>
              <a:rPr lang="ru-RU" dirty="0" err="1"/>
              <a:t>значення</a:t>
            </a:r>
            <a:r>
              <a:rPr lang="ru-RU" dirty="0"/>
              <a:t>:</a:t>
            </a:r>
          </a:p>
          <a:p>
            <a:pPr>
              <a:buNone/>
            </a:pPr>
            <a:r>
              <a:rPr lang="ru-RU" dirty="0"/>
              <a:t> </a:t>
            </a:r>
          </a:p>
          <a:p>
            <a:pPr>
              <a:buNone/>
            </a:pPr>
            <a:r>
              <a:rPr lang="ru-RU" dirty="0"/>
              <a:t> </a:t>
            </a:r>
          </a:p>
          <a:p>
            <a:pPr>
              <a:buNone/>
            </a:pPr>
            <a:endParaRPr lang="ru-RU" dirty="0"/>
          </a:p>
          <a:p>
            <a:pPr lvl="0"/>
            <a:r>
              <a:rPr lang="ru-RU" dirty="0" err="1"/>
              <a:t>Дисперсії</a:t>
            </a:r>
            <a:r>
              <a:rPr lang="ru-RU" dirty="0"/>
              <a:t>:</a:t>
            </a:r>
          </a:p>
          <a:p>
            <a:pPr>
              <a:buNone/>
            </a:pPr>
            <a:r>
              <a:rPr lang="ru-RU" dirty="0"/>
              <a:t> </a:t>
            </a:r>
          </a:p>
          <a:p>
            <a:endParaRPr lang="uk-UA" dirty="0"/>
          </a:p>
          <a:p>
            <a:endParaRPr lang="ru-RU" dirty="0"/>
          </a:p>
          <a:p>
            <a:r>
              <a:rPr lang="ru-RU" dirty="0" err="1"/>
              <a:t>середні</a:t>
            </a:r>
            <a:r>
              <a:rPr lang="ru-RU" dirty="0"/>
              <a:t> </a:t>
            </a:r>
            <a:r>
              <a:rPr lang="ru-RU" dirty="0" err="1"/>
              <a:t>квадратичні</a:t>
            </a:r>
            <a:r>
              <a:rPr lang="ru-RU" dirty="0"/>
              <a:t> </a:t>
            </a:r>
            <a:r>
              <a:rPr lang="ru-RU" dirty="0" err="1"/>
              <a:t>відхилення</a:t>
            </a:r>
            <a:r>
              <a:rPr lang="ru-RU" dirty="0"/>
              <a:t>:</a:t>
            </a:r>
          </a:p>
          <a:p>
            <a:pPr>
              <a:buNone/>
            </a:pPr>
            <a:endParaRPr lang="ru-RU" dirty="0"/>
          </a:p>
          <a:p>
            <a:endParaRPr lang="ru-RU" dirty="0"/>
          </a:p>
        </p:txBody>
      </p:sp>
      <p:graphicFrame>
        <p:nvGraphicFramePr>
          <p:cNvPr id="36882" name="Object 18"/>
          <p:cNvGraphicFramePr>
            <a:graphicFrameLocks noChangeAspect="1"/>
          </p:cNvGraphicFramePr>
          <p:nvPr/>
        </p:nvGraphicFramePr>
        <p:xfrm>
          <a:off x="857224" y="1285860"/>
          <a:ext cx="3143272" cy="118089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85" name="Формула" r:id="rId3" imgW="1727200" imgH="647700" progId="Equation.3">
                  <p:embed/>
                </p:oleObj>
              </mc:Choice>
              <mc:Fallback>
                <p:oleObj name="Формула" r:id="rId3" imgW="1727200" imgH="647700" progId="Equation.3">
                  <p:embed/>
                  <p:pic>
                    <p:nvPicPr>
                      <p:cNvPr id="0" name="Picture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7224" y="1285860"/>
                        <a:ext cx="3143272" cy="118089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881" name="Object 17"/>
          <p:cNvGraphicFramePr>
            <a:graphicFrameLocks noChangeAspect="1"/>
          </p:cNvGraphicFramePr>
          <p:nvPr/>
        </p:nvGraphicFramePr>
        <p:xfrm>
          <a:off x="4786314" y="1357298"/>
          <a:ext cx="3000396" cy="10100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86" name="Формула" r:id="rId5" imgW="1930400" imgH="647700" progId="Equation.3">
                  <p:embed/>
                </p:oleObj>
              </mc:Choice>
              <mc:Fallback>
                <p:oleObj name="Формула" r:id="rId5" imgW="1930400" imgH="647700" progId="Equation.3">
                  <p:embed/>
                  <p:pic>
                    <p:nvPicPr>
                      <p:cNvPr id="0" name="Picture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86314" y="1357298"/>
                        <a:ext cx="3000396" cy="101003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880" name="Object 16"/>
          <p:cNvGraphicFramePr>
            <a:graphicFrameLocks noChangeAspect="1"/>
          </p:cNvGraphicFramePr>
          <p:nvPr/>
        </p:nvGraphicFramePr>
        <p:xfrm>
          <a:off x="642910" y="3214686"/>
          <a:ext cx="3779910" cy="10001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87" name="Формула" r:id="rId7" imgW="2451100" imgH="647700" progId="Equation.3">
                  <p:embed/>
                </p:oleObj>
              </mc:Choice>
              <mc:Fallback>
                <p:oleObj name="Формула" r:id="rId7" imgW="2451100" imgH="647700" progId="Equation.3">
                  <p:embed/>
                  <p:pic>
                    <p:nvPicPr>
                      <p:cNvPr id="0" name="Picture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2910" y="3214686"/>
                        <a:ext cx="3779910" cy="100013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879" name="Object 15"/>
          <p:cNvGraphicFramePr>
            <a:graphicFrameLocks noChangeAspect="1"/>
          </p:cNvGraphicFramePr>
          <p:nvPr/>
        </p:nvGraphicFramePr>
        <p:xfrm>
          <a:off x="4643438" y="3143248"/>
          <a:ext cx="3886559" cy="10048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88" name="Формула" r:id="rId9" imgW="2501900" imgH="647700" progId="Equation.3">
                  <p:embed/>
                </p:oleObj>
              </mc:Choice>
              <mc:Fallback>
                <p:oleObj name="Формула" r:id="rId9" imgW="2501900" imgH="647700" progId="Equation.3">
                  <p:embed/>
                  <p:pic>
                    <p:nvPicPr>
                      <p:cNvPr id="0" name="Picture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3438" y="3143248"/>
                        <a:ext cx="3886559" cy="100489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878" name="Object 14"/>
          <p:cNvGraphicFramePr>
            <a:graphicFrameLocks noChangeAspect="1"/>
          </p:cNvGraphicFramePr>
          <p:nvPr/>
        </p:nvGraphicFramePr>
        <p:xfrm>
          <a:off x="785786" y="5286389"/>
          <a:ext cx="2975763" cy="5715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89" name="Формула" r:id="rId11" imgW="1435100" imgH="279400" progId="Equation.3">
                  <p:embed/>
                </p:oleObj>
              </mc:Choice>
              <mc:Fallback>
                <p:oleObj name="Формула" r:id="rId11" imgW="1435100" imgH="279400" progId="Equation.3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5786" y="5286389"/>
                        <a:ext cx="2975763" cy="57150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877" name="Object 13"/>
          <p:cNvGraphicFramePr>
            <a:graphicFrameLocks noChangeAspect="1"/>
          </p:cNvGraphicFramePr>
          <p:nvPr/>
        </p:nvGraphicFramePr>
        <p:xfrm>
          <a:off x="4572000" y="5357826"/>
          <a:ext cx="2712848" cy="5905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90" name="Формула" r:id="rId13" imgW="1396394" imgH="304668" progId="Equation.3">
                  <p:embed/>
                </p:oleObj>
              </mc:Choice>
              <mc:Fallback>
                <p:oleObj name="Формула" r:id="rId13" imgW="1396394" imgH="304668" progId="Equation.3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5357826"/>
                        <a:ext cx="2712848" cy="59055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883" name="Rectangle 19"/>
          <p:cNvSpPr>
            <a:spLocks noChangeArrowheads="1"/>
          </p:cNvSpPr>
          <p:nvPr/>
        </p:nvSpPr>
        <p:spPr bwMode="auto">
          <a:xfrm>
            <a:off x="0" y="0"/>
            <a:ext cx="184731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6885" name="Rectangle 21"/>
          <p:cNvSpPr>
            <a:spLocks noChangeArrowheads="1"/>
          </p:cNvSpPr>
          <p:nvPr/>
        </p:nvSpPr>
        <p:spPr bwMode="auto">
          <a:xfrm>
            <a:off x="906463" y="2400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6887" name="Rectangle 23"/>
          <p:cNvSpPr>
            <a:spLocks noChangeArrowheads="1"/>
          </p:cNvSpPr>
          <p:nvPr/>
        </p:nvSpPr>
        <p:spPr bwMode="auto">
          <a:xfrm>
            <a:off x="906463" y="33242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2910" y="1214422"/>
            <a:ext cx="7439056" cy="4964128"/>
          </a:xfrm>
          <a:prstGeom prst="rect">
            <a:avLst/>
          </a:prstGeom>
        </p:spPr>
      </p:pic>
      <p:sp>
        <p:nvSpPr>
          <p:cNvPr id="5" name="Rectangle 2">
            <a:extLst>
              <a:ext uri="{FF2B5EF4-FFF2-40B4-BE49-F238E27FC236}">
                <a16:creationId xmlns:a16="http://schemas.microsoft.com/office/drawing/2014/main" id="{2D2BDB3A-9298-4B2F-9815-D9AB0C487C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2034" y="752757"/>
            <a:ext cx="294764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cs typeface="Times New Roman" panose="02020603050405020304" pitchFamily="18" charset="0"/>
              </a:rPr>
              <a:t>Таблиц</a:t>
            </a:r>
            <a:r>
              <a:rPr kumimoji="0" lang="uk-UA" altLang="ru-RU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cs typeface="Times New Roman" panose="02020603050405020304" pitchFamily="18" charset="0"/>
              </a:rPr>
              <a:t>я 1</a:t>
            </a:r>
            <a: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cs typeface="Times New Roman" panose="02020603050405020304" pitchFamily="18" charset="0"/>
              </a:rPr>
              <a:t> </a:t>
            </a:r>
            <a:endParaRPr kumimoji="0" lang="ru-RU" altLang="ru-RU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860180"/>
          </a:xfrm>
        </p:spPr>
        <p:txBody>
          <a:bodyPr/>
          <a:lstStyle/>
          <a:p>
            <a:pPr lvl="0">
              <a:buNone/>
            </a:pPr>
            <a:r>
              <a:rPr lang="ru-RU" sz="2000" dirty="0"/>
              <a:t>1.Обчислимо </a:t>
            </a:r>
            <a:r>
              <a:rPr lang="ru-RU" sz="2000" dirty="0" err="1"/>
              <a:t>коефіцієнт</a:t>
            </a:r>
            <a:r>
              <a:rPr lang="ru-RU" sz="2000" dirty="0"/>
              <a:t> </a:t>
            </a:r>
            <a:r>
              <a:rPr lang="ru-RU" sz="2000" dirty="0" err="1"/>
              <a:t>кореляції</a:t>
            </a:r>
            <a:r>
              <a:rPr lang="ru-RU" sz="2000" dirty="0"/>
              <a:t>:</a:t>
            </a:r>
          </a:p>
          <a:p>
            <a:pPr lvl="0">
              <a:buNone/>
            </a:pPr>
            <a:endParaRPr lang="uk-UA" sz="2000" dirty="0"/>
          </a:p>
          <a:p>
            <a:pPr lvl="0">
              <a:buNone/>
            </a:pPr>
            <a:endParaRPr lang="uk-UA" sz="2000" dirty="0"/>
          </a:p>
          <a:p>
            <a:pPr lvl="0">
              <a:buNone/>
            </a:pPr>
            <a:endParaRPr lang="uk-UA" sz="2000" dirty="0"/>
          </a:p>
          <a:p>
            <a:pPr>
              <a:buNone/>
            </a:pPr>
            <a:r>
              <a:rPr lang="ru-RU" sz="2000" dirty="0"/>
              <a:t>  </a:t>
            </a:r>
          </a:p>
          <a:p>
            <a:pPr>
              <a:buNone/>
            </a:pPr>
            <a:endParaRPr lang="ru-RU" sz="2000" dirty="0"/>
          </a:p>
          <a:p>
            <a:pPr>
              <a:buNone/>
            </a:pPr>
            <a:r>
              <a:rPr lang="ru-RU" sz="2000" dirty="0"/>
              <a:t>2.Оцінимо </a:t>
            </a:r>
            <a:r>
              <a:rPr lang="ru-RU" sz="2000" dirty="0" err="1"/>
              <a:t>параметри</a:t>
            </a:r>
            <a:r>
              <a:rPr lang="ru-RU" sz="2000" dirty="0"/>
              <a:t>      та       </a:t>
            </a:r>
            <a:r>
              <a:rPr lang="ru-RU" sz="2000" dirty="0" err="1"/>
              <a:t>лінійного</a:t>
            </a:r>
            <a:r>
              <a:rPr lang="ru-RU" sz="2000" dirty="0"/>
              <a:t> </a:t>
            </a:r>
            <a:r>
              <a:rPr lang="ru-RU" sz="2000" dirty="0" err="1"/>
              <a:t>рівняння</a:t>
            </a:r>
            <a:r>
              <a:rPr lang="ru-RU" sz="2000" dirty="0"/>
              <a:t> </a:t>
            </a:r>
            <a:r>
              <a:rPr lang="ru-RU" sz="2000" dirty="0" err="1"/>
              <a:t>регресії</a:t>
            </a:r>
            <a:r>
              <a:rPr lang="ru-RU" sz="2000" dirty="0"/>
              <a:t>                   за </a:t>
            </a:r>
            <a:r>
              <a:rPr lang="ru-RU" sz="2000" dirty="0" err="1"/>
              <a:t>допомогою</a:t>
            </a:r>
            <a:r>
              <a:rPr lang="ru-RU" sz="2000" dirty="0"/>
              <a:t> методу </a:t>
            </a:r>
            <a:r>
              <a:rPr lang="ru-RU" sz="2000" dirty="0" err="1"/>
              <a:t>найменших</a:t>
            </a:r>
            <a:r>
              <a:rPr lang="ru-RU" sz="2000" dirty="0"/>
              <a:t> </a:t>
            </a:r>
            <a:r>
              <a:rPr lang="ru-RU" sz="2000" dirty="0" err="1"/>
              <a:t>квадратів</a:t>
            </a:r>
            <a:r>
              <a:rPr lang="ru-RU" sz="2000" dirty="0"/>
              <a:t>.</a:t>
            </a:r>
          </a:p>
          <a:p>
            <a:pPr lvl="0">
              <a:buNone/>
            </a:pPr>
            <a:endParaRPr lang="uk-UA" sz="2000" dirty="0"/>
          </a:p>
          <a:p>
            <a:pPr lvl="0">
              <a:buNone/>
            </a:pPr>
            <a:endParaRPr lang="uk-UA" sz="2000" dirty="0"/>
          </a:p>
          <a:p>
            <a:pPr lvl="0">
              <a:buNone/>
            </a:pPr>
            <a:endParaRPr lang="uk-UA" sz="2000" dirty="0"/>
          </a:p>
          <a:p>
            <a:pPr lvl="0">
              <a:buNone/>
            </a:pPr>
            <a:endParaRPr lang="ru-RU" sz="2000" dirty="0"/>
          </a:p>
          <a:p>
            <a:pPr lvl="0">
              <a:buNone/>
            </a:pPr>
            <a:endParaRPr lang="ru-RU" sz="2000" dirty="0"/>
          </a:p>
          <a:p>
            <a:pPr lvl="0">
              <a:buNone/>
            </a:pPr>
            <a:endParaRPr lang="ru-RU" sz="2000" dirty="0"/>
          </a:p>
          <a:p>
            <a:pPr lvl="0">
              <a:buNone/>
            </a:pPr>
            <a:endParaRPr lang="ru-RU" sz="2000" dirty="0"/>
          </a:p>
          <a:p>
            <a:pPr lvl="0">
              <a:buNone/>
            </a:pPr>
            <a:r>
              <a:rPr lang="ru-RU" sz="2000" dirty="0" err="1"/>
              <a:t>Рівняння</a:t>
            </a:r>
            <a:r>
              <a:rPr lang="ru-RU" sz="2000" dirty="0"/>
              <a:t> </a:t>
            </a:r>
            <a:r>
              <a:rPr lang="ru-RU" sz="2000" dirty="0" err="1"/>
              <a:t>регресіїмає</a:t>
            </a:r>
            <a:r>
              <a:rPr lang="ru-RU" sz="2000" dirty="0"/>
              <a:t> вид: </a:t>
            </a:r>
          </a:p>
          <a:p>
            <a:pPr lvl="0">
              <a:buNone/>
            </a:pPr>
            <a:endParaRPr lang="ru-RU" dirty="0"/>
          </a:p>
          <a:p>
            <a:endParaRPr lang="ru-RU" dirty="0"/>
          </a:p>
        </p:txBody>
      </p:sp>
      <p:graphicFrame>
        <p:nvGraphicFramePr>
          <p:cNvPr id="38914" name="Object 2"/>
          <p:cNvGraphicFramePr>
            <a:graphicFrameLocks noChangeAspect="1"/>
          </p:cNvGraphicFramePr>
          <p:nvPr/>
        </p:nvGraphicFramePr>
        <p:xfrm>
          <a:off x="2500298" y="1285859"/>
          <a:ext cx="4643470" cy="101312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040" name="Формула" r:id="rId3" imgW="3098520" imgH="698400" progId="Equation.3">
                  <p:embed/>
                </p:oleObj>
              </mc:Choice>
              <mc:Fallback>
                <p:oleObj name="Формула" r:id="rId3" imgW="3098520" imgH="6984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0298" y="1285859"/>
                        <a:ext cx="4643470" cy="101312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915" name="Object 3"/>
          <p:cNvGraphicFramePr>
            <a:graphicFrameLocks noChangeAspect="1"/>
          </p:cNvGraphicFramePr>
          <p:nvPr/>
        </p:nvGraphicFramePr>
        <p:xfrm>
          <a:off x="3286116" y="2643182"/>
          <a:ext cx="285752" cy="47783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041" name="Формула" r:id="rId5" imgW="152280" imgH="241200" progId="Equation.3">
                  <p:embed/>
                </p:oleObj>
              </mc:Choice>
              <mc:Fallback>
                <p:oleObj name="Формула" r:id="rId5" imgW="152280" imgH="2412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86116" y="2643182"/>
                        <a:ext cx="285752" cy="47783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916" name="Object 4"/>
          <p:cNvGraphicFramePr>
            <a:graphicFrameLocks noChangeAspect="1"/>
          </p:cNvGraphicFramePr>
          <p:nvPr/>
        </p:nvGraphicFramePr>
        <p:xfrm>
          <a:off x="3929058" y="2692393"/>
          <a:ext cx="285752" cy="417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042" name="Формула" r:id="rId7" imgW="164880" imgH="241200" progId="Equation.3">
                  <p:embed/>
                </p:oleObj>
              </mc:Choice>
              <mc:Fallback>
                <p:oleObj name="Формула" r:id="rId7" imgW="164880" imgH="2412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29058" y="2692393"/>
                        <a:ext cx="285752" cy="417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917" name="Object 5"/>
          <p:cNvGraphicFramePr>
            <a:graphicFrameLocks noChangeAspect="1"/>
          </p:cNvGraphicFramePr>
          <p:nvPr/>
        </p:nvGraphicFramePr>
        <p:xfrm>
          <a:off x="7643834" y="2786058"/>
          <a:ext cx="1285884" cy="42875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043" name="Формула" r:id="rId9" imgW="850680" imgH="241200" progId="Equation.3">
                  <p:embed/>
                </p:oleObj>
              </mc:Choice>
              <mc:Fallback>
                <p:oleObj name="Формула" r:id="rId9" imgW="850680" imgH="2412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43834" y="2786058"/>
                        <a:ext cx="1285884" cy="42875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918" name="Object 6"/>
          <p:cNvGraphicFramePr>
            <a:graphicFrameLocks noChangeAspect="1"/>
          </p:cNvGraphicFramePr>
          <p:nvPr/>
        </p:nvGraphicFramePr>
        <p:xfrm>
          <a:off x="2434355" y="3429000"/>
          <a:ext cx="4780851" cy="10715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044" name="Формула" r:id="rId11" imgW="2781000" imgH="685800" progId="Equation.3">
                  <p:embed/>
                </p:oleObj>
              </mc:Choice>
              <mc:Fallback>
                <p:oleObj name="Формула" r:id="rId11" imgW="2781000" imgH="68580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4355" y="3429000"/>
                        <a:ext cx="4780851" cy="107157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919" name="Object 7"/>
          <p:cNvGraphicFramePr>
            <a:graphicFrameLocks noChangeAspect="1"/>
          </p:cNvGraphicFramePr>
          <p:nvPr/>
        </p:nvGraphicFramePr>
        <p:xfrm>
          <a:off x="2571736" y="4643446"/>
          <a:ext cx="5000660" cy="4286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045" name="Формула" r:id="rId13" imgW="3111480" imgH="266400" progId="Equation.3">
                  <p:embed/>
                </p:oleObj>
              </mc:Choice>
              <mc:Fallback>
                <p:oleObj name="Формула" r:id="rId13" imgW="3111480" imgH="26640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71736" y="4643446"/>
                        <a:ext cx="5000660" cy="42862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920" name="Object 8"/>
          <p:cNvGraphicFramePr>
            <a:graphicFrameLocks noChangeAspect="1"/>
          </p:cNvGraphicFramePr>
          <p:nvPr/>
        </p:nvGraphicFramePr>
        <p:xfrm>
          <a:off x="4143372" y="5643578"/>
          <a:ext cx="3321584" cy="5714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046" name="Формула" r:id="rId15" imgW="1269720" imgH="241200" progId="Equation.3">
                  <p:embed/>
                </p:oleObj>
              </mc:Choice>
              <mc:Fallback>
                <p:oleObj name="Формула" r:id="rId15" imgW="1269720" imgH="24120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43372" y="5643578"/>
                        <a:ext cx="3321584" cy="57148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642918"/>
            <a:ext cx="8229600" cy="1066800"/>
          </a:xfrm>
        </p:spPr>
        <p:txBody>
          <a:bodyPr/>
          <a:lstStyle/>
          <a:p>
            <a:pPr algn="ctr"/>
            <a:r>
              <a:rPr lang="uk-UA" dirty="0"/>
              <a:t>Адекватність моделі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5145800"/>
          </a:xfrm>
        </p:spPr>
        <p:txBody>
          <a:bodyPr/>
          <a:lstStyle/>
          <a:p>
            <a:pPr>
              <a:buNone/>
            </a:pPr>
            <a:r>
              <a:rPr lang="ru-RU" dirty="0" err="1"/>
              <a:t>Обчислимо</a:t>
            </a:r>
            <a:r>
              <a:rPr lang="ru-RU" dirty="0"/>
              <a:t> </a:t>
            </a:r>
            <a:r>
              <a:rPr lang="ru-RU" dirty="0" err="1"/>
              <a:t>дисперсію</a:t>
            </a:r>
            <a:r>
              <a:rPr lang="ru-RU" dirty="0"/>
              <a:t> </a:t>
            </a:r>
            <a:r>
              <a:rPr lang="ru-RU" dirty="0" err="1"/>
              <a:t>похибки</a:t>
            </a:r>
            <a:r>
              <a:rPr lang="ru-RU" dirty="0"/>
              <a:t>:</a:t>
            </a:r>
          </a:p>
          <a:p>
            <a:endParaRPr lang="uk-UA" dirty="0"/>
          </a:p>
          <a:p>
            <a:endParaRPr lang="uk-UA" dirty="0"/>
          </a:p>
          <a:p>
            <a:endParaRPr lang="uk-UA" dirty="0"/>
          </a:p>
          <a:p>
            <a:pPr>
              <a:buNone/>
            </a:pPr>
            <a:r>
              <a:rPr lang="ru-RU" dirty="0" err="1"/>
              <a:t>Застосуємо</a:t>
            </a:r>
            <a:r>
              <a:rPr lang="ru-RU" dirty="0"/>
              <a:t> </a:t>
            </a:r>
            <a:r>
              <a:rPr lang="ru-RU" dirty="0" err="1"/>
              <a:t>критерій</a:t>
            </a:r>
            <a:r>
              <a:rPr lang="ru-RU" dirty="0"/>
              <a:t> </a:t>
            </a:r>
            <a:r>
              <a:rPr lang="ru-RU" dirty="0" err="1"/>
              <a:t>Фішера</a:t>
            </a:r>
            <a:r>
              <a:rPr lang="ru-RU" dirty="0"/>
              <a:t>, </a:t>
            </a:r>
            <a:r>
              <a:rPr lang="ru-RU" dirty="0" err="1"/>
              <a:t>тобто</a:t>
            </a:r>
            <a:r>
              <a:rPr lang="ru-RU" dirty="0"/>
              <a:t> </a:t>
            </a:r>
            <a:r>
              <a:rPr lang="ru-RU" dirty="0" err="1"/>
              <a:t>перевіримо</a:t>
            </a:r>
            <a:r>
              <a:rPr lang="ru-RU" dirty="0"/>
              <a:t> </a:t>
            </a:r>
            <a:r>
              <a:rPr lang="ru-RU" dirty="0" err="1"/>
              <a:t>нульову</a:t>
            </a:r>
            <a:r>
              <a:rPr lang="ru-RU" dirty="0"/>
              <a:t> </a:t>
            </a:r>
            <a:r>
              <a:rPr lang="ru-RU" dirty="0" err="1"/>
              <a:t>гіпотезу</a:t>
            </a:r>
            <a:r>
              <a:rPr lang="ru-RU" dirty="0"/>
              <a:t>                        при </a:t>
            </a:r>
            <a:r>
              <a:rPr lang="ru-RU" dirty="0" err="1"/>
              <a:t>альтернативній</a:t>
            </a:r>
            <a:r>
              <a:rPr lang="ru-RU" dirty="0"/>
              <a:t> </a:t>
            </a:r>
          </a:p>
          <a:p>
            <a:pPr>
              <a:buNone/>
            </a:pPr>
            <a:endParaRPr lang="ru-RU" dirty="0"/>
          </a:p>
        </p:txBody>
      </p:sp>
      <p:graphicFrame>
        <p:nvGraphicFramePr>
          <p:cNvPr id="39937" name="Object 1"/>
          <p:cNvGraphicFramePr>
            <a:graphicFrameLocks noChangeAspect="1"/>
          </p:cNvGraphicFramePr>
          <p:nvPr/>
        </p:nvGraphicFramePr>
        <p:xfrm>
          <a:off x="2571736" y="2000240"/>
          <a:ext cx="4071965" cy="9917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009" name="Формула" r:id="rId3" imgW="2286000" imgH="647640" progId="Equation.3">
                  <p:embed/>
                </p:oleObj>
              </mc:Choice>
              <mc:Fallback>
                <p:oleObj name="Формула" r:id="rId3" imgW="2286000" imgH="647640" progId="Equation.3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71736" y="2000240"/>
                        <a:ext cx="4071965" cy="99179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938" name="Object 2"/>
          <p:cNvGraphicFramePr>
            <a:graphicFrameLocks noChangeAspect="1"/>
          </p:cNvGraphicFramePr>
          <p:nvPr/>
        </p:nvGraphicFramePr>
        <p:xfrm>
          <a:off x="3714744" y="3857627"/>
          <a:ext cx="2000264" cy="40782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010" name="Формула" r:id="rId5" imgW="1307880" imgH="266400" progId="Equation.3">
                  <p:embed/>
                </p:oleObj>
              </mc:Choice>
              <mc:Fallback>
                <p:oleObj name="Формула" r:id="rId5" imgW="1307880" imgH="2664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14744" y="3857627"/>
                        <a:ext cx="2000264" cy="40782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939" name="Object 3"/>
          <p:cNvGraphicFramePr>
            <a:graphicFrameLocks noChangeAspect="1"/>
          </p:cNvGraphicFramePr>
          <p:nvPr/>
        </p:nvGraphicFramePr>
        <p:xfrm>
          <a:off x="3714744" y="4214818"/>
          <a:ext cx="1571636" cy="4405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011" name="Формула" r:id="rId7" imgW="1307880" imgH="266400" progId="Equation.3">
                  <p:embed/>
                </p:oleObj>
              </mc:Choice>
              <mc:Fallback>
                <p:oleObj name="Формула" r:id="rId7" imgW="1307880" imgH="2664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14744" y="4214818"/>
                        <a:ext cx="1571636" cy="44059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940" name="Object 4"/>
          <p:cNvGraphicFramePr>
            <a:graphicFrameLocks noChangeAspect="1"/>
          </p:cNvGraphicFramePr>
          <p:nvPr/>
        </p:nvGraphicFramePr>
        <p:xfrm>
          <a:off x="2071670" y="4929198"/>
          <a:ext cx="5099015" cy="12795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012" name="Формула" r:id="rId9" imgW="3390840" imgH="850680" progId="Equation.3">
                  <p:embed/>
                </p:oleObj>
              </mc:Choice>
              <mc:Fallback>
                <p:oleObj name="Формула" r:id="rId9" imgW="3390840" imgH="85068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71670" y="4929198"/>
                        <a:ext cx="5099015" cy="127952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6003056"/>
          </a:xfrm>
        </p:spPr>
        <p:txBody>
          <a:bodyPr/>
          <a:lstStyle/>
          <a:p>
            <a:pPr lvl="0">
              <a:buNone/>
            </a:pPr>
            <a:r>
              <a:rPr lang="ru-RU" dirty="0" err="1"/>
              <a:t>Перевіримо</a:t>
            </a:r>
            <a:r>
              <a:rPr lang="ru-RU" dirty="0"/>
              <a:t> </a:t>
            </a:r>
            <a:r>
              <a:rPr lang="ru-RU" dirty="0" err="1"/>
              <a:t>значущість</a:t>
            </a:r>
            <a:r>
              <a:rPr lang="ru-RU" dirty="0"/>
              <a:t> </a:t>
            </a:r>
            <a:r>
              <a:rPr lang="ru-RU" dirty="0" err="1"/>
              <a:t>параметрів</a:t>
            </a:r>
            <a:r>
              <a:rPr lang="ru-RU" dirty="0"/>
              <a:t>       та       . </a:t>
            </a:r>
          </a:p>
          <a:p>
            <a:pPr>
              <a:buNone/>
            </a:pPr>
            <a:r>
              <a:rPr lang="ru-RU" dirty="0" err="1"/>
              <a:t>Обчислимо</a:t>
            </a:r>
            <a:r>
              <a:rPr lang="ru-RU" dirty="0"/>
              <a:t> </a:t>
            </a:r>
            <a:r>
              <a:rPr lang="ru-RU" dirty="0" err="1"/>
              <a:t>середню</a:t>
            </a:r>
            <a:r>
              <a:rPr lang="ru-RU" dirty="0"/>
              <a:t> </a:t>
            </a:r>
            <a:r>
              <a:rPr lang="ru-RU" dirty="0" err="1"/>
              <a:t>квадратичну</a:t>
            </a:r>
            <a:r>
              <a:rPr lang="ru-RU" dirty="0"/>
              <a:t> </a:t>
            </a:r>
            <a:r>
              <a:rPr lang="ru-RU" dirty="0" err="1"/>
              <a:t>похибку</a:t>
            </a:r>
            <a:r>
              <a:rPr lang="ru-RU" dirty="0"/>
              <a:t> </a:t>
            </a:r>
            <a:r>
              <a:rPr lang="ru-RU" dirty="0" err="1"/>
              <a:t>рівняння</a:t>
            </a:r>
            <a:r>
              <a:rPr lang="ru-RU" dirty="0"/>
              <a:t> </a:t>
            </a:r>
            <a:r>
              <a:rPr lang="ru-RU" dirty="0" err="1"/>
              <a:t>регресії</a:t>
            </a:r>
            <a:r>
              <a:rPr lang="ru-RU" dirty="0"/>
              <a:t>:</a:t>
            </a:r>
          </a:p>
          <a:p>
            <a:pPr>
              <a:buNone/>
            </a:pPr>
            <a:endParaRPr lang="uk-UA" dirty="0"/>
          </a:p>
          <a:p>
            <a:pPr>
              <a:buNone/>
            </a:pPr>
            <a:endParaRPr lang="uk-UA" dirty="0"/>
          </a:p>
          <a:p>
            <a:pPr>
              <a:buNone/>
            </a:pPr>
            <a:endParaRPr lang="uk-UA" dirty="0"/>
          </a:p>
          <a:p>
            <a:pPr>
              <a:buNone/>
            </a:pPr>
            <a:r>
              <a:rPr lang="ru-RU" dirty="0"/>
              <a:t>та </a:t>
            </a:r>
            <a:r>
              <a:rPr lang="ru-RU" dirty="0" err="1"/>
              <a:t>оцінки</a:t>
            </a:r>
            <a:r>
              <a:rPr lang="ru-RU" dirty="0"/>
              <a:t> </a:t>
            </a:r>
            <a:r>
              <a:rPr lang="ru-RU" dirty="0" err="1"/>
              <a:t>дисперсій</a:t>
            </a:r>
            <a:r>
              <a:rPr lang="ru-RU" dirty="0"/>
              <a:t> </a:t>
            </a:r>
            <a:r>
              <a:rPr lang="ru-RU" dirty="0" err="1"/>
              <a:t>параметрів</a:t>
            </a:r>
            <a:r>
              <a:rPr lang="ru-RU" dirty="0"/>
              <a:t>        </a:t>
            </a:r>
            <a:r>
              <a:rPr lang="ru-RU" dirty="0" err="1"/>
              <a:t>і</a:t>
            </a:r>
            <a:r>
              <a:rPr lang="ru-RU" dirty="0"/>
              <a:t> </a:t>
            </a:r>
          </a:p>
          <a:p>
            <a:endParaRPr lang="ru-RU" dirty="0"/>
          </a:p>
        </p:txBody>
      </p:sp>
      <p:graphicFrame>
        <p:nvGraphicFramePr>
          <p:cNvPr id="41986" name="Object 2"/>
          <p:cNvGraphicFramePr>
            <a:graphicFrameLocks noChangeAspect="1"/>
          </p:cNvGraphicFramePr>
          <p:nvPr/>
        </p:nvGraphicFramePr>
        <p:xfrm>
          <a:off x="6643702" y="642918"/>
          <a:ext cx="428630" cy="4286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116" name="Формула" r:id="rId3" imgW="164880" imgH="241200" progId="Equation.3">
                  <p:embed/>
                </p:oleObj>
              </mc:Choice>
              <mc:Fallback>
                <p:oleObj name="Формула" r:id="rId3" imgW="164880" imgH="2412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43702" y="642918"/>
                        <a:ext cx="428630" cy="42862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988" name="Object 4"/>
          <p:cNvGraphicFramePr>
            <a:graphicFrameLocks noChangeAspect="1"/>
          </p:cNvGraphicFramePr>
          <p:nvPr/>
        </p:nvGraphicFramePr>
        <p:xfrm>
          <a:off x="7572396" y="642918"/>
          <a:ext cx="290514" cy="4599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117" name="Формула" r:id="rId5" imgW="152280" imgH="241200" progId="Equation.3">
                  <p:embed/>
                </p:oleObj>
              </mc:Choice>
              <mc:Fallback>
                <p:oleObj name="Формула" r:id="rId5" imgW="152280" imgH="2412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72396" y="642918"/>
                        <a:ext cx="290514" cy="45998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989" name="Object 5"/>
          <p:cNvGraphicFramePr>
            <a:graphicFrameLocks noChangeAspect="1"/>
          </p:cNvGraphicFramePr>
          <p:nvPr/>
        </p:nvGraphicFramePr>
        <p:xfrm>
          <a:off x="3000364" y="2000240"/>
          <a:ext cx="2992453" cy="11144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118" name="Формула" r:id="rId7" imgW="1841400" imgH="685800" progId="Equation.3">
                  <p:embed/>
                </p:oleObj>
              </mc:Choice>
              <mc:Fallback>
                <p:oleObj name="Формула" r:id="rId7" imgW="1841400" imgH="6858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00364" y="2000240"/>
                        <a:ext cx="2992453" cy="111443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993" name="Object 9"/>
          <p:cNvGraphicFramePr>
            <a:graphicFrameLocks noChangeAspect="1"/>
          </p:cNvGraphicFramePr>
          <p:nvPr/>
        </p:nvGraphicFramePr>
        <p:xfrm>
          <a:off x="6000760" y="3357562"/>
          <a:ext cx="500066" cy="4548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119" name="Формула" r:id="rId9" imgW="164880" imgH="241200" progId="Equation.3">
                  <p:embed/>
                </p:oleObj>
              </mc:Choice>
              <mc:Fallback>
                <p:oleObj name="Формула" r:id="rId9" imgW="164880" imgH="24120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00760" y="3357562"/>
                        <a:ext cx="500066" cy="45480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994" name="Object 10"/>
          <p:cNvGraphicFramePr>
            <a:graphicFrameLocks noChangeAspect="1"/>
          </p:cNvGraphicFramePr>
          <p:nvPr/>
        </p:nvGraphicFramePr>
        <p:xfrm>
          <a:off x="6786578" y="3399234"/>
          <a:ext cx="285752" cy="4524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120" name="Формула" r:id="rId11" imgW="152280" imgH="241200" progId="Equation.3">
                  <p:embed/>
                </p:oleObj>
              </mc:Choice>
              <mc:Fallback>
                <p:oleObj name="Формула" r:id="rId11" imgW="152280" imgH="241200" progId="Equation.3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86578" y="3399234"/>
                        <a:ext cx="285752" cy="45244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995" name="Object 11"/>
          <p:cNvGraphicFramePr>
            <a:graphicFrameLocks noChangeAspect="1"/>
          </p:cNvGraphicFramePr>
          <p:nvPr/>
        </p:nvGraphicFramePr>
        <p:xfrm>
          <a:off x="1357289" y="4357694"/>
          <a:ext cx="3054355" cy="11747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121" name="Формула" r:id="rId13" imgW="2311200" imgH="888840" progId="Equation.3">
                  <p:embed/>
                </p:oleObj>
              </mc:Choice>
              <mc:Fallback>
                <p:oleObj name="Формула" r:id="rId13" imgW="2311200" imgH="888840" progId="Equation.3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57289" y="4357694"/>
                        <a:ext cx="3054355" cy="117475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996" name="Object 12"/>
          <p:cNvGraphicFramePr>
            <a:graphicFrameLocks noChangeAspect="1"/>
          </p:cNvGraphicFramePr>
          <p:nvPr/>
        </p:nvGraphicFramePr>
        <p:xfrm>
          <a:off x="4857752" y="4500570"/>
          <a:ext cx="2857520" cy="10139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122" name="Формула" r:id="rId15" imgW="1968480" imgH="698400" progId="Equation.3">
                  <p:embed/>
                </p:oleObj>
              </mc:Choice>
              <mc:Fallback>
                <p:oleObj name="Формула" r:id="rId15" imgW="1968480" imgH="698400" progId="Equation.3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57752" y="4500570"/>
                        <a:ext cx="2857520" cy="101395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860180"/>
          </a:xfrm>
        </p:spPr>
        <p:txBody>
          <a:bodyPr/>
          <a:lstStyle/>
          <a:p>
            <a:pPr>
              <a:buNone/>
            </a:pPr>
            <a:r>
              <a:rPr lang="ru-RU" dirty="0" err="1"/>
              <a:t>Перевіримо</a:t>
            </a:r>
            <a:r>
              <a:rPr lang="ru-RU" dirty="0"/>
              <a:t> </a:t>
            </a:r>
            <a:r>
              <a:rPr lang="ru-RU" dirty="0" err="1"/>
              <a:t>нульову</a:t>
            </a:r>
            <a:r>
              <a:rPr lang="ru-RU" dirty="0"/>
              <a:t> </a:t>
            </a:r>
            <a:r>
              <a:rPr lang="ru-RU" dirty="0" err="1"/>
              <a:t>гіпотезу</a:t>
            </a:r>
            <a:r>
              <a:rPr lang="ru-RU" dirty="0"/>
              <a:t>                      при </a:t>
            </a:r>
            <a:r>
              <a:rPr lang="ru-RU" dirty="0" err="1"/>
              <a:t>альтернативній</a:t>
            </a:r>
            <a:r>
              <a:rPr lang="ru-RU" dirty="0"/>
              <a:t>                  за </a:t>
            </a:r>
            <a:r>
              <a:rPr lang="ru-RU" dirty="0" err="1"/>
              <a:t>критерієм</a:t>
            </a:r>
            <a:r>
              <a:rPr lang="ru-RU" dirty="0"/>
              <a:t> Стьюдента. </a:t>
            </a:r>
          </a:p>
          <a:p>
            <a:pPr>
              <a:buNone/>
            </a:pPr>
            <a:r>
              <a:rPr lang="ru-RU" dirty="0" err="1"/>
              <a:t>Знайдемо</a:t>
            </a:r>
            <a:r>
              <a:rPr lang="ru-RU" dirty="0"/>
              <a:t> </a:t>
            </a:r>
            <a:r>
              <a:rPr lang="ru-RU" dirty="0" err="1"/>
              <a:t>спостережувані</a:t>
            </a:r>
            <a:r>
              <a:rPr lang="ru-RU" dirty="0"/>
              <a:t> </a:t>
            </a:r>
            <a:r>
              <a:rPr lang="ru-RU" dirty="0" err="1"/>
              <a:t>значення</a:t>
            </a:r>
            <a:r>
              <a:rPr lang="uk-UA" dirty="0"/>
              <a:t> к</a:t>
            </a:r>
            <a:r>
              <a:rPr lang="ru-RU" dirty="0" err="1"/>
              <a:t>ритерію</a:t>
            </a:r>
            <a:r>
              <a:rPr lang="ru-RU" dirty="0"/>
              <a:t> Стьюдента для </a:t>
            </a:r>
            <a:r>
              <a:rPr lang="ru-RU" dirty="0" err="1"/>
              <a:t>параметрів</a:t>
            </a:r>
            <a:r>
              <a:rPr lang="ru-RU" dirty="0"/>
              <a:t> </a:t>
            </a:r>
            <a:r>
              <a:rPr lang="ru-RU" dirty="0" err="1"/>
              <a:t>регресії</a:t>
            </a:r>
            <a:r>
              <a:rPr lang="ru-RU" dirty="0"/>
              <a:t>:</a:t>
            </a:r>
          </a:p>
          <a:p>
            <a:endParaRPr lang="ru-RU" dirty="0"/>
          </a:p>
        </p:txBody>
      </p:sp>
      <p:graphicFrame>
        <p:nvGraphicFramePr>
          <p:cNvPr id="43010" name="Object 2"/>
          <p:cNvGraphicFramePr>
            <a:graphicFrameLocks noChangeAspect="1"/>
          </p:cNvGraphicFramePr>
          <p:nvPr/>
        </p:nvGraphicFramePr>
        <p:xfrm>
          <a:off x="5786446" y="714356"/>
          <a:ext cx="1393832" cy="4271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82" name="Формула" r:id="rId3" imgW="787320" imgH="241200" progId="Equation.3">
                  <p:embed/>
                </p:oleObj>
              </mc:Choice>
              <mc:Fallback>
                <p:oleObj name="Формула" r:id="rId3" imgW="787320" imgH="2412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86446" y="714356"/>
                        <a:ext cx="1393832" cy="42714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011" name="Object 3"/>
          <p:cNvGraphicFramePr>
            <a:graphicFrameLocks noChangeAspect="1"/>
          </p:cNvGraphicFramePr>
          <p:nvPr/>
        </p:nvGraphicFramePr>
        <p:xfrm>
          <a:off x="3500430" y="1214423"/>
          <a:ext cx="1376121" cy="4286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83" name="Формула" r:id="rId5" imgW="774360" imgH="241200" progId="Equation.3">
                  <p:embed/>
                </p:oleObj>
              </mc:Choice>
              <mc:Fallback>
                <p:oleObj name="Формула" r:id="rId5" imgW="774360" imgH="2412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0430" y="1214423"/>
                        <a:ext cx="1376121" cy="42862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012" name="Object 4"/>
          <p:cNvGraphicFramePr>
            <a:graphicFrameLocks noChangeAspect="1"/>
          </p:cNvGraphicFramePr>
          <p:nvPr/>
        </p:nvGraphicFramePr>
        <p:xfrm>
          <a:off x="2500298" y="3214686"/>
          <a:ext cx="4647417" cy="10001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84" name="Формула" r:id="rId7" imgW="2374560" imgH="545760" progId="Equation.3">
                  <p:embed/>
                </p:oleObj>
              </mc:Choice>
              <mc:Fallback>
                <p:oleObj name="Формула" r:id="rId7" imgW="2374560" imgH="54576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0298" y="3214686"/>
                        <a:ext cx="4647417" cy="100013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013" name="Object 5"/>
          <p:cNvGraphicFramePr>
            <a:graphicFrameLocks noChangeAspect="1"/>
          </p:cNvGraphicFramePr>
          <p:nvPr/>
        </p:nvGraphicFramePr>
        <p:xfrm>
          <a:off x="2714612" y="4786322"/>
          <a:ext cx="4034920" cy="9747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85" name="Формула" r:id="rId9" imgW="2260440" imgH="545760" progId="Equation.3">
                  <p:embed/>
                </p:oleObj>
              </mc:Choice>
              <mc:Fallback>
                <p:oleObj name="Формула" r:id="rId9" imgW="2260440" imgH="54576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14612" y="4786322"/>
                        <a:ext cx="4034920" cy="97472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928934"/>
            <a:ext cx="8229600" cy="1066800"/>
          </a:xfrm>
        </p:spPr>
        <p:txBody>
          <a:bodyPr>
            <a:noAutofit/>
          </a:bodyPr>
          <a:lstStyle/>
          <a:p>
            <a:r>
              <a:rPr lang="uk-UA" sz="6600" dirty="0"/>
              <a:t>Лабораторна робота  </a:t>
            </a:r>
            <a:endParaRPr lang="ru-RU" sz="6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642918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uk-UA" dirty="0"/>
              <a:t>Основна задача регресійного аналізу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714488"/>
            <a:ext cx="8301038" cy="4325112"/>
          </a:xfrm>
        </p:spPr>
        <p:txBody>
          <a:bodyPr/>
          <a:lstStyle/>
          <a:p>
            <a:pPr>
              <a:buNone/>
            </a:pPr>
            <a:r>
              <a:rPr lang="ru-RU" dirty="0"/>
              <a:t>   	</a:t>
            </a:r>
            <a:r>
              <a:rPr lang="ru-RU" dirty="0" err="1"/>
              <a:t>Встановити</a:t>
            </a:r>
            <a:r>
              <a:rPr lang="ru-RU" dirty="0"/>
              <a:t> вид </a:t>
            </a:r>
            <a:r>
              <a:rPr lang="ru-RU" dirty="0" err="1"/>
              <a:t>функції</a:t>
            </a:r>
            <a:r>
              <a:rPr lang="ru-RU" dirty="0"/>
              <a:t>, яка б </a:t>
            </a:r>
            <a:r>
              <a:rPr lang="ru-RU" dirty="0" err="1"/>
              <a:t>найкраще</a:t>
            </a:r>
            <a:r>
              <a:rPr lang="ru-RU" dirty="0"/>
              <a:t> </a:t>
            </a:r>
            <a:r>
              <a:rPr lang="ru-RU" dirty="0" err="1"/>
              <a:t>описувала</a:t>
            </a:r>
            <a:r>
              <a:rPr lang="ru-RU" b="1" dirty="0"/>
              <a:t> </a:t>
            </a:r>
            <a:r>
              <a:rPr lang="ru-RU" dirty="0" err="1"/>
              <a:t>усереднену</a:t>
            </a:r>
            <a:r>
              <a:rPr lang="ru-RU" dirty="0"/>
              <a:t> </a:t>
            </a:r>
            <a:r>
              <a:rPr lang="ru-RU" dirty="0" err="1"/>
              <a:t>масову</a:t>
            </a:r>
            <a:r>
              <a:rPr lang="ru-RU" dirty="0"/>
              <a:t> </a:t>
            </a:r>
            <a:r>
              <a:rPr lang="ru-RU" dirty="0" err="1"/>
              <a:t>течію</a:t>
            </a:r>
            <a:r>
              <a:rPr lang="ru-RU" dirty="0"/>
              <a:t> </a:t>
            </a:r>
            <a:r>
              <a:rPr lang="ru-RU" dirty="0" err="1"/>
              <a:t>економічного</a:t>
            </a:r>
            <a:r>
              <a:rPr lang="ru-RU" dirty="0"/>
              <a:t> </a:t>
            </a:r>
            <a:r>
              <a:rPr lang="ru-RU" dirty="0" err="1"/>
              <a:t>процесу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err="1"/>
              <a:t>Методичні</a:t>
            </a:r>
            <a:r>
              <a:rPr lang="ru-RU" b="1" dirty="0"/>
              <a:t> </a:t>
            </a:r>
            <a:r>
              <a:rPr lang="ru-RU" b="1" dirty="0" err="1"/>
              <a:t>рекомендації</a:t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09728" indent="0">
              <a:buNone/>
            </a:pPr>
            <a:r>
              <a:rPr lang="ru-RU" dirty="0"/>
              <a:t>	Для </a:t>
            </a:r>
            <a:r>
              <a:rPr lang="ru-RU" dirty="0" err="1"/>
              <a:t>проведення</a:t>
            </a:r>
            <a:r>
              <a:rPr lang="ru-RU" dirty="0"/>
              <a:t> </a:t>
            </a:r>
            <a:r>
              <a:rPr lang="ru-RU" dirty="0" err="1"/>
              <a:t>регресійного</a:t>
            </a:r>
            <a:r>
              <a:rPr lang="ru-RU" dirty="0"/>
              <a:t> </a:t>
            </a:r>
            <a:r>
              <a:rPr lang="ru-RU" dirty="0" err="1"/>
              <a:t>аналізу</a:t>
            </a:r>
            <a:r>
              <a:rPr lang="ru-RU" dirty="0"/>
              <a:t> та </a:t>
            </a:r>
            <a:r>
              <a:rPr lang="ru-RU" dirty="0" err="1"/>
              <a:t>прогнозування</a:t>
            </a:r>
            <a:r>
              <a:rPr lang="ru-RU" dirty="0"/>
              <a:t> </a:t>
            </a:r>
            <a:r>
              <a:rPr lang="ru-RU" dirty="0" err="1"/>
              <a:t>необхідно</a:t>
            </a:r>
            <a:r>
              <a:rPr lang="ru-RU" dirty="0"/>
              <a:t>:</a:t>
            </a:r>
          </a:p>
          <a:p>
            <a:pPr marL="109728" indent="0">
              <a:buNone/>
            </a:pPr>
            <a:r>
              <a:rPr lang="ru-RU" dirty="0"/>
              <a:t>	1) </a:t>
            </a:r>
            <a:r>
              <a:rPr lang="ru-RU" b="1" dirty="0" err="1"/>
              <a:t>побудувати</a:t>
            </a:r>
            <a:r>
              <a:rPr lang="ru-RU" b="1" dirty="0"/>
              <a:t> </a:t>
            </a:r>
            <a:r>
              <a:rPr lang="ru-RU" b="1" dirty="0" err="1"/>
              <a:t>графік</a:t>
            </a:r>
            <a:r>
              <a:rPr lang="ru-RU" dirty="0"/>
              <a:t> </a:t>
            </a:r>
            <a:r>
              <a:rPr lang="ru-RU" dirty="0" err="1"/>
              <a:t>вихідних</a:t>
            </a:r>
            <a:r>
              <a:rPr lang="ru-RU" dirty="0"/>
              <a:t> </a:t>
            </a:r>
            <a:r>
              <a:rPr lang="ru-RU" dirty="0" err="1"/>
              <a:t>даних</a:t>
            </a:r>
            <a:r>
              <a:rPr lang="ru-RU" dirty="0"/>
              <a:t> і </a:t>
            </a:r>
            <a:r>
              <a:rPr lang="ru-RU" dirty="0" err="1"/>
              <a:t>спробувати</a:t>
            </a:r>
            <a:r>
              <a:rPr lang="ru-RU" dirty="0"/>
              <a:t> </a:t>
            </a:r>
            <a:r>
              <a:rPr lang="ru-RU" dirty="0" err="1"/>
              <a:t>візуально</a:t>
            </a:r>
            <a:r>
              <a:rPr lang="ru-RU" dirty="0"/>
              <a:t>, </a:t>
            </a:r>
            <a:r>
              <a:rPr lang="ru-RU" dirty="0" err="1"/>
              <a:t>наближено</a:t>
            </a:r>
            <a:r>
              <a:rPr lang="ru-RU" dirty="0"/>
              <a:t> </a:t>
            </a:r>
            <a:r>
              <a:rPr lang="ru-RU" dirty="0" err="1"/>
              <a:t>визначити</a:t>
            </a:r>
            <a:r>
              <a:rPr lang="ru-RU" dirty="0"/>
              <a:t> характер </a:t>
            </a:r>
            <a:r>
              <a:rPr lang="ru-RU" dirty="0" err="1"/>
              <a:t>залежності</a:t>
            </a:r>
            <a:r>
              <a:rPr lang="ru-RU" dirty="0"/>
              <a:t>;</a:t>
            </a:r>
          </a:p>
          <a:p>
            <a:pPr marL="109728" indent="0">
              <a:buNone/>
            </a:pPr>
            <a:r>
              <a:rPr lang="ru-RU" dirty="0"/>
              <a:t>	2) </a:t>
            </a:r>
            <a:r>
              <a:rPr lang="ru-RU" b="1" dirty="0"/>
              <a:t>обрати вид </a:t>
            </a:r>
            <a:r>
              <a:rPr lang="ru-RU" b="1" dirty="0" err="1"/>
              <a:t>функції</a:t>
            </a:r>
            <a:r>
              <a:rPr lang="ru-RU" dirty="0"/>
              <a:t> </a:t>
            </a:r>
            <a:r>
              <a:rPr lang="ru-RU" dirty="0" err="1"/>
              <a:t>регресії</a:t>
            </a:r>
            <a:r>
              <a:rPr lang="ru-RU" dirty="0"/>
              <a:t>, яка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описувати</a:t>
            </a:r>
            <a:r>
              <a:rPr lang="ru-RU" dirty="0"/>
              <a:t> </a:t>
            </a:r>
            <a:r>
              <a:rPr lang="ru-RU" dirty="0" err="1"/>
              <a:t>зв'язок</a:t>
            </a:r>
            <a:r>
              <a:rPr lang="ru-RU" dirty="0"/>
              <a:t> </a:t>
            </a:r>
            <a:r>
              <a:rPr lang="ru-RU" dirty="0" err="1"/>
              <a:t>вихідних</a:t>
            </a:r>
            <a:r>
              <a:rPr lang="ru-RU" dirty="0"/>
              <a:t> </a:t>
            </a:r>
            <a:r>
              <a:rPr lang="ru-RU" dirty="0" err="1"/>
              <a:t>даних</a:t>
            </a:r>
            <a:r>
              <a:rPr lang="ru-RU" dirty="0"/>
              <a:t>;</a:t>
            </a:r>
          </a:p>
          <a:p>
            <a:pPr marL="109728" indent="0">
              <a:buNone/>
            </a:pPr>
            <a:r>
              <a:rPr lang="ru-RU" dirty="0"/>
              <a:t>	3) </a:t>
            </a:r>
            <a:r>
              <a:rPr lang="ru-RU" b="1" dirty="0" err="1"/>
              <a:t>визначити</a:t>
            </a:r>
            <a:r>
              <a:rPr lang="ru-RU" b="1" dirty="0"/>
              <a:t> </a:t>
            </a:r>
            <a:r>
              <a:rPr lang="ru-RU" b="1" dirty="0" err="1"/>
              <a:t>чисельні</a:t>
            </a:r>
            <a:r>
              <a:rPr lang="ru-RU" b="1" dirty="0"/>
              <a:t> </a:t>
            </a:r>
            <a:r>
              <a:rPr lang="ru-RU" b="1" dirty="0" err="1"/>
              <a:t>коефіцієнти</a:t>
            </a:r>
            <a:r>
              <a:rPr lang="ru-RU" dirty="0"/>
              <a:t> </a:t>
            </a:r>
            <a:r>
              <a:rPr lang="ru-RU" dirty="0" err="1"/>
              <a:t>функції</a:t>
            </a:r>
            <a:r>
              <a:rPr lang="ru-RU" dirty="0"/>
              <a:t> </a:t>
            </a:r>
            <a:r>
              <a:rPr lang="ru-RU" dirty="0" err="1"/>
              <a:t>регресії</a:t>
            </a:r>
            <a:r>
              <a:rPr lang="ru-RU" dirty="0"/>
              <a:t> методом </a:t>
            </a:r>
            <a:r>
              <a:rPr lang="ru-RU" dirty="0" err="1"/>
              <a:t>найменших</a:t>
            </a:r>
            <a:r>
              <a:rPr lang="ru-RU" dirty="0"/>
              <a:t> </a:t>
            </a:r>
            <a:r>
              <a:rPr lang="ru-RU" dirty="0" err="1"/>
              <a:t>квадратів</a:t>
            </a:r>
            <a:r>
              <a:rPr lang="ru-RU" dirty="0"/>
              <a:t>;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17693B45-5AF9-4B24-9B15-933C6718BB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089752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ru-RU" dirty="0"/>
              <a:t>	4) </a:t>
            </a:r>
            <a:r>
              <a:rPr lang="ru-RU" b="1" dirty="0" err="1"/>
              <a:t>оцінити</a:t>
            </a:r>
            <a:r>
              <a:rPr lang="ru-RU" b="1" dirty="0"/>
              <a:t> силу </a:t>
            </a:r>
            <a:r>
              <a:rPr lang="ru-RU" dirty="0" err="1"/>
              <a:t>знайденої</a:t>
            </a:r>
            <a:r>
              <a:rPr lang="ru-RU" dirty="0"/>
              <a:t> </a:t>
            </a:r>
            <a:r>
              <a:rPr lang="ru-RU" dirty="0" err="1"/>
              <a:t>регресійної</a:t>
            </a:r>
            <a:r>
              <a:rPr lang="ru-RU" dirty="0"/>
              <a:t> </a:t>
            </a:r>
            <a:r>
              <a:rPr lang="ru-RU" dirty="0" err="1"/>
              <a:t>залежності</a:t>
            </a:r>
            <a:r>
              <a:rPr lang="ru-RU" dirty="0"/>
              <a:t> на </a:t>
            </a:r>
            <a:r>
              <a:rPr lang="ru-RU" dirty="0" err="1"/>
              <a:t>основі</a:t>
            </a:r>
            <a:r>
              <a:rPr lang="ru-RU" dirty="0"/>
              <a:t> </a:t>
            </a:r>
            <a:r>
              <a:rPr lang="ru-RU" dirty="0" err="1"/>
              <a:t>коефіцієнта</a:t>
            </a:r>
            <a:r>
              <a:rPr lang="ru-RU" dirty="0"/>
              <a:t> </a:t>
            </a:r>
            <a:r>
              <a:rPr lang="ru-RU" dirty="0" err="1"/>
              <a:t>детермінації</a:t>
            </a:r>
            <a:r>
              <a:rPr lang="ru-RU" dirty="0"/>
              <a:t>      </a:t>
            </a:r>
          </a:p>
          <a:p>
            <a:pPr marL="109728" indent="0">
              <a:buNone/>
            </a:pPr>
            <a:r>
              <a:rPr lang="ru-RU" dirty="0"/>
              <a:t>	5) </a:t>
            </a:r>
            <a:r>
              <a:rPr lang="ru-RU" b="1" dirty="0" err="1"/>
              <a:t>зробити</a:t>
            </a:r>
            <a:r>
              <a:rPr lang="ru-RU" b="1" dirty="0"/>
              <a:t> прогноз </a:t>
            </a:r>
            <a:r>
              <a:rPr lang="ru-RU" dirty="0"/>
              <a:t>(при                  )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зробити</a:t>
            </a:r>
            <a:r>
              <a:rPr lang="ru-RU" dirty="0"/>
              <a:t> </a:t>
            </a:r>
            <a:r>
              <a:rPr lang="ru-RU" dirty="0" err="1"/>
              <a:t>висновок</a:t>
            </a:r>
            <a:r>
              <a:rPr lang="ru-RU" dirty="0"/>
              <a:t> про </a:t>
            </a:r>
            <a:r>
              <a:rPr lang="ru-RU" dirty="0" err="1"/>
              <a:t>неможливість</a:t>
            </a:r>
            <a:r>
              <a:rPr lang="ru-RU" dirty="0"/>
              <a:t> </a:t>
            </a:r>
            <a:r>
              <a:rPr lang="ru-RU" dirty="0" err="1"/>
              <a:t>прогнозування</a:t>
            </a:r>
            <a:r>
              <a:rPr lang="ru-RU" dirty="0"/>
              <a:t> з </a:t>
            </a:r>
            <a:r>
              <a:rPr lang="ru-RU" dirty="0" err="1"/>
              <a:t>допомогою</a:t>
            </a:r>
            <a:r>
              <a:rPr lang="ru-RU" dirty="0"/>
              <a:t> </a:t>
            </a:r>
            <a:r>
              <a:rPr lang="ru-RU" dirty="0" err="1"/>
              <a:t>знайденої</a:t>
            </a:r>
            <a:r>
              <a:rPr lang="ru-RU" dirty="0"/>
              <a:t> </a:t>
            </a:r>
            <a:r>
              <a:rPr lang="ru-RU" dirty="0" err="1"/>
              <a:t>регресійної</a:t>
            </a:r>
            <a:r>
              <a:rPr lang="ru-RU" dirty="0"/>
              <a:t> </a:t>
            </a:r>
            <a:r>
              <a:rPr lang="ru-RU" dirty="0" err="1"/>
              <a:t>залежності</a:t>
            </a:r>
            <a:r>
              <a:rPr lang="ru-RU" dirty="0"/>
              <a:t>. При </a:t>
            </a:r>
            <a:r>
              <a:rPr lang="ru-RU" dirty="0" err="1"/>
              <a:t>цьому</a:t>
            </a:r>
            <a:r>
              <a:rPr lang="ru-RU" dirty="0"/>
              <a:t> не </a:t>
            </a:r>
            <a:r>
              <a:rPr lang="ru-RU" dirty="0" err="1"/>
              <a:t>рекомендується</a:t>
            </a:r>
            <a:r>
              <a:rPr lang="ru-RU" dirty="0"/>
              <a:t> </a:t>
            </a:r>
            <a:r>
              <a:rPr lang="ru-RU" dirty="0" err="1"/>
              <a:t>використовувати</a:t>
            </a:r>
            <a:r>
              <a:rPr lang="ru-RU" dirty="0"/>
              <a:t> модель </a:t>
            </a:r>
            <a:r>
              <a:rPr lang="ru-RU" dirty="0" err="1"/>
              <a:t>регресії</a:t>
            </a:r>
            <a:r>
              <a:rPr lang="ru-RU" dirty="0"/>
              <a:t> для тих </a:t>
            </a:r>
            <a:r>
              <a:rPr lang="ru-RU" dirty="0" err="1"/>
              <a:t>значень</a:t>
            </a:r>
            <a:r>
              <a:rPr lang="ru-RU" dirty="0"/>
              <a:t> </a:t>
            </a:r>
            <a:r>
              <a:rPr lang="ru-RU" dirty="0" err="1"/>
              <a:t>незалежного</a:t>
            </a:r>
            <a:r>
              <a:rPr lang="ru-RU" dirty="0"/>
              <a:t> параметра X, </a:t>
            </a:r>
            <a:r>
              <a:rPr lang="ru-RU" dirty="0" err="1"/>
              <a:t>які</a:t>
            </a:r>
            <a:r>
              <a:rPr lang="ru-RU" dirty="0"/>
              <a:t> не належать </a:t>
            </a:r>
            <a:r>
              <a:rPr lang="ru-RU" dirty="0" err="1"/>
              <a:t>інтервалу</a:t>
            </a:r>
            <a:r>
              <a:rPr lang="ru-RU" dirty="0"/>
              <a:t>, </a:t>
            </a:r>
            <a:r>
              <a:rPr lang="ru-RU" dirty="0" err="1"/>
              <a:t>визначеного</a:t>
            </a:r>
            <a:r>
              <a:rPr lang="ru-RU" dirty="0"/>
              <a:t> у </a:t>
            </a:r>
            <a:r>
              <a:rPr lang="ru-RU" dirty="0" err="1"/>
              <a:t>вихідних</a:t>
            </a:r>
            <a:r>
              <a:rPr lang="ru-RU" dirty="0"/>
              <a:t> </a:t>
            </a:r>
            <a:r>
              <a:rPr lang="ru-RU" dirty="0" err="1"/>
              <a:t>даних</a:t>
            </a:r>
            <a:r>
              <a:rPr lang="ru-RU" dirty="0"/>
              <a:t>.</a:t>
            </a:r>
          </a:p>
          <a:p>
            <a:pPr marL="109728" indent="0">
              <a:buNone/>
            </a:pPr>
            <a:endParaRPr lang="ru-RU" dirty="0"/>
          </a:p>
        </p:txBody>
      </p:sp>
      <p:graphicFrame>
        <p:nvGraphicFramePr>
          <p:cNvPr id="30" name="Объект 29">
            <a:extLst>
              <a:ext uri="{FF2B5EF4-FFF2-40B4-BE49-F238E27FC236}">
                <a16:creationId xmlns:a16="http://schemas.microsoft.com/office/drawing/2014/main" id="{61217296-970D-47CD-A3A6-810E830E401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56259066"/>
              </p:ext>
            </p:extLst>
          </p:nvPr>
        </p:nvGraphicFramePr>
        <p:xfrm>
          <a:off x="8388424" y="1916832"/>
          <a:ext cx="467990" cy="4404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117" name="Уравнение" r:id="rId3" imgW="215640" imgH="203040" progId="Equation.3">
                  <p:embed/>
                </p:oleObj>
              </mc:Choice>
              <mc:Fallback>
                <p:oleObj name="Уравнение" r:id="rId3" imgW="215640" imgH="203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388424" y="1916832"/>
                        <a:ext cx="467990" cy="44046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" name="Объект 30">
            <a:extLst>
              <a:ext uri="{FF2B5EF4-FFF2-40B4-BE49-F238E27FC236}">
                <a16:creationId xmlns:a16="http://schemas.microsoft.com/office/drawing/2014/main" id="{768E48DA-29C3-489F-AF75-52D0D4CB645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23226162"/>
              </p:ext>
            </p:extLst>
          </p:nvPr>
        </p:nvGraphicFramePr>
        <p:xfrm>
          <a:off x="6012160" y="2357293"/>
          <a:ext cx="1448632" cy="4320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118" name="Уравнение" r:id="rId5" imgW="723600" imgH="215640" progId="Equation.3">
                  <p:embed/>
                </p:oleObj>
              </mc:Choice>
              <mc:Fallback>
                <p:oleObj name="Уравнение" r:id="rId5" imgW="723600" imgH="215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012160" y="2357293"/>
                        <a:ext cx="1448632" cy="43204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4454263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600208D0-B633-4AE8-B7AE-6196A3E226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3816424"/>
          </a:xfrm>
        </p:spPr>
        <p:txBody>
          <a:bodyPr/>
          <a:lstStyle/>
          <a:p>
            <a:pPr marL="109728" indent="0">
              <a:buNone/>
            </a:pPr>
            <a:r>
              <a:rPr lang="ru-RU" dirty="0"/>
              <a:t>	</a:t>
            </a:r>
            <a:r>
              <a:rPr lang="ru-RU" dirty="0" err="1"/>
              <a:t>Завдання</a:t>
            </a:r>
            <a:r>
              <a:rPr lang="ru-RU" dirty="0"/>
              <a:t>: </a:t>
            </a:r>
            <a:r>
              <a:rPr lang="ru-RU" dirty="0" err="1"/>
              <a:t>Деяка</a:t>
            </a:r>
            <a:r>
              <a:rPr lang="ru-RU" dirty="0"/>
              <a:t> </a:t>
            </a:r>
            <a:r>
              <a:rPr lang="ru-RU" dirty="0" err="1"/>
              <a:t>фірма</a:t>
            </a:r>
            <a:r>
              <a:rPr lang="ru-RU" dirty="0"/>
              <a:t> </a:t>
            </a:r>
            <a:r>
              <a:rPr lang="ru-RU" dirty="0" err="1"/>
              <a:t>займається</a:t>
            </a:r>
            <a:r>
              <a:rPr lang="ru-RU" dirty="0"/>
              <a:t> поставками </a:t>
            </a:r>
            <a:r>
              <a:rPr lang="ru-RU" dirty="0" err="1"/>
              <a:t>різних</a:t>
            </a:r>
            <a:r>
              <a:rPr lang="ru-RU" dirty="0"/>
              <a:t> </a:t>
            </a:r>
            <a:r>
              <a:rPr lang="ru-RU" dirty="0" err="1"/>
              <a:t>вантажів</a:t>
            </a:r>
            <a:r>
              <a:rPr lang="ru-RU" dirty="0"/>
              <a:t> на </a:t>
            </a:r>
            <a:r>
              <a:rPr lang="ru-RU" dirty="0" err="1"/>
              <a:t>короткі</a:t>
            </a:r>
            <a:r>
              <a:rPr lang="ru-RU" dirty="0"/>
              <a:t> </a:t>
            </a:r>
            <a:r>
              <a:rPr lang="ru-RU" dirty="0" err="1"/>
              <a:t>відстані</a:t>
            </a:r>
            <a:r>
              <a:rPr lang="ru-RU" dirty="0"/>
              <a:t> </a:t>
            </a:r>
            <a:r>
              <a:rPr lang="ru-RU" dirty="0" err="1"/>
              <a:t>всередині</a:t>
            </a:r>
            <a:r>
              <a:rPr lang="ru-RU" dirty="0"/>
              <a:t> </a:t>
            </a:r>
            <a:r>
              <a:rPr lang="ru-RU" dirty="0" err="1"/>
              <a:t>міста</a:t>
            </a:r>
            <a:r>
              <a:rPr lang="ru-RU" dirty="0"/>
              <a:t>. </a:t>
            </a:r>
            <a:r>
              <a:rPr lang="ru-RU" dirty="0" err="1"/>
              <a:t>Оцінити</a:t>
            </a:r>
            <a:r>
              <a:rPr lang="ru-RU" dirty="0"/>
              <a:t> </a:t>
            </a:r>
            <a:r>
              <a:rPr lang="ru-RU" dirty="0" err="1"/>
              <a:t>вартість</a:t>
            </a:r>
            <a:r>
              <a:rPr lang="ru-RU" dirty="0"/>
              <a:t> таких </a:t>
            </a:r>
            <a:r>
              <a:rPr lang="ru-RU" dirty="0" err="1"/>
              <a:t>послуг</a:t>
            </a:r>
            <a:r>
              <a:rPr lang="ru-RU" dirty="0"/>
              <a:t>, </a:t>
            </a:r>
            <a:r>
              <a:rPr lang="ru-RU" dirty="0" err="1"/>
              <a:t>залежну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часу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витрачається</a:t>
            </a:r>
            <a:r>
              <a:rPr lang="ru-RU" dirty="0"/>
              <a:t> на поставку. В </a:t>
            </a:r>
            <a:r>
              <a:rPr lang="ru-RU" dirty="0" err="1"/>
              <a:t>якості</a:t>
            </a:r>
            <a:r>
              <a:rPr lang="ru-RU" dirty="0"/>
              <a:t> </a:t>
            </a:r>
            <a:r>
              <a:rPr lang="ru-RU" dirty="0" err="1"/>
              <a:t>найважливішого</a:t>
            </a:r>
            <a:r>
              <a:rPr lang="ru-RU" dirty="0"/>
              <a:t> </a:t>
            </a:r>
            <a:r>
              <a:rPr lang="ru-RU" dirty="0" err="1"/>
              <a:t>чинника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впливає</a:t>
            </a:r>
            <a:r>
              <a:rPr lang="ru-RU" dirty="0"/>
              <a:t> на час поставки, </a:t>
            </a:r>
            <a:r>
              <a:rPr lang="ru-RU" dirty="0" err="1"/>
              <a:t>вибрано</a:t>
            </a:r>
            <a:r>
              <a:rPr lang="ru-RU" dirty="0"/>
              <a:t> </a:t>
            </a:r>
            <a:r>
              <a:rPr lang="ru-RU" dirty="0" err="1"/>
              <a:t>пройдену</a:t>
            </a:r>
            <a:r>
              <a:rPr lang="ru-RU" dirty="0"/>
              <a:t> </a:t>
            </a:r>
            <a:r>
              <a:rPr lang="ru-RU" dirty="0" err="1"/>
              <a:t>відстань</a:t>
            </a:r>
            <a:r>
              <a:rPr lang="ru-RU" dirty="0"/>
              <a:t>. Були </a:t>
            </a:r>
            <a:r>
              <a:rPr lang="ru-RU" dirty="0" err="1"/>
              <a:t>зібрані</a:t>
            </a:r>
            <a:r>
              <a:rPr lang="ru-RU" dirty="0"/>
              <a:t> </a:t>
            </a:r>
            <a:r>
              <a:rPr lang="ru-RU" dirty="0" err="1"/>
              <a:t>вихідні</a:t>
            </a:r>
            <a:r>
              <a:rPr lang="ru-RU" dirty="0"/>
              <a:t> </a:t>
            </a:r>
            <a:r>
              <a:rPr lang="ru-RU" dirty="0" err="1"/>
              <a:t>дані</a:t>
            </a:r>
            <a:r>
              <a:rPr lang="ru-RU" dirty="0"/>
              <a:t> про десять </a:t>
            </a:r>
            <a:r>
              <a:rPr lang="ru-RU" dirty="0" err="1"/>
              <a:t>постачаннь</a:t>
            </a:r>
            <a:r>
              <a:rPr lang="ru-RU" dirty="0"/>
              <a:t> (</a:t>
            </a:r>
            <a:r>
              <a:rPr lang="ru-RU" dirty="0" err="1"/>
              <a:t>таблиця</a:t>
            </a:r>
            <a:r>
              <a:rPr lang="ru-RU" dirty="0"/>
              <a:t> 1)</a:t>
            </a:r>
          </a:p>
          <a:p>
            <a:pPr marL="109728" indent="0">
              <a:buNone/>
            </a:pPr>
            <a:endParaRPr lang="ru-RU" dirty="0"/>
          </a:p>
        </p:txBody>
      </p:sp>
      <p:graphicFrame>
        <p:nvGraphicFramePr>
          <p:cNvPr id="7" name="Таблица 6">
            <a:extLst>
              <a:ext uri="{FF2B5EF4-FFF2-40B4-BE49-F238E27FC236}">
                <a16:creationId xmlns:a16="http://schemas.microsoft.com/office/drawing/2014/main" id="{34064EA4-A1A8-4CB7-BAE0-7AABE6493F0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4432353"/>
              </p:ext>
            </p:extLst>
          </p:nvPr>
        </p:nvGraphicFramePr>
        <p:xfrm>
          <a:off x="719253" y="4934002"/>
          <a:ext cx="7705494" cy="1511534"/>
        </p:xfrm>
        <a:graphic>
          <a:graphicData uri="http://schemas.openxmlformats.org/drawingml/2006/table">
            <a:tbl>
              <a:tblPr/>
              <a:tblGrid>
                <a:gridCol w="1990605">
                  <a:extLst>
                    <a:ext uri="{9D8B030D-6E8A-4147-A177-3AD203B41FA5}">
                      <a16:colId xmlns:a16="http://schemas.microsoft.com/office/drawing/2014/main" val="920649096"/>
                    </a:ext>
                  </a:extLst>
                </a:gridCol>
                <a:gridCol w="570777">
                  <a:extLst>
                    <a:ext uri="{9D8B030D-6E8A-4147-A177-3AD203B41FA5}">
                      <a16:colId xmlns:a16="http://schemas.microsoft.com/office/drawing/2014/main" val="4248565108"/>
                    </a:ext>
                  </a:extLst>
                </a:gridCol>
                <a:gridCol w="571568">
                  <a:extLst>
                    <a:ext uri="{9D8B030D-6E8A-4147-A177-3AD203B41FA5}">
                      <a16:colId xmlns:a16="http://schemas.microsoft.com/office/drawing/2014/main" val="1294107421"/>
                    </a:ext>
                  </a:extLst>
                </a:gridCol>
                <a:gridCol w="571568">
                  <a:extLst>
                    <a:ext uri="{9D8B030D-6E8A-4147-A177-3AD203B41FA5}">
                      <a16:colId xmlns:a16="http://schemas.microsoft.com/office/drawing/2014/main" val="1257843646"/>
                    </a:ext>
                  </a:extLst>
                </a:gridCol>
                <a:gridCol w="571568">
                  <a:extLst>
                    <a:ext uri="{9D8B030D-6E8A-4147-A177-3AD203B41FA5}">
                      <a16:colId xmlns:a16="http://schemas.microsoft.com/office/drawing/2014/main" val="1281949259"/>
                    </a:ext>
                  </a:extLst>
                </a:gridCol>
                <a:gridCol w="571568">
                  <a:extLst>
                    <a:ext uri="{9D8B030D-6E8A-4147-A177-3AD203B41FA5}">
                      <a16:colId xmlns:a16="http://schemas.microsoft.com/office/drawing/2014/main" val="1774664732"/>
                    </a:ext>
                  </a:extLst>
                </a:gridCol>
                <a:gridCol w="571568">
                  <a:extLst>
                    <a:ext uri="{9D8B030D-6E8A-4147-A177-3AD203B41FA5}">
                      <a16:colId xmlns:a16="http://schemas.microsoft.com/office/drawing/2014/main" val="669005458"/>
                    </a:ext>
                  </a:extLst>
                </a:gridCol>
                <a:gridCol w="571568">
                  <a:extLst>
                    <a:ext uri="{9D8B030D-6E8A-4147-A177-3AD203B41FA5}">
                      <a16:colId xmlns:a16="http://schemas.microsoft.com/office/drawing/2014/main" val="4006487491"/>
                    </a:ext>
                  </a:extLst>
                </a:gridCol>
                <a:gridCol w="571568">
                  <a:extLst>
                    <a:ext uri="{9D8B030D-6E8A-4147-A177-3AD203B41FA5}">
                      <a16:colId xmlns:a16="http://schemas.microsoft.com/office/drawing/2014/main" val="171680398"/>
                    </a:ext>
                  </a:extLst>
                </a:gridCol>
                <a:gridCol w="571568">
                  <a:extLst>
                    <a:ext uri="{9D8B030D-6E8A-4147-A177-3AD203B41FA5}">
                      <a16:colId xmlns:a16="http://schemas.microsoft.com/office/drawing/2014/main" val="1817636909"/>
                    </a:ext>
                  </a:extLst>
                </a:gridCol>
                <a:gridCol w="571568">
                  <a:extLst>
                    <a:ext uri="{9D8B030D-6E8A-4147-A177-3AD203B41FA5}">
                      <a16:colId xmlns:a16="http://schemas.microsoft.com/office/drawing/2014/main" val="2840539372"/>
                    </a:ext>
                  </a:extLst>
                </a:gridCol>
              </a:tblGrid>
              <a:tr h="755767">
                <a:tc>
                  <a:txBody>
                    <a:bodyPr/>
                    <a:lstStyle/>
                    <a:p>
                      <a:pPr algn="just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Відстань, миль</a:t>
                      </a:r>
                      <a:endParaRPr lang="ru-RU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3,5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2,4</a:t>
                      </a:r>
                      <a:endParaRPr lang="ru-RU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4,9</a:t>
                      </a:r>
                      <a:endParaRPr lang="ru-RU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4,2</a:t>
                      </a:r>
                      <a:endParaRPr lang="ru-RU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3,0</a:t>
                      </a:r>
                      <a:endParaRPr lang="ru-RU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1,3</a:t>
                      </a:r>
                      <a:endParaRPr lang="ru-RU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</a:t>
                      </a:r>
                      <a:endParaRPr lang="ru-RU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3,0</a:t>
                      </a:r>
                      <a:endParaRPr lang="ru-RU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1,5</a:t>
                      </a:r>
                      <a:endParaRPr lang="ru-RU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4,1</a:t>
                      </a:r>
                      <a:endParaRPr lang="ru-RU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16551835"/>
                  </a:ext>
                </a:extLst>
              </a:tr>
              <a:tr h="755767">
                <a:tc>
                  <a:txBody>
                    <a:bodyPr/>
                    <a:lstStyle/>
                    <a:p>
                      <a:pPr algn="just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Час</a:t>
                      </a: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uk-UA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хвилини</a:t>
                      </a:r>
                      <a:endParaRPr lang="ru-RU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ru-RU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  <a:endParaRPr lang="ru-RU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ru-RU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45240483"/>
                  </a:ext>
                </a:extLst>
              </a:tr>
            </a:tbl>
          </a:graphicData>
        </a:graphic>
      </p:graphicFrame>
      <p:sp>
        <p:nvSpPr>
          <p:cNvPr id="8" name="Rectangle 2">
            <a:extLst>
              <a:ext uri="{FF2B5EF4-FFF2-40B4-BE49-F238E27FC236}">
                <a16:creationId xmlns:a16="http://schemas.microsoft.com/office/drawing/2014/main" id="{685A80D2-8BBF-43D6-A318-14E60C3CAB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6242" y="4322657"/>
            <a:ext cx="294764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cs typeface="Times New Roman" panose="02020603050405020304" pitchFamily="18" charset="0"/>
              </a:rPr>
              <a:t>Таблиц</a:t>
            </a:r>
            <a:r>
              <a:rPr kumimoji="0" lang="uk-UA" altLang="ru-RU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cs typeface="Times New Roman" panose="02020603050405020304" pitchFamily="18" charset="0"/>
              </a:rPr>
              <a:t>я 1</a:t>
            </a:r>
            <a: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cs typeface="Times New Roman" panose="02020603050405020304" pitchFamily="18" charset="0"/>
              </a:rPr>
              <a:t> </a:t>
            </a:r>
            <a:endParaRPr kumimoji="0" lang="ru-RU" altLang="ru-RU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01461457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A1F856E1-FA53-4B07-8872-AAD5B9ACE9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1728192"/>
          </a:xfrm>
        </p:spPr>
        <p:txBody>
          <a:bodyPr/>
          <a:lstStyle/>
          <a:p>
            <a:pPr marL="109728" indent="0">
              <a:buNone/>
            </a:pPr>
            <a:r>
              <a:rPr lang="uk-UA" dirty="0"/>
              <a:t>Рішення</a:t>
            </a:r>
            <a:endParaRPr lang="ru-RU" dirty="0"/>
          </a:p>
          <a:p>
            <a:pPr marL="109728" indent="0">
              <a:buNone/>
            </a:pPr>
            <a:r>
              <a:rPr lang="uk-UA" dirty="0"/>
              <a:t>	На графіку будуємо вихідні дані по десяти поїздок.</a:t>
            </a:r>
            <a:endParaRPr lang="ru-RU" dirty="0"/>
          </a:p>
          <a:p>
            <a:pPr marL="109728" indent="0">
              <a:buNone/>
            </a:pPr>
            <a:endParaRPr lang="ru-RU" dirty="0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3941E62C-F9B7-46E8-9856-7277968A83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5576" y="1703809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5" name="Объект 4">
            <a:extLst>
              <a:ext uri="{FF2B5EF4-FFF2-40B4-BE49-F238E27FC236}">
                <a16:creationId xmlns:a16="http://schemas.microsoft.com/office/drawing/2014/main" id="{AD20A878-9034-4EFD-8CA0-7F300B30DCB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94556091"/>
              </p:ext>
            </p:extLst>
          </p:nvPr>
        </p:nvGraphicFramePr>
        <p:xfrm>
          <a:off x="755576" y="2161008"/>
          <a:ext cx="5709728" cy="36442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25" name="Visio" r:id="rId3" imgW="4638359" imgH="4222211" progId="Visio.Drawing.11">
                  <p:embed/>
                </p:oleObj>
              </mc:Choice>
              <mc:Fallback>
                <p:oleObj name="Visio" r:id="rId3" imgW="4638359" imgH="4222211" progId="Visio.Drawing.11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576" y="2161008"/>
                        <a:ext cx="5709728" cy="364425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3">
            <a:extLst>
              <a:ext uri="{FF2B5EF4-FFF2-40B4-BE49-F238E27FC236}">
                <a16:creationId xmlns:a16="http://schemas.microsoft.com/office/drawing/2014/main" id="{621735E9-8981-4172-A64F-52E06DEF2A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44" y="6161135"/>
            <a:ext cx="7061032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ru-R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SimSun" panose="02010600030101010101" pitchFamily="2" charset="-122"/>
                <a:cs typeface="Times New Roman" panose="02020603050405020304" pitchFamily="18" charset="0"/>
              </a:rPr>
              <a:t>Рис.1. Графік вихідних даних і передбачувана лінія регресії</a:t>
            </a:r>
            <a:endParaRPr kumimoji="0" lang="uk-UA" altLang="ru-RU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87509585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A09502C5-6028-4668-8286-D15872B379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ru-RU" dirty="0"/>
              <a:t>	</a:t>
            </a:r>
            <a:r>
              <a:rPr lang="ru-RU" dirty="0" err="1"/>
              <a:t>Обчислимо</a:t>
            </a:r>
            <a:r>
              <a:rPr lang="ru-RU" dirty="0"/>
              <a:t> </a:t>
            </a:r>
            <a:r>
              <a:rPr lang="ru-RU" dirty="0" err="1"/>
              <a:t>суми</a:t>
            </a:r>
            <a:r>
              <a:rPr lang="ru-RU" dirty="0"/>
              <a:t>, </a:t>
            </a:r>
            <a:r>
              <a:rPr lang="ru-RU" dirty="0" err="1"/>
              <a:t>необхідні</a:t>
            </a:r>
            <a:r>
              <a:rPr lang="ru-RU" dirty="0"/>
              <a:t> для </a:t>
            </a:r>
            <a:r>
              <a:rPr lang="ru-RU" dirty="0" err="1"/>
              <a:t>розрахунку</a:t>
            </a:r>
            <a:r>
              <a:rPr lang="ru-RU" dirty="0"/>
              <a:t> </a:t>
            </a:r>
            <a:r>
              <a:rPr lang="ru-RU" dirty="0" err="1"/>
              <a:t>коефіцієнтів</a:t>
            </a:r>
            <a:r>
              <a:rPr lang="ru-RU" dirty="0"/>
              <a:t> </a:t>
            </a:r>
            <a:r>
              <a:rPr lang="ru-RU" dirty="0" err="1"/>
              <a:t>рівняння</a:t>
            </a:r>
            <a:r>
              <a:rPr lang="ru-RU" dirty="0"/>
              <a:t> </a:t>
            </a:r>
            <a:r>
              <a:rPr lang="ru-RU" dirty="0" err="1"/>
              <a:t>лінійної</a:t>
            </a:r>
            <a:r>
              <a:rPr lang="ru-RU" dirty="0"/>
              <a:t> </a:t>
            </a:r>
            <a:r>
              <a:rPr lang="ru-RU" dirty="0" err="1"/>
              <a:t>регресії</a:t>
            </a:r>
            <a:r>
              <a:rPr lang="ru-RU" dirty="0"/>
              <a:t> та </a:t>
            </a:r>
            <a:r>
              <a:rPr lang="ru-RU" dirty="0" err="1"/>
              <a:t>коефіцієнта</a:t>
            </a:r>
            <a:r>
              <a:rPr lang="ru-RU" dirty="0"/>
              <a:t> </a:t>
            </a:r>
            <a:r>
              <a:rPr lang="ru-RU" dirty="0" err="1"/>
              <a:t>детермінації</a:t>
            </a:r>
            <a:r>
              <a:rPr lang="ru-RU" dirty="0"/>
              <a:t>       за </a:t>
            </a:r>
            <a:r>
              <a:rPr lang="ru-RU" dirty="0" err="1"/>
              <a:t>допомогою</a:t>
            </a:r>
            <a:r>
              <a:rPr lang="ru-RU" dirty="0"/>
              <a:t> </a:t>
            </a:r>
            <a:r>
              <a:rPr lang="ru-RU" dirty="0" err="1"/>
              <a:t>допоміжної</a:t>
            </a:r>
            <a:r>
              <a:rPr lang="ru-RU" dirty="0"/>
              <a:t> </a:t>
            </a:r>
            <a:r>
              <a:rPr lang="ru-RU" dirty="0" err="1"/>
              <a:t>таблиці</a:t>
            </a:r>
            <a:r>
              <a:rPr lang="ru-RU" dirty="0"/>
              <a:t> (</a:t>
            </a:r>
            <a:r>
              <a:rPr lang="ru-RU" dirty="0" err="1"/>
              <a:t>таблиця</a:t>
            </a:r>
            <a:r>
              <a:rPr lang="ru-RU" dirty="0"/>
              <a:t> 2).</a:t>
            </a:r>
          </a:p>
        </p:txBody>
      </p:sp>
      <p:graphicFrame>
        <p:nvGraphicFramePr>
          <p:cNvPr id="7" name="Объект 6">
            <a:extLst>
              <a:ext uri="{FF2B5EF4-FFF2-40B4-BE49-F238E27FC236}">
                <a16:creationId xmlns:a16="http://schemas.microsoft.com/office/drawing/2014/main" id="{EEA74A00-A74E-4A37-8AAC-E97E9B9E456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61793281"/>
              </p:ext>
            </p:extLst>
          </p:nvPr>
        </p:nvGraphicFramePr>
        <p:xfrm>
          <a:off x="6732240" y="3068960"/>
          <a:ext cx="467990" cy="4404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49" name="Уравнение" r:id="rId3" imgW="215640" imgH="203040" progId="Equation.3">
                  <p:embed/>
                </p:oleObj>
              </mc:Choice>
              <mc:Fallback>
                <p:oleObj name="Уравнение" r:id="rId3" imgW="215640" imgH="203040" progId="Equation.3">
                  <p:embed/>
                  <p:pic>
                    <p:nvPicPr>
                      <p:cNvPr id="30" name="Объект 29">
                        <a:extLst>
                          <a:ext uri="{FF2B5EF4-FFF2-40B4-BE49-F238E27FC236}">
                            <a16:creationId xmlns:a16="http://schemas.microsoft.com/office/drawing/2014/main" id="{61217296-970D-47CD-A3A6-810E830E401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732240" y="3068960"/>
                        <a:ext cx="467990" cy="44046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4133993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Объект 6">
            <a:extLst>
              <a:ext uri="{FF2B5EF4-FFF2-40B4-BE49-F238E27FC236}">
                <a16:creationId xmlns:a16="http://schemas.microsoft.com/office/drawing/2014/main" id="{EC1CD932-B256-40EA-A7B6-CC79BAB8E0D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99592" y="1832380"/>
            <a:ext cx="6520383" cy="4579533"/>
          </a:xfrm>
          <a:prstGeom prst="rect">
            <a:avLst/>
          </a:prstGeom>
        </p:spPr>
      </p:pic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13B10150-01B2-4FF0-8432-E854D2C21BD2}"/>
              </a:ext>
            </a:extLst>
          </p:cNvPr>
          <p:cNvSpPr/>
          <p:nvPr/>
        </p:nvSpPr>
        <p:spPr>
          <a:xfrm>
            <a:off x="899592" y="1196752"/>
            <a:ext cx="1406154" cy="49795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sz="2000" dirty="0"/>
              <a:t>Таблица 2</a:t>
            </a:r>
            <a:endParaRPr lang="ru-RU" sz="20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32728358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4DF9CB8E-BAC2-4B19-9852-DAE3BE71A9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1179576"/>
          </a:xfrm>
        </p:spPr>
        <p:txBody>
          <a:bodyPr/>
          <a:lstStyle/>
          <a:p>
            <a:pPr marL="109728" indent="0">
              <a:buNone/>
            </a:pPr>
            <a:r>
              <a:rPr lang="ru-RU" dirty="0"/>
              <a:t>	</a:t>
            </a:r>
            <a:r>
              <a:rPr lang="ru-RU" dirty="0" err="1"/>
              <a:t>Обчислимо</a:t>
            </a:r>
            <a:r>
              <a:rPr lang="ru-RU" dirty="0"/>
              <a:t> </a:t>
            </a:r>
            <a:r>
              <a:rPr lang="ru-RU" dirty="0" err="1"/>
              <a:t>коефіцієнти</a:t>
            </a:r>
            <a:r>
              <a:rPr lang="ru-RU" dirty="0"/>
              <a:t> </a:t>
            </a:r>
            <a:r>
              <a:rPr lang="ru-RU" dirty="0" err="1"/>
              <a:t>лінійної</a:t>
            </a:r>
            <a:r>
              <a:rPr lang="ru-RU" dirty="0"/>
              <a:t> </a:t>
            </a:r>
            <a:r>
              <a:rPr lang="ru-RU" dirty="0" err="1"/>
              <a:t>регресії</a:t>
            </a:r>
            <a:r>
              <a:rPr lang="ru-RU" dirty="0"/>
              <a:t> за формулами:</a:t>
            </a:r>
          </a:p>
          <a:p>
            <a:pPr marL="109728" indent="0">
              <a:buNone/>
            </a:pPr>
            <a:endParaRPr lang="ru-RU" dirty="0"/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3BF40256-83B2-42F4-A5E9-14CC08E68228}"/>
              </a:ext>
            </a:extLst>
          </p:cNvPr>
          <p:cNvSpPr/>
          <p:nvPr/>
        </p:nvSpPr>
        <p:spPr>
          <a:xfrm>
            <a:off x="369270" y="3880946"/>
            <a:ext cx="8526177" cy="11330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 hangingPunct="0">
              <a:lnSpc>
                <a:spcPct val="150000"/>
              </a:lnSpc>
              <a:spcAft>
                <a:spcPts val="0"/>
              </a:spcAft>
            </a:pPr>
            <a:r>
              <a:rPr lang="ru-RU" sz="2400" dirty="0"/>
              <a:t>Таким чином, </a:t>
            </a:r>
            <a:r>
              <a:rPr lang="ru-RU" sz="2400" dirty="0" err="1"/>
              <a:t>шукана</a:t>
            </a:r>
            <a:r>
              <a:rPr lang="ru-RU" sz="2400" dirty="0"/>
              <a:t> </a:t>
            </a:r>
            <a:r>
              <a:rPr lang="ru-RU" sz="2400" dirty="0" err="1"/>
              <a:t>регресійна</a:t>
            </a:r>
            <a:r>
              <a:rPr lang="ru-RU" sz="2400" dirty="0"/>
              <a:t> </a:t>
            </a:r>
            <a:r>
              <a:rPr lang="ru-RU" sz="2400" dirty="0" err="1"/>
              <a:t>залежність</a:t>
            </a:r>
            <a:r>
              <a:rPr lang="ru-RU" sz="2400" dirty="0"/>
              <a:t> </a:t>
            </a:r>
            <a:r>
              <a:rPr lang="ru-RU" sz="2400" dirty="0" err="1"/>
              <a:t>має</a:t>
            </a:r>
            <a:r>
              <a:rPr lang="ru-RU" sz="2400" dirty="0"/>
              <a:t> </a:t>
            </a:r>
            <a:r>
              <a:rPr lang="ru-RU" sz="2400" dirty="0" err="1"/>
              <a:t>вигляд</a:t>
            </a:r>
            <a:r>
              <a:rPr lang="ru-RU" sz="2400" dirty="0"/>
              <a:t>:</a:t>
            </a:r>
            <a:endParaRPr lang="ru-RU" sz="2400" dirty="0">
              <a:effectLst/>
            </a:endParaRPr>
          </a:p>
        </p:txBody>
      </p:sp>
      <p:graphicFrame>
        <p:nvGraphicFramePr>
          <p:cNvPr id="13" name="Объект 12">
            <a:extLst>
              <a:ext uri="{FF2B5EF4-FFF2-40B4-BE49-F238E27FC236}">
                <a16:creationId xmlns:a16="http://schemas.microsoft.com/office/drawing/2014/main" id="{1C360F52-D3BC-4D3B-9ED2-E7401CEF1AB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67048502"/>
              </p:ext>
            </p:extLst>
          </p:nvPr>
        </p:nvGraphicFramePr>
        <p:xfrm>
          <a:off x="2915815" y="5411379"/>
          <a:ext cx="3087599" cy="544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221" name="Уравнение" r:id="rId3" imgW="1498320" imgH="253800" progId="Equation.3">
                  <p:embed/>
                </p:oleObj>
              </mc:Choice>
              <mc:Fallback>
                <p:oleObj name="Уравнение" r:id="rId3" imgW="1498320" imgH="2538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15815" y="5411379"/>
                        <a:ext cx="3087599" cy="54451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Rectangle 7">
            <a:extLst>
              <a:ext uri="{FF2B5EF4-FFF2-40B4-BE49-F238E27FC236}">
                <a16:creationId xmlns:a16="http://schemas.microsoft.com/office/drawing/2014/main" id="{30ECA7D0-C520-40F1-AB5D-DF21B1184D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3928" y="4570928"/>
            <a:ext cx="8448092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" name="Rectangle 10">
            <a:extLst>
              <a:ext uri="{FF2B5EF4-FFF2-40B4-BE49-F238E27FC236}">
                <a16:creationId xmlns:a16="http://schemas.microsoft.com/office/drawing/2014/main" id="{5CF9E1EE-D18F-4F97-AEC8-9995BE139E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6" name="Объект 15">
            <a:extLst>
              <a:ext uri="{FF2B5EF4-FFF2-40B4-BE49-F238E27FC236}">
                <a16:creationId xmlns:a16="http://schemas.microsoft.com/office/drawing/2014/main" id="{C8FB154A-860D-4CC6-9DCA-5AD98FF0A57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47174155"/>
              </p:ext>
            </p:extLst>
          </p:nvPr>
        </p:nvGraphicFramePr>
        <p:xfrm>
          <a:off x="2771800" y="1824281"/>
          <a:ext cx="4147732" cy="7554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222" name="Уравнение" r:id="rId5" imgW="2667000" imgH="482600" progId="Equation.3">
                  <p:embed/>
                </p:oleObj>
              </mc:Choice>
              <mc:Fallback>
                <p:oleObj name="Уравнение" r:id="rId5" imgW="2667000" imgH="48260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71800" y="1824281"/>
                        <a:ext cx="4147732" cy="75548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Rectangle 11">
            <a:extLst>
              <a:ext uri="{FF2B5EF4-FFF2-40B4-BE49-F238E27FC236}">
                <a16:creationId xmlns:a16="http://schemas.microsoft.com/office/drawing/2014/main" id="{70089137-678A-469B-8C6A-D036AA8373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9429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2" name="Объект 21">
            <a:extLst>
              <a:ext uri="{FF2B5EF4-FFF2-40B4-BE49-F238E27FC236}">
                <a16:creationId xmlns:a16="http://schemas.microsoft.com/office/drawing/2014/main" id="{F2A3C31A-EF28-4104-849F-7CD42200DD0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97616258"/>
              </p:ext>
            </p:extLst>
          </p:nvPr>
        </p:nvGraphicFramePr>
        <p:xfrm>
          <a:off x="2800533" y="2950168"/>
          <a:ext cx="3787691" cy="3955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223" name="Уравнение" r:id="rId7" imgW="2628900" imgH="241300" progId="Equation.3">
                  <p:embed/>
                </p:oleObj>
              </mc:Choice>
              <mc:Fallback>
                <p:oleObj name="Уравнение" r:id="rId7" imgW="2628900" imgH="241300" progId="Equation.3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00533" y="2950168"/>
                        <a:ext cx="3787691" cy="39559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2047513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618A6BBA-CEBD-4B5B-BAA6-30F9743256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520" y="836712"/>
            <a:ext cx="8568952" cy="2331704"/>
          </a:xfrm>
        </p:spPr>
        <p:txBody>
          <a:bodyPr/>
          <a:lstStyle/>
          <a:p>
            <a:pPr marL="109728" indent="0">
              <a:buNone/>
            </a:pPr>
            <a:r>
              <a:rPr lang="ru-RU" dirty="0" err="1"/>
              <a:t>Проведемо</a:t>
            </a:r>
            <a:r>
              <a:rPr lang="ru-RU" dirty="0"/>
              <a:t> </a:t>
            </a:r>
            <a:r>
              <a:rPr lang="ru-RU" dirty="0" err="1"/>
              <a:t>регресійний</a:t>
            </a:r>
            <a:r>
              <a:rPr lang="ru-RU" dirty="0"/>
              <a:t> </a:t>
            </a:r>
            <a:r>
              <a:rPr lang="ru-RU" dirty="0" err="1"/>
              <a:t>аналіз</a:t>
            </a:r>
            <a:r>
              <a:rPr lang="ru-RU" dirty="0"/>
              <a:t> з </a:t>
            </a:r>
            <a:r>
              <a:rPr lang="ru-RU" dirty="0" err="1"/>
              <a:t>використанням</a:t>
            </a:r>
            <a:r>
              <a:rPr lang="ru-RU" dirty="0"/>
              <a:t> режиму </a:t>
            </a:r>
            <a:r>
              <a:rPr lang="ru-RU" dirty="0" err="1"/>
              <a:t>Регресія</a:t>
            </a:r>
            <a:r>
              <a:rPr lang="ru-RU" dirty="0"/>
              <a:t> MS </a:t>
            </a:r>
            <a:r>
              <a:rPr lang="ru-RU" dirty="0" err="1"/>
              <a:t>Excel</a:t>
            </a:r>
            <a:r>
              <a:rPr lang="ru-RU" dirty="0"/>
              <a:t>. </a:t>
            </a:r>
            <a:r>
              <a:rPr lang="ru-RU" dirty="0" err="1"/>
              <a:t>Значення</a:t>
            </a:r>
            <a:r>
              <a:rPr lang="ru-RU" dirty="0"/>
              <a:t> </a:t>
            </a:r>
            <a:r>
              <a:rPr lang="ru-RU" dirty="0" err="1"/>
              <a:t>параметрів</a:t>
            </a:r>
            <a:r>
              <a:rPr lang="ru-RU" dirty="0"/>
              <a:t>, </a:t>
            </a:r>
            <a:r>
              <a:rPr lang="ru-RU" dirty="0" err="1"/>
              <a:t>встановлених</a:t>
            </a:r>
            <a:r>
              <a:rPr lang="ru-RU" dirty="0"/>
              <a:t> в </a:t>
            </a:r>
            <a:r>
              <a:rPr lang="ru-RU" dirty="0" err="1"/>
              <a:t>однойменному</a:t>
            </a:r>
            <a:r>
              <a:rPr lang="ru-RU" dirty="0"/>
              <a:t> </a:t>
            </a:r>
            <a:r>
              <a:rPr lang="ru-RU" dirty="0" err="1"/>
              <a:t>діалоговому</a:t>
            </a:r>
            <a:r>
              <a:rPr lang="ru-RU" dirty="0"/>
              <a:t> </a:t>
            </a:r>
            <a:r>
              <a:rPr lang="ru-RU" dirty="0" err="1"/>
              <a:t>вікні</a:t>
            </a:r>
            <a:r>
              <a:rPr lang="ru-RU" dirty="0"/>
              <a:t>, </a:t>
            </a:r>
            <a:r>
              <a:rPr lang="ru-RU" dirty="0" err="1"/>
              <a:t>представлені</a:t>
            </a:r>
            <a:r>
              <a:rPr lang="ru-RU" dirty="0"/>
              <a:t> на </a:t>
            </a:r>
            <a:r>
              <a:rPr lang="ru-RU" dirty="0" err="1"/>
              <a:t>рисинку</a:t>
            </a:r>
            <a:r>
              <a:rPr lang="ru-RU" dirty="0"/>
              <a:t>.</a:t>
            </a:r>
          </a:p>
          <a:p>
            <a:pPr marL="109728" indent="0">
              <a:buNone/>
            </a:pPr>
            <a:endParaRPr lang="ru-RU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DD7DBE82-40A8-49FA-944E-61C04336311B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780928"/>
            <a:ext cx="4270812" cy="381642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3793028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E502BCC7-7EF3-423E-ABC2-F4AF3823BE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504" y="506524"/>
            <a:ext cx="8712968" cy="1266292"/>
          </a:xfrm>
        </p:spPr>
        <p:txBody>
          <a:bodyPr/>
          <a:lstStyle/>
          <a:p>
            <a:pPr marL="109728" indent="0">
              <a:buNone/>
            </a:pPr>
            <a:r>
              <a:rPr lang="ru-RU" dirty="0"/>
              <a:t>Сгенерируются </a:t>
            </a:r>
            <a:r>
              <a:rPr lang="ru-RU" dirty="0" err="1"/>
              <a:t>результати</a:t>
            </a:r>
            <a:r>
              <a:rPr lang="ru-RU" dirty="0"/>
              <a:t> </a:t>
            </a:r>
            <a:r>
              <a:rPr lang="ru-RU" dirty="0" err="1"/>
              <a:t>регресійної</a:t>
            </a:r>
            <a:r>
              <a:rPr lang="ru-RU" dirty="0"/>
              <a:t> статистики, </a:t>
            </a:r>
            <a:r>
              <a:rPr lang="ru-RU" dirty="0" err="1"/>
              <a:t>представлені</a:t>
            </a:r>
            <a:r>
              <a:rPr lang="ru-RU" dirty="0"/>
              <a:t> в </a:t>
            </a:r>
            <a:r>
              <a:rPr lang="ru-RU" dirty="0" err="1"/>
              <a:t>таблиці</a:t>
            </a:r>
            <a:r>
              <a:rPr lang="ru-RU" dirty="0"/>
              <a:t> 3.</a:t>
            </a:r>
          </a:p>
        </p:txBody>
      </p:sp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5D08605A-3D95-47C1-89AD-EFFF1284E95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2584718"/>
              </p:ext>
            </p:extLst>
          </p:nvPr>
        </p:nvGraphicFramePr>
        <p:xfrm>
          <a:off x="1907704" y="2636912"/>
          <a:ext cx="4296881" cy="3703320"/>
        </p:xfrm>
        <a:graphic>
          <a:graphicData uri="http://schemas.openxmlformats.org/drawingml/2006/table">
            <a:tbl>
              <a:tblPr/>
              <a:tblGrid>
                <a:gridCol w="2843709">
                  <a:extLst>
                    <a:ext uri="{9D8B030D-6E8A-4147-A177-3AD203B41FA5}">
                      <a16:colId xmlns:a16="http://schemas.microsoft.com/office/drawing/2014/main" val="723576170"/>
                    </a:ext>
                  </a:extLst>
                </a:gridCol>
                <a:gridCol w="1453172">
                  <a:extLst>
                    <a:ext uri="{9D8B030D-6E8A-4147-A177-3AD203B41FA5}">
                      <a16:colId xmlns:a16="http://schemas.microsoft.com/office/drawing/2014/main" val="1445100147"/>
                    </a:ext>
                  </a:extLst>
                </a:gridCol>
              </a:tblGrid>
              <a:tr h="347638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ВИВЕДЕННЯ ПІДСУМКІВ</a:t>
                      </a:r>
                      <a:endParaRPr lang="ru-RU" sz="1800" dirty="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07599694"/>
                  </a:ext>
                </a:extLst>
              </a:tr>
              <a:tr h="347638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17777002"/>
                  </a:ext>
                </a:extLst>
              </a:tr>
              <a:tr h="347638">
                <a:tc gridSpan="2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800" i="1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Регресійна статистика</a:t>
                      </a:r>
                      <a:endParaRPr lang="ru-RU" sz="180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24969678"/>
                  </a:ext>
                </a:extLst>
              </a:tr>
              <a:tr h="347638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Множинний 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0,958275757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94235575"/>
                  </a:ext>
                </a:extLst>
              </a:tr>
              <a:tr h="347638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R-квадрат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0,918292427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88930526"/>
                  </a:ext>
                </a:extLst>
              </a:tr>
              <a:tr h="347638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Норм</a:t>
                      </a:r>
                      <a:r>
                        <a:rPr lang="uk-UA" sz="180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ований</a:t>
                      </a:r>
                      <a:r>
                        <a:rPr lang="ru-RU" sz="180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R-квадрат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0,90807898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09364357"/>
                  </a:ext>
                </a:extLst>
              </a:tr>
              <a:tr h="347638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Стандартна </a:t>
                      </a:r>
                      <a:r>
                        <a:rPr lang="uk-UA" sz="180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помилка</a:t>
                      </a:r>
                      <a:endParaRPr lang="ru-RU" sz="180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1,11809028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18511335"/>
                  </a:ext>
                </a:extLst>
              </a:tr>
              <a:tr h="347638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Спостереження</a:t>
                      </a:r>
                      <a:endParaRPr lang="ru-RU" sz="1800" dirty="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61996667"/>
                  </a:ext>
                </a:extLst>
              </a:tr>
            </a:tbl>
          </a:graphicData>
        </a:graphic>
      </p:graphicFrame>
      <p:sp>
        <p:nvSpPr>
          <p:cNvPr id="5" name="Rectangle 1">
            <a:extLst>
              <a:ext uri="{FF2B5EF4-FFF2-40B4-BE49-F238E27FC236}">
                <a16:creationId xmlns:a16="http://schemas.microsoft.com/office/drawing/2014/main" id="{20E97483-3530-4AA6-B641-4CF5DCE4CA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40050" y="313213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B180E14D-2FAF-431A-8EA0-38416B6D8191}"/>
              </a:ext>
            </a:extLst>
          </p:cNvPr>
          <p:cNvSpPr/>
          <p:nvPr/>
        </p:nvSpPr>
        <p:spPr>
          <a:xfrm>
            <a:off x="971600" y="1924131"/>
            <a:ext cx="162352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/>
              <a:t>Таблиця</a:t>
            </a:r>
            <a:r>
              <a:rPr lang="ru-RU" dirty="0"/>
              <a:t> 3</a:t>
            </a:r>
          </a:p>
        </p:txBody>
      </p:sp>
    </p:spTree>
    <p:extLst>
      <p:ext uri="{BB962C8B-B14F-4D97-AF65-F5344CB8AC3E}">
        <p14:creationId xmlns:p14="http://schemas.microsoft.com/office/powerpoint/2010/main" val="128191096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C74A3868-5B56-4E08-97DD-6728F0A930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512" y="548680"/>
            <a:ext cx="8229600" cy="2668928"/>
          </a:xfrm>
        </p:spPr>
        <p:txBody>
          <a:bodyPr/>
          <a:lstStyle/>
          <a:p>
            <a:pPr marL="109728" indent="0">
              <a:buNone/>
            </a:pPr>
            <a:r>
              <a:rPr lang="ru-RU" dirty="0"/>
              <a:t>	</a:t>
            </a:r>
            <a:r>
              <a:rPr lang="ru-RU" dirty="0" err="1"/>
              <a:t>Тепер</a:t>
            </a:r>
            <a:r>
              <a:rPr lang="ru-RU" dirty="0"/>
              <a:t> </a:t>
            </a:r>
            <a:r>
              <a:rPr lang="ru-RU" dirty="0" err="1"/>
              <a:t>розглянемо</a:t>
            </a:r>
            <a:r>
              <a:rPr lang="ru-RU" dirty="0"/>
              <a:t> </a:t>
            </a:r>
            <a:r>
              <a:rPr lang="ru-RU" dirty="0" err="1"/>
              <a:t>середню</a:t>
            </a:r>
            <a:r>
              <a:rPr lang="ru-RU" dirty="0"/>
              <a:t> </a:t>
            </a:r>
            <a:r>
              <a:rPr lang="ru-RU" dirty="0" err="1"/>
              <a:t>частину</a:t>
            </a:r>
            <a:r>
              <a:rPr lang="ru-RU" dirty="0"/>
              <a:t> </a:t>
            </a:r>
            <a:r>
              <a:rPr lang="ru-RU" dirty="0" err="1"/>
              <a:t>розрахунків</a:t>
            </a:r>
            <a:r>
              <a:rPr lang="ru-RU" dirty="0"/>
              <a:t>, </a:t>
            </a:r>
            <a:r>
              <a:rPr lang="ru-RU" dirty="0" err="1"/>
              <a:t>представлену</a:t>
            </a:r>
            <a:r>
              <a:rPr lang="ru-RU" dirty="0"/>
              <a:t> в </a:t>
            </a:r>
            <a:r>
              <a:rPr lang="ru-RU" dirty="0" err="1"/>
              <a:t>таблиці</a:t>
            </a:r>
            <a:r>
              <a:rPr lang="ru-RU" dirty="0"/>
              <a:t> 4 (наведена у </a:t>
            </a:r>
            <a:r>
              <a:rPr lang="ru-RU" dirty="0" err="1"/>
              <a:t>скороченому</a:t>
            </a:r>
            <a:r>
              <a:rPr lang="ru-RU" dirty="0"/>
              <a:t> </a:t>
            </a:r>
            <a:r>
              <a:rPr lang="ru-RU" dirty="0" err="1"/>
              <a:t>варіанті</a:t>
            </a:r>
            <a:r>
              <a:rPr lang="ru-RU" dirty="0"/>
              <a:t>). Тут дано </a:t>
            </a:r>
            <a:r>
              <a:rPr lang="ru-RU" dirty="0" err="1"/>
              <a:t>коефіцієнт</a:t>
            </a:r>
            <a:r>
              <a:rPr lang="ru-RU" dirty="0"/>
              <a:t> </a:t>
            </a:r>
            <a:r>
              <a:rPr lang="ru-RU" dirty="0" err="1"/>
              <a:t>регресії</a:t>
            </a:r>
            <a:r>
              <a:rPr lang="ru-RU" dirty="0"/>
              <a:t>     (2,65970168) і </a:t>
            </a:r>
            <a:r>
              <a:rPr lang="ru-RU" dirty="0" err="1"/>
              <a:t>зсув</a:t>
            </a:r>
            <a:r>
              <a:rPr lang="ru-RU" dirty="0"/>
              <a:t> по </a:t>
            </a:r>
            <a:r>
              <a:rPr lang="ru-RU" dirty="0" err="1"/>
              <a:t>осі</a:t>
            </a:r>
            <a:r>
              <a:rPr lang="ru-RU" dirty="0"/>
              <a:t> ординат, </a:t>
            </a:r>
            <a:r>
              <a:rPr lang="ru-RU" dirty="0" err="1"/>
              <a:t>тобто</a:t>
            </a:r>
            <a:r>
              <a:rPr lang="ru-RU" dirty="0"/>
              <a:t> константа     (5,913462144).</a:t>
            </a:r>
          </a:p>
        </p:txBody>
      </p:sp>
      <p:sp>
        <p:nvSpPr>
          <p:cNvPr id="9" name="Rectangle 7">
            <a:extLst>
              <a:ext uri="{FF2B5EF4-FFF2-40B4-BE49-F238E27FC236}">
                <a16:creationId xmlns:a16="http://schemas.microsoft.com/office/drawing/2014/main" id="{861A632C-4835-4111-9054-EF575A8606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0" name="Объект 9">
            <a:extLst>
              <a:ext uri="{FF2B5EF4-FFF2-40B4-BE49-F238E27FC236}">
                <a16:creationId xmlns:a16="http://schemas.microsoft.com/office/drawing/2014/main" id="{18E03FFB-69E8-4D51-A1AB-45FB21F756B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42541227"/>
              </p:ext>
            </p:extLst>
          </p:nvPr>
        </p:nvGraphicFramePr>
        <p:xfrm>
          <a:off x="3563888" y="1844824"/>
          <a:ext cx="432048" cy="4762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217" name="Уравнение" r:id="rId3" imgW="177646" imgH="241091" progId="Equation.3">
                  <p:embed/>
                </p:oleObj>
              </mc:Choice>
              <mc:Fallback>
                <p:oleObj name="Уравнение" r:id="rId3" imgW="177646" imgH="241091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63888" y="1844824"/>
                        <a:ext cx="432048" cy="47624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Объект 13">
            <a:extLst>
              <a:ext uri="{FF2B5EF4-FFF2-40B4-BE49-F238E27FC236}">
                <a16:creationId xmlns:a16="http://schemas.microsoft.com/office/drawing/2014/main" id="{80FC1ED0-971A-4712-A0BD-4D316513F78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61378694"/>
              </p:ext>
            </p:extLst>
          </p:nvPr>
        </p:nvGraphicFramePr>
        <p:xfrm>
          <a:off x="4716018" y="2301273"/>
          <a:ext cx="432048" cy="5400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218" name="Уравнение" r:id="rId5" imgW="190417" imgH="241195" progId="Equation.3">
                  <p:embed/>
                </p:oleObj>
              </mc:Choice>
              <mc:Fallback>
                <p:oleObj name="Уравнение" r:id="rId5" imgW="190417" imgH="241195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16018" y="2301273"/>
                        <a:ext cx="432048" cy="54006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5" name="Рисунок 14">
            <a:extLst>
              <a:ext uri="{FF2B5EF4-FFF2-40B4-BE49-F238E27FC236}">
                <a16:creationId xmlns:a16="http://schemas.microsoft.com/office/drawing/2014/main" id="{9F5895D6-DC0E-4A6A-A748-B07DE9F81A89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42761" y="3933083"/>
            <a:ext cx="8658477" cy="2252646"/>
          </a:xfrm>
          <a:prstGeom prst="rect">
            <a:avLst/>
          </a:prstGeom>
        </p:spPr>
      </p:pic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C5DF35F9-3CAE-456E-AB47-DCE92C6518AE}"/>
              </a:ext>
            </a:extLst>
          </p:cNvPr>
          <p:cNvSpPr/>
          <p:nvPr/>
        </p:nvSpPr>
        <p:spPr>
          <a:xfrm>
            <a:off x="179512" y="3371631"/>
            <a:ext cx="13532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err="1"/>
              <a:t>Таблиця</a:t>
            </a:r>
            <a:r>
              <a:rPr lang="ru-RU" dirty="0"/>
              <a:t> 4 </a:t>
            </a:r>
          </a:p>
        </p:txBody>
      </p:sp>
    </p:spTree>
    <p:extLst>
      <p:ext uri="{BB962C8B-B14F-4D97-AF65-F5344CB8AC3E}">
        <p14:creationId xmlns:p14="http://schemas.microsoft.com/office/powerpoint/2010/main" val="21087378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642918"/>
            <a:ext cx="8229600" cy="1066800"/>
          </a:xfrm>
        </p:spPr>
        <p:txBody>
          <a:bodyPr/>
          <a:lstStyle/>
          <a:p>
            <a:pPr algn="ctr"/>
            <a:r>
              <a:rPr lang="ru-RU" dirty="0" err="1"/>
              <a:t>Етапи</a:t>
            </a:r>
            <a:r>
              <a:rPr lang="ru-RU" dirty="0"/>
              <a:t> вир</a:t>
            </a:r>
            <a:r>
              <a:rPr lang="uk-UA" dirty="0" err="1"/>
              <a:t>ішення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109728" indent="0">
              <a:buNone/>
            </a:pPr>
            <a:r>
              <a:rPr lang="ru-RU" b="1" dirty="0"/>
              <a:t>	</a:t>
            </a:r>
            <a:r>
              <a:rPr lang="en-US" b="1" dirty="0"/>
              <a:t>I</a:t>
            </a:r>
            <a:r>
              <a:rPr lang="ru-RU" b="1" dirty="0"/>
              <a:t>-</a:t>
            </a:r>
            <a:r>
              <a:rPr lang="ru-RU" b="1" dirty="0" err="1"/>
              <a:t>й</a:t>
            </a:r>
            <a:r>
              <a:rPr lang="ru-RU" b="1" dirty="0"/>
              <a:t> </a:t>
            </a:r>
            <a:r>
              <a:rPr lang="ru-RU" b="1" dirty="0" err="1"/>
              <a:t>етап</a:t>
            </a:r>
            <a:r>
              <a:rPr lang="ru-RU" b="1" dirty="0"/>
              <a:t> (</a:t>
            </a:r>
            <a:r>
              <a:rPr lang="ru-RU" b="1" dirty="0" err="1"/>
              <a:t>попередній</a:t>
            </a:r>
            <a:r>
              <a:rPr lang="ru-RU" b="1" dirty="0"/>
              <a:t>): </a:t>
            </a:r>
            <a:r>
              <a:rPr lang="ru-RU" dirty="0" err="1"/>
              <a:t>проведення</a:t>
            </a:r>
            <a:r>
              <a:rPr lang="ru-RU" dirty="0"/>
              <a:t> </a:t>
            </a:r>
            <a:r>
              <a:rPr lang="ru-RU" dirty="0" err="1"/>
              <a:t>обґрунтованого</a:t>
            </a:r>
            <a:r>
              <a:rPr lang="ru-RU" dirty="0"/>
              <a:t> </a:t>
            </a:r>
            <a:r>
              <a:rPr lang="ru-RU" dirty="0" err="1"/>
              <a:t>якісного</a:t>
            </a:r>
            <a:r>
              <a:rPr lang="ru-RU" dirty="0"/>
              <a:t> </a:t>
            </a:r>
            <a:r>
              <a:rPr lang="ru-RU" dirty="0" err="1"/>
              <a:t>економічно-го</a:t>
            </a:r>
            <a:r>
              <a:rPr lang="ru-RU" dirty="0"/>
              <a:t> </a:t>
            </a:r>
            <a:r>
              <a:rPr lang="ru-RU" dirty="0" err="1"/>
              <a:t>аналізу</a:t>
            </a:r>
            <a:r>
              <a:rPr lang="ru-RU" dirty="0"/>
              <a:t> </a:t>
            </a:r>
            <a:r>
              <a:rPr lang="ru-RU" dirty="0" err="1"/>
              <a:t>досліджуваного</a:t>
            </a:r>
            <a:r>
              <a:rPr lang="ru-RU" dirty="0"/>
              <a:t> </a:t>
            </a:r>
            <a:r>
              <a:rPr lang="ru-RU" dirty="0" err="1"/>
              <a:t>процесу</a:t>
            </a:r>
            <a:r>
              <a:rPr lang="ru-RU" dirty="0"/>
              <a:t>; </a:t>
            </a:r>
            <a:r>
              <a:rPr lang="ru-RU" dirty="0" err="1"/>
              <a:t>попередня</a:t>
            </a:r>
            <a:r>
              <a:rPr lang="ru-RU" dirty="0"/>
              <a:t> </a:t>
            </a:r>
            <a:r>
              <a:rPr lang="ru-RU" dirty="0" err="1"/>
              <a:t>обробка</a:t>
            </a:r>
            <a:r>
              <a:rPr lang="ru-RU" dirty="0"/>
              <a:t> </a:t>
            </a:r>
            <a:r>
              <a:rPr lang="ru-RU" dirty="0" err="1"/>
              <a:t>статистичної</a:t>
            </a:r>
            <a:r>
              <a:rPr lang="ru-RU" dirty="0"/>
              <a:t> </a:t>
            </a:r>
            <a:r>
              <a:rPr lang="ru-RU" dirty="0" err="1"/>
              <a:t>інформації</a:t>
            </a:r>
            <a:r>
              <a:rPr lang="ru-RU" dirty="0"/>
              <a:t> про </a:t>
            </a:r>
            <a:r>
              <a:rPr lang="ru-RU" dirty="0" err="1"/>
              <a:t>цей</a:t>
            </a:r>
            <a:r>
              <a:rPr lang="ru-RU" dirty="0"/>
              <a:t> </a:t>
            </a:r>
            <a:r>
              <a:rPr lang="ru-RU" dirty="0" err="1"/>
              <a:t>процес</a:t>
            </a:r>
            <a:r>
              <a:rPr lang="ru-RU" dirty="0"/>
              <a:t>;</a:t>
            </a:r>
          </a:p>
          <a:p>
            <a:pPr marL="109728" indent="0">
              <a:buNone/>
            </a:pPr>
            <a:r>
              <a:rPr lang="ru-RU" b="1" dirty="0"/>
              <a:t>	II- й </a:t>
            </a:r>
            <a:r>
              <a:rPr lang="ru-RU" b="1" dirty="0" err="1"/>
              <a:t>етап</a:t>
            </a:r>
            <a:r>
              <a:rPr lang="ru-RU" dirty="0"/>
              <a:t>: на </a:t>
            </a:r>
            <a:r>
              <a:rPr lang="ru-RU" dirty="0" err="1"/>
              <a:t>основі</a:t>
            </a:r>
            <a:r>
              <a:rPr lang="ru-RU" dirty="0"/>
              <a:t> </a:t>
            </a:r>
            <a:r>
              <a:rPr lang="ru-RU" dirty="0" err="1"/>
              <a:t>проведеного</a:t>
            </a:r>
            <a:r>
              <a:rPr lang="ru-RU" dirty="0"/>
              <a:t> </a:t>
            </a:r>
            <a:r>
              <a:rPr lang="ru-RU" dirty="0" err="1"/>
              <a:t>аналізу</a:t>
            </a:r>
            <a:r>
              <a:rPr lang="ru-RU" dirty="0"/>
              <a:t> </a:t>
            </a:r>
            <a:r>
              <a:rPr lang="ru-RU" dirty="0" err="1"/>
              <a:t>сформулювати</a:t>
            </a:r>
            <a:r>
              <a:rPr lang="ru-RU" dirty="0"/>
              <a:t> </a:t>
            </a:r>
            <a:r>
              <a:rPr lang="ru-RU" dirty="0" err="1"/>
              <a:t>гіпотезу</a:t>
            </a:r>
            <a:r>
              <a:rPr lang="ru-RU" dirty="0"/>
              <a:t> про вид</a:t>
            </a:r>
            <a:r>
              <a:rPr lang="ru-RU" b="1" dirty="0"/>
              <a:t> </a:t>
            </a:r>
            <a:r>
              <a:rPr lang="ru-RU" dirty="0" err="1"/>
              <a:t>функції</a:t>
            </a:r>
            <a:r>
              <a:rPr lang="ru-RU" dirty="0"/>
              <a:t>, яка </a:t>
            </a:r>
            <a:r>
              <a:rPr lang="ru-RU" dirty="0" err="1"/>
              <a:t>описує</a:t>
            </a:r>
            <a:r>
              <a:rPr lang="ru-RU" dirty="0"/>
              <a:t> </a:t>
            </a:r>
            <a:r>
              <a:rPr lang="ru-RU" dirty="0" err="1"/>
              <a:t>цей</a:t>
            </a:r>
            <a:r>
              <a:rPr lang="ru-RU" dirty="0"/>
              <a:t> </a:t>
            </a:r>
            <a:r>
              <a:rPr lang="ru-RU" dirty="0" err="1"/>
              <a:t>процес</a:t>
            </a:r>
            <a:r>
              <a:rPr lang="ru-RU" dirty="0"/>
              <a:t>;</a:t>
            </a:r>
          </a:p>
          <a:p>
            <a:pPr marL="109728" indent="0">
              <a:buNone/>
            </a:pPr>
            <a:r>
              <a:rPr lang="ru-RU" b="1" dirty="0"/>
              <a:t>	Ш-й </a:t>
            </a:r>
            <a:r>
              <a:rPr lang="ru-RU" b="1" dirty="0" err="1"/>
              <a:t>етап</a:t>
            </a:r>
            <a:r>
              <a:rPr lang="ru-RU" b="1" dirty="0"/>
              <a:t>: </a:t>
            </a:r>
            <a:r>
              <a:rPr lang="ru-RU" dirty="0" err="1"/>
              <a:t>прийняття</a:t>
            </a:r>
            <a:r>
              <a:rPr lang="ru-RU" dirty="0"/>
              <a:t> </a:t>
            </a:r>
            <a:r>
              <a:rPr lang="ru-RU" dirty="0" err="1"/>
              <a:t>гіпотези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відмова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неї</a:t>
            </a:r>
            <a:r>
              <a:rPr lang="ru-RU" dirty="0"/>
              <a:t> шляхом </a:t>
            </a:r>
            <a:r>
              <a:rPr lang="ru-RU" dirty="0" err="1"/>
              <a:t>статистичної</a:t>
            </a:r>
            <a:r>
              <a:rPr lang="ru-RU" b="1" dirty="0"/>
              <a:t> </a:t>
            </a:r>
            <a:r>
              <a:rPr lang="ru-RU" dirty="0" err="1"/>
              <a:t>перевірки</a:t>
            </a:r>
            <a:r>
              <a:rPr lang="ru-RU" dirty="0"/>
              <a:t> за </a:t>
            </a:r>
            <a:r>
              <a:rPr lang="ru-RU" dirty="0" err="1"/>
              <a:t>емпіричними</a:t>
            </a:r>
            <a:r>
              <a:rPr lang="ru-RU" dirty="0"/>
              <a:t> </a:t>
            </a:r>
            <a:r>
              <a:rPr lang="ru-RU" dirty="0" err="1"/>
              <a:t>даними</a:t>
            </a:r>
            <a:r>
              <a:rPr lang="ru-RU" dirty="0"/>
              <a:t>;</a:t>
            </a:r>
          </a:p>
          <a:p>
            <a:pPr marL="109728" indent="0">
              <a:buNone/>
            </a:pPr>
            <a:r>
              <a:rPr lang="ru-RU" b="1" dirty="0"/>
              <a:t>	ІV-й </a:t>
            </a:r>
            <a:r>
              <a:rPr lang="ru-RU" b="1" dirty="0" err="1"/>
              <a:t>етап</a:t>
            </a:r>
            <a:r>
              <a:rPr lang="ru-RU" b="1" dirty="0"/>
              <a:t>: </a:t>
            </a:r>
            <a:r>
              <a:rPr lang="ru-RU" dirty="0" err="1"/>
              <a:t>визначення</a:t>
            </a:r>
            <a:r>
              <a:rPr lang="ru-RU" dirty="0"/>
              <a:t> </a:t>
            </a:r>
            <a:r>
              <a:rPr lang="ru-RU" dirty="0" err="1"/>
              <a:t>кінцевої</a:t>
            </a:r>
            <a:r>
              <a:rPr lang="ru-RU" dirty="0"/>
              <a:t> </a:t>
            </a:r>
            <a:r>
              <a:rPr lang="ru-RU" dirty="0" err="1"/>
              <a:t>функції</a:t>
            </a:r>
            <a:r>
              <a:rPr lang="ru-RU" dirty="0"/>
              <a:t> </a:t>
            </a:r>
            <a:r>
              <a:rPr lang="ru-RU" dirty="0" err="1"/>
              <a:t>регресії</a:t>
            </a:r>
            <a:r>
              <a:rPr lang="ru-RU" dirty="0"/>
              <a:t>, </a:t>
            </a:r>
            <a:r>
              <a:rPr lang="ru-RU" dirty="0" err="1"/>
              <a:t>оцінка</a:t>
            </a:r>
            <a:r>
              <a:rPr lang="ru-RU" dirty="0"/>
              <a:t> </a:t>
            </a:r>
            <a:r>
              <a:rPr lang="ru-RU" dirty="0" err="1"/>
              <a:t>невідомих</a:t>
            </a:r>
            <a:r>
              <a:rPr lang="ru-RU" b="1" dirty="0"/>
              <a:t> </a:t>
            </a:r>
            <a:r>
              <a:rPr lang="ru-RU" dirty="0" err="1"/>
              <a:t>значень</a:t>
            </a:r>
            <a:r>
              <a:rPr lang="ru-RU" dirty="0"/>
              <a:t> </a:t>
            </a:r>
            <a:r>
              <a:rPr lang="ru-RU" dirty="0" err="1"/>
              <a:t>залежної</a:t>
            </a:r>
            <a:r>
              <a:rPr lang="ru-RU" dirty="0"/>
              <a:t> </a:t>
            </a:r>
            <a:r>
              <a:rPr lang="ru-RU" dirty="0" err="1"/>
              <a:t>змінної</a:t>
            </a:r>
            <a:r>
              <a:rPr lang="ru-RU" dirty="0"/>
              <a:t>, </a:t>
            </a:r>
            <a:r>
              <a:rPr lang="ru-RU" dirty="0" err="1"/>
              <a:t>отриманих</a:t>
            </a:r>
            <a:r>
              <a:rPr lang="ru-RU" dirty="0"/>
              <a:t> теоретично </a:t>
            </a:r>
            <a:r>
              <a:rPr lang="ru-RU" dirty="0" err="1"/>
              <a:t>обґрунтованих</a:t>
            </a:r>
            <a:r>
              <a:rPr lang="ru-RU" dirty="0"/>
              <a:t> і </a:t>
            </a:r>
            <a:r>
              <a:rPr lang="ru-RU" dirty="0" err="1"/>
              <a:t>статистично</a:t>
            </a:r>
            <a:r>
              <a:rPr lang="ru-RU" dirty="0"/>
              <a:t> </a:t>
            </a:r>
            <a:r>
              <a:rPr lang="ru-RU" dirty="0" err="1"/>
              <a:t>надійних</a:t>
            </a:r>
            <a:r>
              <a:rPr lang="ru-RU" dirty="0"/>
              <a:t> </a:t>
            </a:r>
            <a:r>
              <a:rPr lang="ru-RU" dirty="0" err="1"/>
              <a:t>різноманітних</a:t>
            </a:r>
            <a:r>
              <a:rPr lang="ru-RU" dirty="0"/>
              <a:t> </a:t>
            </a:r>
            <a:r>
              <a:rPr lang="ru-RU" dirty="0" err="1"/>
              <a:t>прогнозів</a:t>
            </a:r>
            <a:r>
              <a:rPr lang="ru-RU" dirty="0"/>
              <a:t>, </a:t>
            </a:r>
            <a:r>
              <a:rPr lang="ru-RU" dirty="0" err="1"/>
              <a:t>щодо</a:t>
            </a:r>
            <a:r>
              <a:rPr lang="ru-RU" dirty="0"/>
              <a:t> </a:t>
            </a:r>
            <a:r>
              <a:rPr lang="ru-RU" dirty="0" err="1"/>
              <a:t>поведінки</a:t>
            </a:r>
            <a:r>
              <a:rPr lang="ru-RU" dirty="0"/>
              <a:t> </a:t>
            </a:r>
            <a:r>
              <a:rPr lang="ru-RU" dirty="0" err="1"/>
              <a:t>досліджуваного</a:t>
            </a:r>
            <a:r>
              <a:rPr lang="ru-RU" dirty="0"/>
              <a:t> </a:t>
            </a:r>
            <a:r>
              <a:rPr lang="ru-RU" dirty="0" err="1"/>
              <a:t>процесу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AA6C5673-22EA-45AA-BE62-C9C67E3794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8" y="980728"/>
            <a:ext cx="8229600" cy="1179576"/>
          </a:xfrm>
        </p:spPr>
        <p:txBody>
          <a:bodyPr/>
          <a:lstStyle/>
          <a:p>
            <a:pPr marL="109728" indent="0">
              <a:buNone/>
            </a:pPr>
            <a:r>
              <a:rPr lang="uk-UA" dirty="0"/>
              <a:t>	Виходячи з розрахунків, можемо записати рівняння регресії таким чином: </a:t>
            </a:r>
            <a:endParaRPr lang="ru-RU" dirty="0"/>
          </a:p>
          <a:p>
            <a:pPr marL="109728" indent="0">
              <a:buNone/>
            </a:pPr>
            <a:endParaRPr lang="ru-RU" dirty="0"/>
          </a:p>
        </p:txBody>
      </p:sp>
      <p:graphicFrame>
        <p:nvGraphicFramePr>
          <p:cNvPr id="5" name="Объект 4">
            <a:extLst>
              <a:ext uri="{FF2B5EF4-FFF2-40B4-BE49-F238E27FC236}">
                <a16:creationId xmlns:a16="http://schemas.microsoft.com/office/drawing/2014/main" id="{B25A0373-61D1-4536-B4A7-00C84661EDC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02610112"/>
              </p:ext>
            </p:extLst>
          </p:nvPr>
        </p:nvGraphicFramePr>
        <p:xfrm>
          <a:off x="1907704" y="2924944"/>
          <a:ext cx="5601187" cy="792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18" r:id="rId3" imgW="1892300" imgH="266700" progId="Equation.2">
                  <p:embed/>
                </p:oleObj>
              </mc:Choice>
              <mc:Fallback>
                <p:oleObj r:id="rId3" imgW="1892300" imgH="266700" progId="Equation.2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7704" y="2924944"/>
                        <a:ext cx="5601187" cy="79208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2788771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>
            <a:extLst>
              <a:ext uri="{FF2B5EF4-FFF2-40B4-BE49-F238E27FC236}">
                <a16:creationId xmlns:a16="http://schemas.microsoft.com/office/drawing/2014/main" id="{E00F6629-1351-42FE-A737-2AFDF9EF7B2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9511" y="1628799"/>
            <a:ext cx="6791003" cy="5112569"/>
          </a:xfrm>
          <a:prstGeom prst="rect">
            <a:avLst/>
          </a:prstGeom>
        </p:spPr>
      </p:pic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31CD06A2-DD34-4BA7-85F1-425F1135F8EE}"/>
              </a:ext>
            </a:extLst>
          </p:cNvPr>
          <p:cNvSpPr/>
          <p:nvPr/>
        </p:nvSpPr>
        <p:spPr>
          <a:xfrm>
            <a:off x="395536" y="679949"/>
            <a:ext cx="4572000" cy="969496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449580" algn="just">
              <a:lnSpc>
                <a:spcPct val="150000"/>
              </a:lnSpc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</a:rPr>
              <a:t> </a:t>
            </a:r>
            <a:endParaRPr lang="ru-RU" dirty="0"/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sz="2000" dirty="0"/>
              <a:t>Таблиц</a:t>
            </a:r>
            <a:r>
              <a:rPr lang="uk-UA" sz="2000" dirty="0"/>
              <a:t>я</a:t>
            </a:r>
            <a:r>
              <a:rPr lang="ru-RU" sz="2000" dirty="0"/>
              <a:t> 5</a:t>
            </a:r>
            <a:endParaRPr lang="ru-RU" sz="20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95488623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CBF14954-2132-497E-AE98-5AFC4CE693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8" y="692696"/>
            <a:ext cx="8229600" cy="1179576"/>
          </a:xfrm>
        </p:spPr>
        <p:txBody>
          <a:bodyPr/>
          <a:lstStyle/>
          <a:p>
            <a:pPr marL="109728" indent="0">
              <a:buNone/>
            </a:pPr>
            <a:r>
              <a:rPr lang="uk-UA" dirty="0"/>
              <a:t>	Як бачимо, лінія регресії добре "підігнана" під значення вихідних даних.</a:t>
            </a:r>
            <a:endParaRPr lang="ru-RU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92DD44D8-4C2B-458C-B5E4-BC1372227F9C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1409724" y="1872272"/>
            <a:ext cx="6402635" cy="40770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2955247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6D10D20F-2C73-4206-89C9-C43588CEA9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1467608"/>
          </a:xfrm>
        </p:spPr>
        <p:txBody>
          <a:bodyPr>
            <a:normAutofit fontScale="92500"/>
          </a:bodyPr>
          <a:lstStyle/>
          <a:p>
            <a:pPr marL="109728" indent="0">
              <a:buNone/>
            </a:pPr>
            <a:r>
              <a:rPr lang="uk-UA" dirty="0"/>
              <a:t>	Приблизними, але самим простим і наочним способом перевірки задовільності регресійної моделі є графічне представлення відхилень.</a:t>
            </a:r>
            <a:endParaRPr lang="ru-RU" dirty="0"/>
          </a:p>
          <a:p>
            <a:pPr marL="109728" indent="0">
              <a:buNone/>
            </a:pPr>
            <a:endParaRPr lang="ru-RU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04C9131C-8427-4932-A19A-D222DDE47DE6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1709737" y="2564904"/>
            <a:ext cx="6174631" cy="3312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4903328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FC53F35-DD70-47F2-A703-58BF0FF375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79712" y="1916832"/>
            <a:ext cx="6048672" cy="3024336"/>
          </a:xfrm>
        </p:spPr>
        <p:txBody>
          <a:bodyPr>
            <a:normAutofit/>
          </a:bodyPr>
          <a:lstStyle/>
          <a:p>
            <a:r>
              <a:rPr lang="uk-UA" sz="54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Дякуємо за увагу!</a:t>
            </a:r>
            <a:endParaRPr lang="ru-RU" sz="54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798411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/>
              <a:t>Класифікація</a:t>
            </a:r>
            <a:endParaRPr lang="ru-RU" dirty="0"/>
          </a:p>
        </p:txBody>
      </p:sp>
      <p:sp>
        <p:nvSpPr>
          <p:cNvPr id="2050" name="AutoShape 2" descr="Результат пошуку зображень за запитом &quot;класифікація регресії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053" name="Picture 5" descr="C:\Users\Пользователь\Desktop\загруженное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85918" y="2428868"/>
            <a:ext cx="5589782" cy="328137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642918"/>
            <a:ext cx="8229600" cy="1066800"/>
          </a:xfrm>
        </p:spPr>
        <p:txBody>
          <a:bodyPr/>
          <a:lstStyle/>
          <a:p>
            <a:pPr algn="ctr"/>
            <a:r>
              <a:rPr lang="ru-RU" dirty="0"/>
              <a:t>Л</a:t>
            </a:r>
            <a:r>
              <a:rPr lang="uk-UA" dirty="0" err="1"/>
              <a:t>інійна</a:t>
            </a:r>
            <a:r>
              <a:rPr lang="uk-UA" dirty="0"/>
              <a:t> регресія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571612"/>
            <a:ext cx="8229600" cy="4325112"/>
          </a:xfrm>
        </p:spPr>
        <p:txBody>
          <a:bodyPr/>
          <a:lstStyle/>
          <a:p>
            <a:pPr>
              <a:buNone/>
            </a:pPr>
            <a:r>
              <a:rPr lang="ru-RU" b="1" dirty="0"/>
              <a:t> </a:t>
            </a:r>
            <a:r>
              <a:rPr lang="ru-RU" dirty="0" err="1"/>
              <a:t>Лінійною</a:t>
            </a:r>
            <a:r>
              <a:rPr lang="ru-RU" dirty="0"/>
              <a:t> </a:t>
            </a:r>
            <a:r>
              <a:rPr lang="ru-RU" dirty="0" err="1"/>
              <a:t>регресією</a:t>
            </a:r>
            <a:r>
              <a:rPr lang="ru-RU" dirty="0"/>
              <a:t> </a:t>
            </a:r>
            <a:r>
              <a:rPr lang="ru-RU" dirty="0" err="1"/>
              <a:t>назвемо</a:t>
            </a:r>
            <a:r>
              <a:rPr lang="ru-RU" dirty="0"/>
              <a:t> </a:t>
            </a:r>
            <a:r>
              <a:rPr lang="ru-RU" dirty="0" err="1"/>
              <a:t>регресію</a:t>
            </a:r>
            <a:r>
              <a:rPr lang="ru-RU" b="1" dirty="0"/>
              <a:t> </a:t>
            </a:r>
            <a:r>
              <a:rPr lang="ru-RU" dirty="0"/>
              <a:t>виду:</a:t>
            </a:r>
          </a:p>
          <a:p>
            <a:pPr>
              <a:buNone/>
            </a:pPr>
            <a:endParaRPr lang="ru-RU" dirty="0"/>
          </a:p>
          <a:p>
            <a:pPr>
              <a:buNone/>
            </a:pPr>
            <a:endParaRPr lang="ru-RU" dirty="0"/>
          </a:p>
          <a:p>
            <a:pPr>
              <a:buNone/>
            </a:pPr>
            <a:r>
              <a:rPr lang="ru-RU" dirty="0"/>
              <a:t>У </a:t>
            </a:r>
            <a:r>
              <a:rPr lang="ru-RU" dirty="0" err="1"/>
              <a:t>випадку</a:t>
            </a:r>
            <a:r>
              <a:rPr lang="ru-RU" dirty="0"/>
              <a:t> </a:t>
            </a:r>
            <a:r>
              <a:rPr lang="ru-RU" dirty="0" err="1"/>
              <a:t>парної</a:t>
            </a:r>
            <a:r>
              <a:rPr lang="ru-RU" dirty="0"/>
              <a:t> (</a:t>
            </a:r>
            <a:r>
              <a:rPr lang="ru-RU" dirty="0" err="1"/>
              <a:t>простої</a:t>
            </a:r>
            <a:r>
              <a:rPr lang="ru-RU" dirty="0"/>
              <a:t>) </a:t>
            </a:r>
            <a:r>
              <a:rPr lang="ru-RU" dirty="0" err="1"/>
              <a:t>регресії</a:t>
            </a:r>
            <a:r>
              <a:rPr lang="ru-RU" dirty="0"/>
              <a:t> </a:t>
            </a:r>
            <a:r>
              <a:rPr lang="ru-RU" dirty="0" err="1"/>
              <a:t>вираз</a:t>
            </a:r>
            <a:r>
              <a:rPr lang="ru-RU" dirty="0"/>
              <a:t> для </a:t>
            </a:r>
            <a:r>
              <a:rPr lang="ru-RU" dirty="0" err="1"/>
              <a:t>лінійної</a:t>
            </a:r>
            <a:r>
              <a:rPr lang="ru-RU" dirty="0"/>
              <a:t> </a:t>
            </a:r>
            <a:r>
              <a:rPr lang="ru-RU" dirty="0" err="1"/>
              <a:t>регресії</a:t>
            </a:r>
            <a:r>
              <a:rPr lang="ru-RU" dirty="0"/>
              <a:t> </a:t>
            </a:r>
            <a:r>
              <a:rPr lang="uk-UA" dirty="0"/>
              <a:t> </a:t>
            </a:r>
            <a:r>
              <a:rPr lang="ru-RU" dirty="0" err="1"/>
              <a:t>набуває</a:t>
            </a:r>
            <a:r>
              <a:rPr lang="ru-RU" dirty="0"/>
              <a:t> </a:t>
            </a:r>
            <a:r>
              <a:rPr lang="ru-RU" dirty="0" err="1"/>
              <a:t>вигляду</a:t>
            </a:r>
            <a:r>
              <a:rPr lang="ru-RU" dirty="0"/>
              <a:t>:</a:t>
            </a:r>
          </a:p>
          <a:p>
            <a:pPr>
              <a:buNone/>
            </a:pPr>
            <a:endParaRPr lang="ru-RU" dirty="0"/>
          </a:p>
          <a:p>
            <a:pPr>
              <a:buNone/>
            </a:pPr>
            <a:endParaRPr lang="ru-RU" dirty="0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/>
        </p:nvGraphicFramePr>
        <p:xfrm>
          <a:off x="2413000" y="2428875"/>
          <a:ext cx="4510088" cy="549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99" name="Формула" r:id="rId3" imgW="1981080" imgH="241200" progId="Equation.3">
                  <p:embed/>
                </p:oleObj>
              </mc:Choice>
              <mc:Fallback>
                <p:oleObj name="Формула" r:id="rId3" imgW="1981080" imgH="2412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13000" y="2428875"/>
                        <a:ext cx="4510088" cy="549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/>
        </p:nvGraphicFramePr>
        <p:xfrm>
          <a:off x="3357554" y="4357694"/>
          <a:ext cx="2047466" cy="5984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00" name="Формула" r:id="rId5" imgW="825480" imgH="241200" progId="Equation.3">
                  <p:embed/>
                </p:oleObj>
              </mc:Choice>
              <mc:Fallback>
                <p:oleObj name="Формула" r:id="rId5" imgW="825480" imgH="2412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7554" y="4357694"/>
                        <a:ext cx="2047466" cy="59849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643182"/>
            <a:ext cx="8229600" cy="1066800"/>
          </a:xfrm>
        </p:spPr>
        <p:txBody>
          <a:bodyPr>
            <a:noAutofit/>
          </a:bodyPr>
          <a:lstStyle/>
          <a:p>
            <a:pPr algn="ctr"/>
            <a:r>
              <a:rPr lang="uk-UA" sz="8000" dirty="0"/>
              <a:t>Метод найменших квадратів</a:t>
            </a:r>
            <a:endParaRPr lang="ru-RU" sz="8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642918"/>
            <a:ext cx="8229600" cy="1066800"/>
          </a:xfrm>
        </p:spPr>
        <p:txBody>
          <a:bodyPr/>
          <a:lstStyle/>
          <a:p>
            <a:pPr algn="ctr"/>
            <a:r>
              <a:rPr lang="uk-UA" dirty="0"/>
              <a:t>Історія </a:t>
            </a:r>
            <a:r>
              <a:rPr lang="uk-UA" dirty="0" err="1"/>
              <a:t>винекнення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4643446"/>
            <a:ext cx="8286808" cy="1714512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/>
              <a:t>		 Одним з </a:t>
            </a:r>
            <a:r>
              <a:rPr lang="ru-RU" dirty="0" err="1"/>
              <a:t>найбільш</a:t>
            </a:r>
            <a:r>
              <a:rPr lang="ru-RU" dirty="0"/>
              <a:t> </a:t>
            </a:r>
            <a:r>
              <a:rPr lang="ru-RU" dirty="0" err="1"/>
              <a:t>потужних</a:t>
            </a:r>
            <a:r>
              <a:rPr lang="ru-RU" dirty="0"/>
              <a:t> </a:t>
            </a:r>
            <a:r>
              <a:rPr lang="ru-RU" dirty="0" err="1"/>
              <a:t>методів</a:t>
            </a:r>
            <a:r>
              <a:rPr lang="ru-RU" dirty="0"/>
              <a:t> є </a:t>
            </a:r>
            <a:r>
              <a:rPr lang="ru-RU" dirty="0" err="1"/>
              <a:t>розроблений</a:t>
            </a:r>
            <a:r>
              <a:rPr lang="ru-RU" dirty="0"/>
              <a:t> в 1795-1805 </a:t>
            </a:r>
            <a:r>
              <a:rPr lang="ru-RU" dirty="0" err="1"/>
              <a:t>рр</a:t>
            </a:r>
            <a:r>
              <a:rPr lang="ru-RU" dirty="0"/>
              <a:t>. </a:t>
            </a:r>
            <a:r>
              <a:rPr lang="ru-RU" dirty="0" err="1"/>
              <a:t>французьким</a:t>
            </a:r>
            <a:r>
              <a:rPr lang="ru-RU" dirty="0"/>
              <a:t> математиком </a:t>
            </a:r>
            <a:r>
              <a:rPr lang="ru-RU" dirty="0" err="1"/>
              <a:t>Андрієн</a:t>
            </a:r>
            <a:r>
              <a:rPr lang="ru-RU" dirty="0"/>
              <a:t> М Лежандром (1752-1833)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німецьким</a:t>
            </a:r>
            <a:r>
              <a:rPr lang="ru-RU" dirty="0"/>
              <a:t> математиком Карлом </a:t>
            </a:r>
            <a:r>
              <a:rPr lang="ru-RU" dirty="0" err="1"/>
              <a:t>Фрідрихом</a:t>
            </a:r>
            <a:r>
              <a:rPr lang="ru-RU" dirty="0"/>
              <a:t> Гауссом (1777-1855) метод </a:t>
            </a:r>
            <a:r>
              <a:rPr lang="ru-RU" dirty="0" err="1"/>
              <a:t>регресійного</a:t>
            </a:r>
            <a:r>
              <a:rPr lang="ru-RU" dirty="0"/>
              <a:t> </a:t>
            </a:r>
            <a:r>
              <a:rPr lang="ru-RU" dirty="0" err="1"/>
              <a:t>аналізу</a:t>
            </a:r>
            <a:r>
              <a:rPr lang="ru-RU" dirty="0"/>
              <a:t>, </a:t>
            </a:r>
            <a:r>
              <a:rPr lang="ru-RU" dirty="0" err="1"/>
              <a:t>чи</a:t>
            </a:r>
            <a:r>
              <a:rPr lang="ru-RU" dirty="0"/>
              <a:t>, як </a:t>
            </a:r>
            <a:r>
              <a:rPr lang="ru-RU" dirty="0" err="1"/>
              <a:t>ча-сто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називають</a:t>
            </a:r>
            <a:r>
              <a:rPr lang="ru-RU" dirty="0"/>
              <a:t>, метод </a:t>
            </a:r>
            <a:r>
              <a:rPr lang="ru-RU" dirty="0" err="1"/>
              <a:t>найменших</a:t>
            </a:r>
            <a:r>
              <a:rPr lang="ru-RU" dirty="0"/>
              <a:t> </a:t>
            </a:r>
            <a:r>
              <a:rPr lang="ru-RU" dirty="0" err="1"/>
              <a:t>квадратів</a:t>
            </a:r>
            <a:r>
              <a:rPr lang="ru-RU" dirty="0"/>
              <a:t> (МНК).</a:t>
            </a:r>
          </a:p>
          <a:p>
            <a:endParaRPr lang="ru-RU" dirty="0"/>
          </a:p>
        </p:txBody>
      </p:sp>
      <p:pic>
        <p:nvPicPr>
          <p:cNvPr id="16386" name="Picture 2" descr="C:\Users\Пользователь\Desktop\Carl_Friedrich_Gaus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728" y="1857364"/>
            <a:ext cx="2007795" cy="2571768"/>
          </a:xfrm>
          <a:prstGeom prst="rect">
            <a:avLst/>
          </a:prstGeom>
          <a:noFill/>
        </p:spPr>
      </p:pic>
      <p:pic>
        <p:nvPicPr>
          <p:cNvPr id="16387" name="Picture 3" descr="C:\Users\Пользователь\Desktop\legendre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86380" y="1714488"/>
            <a:ext cx="2286016" cy="264320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71480"/>
            <a:ext cx="8229600" cy="1066800"/>
          </a:xfrm>
        </p:spPr>
        <p:txBody>
          <a:bodyPr/>
          <a:lstStyle/>
          <a:p>
            <a:pPr algn="ctr"/>
            <a:r>
              <a:rPr lang="uk-UA" dirty="0"/>
              <a:t>Суть методу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500174"/>
            <a:ext cx="8229600" cy="507209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/>
              <a:t>   	</a:t>
            </a:r>
            <a:r>
              <a:rPr lang="ru-RU" sz="2400" dirty="0" err="1"/>
              <a:t>Припустимо</a:t>
            </a:r>
            <a:r>
              <a:rPr lang="ru-RU" sz="2400" dirty="0"/>
              <a:t>, </a:t>
            </a:r>
            <a:r>
              <a:rPr lang="ru-RU" sz="2400" dirty="0" err="1"/>
              <a:t>після</a:t>
            </a:r>
            <a:r>
              <a:rPr lang="ru-RU" sz="2400" dirty="0"/>
              <a:t> </a:t>
            </a:r>
            <a:r>
              <a:rPr lang="ru-RU" sz="2400" dirty="0" err="1"/>
              <a:t>попереднього</a:t>
            </a:r>
            <a:r>
              <a:rPr lang="ru-RU" sz="2400" dirty="0"/>
              <a:t> </a:t>
            </a:r>
            <a:r>
              <a:rPr lang="ru-RU" sz="2400" dirty="0" err="1"/>
              <a:t>аналізу</a:t>
            </a:r>
            <a:r>
              <a:rPr lang="ru-RU" sz="2400" dirty="0"/>
              <a:t> </a:t>
            </a:r>
            <a:r>
              <a:rPr lang="ru-RU" sz="2400" dirty="0" err="1"/>
              <a:t>досліджуваного</a:t>
            </a:r>
            <a:r>
              <a:rPr lang="ru-RU" sz="2400" dirty="0"/>
              <a:t> </a:t>
            </a:r>
            <a:r>
              <a:rPr lang="ru-RU" sz="2400" dirty="0" err="1"/>
              <a:t>економічного</a:t>
            </a:r>
            <a:r>
              <a:rPr lang="ru-RU" sz="2400" dirty="0"/>
              <a:t> </a:t>
            </a:r>
            <a:r>
              <a:rPr lang="ru-RU" sz="2400" dirty="0" err="1"/>
              <a:t>процесу</a:t>
            </a:r>
            <a:r>
              <a:rPr lang="ru-RU" sz="2400" dirty="0"/>
              <a:t> на </a:t>
            </a:r>
            <a:r>
              <a:rPr lang="ru-RU" sz="2400" dirty="0" err="1"/>
              <a:t>основі</a:t>
            </a:r>
            <a:r>
              <a:rPr lang="ru-RU" sz="2400" dirty="0"/>
              <a:t> </a:t>
            </a:r>
            <a:r>
              <a:rPr lang="ru-RU" sz="2400" dirty="0" err="1"/>
              <a:t>статистичних</a:t>
            </a:r>
            <a:r>
              <a:rPr lang="ru-RU" sz="2400" dirty="0"/>
              <a:t> </a:t>
            </a:r>
            <a:r>
              <a:rPr lang="ru-RU" sz="2400" dirty="0" err="1"/>
              <a:t>даних</a:t>
            </a:r>
            <a:r>
              <a:rPr lang="ru-RU" sz="2400" dirty="0"/>
              <a:t> про </a:t>
            </a:r>
            <a:r>
              <a:rPr lang="ru-RU" sz="2400" dirty="0" err="1"/>
              <a:t>його</a:t>
            </a:r>
            <a:r>
              <a:rPr lang="ru-RU" sz="2400" dirty="0"/>
              <a:t> </a:t>
            </a:r>
            <a:r>
              <a:rPr lang="ru-RU" sz="2400" dirty="0" err="1"/>
              <a:t>поведінку</a:t>
            </a:r>
            <a:r>
              <a:rPr lang="ru-RU" sz="2400" dirty="0"/>
              <a:t> ми </a:t>
            </a:r>
            <a:r>
              <a:rPr lang="ru-RU" sz="2400" dirty="0" err="1"/>
              <a:t>вирішили</a:t>
            </a:r>
            <a:r>
              <a:rPr lang="ru-RU" sz="2400" dirty="0"/>
              <a:t>, </a:t>
            </a:r>
            <a:r>
              <a:rPr lang="ru-RU" sz="2400" dirty="0" err="1"/>
              <a:t>що</a:t>
            </a:r>
            <a:r>
              <a:rPr lang="ru-RU" sz="2400" dirty="0"/>
              <a:t> </a:t>
            </a:r>
            <a:r>
              <a:rPr lang="ru-RU" sz="2400" dirty="0" err="1"/>
              <a:t>математична</a:t>
            </a:r>
            <a:r>
              <a:rPr lang="ru-RU" sz="2400" dirty="0"/>
              <a:t> модель </a:t>
            </a:r>
            <a:r>
              <a:rPr lang="ru-RU" sz="2400" dirty="0" err="1"/>
              <a:t>цього</a:t>
            </a:r>
            <a:r>
              <a:rPr lang="ru-RU" sz="2400" dirty="0"/>
              <a:t> </a:t>
            </a:r>
            <a:r>
              <a:rPr lang="ru-RU" sz="2400" dirty="0" err="1"/>
              <a:t>процесу</a:t>
            </a:r>
            <a:r>
              <a:rPr lang="ru-RU" sz="2400" dirty="0"/>
              <a:t> </a:t>
            </a:r>
            <a:r>
              <a:rPr lang="ru-RU" sz="2400" dirty="0" err="1"/>
              <a:t>має</a:t>
            </a:r>
            <a:r>
              <a:rPr lang="ru-RU" sz="2400" dirty="0"/>
              <a:t> </a:t>
            </a:r>
            <a:r>
              <a:rPr lang="ru-RU" sz="2400" dirty="0" err="1"/>
              <a:t>вигляд</a:t>
            </a:r>
            <a:r>
              <a:rPr lang="ru-RU" dirty="0"/>
              <a:t> </a:t>
            </a:r>
          </a:p>
          <a:p>
            <a:pPr>
              <a:buNone/>
            </a:pPr>
            <a:r>
              <a:rPr lang="ru-RU" dirty="0"/>
              <a:t>    </a:t>
            </a:r>
          </a:p>
          <a:p>
            <a:pPr>
              <a:buNone/>
            </a:pPr>
            <a:r>
              <a:rPr lang="ru-RU" dirty="0"/>
              <a:t>  </a:t>
            </a:r>
            <a:r>
              <a:rPr lang="ru-RU" sz="2400" dirty="0" err="1"/>
              <a:t>Покладемо</a:t>
            </a:r>
            <a:r>
              <a:rPr lang="ru-RU" sz="2400" dirty="0"/>
              <a:t>            </a:t>
            </a:r>
            <a:r>
              <a:rPr lang="ru-RU" sz="2400" dirty="0" err="1"/>
              <a:t>і</a:t>
            </a:r>
            <a:r>
              <a:rPr lang="ru-RU" sz="2400" dirty="0"/>
              <a:t> </a:t>
            </a:r>
          </a:p>
          <a:p>
            <a:pPr>
              <a:buNone/>
            </a:pPr>
            <a:r>
              <a:rPr lang="ru-RU" sz="2400" dirty="0"/>
              <a:t>   		У </a:t>
            </a:r>
            <a:r>
              <a:rPr lang="ru-RU" sz="2400" dirty="0" err="1"/>
              <a:t>результаті</a:t>
            </a:r>
            <a:r>
              <a:rPr lang="ru-RU" sz="2400" dirty="0"/>
              <a:t> </a:t>
            </a:r>
            <a:r>
              <a:rPr lang="ru-RU" sz="2400" dirty="0" err="1"/>
              <a:t>отримаємо</a:t>
            </a:r>
            <a:r>
              <a:rPr lang="ru-RU" sz="2400" dirty="0"/>
              <a:t> </a:t>
            </a:r>
            <a:r>
              <a:rPr lang="ru-RU" sz="2400" dirty="0" err="1"/>
              <a:t>лінійну</a:t>
            </a:r>
            <a:r>
              <a:rPr lang="ru-RU" sz="2400" dirty="0"/>
              <a:t> модель (для </a:t>
            </a:r>
            <a:r>
              <a:rPr lang="ru-RU" sz="2400" dirty="0" err="1"/>
              <a:t>лінійних</a:t>
            </a:r>
            <a:r>
              <a:rPr lang="ru-RU" sz="2400" dirty="0"/>
              <a:t> моделей </a:t>
            </a:r>
            <a:r>
              <a:rPr lang="ru-RU" sz="2400" dirty="0" err="1"/>
              <a:t>існують</a:t>
            </a:r>
            <a:r>
              <a:rPr lang="ru-RU" sz="2400" dirty="0"/>
              <a:t> </a:t>
            </a:r>
            <a:r>
              <a:rPr lang="ru-RU" sz="2400" dirty="0" err="1"/>
              <a:t>потужні</a:t>
            </a:r>
            <a:r>
              <a:rPr lang="ru-RU" sz="2400" dirty="0"/>
              <a:t> </a:t>
            </a:r>
            <a:r>
              <a:rPr lang="ru-RU" sz="2400" dirty="0" err="1"/>
              <a:t>алгебраїчні</a:t>
            </a:r>
            <a:r>
              <a:rPr lang="ru-RU" sz="2400" dirty="0"/>
              <a:t> </a:t>
            </a:r>
            <a:r>
              <a:rPr lang="ru-RU" sz="2400" dirty="0" err="1"/>
              <a:t>засоби</a:t>
            </a:r>
            <a:r>
              <a:rPr lang="ru-RU" sz="2400" dirty="0"/>
              <a:t> для </a:t>
            </a:r>
            <a:r>
              <a:rPr lang="ru-RU" sz="2400" dirty="0" err="1"/>
              <a:t>їх</a:t>
            </a:r>
            <a:r>
              <a:rPr lang="ru-RU" sz="2400" dirty="0"/>
              <a:t> </a:t>
            </a:r>
            <a:r>
              <a:rPr lang="ru-RU" sz="2400" dirty="0" err="1"/>
              <a:t>дослідження</a:t>
            </a:r>
            <a:r>
              <a:rPr lang="ru-RU" sz="2400" dirty="0"/>
              <a:t>), яка </a:t>
            </a:r>
            <a:r>
              <a:rPr lang="ru-RU" sz="2400" dirty="0" err="1"/>
              <a:t>має</a:t>
            </a:r>
            <a:r>
              <a:rPr lang="ru-RU" sz="2400" dirty="0"/>
              <a:t> </a:t>
            </a:r>
            <a:r>
              <a:rPr lang="ru-RU" sz="2400" dirty="0" err="1"/>
              <a:t>вигляд</a:t>
            </a:r>
            <a:r>
              <a:rPr lang="ru-RU" sz="2400" dirty="0"/>
              <a:t> </a:t>
            </a:r>
          </a:p>
          <a:p>
            <a:endParaRPr lang="ru-RU" dirty="0"/>
          </a:p>
        </p:txBody>
      </p:sp>
      <p:graphicFrame>
        <p:nvGraphicFramePr>
          <p:cNvPr id="21506" name="Object 2"/>
          <p:cNvGraphicFramePr>
            <a:graphicFrameLocks noChangeAspect="1"/>
          </p:cNvGraphicFramePr>
          <p:nvPr/>
        </p:nvGraphicFramePr>
        <p:xfrm>
          <a:off x="3143240" y="3214686"/>
          <a:ext cx="3514343" cy="6826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82" name="Формула" r:id="rId3" imgW="1460160" imgH="253800" progId="Equation.3">
                  <p:embed/>
                </p:oleObj>
              </mc:Choice>
              <mc:Fallback>
                <p:oleObj name="Формула" r:id="rId3" imgW="1460160" imgH="2538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43240" y="3214686"/>
                        <a:ext cx="3514343" cy="68262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07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01202301"/>
              </p:ext>
            </p:extLst>
          </p:nvPr>
        </p:nvGraphicFramePr>
        <p:xfrm>
          <a:off x="2571736" y="3937188"/>
          <a:ext cx="704120" cy="5574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83" name="Формула" r:id="rId5" imgW="457200" imgH="241200" progId="Equation.3">
                  <p:embed/>
                </p:oleObj>
              </mc:Choice>
              <mc:Fallback>
                <p:oleObj name="Формула" r:id="rId5" imgW="457200" imgH="2412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71736" y="3937188"/>
                        <a:ext cx="704120" cy="55742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0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8421492"/>
              </p:ext>
            </p:extLst>
          </p:nvPr>
        </p:nvGraphicFramePr>
        <p:xfrm>
          <a:off x="3571868" y="3929066"/>
          <a:ext cx="1114852" cy="5574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84" name="Формула" r:id="rId7" imgW="507960" imgH="253800" progId="Equation.3">
                  <p:embed/>
                </p:oleObj>
              </mc:Choice>
              <mc:Fallback>
                <p:oleObj name="Формула" r:id="rId7" imgW="507960" imgH="2538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71868" y="3929066"/>
                        <a:ext cx="1114852" cy="55742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09" name="Object 5"/>
          <p:cNvGraphicFramePr>
            <a:graphicFrameLocks noChangeAspect="1"/>
          </p:cNvGraphicFramePr>
          <p:nvPr/>
        </p:nvGraphicFramePr>
        <p:xfrm>
          <a:off x="2857488" y="5929330"/>
          <a:ext cx="3643338" cy="6429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85" name="Формула" r:id="rId9" imgW="1460160" imgH="241200" progId="Equation.3">
                  <p:embed/>
                </p:oleObj>
              </mc:Choice>
              <mc:Fallback>
                <p:oleObj name="Формула" r:id="rId9" imgW="1460160" imgH="2412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57488" y="5929330"/>
                        <a:ext cx="3643338" cy="64294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Другая 1">
      <a:dk1>
        <a:sysClr val="windowText" lastClr="000000"/>
      </a:dk1>
      <a:lt1>
        <a:sysClr val="window" lastClr="FFFFFF"/>
      </a:lt1>
      <a:dk2>
        <a:srgbClr val="10688B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455</TotalTime>
  <Words>333</Words>
  <Application>Microsoft Office PowerPoint</Application>
  <PresentationFormat>Экран (4:3)</PresentationFormat>
  <Paragraphs>167</Paragraphs>
  <Slides>44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4</vt:i4>
      </vt:variant>
      <vt:variant>
        <vt:lpstr>Заголовки слайдов</vt:lpstr>
      </vt:variant>
      <vt:variant>
        <vt:i4>44</vt:i4>
      </vt:variant>
    </vt:vector>
  </HeadingPairs>
  <TitlesOfParts>
    <vt:vector size="56" baseType="lpstr">
      <vt:lpstr>SimSun</vt:lpstr>
      <vt:lpstr>Arial</vt:lpstr>
      <vt:lpstr>Calibri</vt:lpstr>
      <vt:lpstr>Georgia</vt:lpstr>
      <vt:lpstr>Times New Roman</vt:lpstr>
      <vt:lpstr>Trebuchet MS</vt:lpstr>
      <vt:lpstr>Wingdings 2</vt:lpstr>
      <vt:lpstr>Городская</vt:lpstr>
      <vt:lpstr>Формула</vt:lpstr>
      <vt:lpstr>Уравнение</vt:lpstr>
      <vt:lpstr>Visio</vt:lpstr>
      <vt:lpstr>Microsoft Equation 2.0</vt:lpstr>
      <vt:lpstr>Проста лінійна регресія.  Метод найменших квадратів</vt:lpstr>
      <vt:lpstr>Основні поняття</vt:lpstr>
      <vt:lpstr>Основна задача регресійного аналізу</vt:lpstr>
      <vt:lpstr>Етапи вирішення</vt:lpstr>
      <vt:lpstr>Класифікація</vt:lpstr>
      <vt:lpstr>Лінійна регресія</vt:lpstr>
      <vt:lpstr>Метод найменших квадратів</vt:lpstr>
      <vt:lpstr>Історія винекнення</vt:lpstr>
      <vt:lpstr>Суть методу</vt:lpstr>
      <vt:lpstr>Залишки </vt:lpstr>
      <vt:lpstr>Презентация PowerPoint</vt:lpstr>
      <vt:lpstr>Презентация PowerPoint</vt:lpstr>
      <vt:lpstr>Коефіцієнт b2   </vt:lpstr>
      <vt:lpstr>Коефіцієнти b1 та b0</vt:lpstr>
      <vt:lpstr>Презентация PowerPoint</vt:lpstr>
      <vt:lpstr>F – критерій Фішера</vt:lpstr>
      <vt:lpstr>t- тест Стьюдента</vt:lpstr>
      <vt:lpstr>t- тест Стьюдента</vt:lpstr>
      <vt:lpstr>Практична робота</vt:lpstr>
      <vt:lpstr>Приклад 1</vt:lpstr>
      <vt:lpstr>Вихідні дані </vt:lpstr>
      <vt:lpstr>Розв'язання </vt:lpstr>
      <vt:lpstr>Презентация PowerPoint</vt:lpstr>
      <vt:lpstr>Презентация PowerPoint</vt:lpstr>
      <vt:lpstr>Презентация PowerPoint</vt:lpstr>
      <vt:lpstr>Адекватність моделі</vt:lpstr>
      <vt:lpstr>Презентация PowerPoint</vt:lpstr>
      <vt:lpstr>Презентация PowerPoint</vt:lpstr>
      <vt:lpstr>Лабораторна робота  </vt:lpstr>
      <vt:lpstr>Методичні рекомендації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Дякуємо за увагу!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Проста лінійна регресія.  Метод найменших квадратів</dc:title>
  <dc:creator>Пользователь</dc:creator>
  <cp:lastModifiedBy>Таня</cp:lastModifiedBy>
  <cp:revision>48</cp:revision>
  <dcterms:created xsi:type="dcterms:W3CDTF">2017-12-25T19:25:48Z</dcterms:created>
  <dcterms:modified xsi:type="dcterms:W3CDTF">2017-12-28T11:44:51Z</dcterms:modified>
</cp:coreProperties>
</file>