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5" r:id="rId5"/>
    <p:sldId id="289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78" r:id="rId17"/>
    <p:sldId id="280" r:id="rId18"/>
    <p:sldId id="281" r:id="rId19"/>
    <p:sldId id="293" r:id="rId20"/>
    <p:sldId id="295" r:id="rId21"/>
    <p:sldId id="297" r:id="rId22"/>
    <p:sldId id="299" r:id="rId23"/>
    <p:sldId id="301" r:id="rId24"/>
    <p:sldId id="303" r:id="rId25"/>
    <p:sldId id="305" r:id="rId26"/>
    <p:sldId id="307" r:id="rId27"/>
    <p:sldId id="309" r:id="rId28"/>
    <p:sldId id="311" r:id="rId29"/>
    <p:sldId id="313" r:id="rId30"/>
    <p:sldId id="315" r:id="rId31"/>
    <p:sldId id="317" r:id="rId32"/>
    <p:sldId id="318" r:id="rId33"/>
    <p:sldId id="319" r:id="rId34"/>
    <p:sldId id="320" r:id="rId35"/>
    <p:sldId id="321" r:id="rId36"/>
    <p:sldId id="282" r:id="rId37"/>
    <p:sldId id="322" r:id="rId38"/>
    <p:sldId id="323" r:id="rId39"/>
    <p:sldId id="324" r:id="rId40"/>
    <p:sldId id="284" r:id="rId41"/>
    <p:sldId id="325" r:id="rId42"/>
    <p:sldId id="286" r:id="rId43"/>
    <p:sldId id="287" r:id="rId44"/>
    <p:sldId id="268" r:id="rId45"/>
    <p:sldId id="269" r:id="rId46"/>
    <p:sldId id="270" r:id="rId47"/>
    <p:sldId id="271" r:id="rId48"/>
    <p:sldId id="272" r:id="rId49"/>
    <p:sldId id="274" r:id="rId50"/>
    <p:sldId id="275" r:id="rId51"/>
    <p:sldId id="276" r:id="rId52"/>
    <p:sldId id="27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A6C118-DD15-4C2D-A692-1AFC89221F23}">
          <p14:sldIdLst>
            <p14:sldId id="256"/>
            <p14:sldId id="257"/>
            <p14:sldId id="283"/>
            <p14:sldId id="285"/>
            <p14:sldId id="289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79"/>
            <p14:sldId id="278"/>
            <p14:sldId id="280"/>
            <p14:sldId id="281"/>
            <p14:sldId id="293"/>
            <p14:sldId id="295"/>
            <p14:sldId id="297"/>
            <p14:sldId id="299"/>
            <p14:sldId id="301"/>
            <p14:sldId id="303"/>
            <p14:sldId id="305"/>
            <p14:sldId id="307"/>
            <p14:sldId id="309"/>
            <p14:sldId id="311"/>
            <p14:sldId id="313"/>
            <p14:sldId id="315"/>
            <p14:sldId id="317"/>
            <p14:sldId id="318"/>
            <p14:sldId id="319"/>
            <p14:sldId id="320"/>
            <p14:sldId id="321"/>
            <p14:sldId id="282"/>
            <p14:sldId id="322"/>
            <p14:sldId id="323"/>
            <p14:sldId id="324"/>
            <p14:sldId id="284"/>
            <p14:sldId id="325"/>
            <p14:sldId id="286"/>
            <p14:sldId id="287"/>
            <p14:sldId id="268"/>
            <p14:sldId id="269"/>
            <p14:sldId id="270"/>
            <p14:sldId id="271"/>
            <p14:sldId id="272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07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l%20Users\&#1044;&#1086;&#1082;&#1091;&#1084;&#1077;&#1085;&#1090;&#1099;\02%20&#1051;&#1030;&#1058;&#1045;&#1056;&#1040;&#1058;&#1059;&#1056;&#1040;\8%20&#1050;&#1051;&#1040;&#1057;\08-16\&#1074;&#1110;&#1088;&#1096;&#1086;&#1074;&#1080;&#1081;%20&#1088;&#1086;&#1079;&#1084;&#1110;&#1088;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>
                <a:solidFill>
                  <a:srgbClr val="002060"/>
                </a:solidFill>
              </a:rPr>
              <a:t>АНАЛІЗ </a:t>
            </a:r>
            <a:r>
              <a:rPr lang="ru-RU" sz="6600" b="1" dirty="0">
                <a:solidFill>
                  <a:srgbClr val="002060"/>
                </a:solidFill>
              </a:rPr>
              <a:t>Л</a:t>
            </a:r>
            <a:r>
              <a:rPr lang="uk-UA" sz="6600" b="1" dirty="0">
                <a:solidFill>
                  <a:srgbClr val="002060"/>
                </a:solidFill>
              </a:rPr>
              <a:t>ІРИЧНОГО ТВОРУ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899423"/>
            <a:ext cx="5256584" cy="348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42845" y="3958577"/>
            <a:ext cx="349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64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16632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Провідний мотив твору (тема)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149080"/>
            <a:ext cx="8172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 </a:t>
            </a:r>
            <a:r>
              <a:rPr lang="ru-RU" sz="2400" b="1" dirty="0" err="1"/>
              <a:t>формулюванні</a:t>
            </a:r>
            <a:r>
              <a:rPr lang="ru-RU" sz="2400" b="1" dirty="0"/>
              <a:t> теми </a:t>
            </a:r>
            <a:r>
              <a:rPr lang="ru-RU" sz="2400" b="1" dirty="0" err="1"/>
              <a:t>твору</a:t>
            </a:r>
            <a:r>
              <a:rPr lang="ru-RU" sz="2400" b="1" dirty="0"/>
              <a:t> </a:t>
            </a:r>
            <a:r>
              <a:rPr lang="ru-RU" sz="2400" b="1" dirty="0" err="1"/>
              <a:t>слід</a:t>
            </a:r>
            <a:r>
              <a:rPr lang="ru-RU" sz="2400" b="1" dirty="0"/>
              <a:t> </a:t>
            </a:r>
            <a:r>
              <a:rPr lang="ru-RU" sz="2400" b="1" dirty="0" err="1"/>
              <a:t>уникати</a:t>
            </a:r>
            <a:r>
              <a:rPr lang="ru-RU" sz="2400" b="1" dirty="0"/>
              <a:t> </a:t>
            </a:r>
            <a:r>
              <a:rPr lang="ru-RU" sz="2400" b="1" dirty="0" err="1"/>
              <a:t>оцінного</a:t>
            </a:r>
            <a:r>
              <a:rPr lang="ru-RU" sz="2400" b="1" dirty="0"/>
              <a:t> моменту. Тема-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основне</a:t>
            </a:r>
            <a:r>
              <a:rPr lang="ru-RU" sz="2400" b="1" dirty="0"/>
              <a:t> </a:t>
            </a:r>
            <a:r>
              <a:rPr lang="ru-RU" sz="2400" b="1" dirty="0" err="1"/>
              <a:t>питання</a:t>
            </a:r>
            <a:r>
              <a:rPr lang="ru-RU" sz="2400" b="1" dirty="0"/>
              <a:t>, </a:t>
            </a:r>
            <a:r>
              <a:rPr lang="ru-RU" sz="2400" b="1" dirty="0" err="1"/>
              <a:t>об’єкт</a:t>
            </a:r>
            <a:r>
              <a:rPr lang="ru-RU" sz="2400" b="1" dirty="0"/>
              <a:t> </a:t>
            </a:r>
            <a:r>
              <a:rPr lang="ru-RU" sz="2400" b="1" dirty="0" err="1"/>
              <a:t>зображення</a:t>
            </a:r>
            <a:r>
              <a:rPr lang="ru-RU" sz="2400" b="1" dirty="0"/>
              <a:t>, а не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оцінка</a:t>
            </a:r>
            <a:r>
              <a:rPr lang="ru-RU" sz="2400" b="1" dirty="0"/>
              <a:t>!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почати</a:t>
            </a:r>
            <a:r>
              <a:rPr lang="ru-RU" sz="2400" b="1" dirty="0"/>
              <a:t> </a:t>
            </a:r>
            <a:r>
              <a:rPr lang="ru-RU" sz="2400" b="1" dirty="0" err="1"/>
              <a:t>визначення</a:t>
            </a:r>
            <a:r>
              <a:rPr lang="ru-RU" sz="2400" b="1" dirty="0"/>
              <a:t> теми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слів</a:t>
            </a:r>
            <a:r>
              <a:rPr lang="ru-RU" sz="2400" b="1" dirty="0"/>
              <a:t> „</a:t>
            </a:r>
            <a:r>
              <a:rPr lang="ru-RU" sz="2400" b="1" dirty="0" err="1"/>
              <a:t>сприйняття</a:t>
            </a:r>
            <a:r>
              <a:rPr lang="ru-RU" sz="2400" b="1" dirty="0"/>
              <a:t>”, „</a:t>
            </a:r>
            <a:r>
              <a:rPr lang="ru-RU" sz="2400" b="1" dirty="0" err="1"/>
              <a:t>роздум</a:t>
            </a:r>
            <a:r>
              <a:rPr lang="ru-RU" sz="2400" b="1" dirty="0"/>
              <a:t>”, „</a:t>
            </a:r>
            <a:r>
              <a:rPr lang="ru-RU" sz="2400" b="1" dirty="0" err="1"/>
              <a:t>ставлення</a:t>
            </a:r>
            <a:r>
              <a:rPr lang="ru-RU" sz="2400" b="1" dirty="0"/>
              <a:t>” </a:t>
            </a:r>
            <a:r>
              <a:rPr lang="ru-RU" sz="2400" b="1" dirty="0" err="1"/>
              <a:t>тощо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послуговуватися</a:t>
            </a:r>
            <a:r>
              <a:rPr lang="ru-RU" sz="2400" b="1" dirty="0"/>
              <a:t> </a:t>
            </a:r>
            <a:r>
              <a:rPr lang="ru-RU" sz="2400" b="1" dirty="0" err="1"/>
              <a:t>поняттям</a:t>
            </a:r>
            <a:r>
              <a:rPr lang="ru-RU" sz="2400" b="1" dirty="0"/>
              <a:t> мотив.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440071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Мотив</a:t>
            </a:r>
            <a:r>
              <a:rPr lang="ru-RU" sz="2800" b="1" dirty="0"/>
              <a:t> (фр. </a:t>
            </a:r>
            <a:r>
              <a:rPr lang="en-US" sz="2800" b="1" dirty="0"/>
              <a:t>motif, </a:t>
            </a:r>
            <a:r>
              <a:rPr lang="ru-RU" sz="2800" b="1" dirty="0" err="1"/>
              <a:t>від</a:t>
            </a:r>
            <a:r>
              <a:rPr lang="ru-RU" sz="2800" b="1" dirty="0"/>
              <a:t> лат. </a:t>
            </a:r>
            <a:r>
              <a:rPr lang="en-US" sz="2800" b="1" dirty="0" err="1"/>
              <a:t>moveo</a:t>
            </a:r>
            <a:r>
              <a:rPr lang="en-US" sz="2800" b="1" dirty="0"/>
              <a:t> — </a:t>
            </a:r>
            <a:r>
              <a:rPr lang="ru-RU" sz="2800" b="1" dirty="0" err="1"/>
              <a:t>рухаю</a:t>
            </a:r>
            <a:r>
              <a:rPr lang="ru-RU" sz="2800" b="1" dirty="0"/>
              <a:t>) — у </a:t>
            </a:r>
            <a:r>
              <a:rPr lang="ru-RU" sz="2800" b="1" dirty="0" err="1"/>
              <a:t>літературознавстві</a:t>
            </a:r>
            <a:r>
              <a:rPr lang="ru-RU" sz="2800" b="1" dirty="0"/>
              <a:t> — </a:t>
            </a:r>
            <a:r>
              <a:rPr lang="ru-RU" sz="2800" b="1" dirty="0">
                <a:solidFill>
                  <a:srgbClr val="FF0000"/>
                </a:solidFill>
              </a:rPr>
              <a:t>тема</a:t>
            </a:r>
            <a:r>
              <a:rPr lang="ru-RU" sz="2800" b="1" dirty="0"/>
              <a:t> </a:t>
            </a:r>
            <a:r>
              <a:rPr lang="ru-RU" sz="2800" b="1" dirty="0" err="1"/>
              <a:t>ліричного</a:t>
            </a:r>
            <a:r>
              <a:rPr lang="ru-RU" sz="2800" b="1" dirty="0"/>
              <a:t> </a:t>
            </a:r>
            <a:r>
              <a:rPr lang="ru-RU" sz="2800" b="1" dirty="0" err="1"/>
              <a:t>твору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неподільна</a:t>
            </a:r>
            <a:r>
              <a:rPr lang="ru-RU" sz="2800" b="1" dirty="0"/>
              <a:t> </a:t>
            </a:r>
            <a:r>
              <a:rPr lang="ru-RU" sz="2800" b="1" dirty="0" err="1"/>
              <a:t>смислова</a:t>
            </a:r>
            <a:r>
              <a:rPr lang="ru-RU" sz="2800" b="1" dirty="0"/>
              <a:t> </a:t>
            </a:r>
            <a:r>
              <a:rPr lang="ru-RU" sz="2800" b="1" dirty="0" err="1"/>
              <a:t>одиниця</a:t>
            </a:r>
            <a:r>
              <a:rPr lang="ru-RU" sz="2800" b="1" dirty="0"/>
              <a:t>, з </a:t>
            </a:r>
            <a:r>
              <a:rPr lang="ru-RU" sz="2800" b="1" dirty="0" err="1"/>
              <a:t>якої</a:t>
            </a:r>
            <a:r>
              <a:rPr lang="ru-RU" sz="2800" b="1" dirty="0"/>
              <a:t> </a:t>
            </a:r>
            <a:r>
              <a:rPr lang="ru-RU" sz="2800" b="1" dirty="0" err="1"/>
              <a:t>складається</a:t>
            </a:r>
            <a:r>
              <a:rPr lang="ru-RU" sz="2800" b="1" dirty="0"/>
              <a:t> фабула (сюжет): мотив </a:t>
            </a:r>
            <a:r>
              <a:rPr lang="ru-RU" sz="2800" b="1" dirty="0" err="1"/>
              <a:t>відданості</a:t>
            </a:r>
            <a:r>
              <a:rPr lang="ru-RU" sz="2800" b="1" dirty="0"/>
              <a:t> </a:t>
            </a:r>
            <a:r>
              <a:rPr lang="ru-RU" sz="2800" b="1" dirty="0" err="1"/>
              <a:t>вітчизні</a:t>
            </a:r>
            <a:r>
              <a:rPr lang="ru-RU" sz="2800" b="1" dirty="0"/>
              <a:t>, </a:t>
            </a:r>
            <a:r>
              <a:rPr lang="ru-RU" sz="2800" b="1" dirty="0" err="1"/>
              <a:t>жертовності</a:t>
            </a:r>
            <a:r>
              <a:rPr lang="ru-RU" sz="2800" b="1" dirty="0"/>
              <a:t>, </a:t>
            </a:r>
            <a:r>
              <a:rPr lang="ru-RU" sz="2800" b="1" dirty="0" err="1"/>
              <a:t>зради</a:t>
            </a:r>
            <a:r>
              <a:rPr lang="ru-RU" sz="2800" b="1" dirty="0"/>
              <a:t> </a:t>
            </a:r>
            <a:r>
              <a:rPr lang="ru-RU" sz="2800" b="1" dirty="0" err="1"/>
              <a:t>коханого</a:t>
            </a:r>
            <a:r>
              <a:rPr lang="ru-RU" sz="2800" b="1" dirty="0"/>
              <a:t> </a:t>
            </a:r>
            <a:r>
              <a:rPr lang="ru-RU" sz="2800" b="1" dirty="0" err="1"/>
              <a:t>тощо</a:t>
            </a:r>
            <a:r>
              <a:rPr lang="ru-RU" sz="2800" b="1" dirty="0"/>
              <a:t>.</a:t>
            </a:r>
          </a:p>
          <a:p>
            <a:r>
              <a:rPr lang="uk-UA" sz="2800" b="1" dirty="0"/>
              <a:t>                                          ***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0428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16632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Композиція твору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(якщо наявний сюжет - фабула)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 </a:t>
            </a:r>
            <a:r>
              <a:rPr lang="ru-RU" sz="2400" b="1" dirty="0" err="1"/>
              <a:t>ліричному</a:t>
            </a:r>
            <a:r>
              <a:rPr lang="ru-RU" sz="2400" b="1" dirty="0"/>
              <a:t> </a:t>
            </a:r>
            <a:r>
              <a:rPr lang="ru-RU" sz="2400" b="1" dirty="0" err="1"/>
              <a:t>творі</a:t>
            </a:r>
            <a:r>
              <a:rPr lang="ru-RU" sz="2400" b="1" dirty="0"/>
              <a:t> сюжет, як правило,  </a:t>
            </a:r>
            <a:r>
              <a:rPr lang="ru-RU" sz="2400" b="1" dirty="0" err="1"/>
              <a:t>відсутній</a:t>
            </a:r>
            <a:r>
              <a:rPr lang="ru-RU" sz="2400" b="1" dirty="0"/>
              <a:t>, </a:t>
            </a:r>
            <a:r>
              <a:rPr lang="ru-RU" sz="2400" b="1" dirty="0" err="1"/>
              <a:t>натомість</a:t>
            </a:r>
            <a:r>
              <a:rPr lang="ru-RU" sz="2400" b="1" dirty="0"/>
              <a:t> </a:t>
            </a:r>
            <a:r>
              <a:rPr lang="ru-RU" sz="2400" b="1" dirty="0" err="1"/>
              <a:t>увага</a:t>
            </a:r>
            <a:r>
              <a:rPr lang="ru-RU" sz="2400" b="1" dirty="0"/>
              <a:t> </a:t>
            </a:r>
            <a:r>
              <a:rPr lang="ru-RU" sz="2400" b="1" dirty="0" err="1"/>
              <a:t>зосереджується</a:t>
            </a:r>
            <a:r>
              <a:rPr lang="ru-RU" sz="2400" b="1" dirty="0"/>
              <a:t> на </a:t>
            </a:r>
            <a:r>
              <a:rPr lang="ru-RU" sz="2400" b="1" dirty="0" err="1"/>
              <a:t>певному</a:t>
            </a:r>
            <a:r>
              <a:rPr lang="ru-RU" sz="2400" b="1" dirty="0"/>
              <a:t> </a:t>
            </a:r>
            <a:r>
              <a:rPr lang="ru-RU" sz="2400" b="1" dirty="0" err="1"/>
              <a:t>почутті</a:t>
            </a:r>
            <a:r>
              <a:rPr lang="ru-RU" sz="2400" b="1" dirty="0"/>
              <a:t>; </a:t>
            </a:r>
            <a:r>
              <a:rPr lang="ru-RU" sz="2400" b="1" dirty="0" err="1"/>
              <a:t>виділяють</a:t>
            </a:r>
            <a:r>
              <a:rPr lang="ru-RU" sz="2400" b="1" dirty="0"/>
              <a:t> </a:t>
            </a:r>
            <a:r>
              <a:rPr lang="ru-RU" sz="2400" b="1" dirty="0" err="1"/>
              <a:t>такі</a:t>
            </a:r>
            <a:r>
              <a:rPr lang="ru-RU" sz="2400" b="1" dirty="0"/>
              <a:t> </a:t>
            </a:r>
            <a:r>
              <a:rPr lang="ru-RU" sz="2400" b="1" dirty="0" err="1"/>
              <a:t>композиційні</a:t>
            </a:r>
            <a:r>
              <a:rPr lang="ru-RU" sz="2400" b="1" dirty="0"/>
              <a:t> </a:t>
            </a:r>
            <a:r>
              <a:rPr lang="ru-RU" sz="2400" b="1" dirty="0" err="1"/>
              <a:t>етапи</a:t>
            </a:r>
            <a:r>
              <a:rPr lang="ru-RU" sz="2400" b="1" dirty="0"/>
              <a:t> </a:t>
            </a:r>
            <a:r>
              <a:rPr lang="ru-RU" sz="2400" b="1" dirty="0" err="1"/>
              <a:t>розгортання</a:t>
            </a:r>
            <a:r>
              <a:rPr lang="ru-RU" sz="2400" b="1" dirty="0"/>
              <a:t> </a:t>
            </a:r>
            <a:r>
              <a:rPr lang="ru-RU" sz="2400" b="1" dirty="0" err="1"/>
              <a:t>почуття</a:t>
            </a:r>
            <a:r>
              <a:rPr lang="ru-RU" sz="2400" b="1" dirty="0"/>
              <a:t>:</a:t>
            </a:r>
          </a:p>
          <a:p>
            <a:endParaRPr lang="ru-RU" sz="2400" b="1" dirty="0"/>
          </a:p>
          <a:p>
            <a:r>
              <a:rPr lang="ru-RU" sz="2400" b="1" dirty="0">
                <a:solidFill>
                  <a:srgbClr val="7030A0"/>
                </a:solidFill>
              </a:rPr>
              <a:t>а) </a:t>
            </a:r>
            <a:r>
              <a:rPr lang="ru-RU" sz="2400" b="1" dirty="0" err="1">
                <a:solidFill>
                  <a:srgbClr val="7030A0"/>
                </a:solidFill>
              </a:rPr>
              <a:t>вихідний</a:t>
            </a:r>
            <a:r>
              <a:rPr lang="ru-RU" sz="2400" b="1" dirty="0">
                <a:solidFill>
                  <a:srgbClr val="7030A0"/>
                </a:solidFill>
              </a:rPr>
              <a:t> момент у </a:t>
            </a:r>
            <a:r>
              <a:rPr lang="ru-RU" sz="2400" b="1" dirty="0" err="1">
                <a:solidFill>
                  <a:srgbClr val="7030A0"/>
                </a:solidFill>
              </a:rPr>
              <a:t>розвитку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почуття</a:t>
            </a:r>
            <a:r>
              <a:rPr lang="ru-RU" sz="2400" b="1" dirty="0">
                <a:solidFill>
                  <a:srgbClr val="7030A0"/>
                </a:solidFill>
              </a:rPr>
              <a:t>;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б) </a:t>
            </a:r>
            <a:r>
              <a:rPr lang="ru-RU" sz="2400" b="1" dirty="0" err="1">
                <a:solidFill>
                  <a:srgbClr val="7030A0"/>
                </a:solidFill>
              </a:rPr>
              <a:t>розвиток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почуття</a:t>
            </a:r>
            <a:r>
              <a:rPr lang="ru-RU" sz="2400" b="1" dirty="0">
                <a:solidFill>
                  <a:srgbClr val="7030A0"/>
                </a:solidFill>
              </a:rPr>
              <a:t>;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в) </a:t>
            </a:r>
            <a:r>
              <a:rPr lang="ru-RU" sz="2400" b="1" dirty="0" err="1">
                <a:solidFill>
                  <a:srgbClr val="7030A0"/>
                </a:solidFill>
              </a:rPr>
              <a:t>кульмінація</a:t>
            </a:r>
            <a:r>
              <a:rPr lang="ru-RU" sz="2400" b="1" dirty="0">
                <a:solidFill>
                  <a:srgbClr val="7030A0"/>
                </a:solidFill>
              </a:rPr>
              <a:t> (</a:t>
            </a:r>
            <a:r>
              <a:rPr lang="ru-RU" sz="2400" b="1" dirty="0" err="1">
                <a:solidFill>
                  <a:srgbClr val="7030A0"/>
                </a:solidFill>
              </a:rPr>
              <a:t>можлива</a:t>
            </a:r>
            <a:r>
              <a:rPr lang="ru-RU" sz="2400" b="1" dirty="0">
                <a:solidFill>
                  <a:srgbClr val="7030A0"/>
                </a:solidFill>
              </a:rPr>
              <a:t>);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г) резюме, </a:t>
            </a:r>
            <a:r>
              <a:rPr lang="ru-RU" sz="2400" b="1" dirty="0" err="1">
                <a:solidFill>
                  <a:srgbClr val="7030A0"/>
                </a:solidFill>
              </a:rPr>
              <a:t>або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авторський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висновок</a:t>
            </a:r>
            <a:r>
              <a:rPr lang="ru-RU" sz="2400" b="1" dirty="0">
                <a:solidFill>
                  <a:srgbClr val="7030A0"/>
                </a:solidFill>
              </a:rPr>
              <a:t>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32" y="3861047"/>
            <a:ext cx="2592288" cy="148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3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0212" y="1040542"/>
            <a:ext cx="85537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Композиційна</a:t>
            </a:r>
            <a:r>
              <a:rPr lang="ru-RU" sz="2800" dirty="0"/>
              <a:t> </a:t>
            </a: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поетичного</a:t>
            </a:r>
            <a:r>
              <a:rPr lang="ru-RU" sz="2800" dirty="0"/>
              <a:t> тексту </a:t>
            </a:r>
            <a:r>
              <a:rPr lang="ru-RU" sz="2800" dirty="0" err="1"/>
              <a:t>ґрунтується</a:t>
            </a:r>
            <a:r>
              <a:rPr lang="ru-RU" sz="2800" dirty="0"/>
              <a:t> на таких принципах:</a:t>
            </a:r>
          </a:p>
          <a:p>
            <a:r>
              <a:rPr lang="ru-RU" sz="2800" b="1" u="sng" dirty="0"/>
              <a:t>· </a:t>
            </a:r>
            <a:r>
              <a:rPr lang="ru-RU" sz="2800" b="1" u="sng" dirty="0" err="1"/>
              <a:t>логічно-послідовна</a:t>
            </a:r>
            <a:r>
              <a:rPr lang="ru-RU" sz="2800" b="1" u="sng" dirty="0"/>
              <a:t> </a:t>
            </a:r>
            <a:r>
              <a:rPr lang="ru-RU" sz="2800" b="1" u="sng" dirty="0" err="1"/>
              <a:t>зміна</a:t>
            </a:r>
            <a:r>
              <a:rPr lang="ru-RU" sz="2800" b="1" u="sng" dirty="0"/>
              <a:t> думок </a:t>
            </a:r>
            <a:r>
              <a:rPr lang="ru-RU" sz="2800" dirty="0"/>
              <a:t>(М. Вороний „Легенда”);</a:t>
            </a:r>
          </a:p>
          <a:p>
            <a:r>
              <a:rPr lang="ru-RU" sz="2800" b="1" u="sng" dirty="0"/>
              <a:t>· </a:t>
            </a:r>
            <a:r>
              <a:rPr lang="ru-RU" sz="2800" b="1" u="sng" dirty="0" err="1"/>
              <a:t>градація</a:t>
            </a:r>
            <a:r>
              <a:rPr lang="ru-RU" sz="2800" b="1" u="sng" dirty="0"/>
              <a:t> </a:t>
            </a:r>
            <a:r>
              <a:rPr lang="ru-RU" sz="2800" dirty="0"/>
              <a:t>(</a:t>
            </a:r>
            <a:r>
              <a:rPr lang="ru-RU" sz="2800" dirty="0" err="1"/>
              <a:t>нагнітання</a:t>
            </a:r>
            <a:r>
              <a:rPr lang="ru-RU" sz="2800" dirty="0"/>
              <a:t>, </a:t>
            </a:r>
            <a:r>
              <a:rPr lang="ru-RU" sz="2800" dirty="0" err="1"/>
              <a:t>посилення</a:t>
            </a:r>
            <a:r>
              <a:rPr lang="ru-RU" sz="2800" dirty="0"/>
              <a:t> </a:t>
            </a:r>
            <a:r>
              <a:rPr lang="ru-RU" sz="2800" dirty="0" err="1"/>
              <a:t>однотипних</a:t>
            </a:r>
            <a:r>
              <a:rPr lang="ru-RU" sz="2800" dirty="0"/>
              <a:t> думок і </a:t>
            </a:r>
            <a:r>
              <a:rPr lang="ru-RU" sz="2800" dirty="0" err="1"/>
              <a:t>почуттів</a:t>
            </a:r>
            <a:r>
              <a:rPr lang="ru-RU" sz="2800" dirty="0"/>
              <a:t>, </a:t>
            </a:r>
            <a:r>
              <a:rPr lang="ru-RU" sz="2800" dirty="0" err="1"/>
              <a:t>увиразнене</a:t>
            </a:r>
            <a:r>
              <a:rPr lang="ru-RU" sz="2800" dirty="0"/>
              <a:t> </a:t>
            </a:r>
            <a:r>
              <a:rPr lang="ru-RU" sz="2800" dirty="0" err="1"/>
              <a:t>словесними</a:t>
            </a:r>
            <a:r>
              <a:rPr lang="ru-RU" sz="2800" dirty="0"/>
              <a:t> повторами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поетичними</a:t>
            </a:r>
            <a:r>
              <a:rPr lang="ru-RU" sz="2800" dirty="0"/>
              <a:t> </a:t>
            </a:r>
            <a:r>
              <a:rPr lang="ru-RU" sz="2800" dirty="0" err="1"/>
              <a:t>фігурами</a:t>
            </a:r>
            <a:r>
              <a:rPr lang="ru-RU" sz="2800" dirty="0"/>
              <a:t>)             (М. Вороний „Краса”);</a:t>
            </a:r>
          </a:p>
          <a:p>
            <a:r>
              <a:rPr lang="ru-RU" sz="2800" b="1" u="sng" dirty="0"/>
              <a:t>· </a:t>
            </a:r>
            <a:r>
              <a:rPr lang="ru-RU" sz="2800" b="1" u="sng" dirty="0" err="1"/>
              <a:t>художня</a:t>
            </a:r>
            <a:r>
              <a:rPr lang="ru-RU" sz="2800" b="1" u="sng" dirty="0"/>
              <a:t> </a:t>
            </a:r>
            <a:r>
              <a:rPr lang="ru-RU" sz="2800" b="1" u="sng" dirty="0" err="1"/>
              <a:t>паралель</a:t>
            </a:r>
            <a:r>
              <a:rPr lang="ru-RU" sz="2800" dirty="0"/>
              <a:t> (</a:t>
            </a:r>
            <a:r>
              <a:rPr lang="ru-RU" sz="2800" dirty="0" err="1"/>
              <a:t>зіставлення</a:t>
            </a:r>
            <a:r>
              <a:rPr lang="ru-RU" sz="2800" dirty="0"/>
              <a:t> </a:t>
            </a:r>
            <a:r>
              <a:rPr lang="ru-RU" sz="2800" dirty="0" err="1"/>
              <a:t>змістовних</a:t>
            </a:r>
            <a:r>
              <a:rPr lang="ru-RU" sz="2800" dirty="0"/>
              <a:t> </a:t>
            </a:r>
            <a:r>
              <a:rPr lang="ru-RU" sz="2800" dirty="0" err="1"/>
              <a:t>частин</a:t>
            </a:r>
            <a:r>
              <a:rPr lang="ru-RU" sz="2800" dirty="0"/>
              <a:t> тексту)                   (В. </a:t>
            </a:r>
            <a:r>
              <a:rPr lang="ru-RU" sz="2800" dirty="0" err="1"/>
              <a:t>Самійленко</a:t>
            </a:r>
            <a:r>
              <a:rPr lang="ru-RU" sz="2800" dirty="0"/>
              <a:t> „</a:t>
            </a:r>
            <a:r>
              <a:rPr lang="ru-RU" sz="2800" dirty="0" err="1"/>
              <a:t>Українська</a:t>
            </a:r>
            <a:r>
              <a:rPr lang="ru-RU" sz="2800" dirty="0"/>
              <a:t> </a:t>
            </a:r>
            <a:r>
              <a:rPr lang="ru-RU" sz="2800" dirty="0" err="1"/>
              <a:t>мова</a:t>
            </a:r>
            <a:r>
              <a:rPr lang="ru-RU" sz="2800" dirty="0"/>
              <a:t>”);</a:t>
            </a:r>
          </a:p>
          <a:p>
            <a:r>
              <a:rPr lang="ru-RU" sz="2800" dirty="0"/>
              <a:t>· </a:t>
            </a:r>
            <a:r>
              <a:rPr lang="ru-RU" sz="2800" b="1" u="sng" dirty="0" err="1"/>
              <a:t>художня</a:t>
            </a:r>
            <a:r>
              <a:rPr lang="ru-RU" sz="2800" b="1" u="sng" dirty="0"/>
              <a:t> антитеза </a:t>
            </a:r>
            <a:r>
              <a:rPr lang="ru-RU" sz="2800" dirty="0"/>
              <a:t>(</a:t>
            </a:r>
            <a:r>
              <a:rPr lang="ru-RU" sz="2800" dirty="0" err="1"/>
              <a:t>протиставлення</a:t>
            </a:r>
            <a:r>
              <a:rPr lang="ru-RU" sz="2800" dirty="0"/>
              <a:t> </a:t>
            </a:r>
            <a:r>
              <a:rPr lang="ru-RU" sz="2800" dirty="0" err="1"/>
              <a:t>змістовних</a:t>
            </a:r>
            <a:r>
              <a:rPr lang="ru-RU" sz="2800" dirty="0"/>
              <a:t> </a:t>
            </a:r>
            <a:r>
              <a:rPr lang="ru-RU" sz="2800" dirty="0" err="1"/>
              <a:t>частин</a:t>
            </a:r>
            <a:r>
              <a:rPr lang="ru-RU" sz="2800" dirty="0"/>
              <a:t> тексту).</a:t>
            </a:r>
          </a:p>
          <a:p>
            <a:r>
              <a:rPr lang="ru-RU" sz="2800" dirty="0">
                <a:solidFill>
                  <a:schemeClr val="bg1"/>
                </a:solidFill>
              </a:rPr>
              <a:t>  </a:t>
            </a:r>
            <a:r>
              <a:rPr lang="ru-RU" sz="2800" dirty="0" err="1">
                <a:solidFill>
                  <a:schemeClr val="bg1"/>
                </a:solidFill>
              </a:rPr>
              <a:t>Увага</a:t>
            </a:r>
            <a:r>
              <a:rPr lang="ru-RU" sz="2800" dirty="0">
                <a:solidFill>
                  <a:schemeClr val="bg1"/>
                </a:solidFill>
              </a:rPr>
              <a:t>!  </a:t>
            </a:r>
            <a:r>
              <a:rPr lang="ru-RU" sz="2800" dirty="0"/>
              <a:t>В одному </a:t>
            </a:r>
            <a:r>
              <a:rPr lang="ru-RU" sz="2800" dirty="0" err="1"/>
              <a:t>тексті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поєднуватися</a:t>
            </a:r>
            <a:r>
              <a:rPr lang="ru-RU" sz="2800" dirty="0"/>
              <a:t>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принципи</a:t>
            </a:r>
            <a:r>
              <a:rPr lang="ru-RU" sz="2800" dirty="0"/>
              <a:t> </a:t>
            </a:r>
            <a:r>
              <a:rPr lang="ru-RU" sz="2800" dirty="0" err="1"/>
              <a:t>структурування</a:t>
            </a:r>
            <a:r>
              <a:rPr lang="ru-RU" sz="2800" dirty="0"/>
              <a:t> </a:t>
            </a:r>
            <a:r>
              <a:rPr lang="ru-RU" sz="2800" dirty="0" err="1"/>
              <a:t>художнього</a:t>
            </a:r>
            <a:r>
              <a:rPr lang="ru-RU" sz="2800" dirty="0"/>
              <a:t> </a:t>
            </a:r>
            <a:r>
              <a:rPr lang="ru-RU" sz="2800" dirty="0" err="1"/>
              <a:t>матеріалу</a:t>
            </a:r>
            <a:r>
              <a:rPr lang="ru-RU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426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Спосіб побудови вірша: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2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1663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Система образів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588" y="996721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Система </a:t>
            </a:r>
            <a:r>
              <a:rPr lang="ru-RU" sz="3200" b="1" dirty="0" err="1">
                <a:solidFill>
                  <a:schemeClr val="bg1"/>
                </a:solidFill>
              </a:rPr>
              <a:t>образів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/>
              <a:t>- </a:t>
            </a:r>
            <a:r>
              <a:rPr lang="ru-RU" sz="3200" b="1" dirty="0" err="1"/>
              <a:t>ключові</a:t>
            </a:r>
            <a:r>
              <a:rPr lang="ru-RU" sz="3200" b="1" dirty="0"/>
              <a:t> </a:t>
            </a:r>
            <a:r>
              <a:rPr lang="ru-RU" sz="3200" b="1" dirty="0" err="1"/>
              <a:t>образи</a:t>
            </a:r>
            <a:r>
              <a:rPr lang="ru-RU" sz="3200" b="1" dirty="0"/>
              <a:t> </a:t>
            </a:r>
            <a:r>
              <a:rPr lang="ru-RU" sz="3200" b="1" dirty="0" err="1"/>
              <a:t>твору</a:t>
            </a:r>
            <a:r>
              <a:rPr lang="ru-RU" sz="3200" b="1" dirty="0"/>
              <a:t> (</a:t>
            </a:r>
            <a:r>
              <a:rPr lang="ru-RU" sz="3200" b="1" dirty="0" err="1"/>
              <a:t>звернімо</a:t>
            </a:r>
            <a:r>
              <a:rPr lang="ru-RU" sz="3200" b="1" dirty="0"/>
              <a:t> </a:t>
            </a:r>
            <a:r>
              <a:rPr lang="ru-RU" sz="3200" b="1" dirty="0" err="1"/>
              <a:t>увагу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найчастіше</a:t>
            </a:r>
            <a:r>
              <a:rPr lang="ru-RU" sz="3200" b="1" dirty="0"/>
              <a:t> </a:t>
            </a:r>
            <a:r>
              <a:rPr lang="ru-RU" sz="3200" b="1" dirty="0" err="1"/>
              <a:t>визначальним</a:t>
            </a:r>
            <a:r>
              <a:rPr lang="ru-RU" sz="3200" b="1" dirty="0"/>
              <a:t> у </a:t>
            </a:r>
            <a:r>
              <a:rPr lang="ru-RU" sz="3200" b="1" dirty="0" err="1"/>
              <a:t>ліриці</a:t>
            </a:r>
            <a:r>
              <a:rPr lang="ru-RU" sz="3200" b="1" dirty="0"/>
              <a:t> є </a:t>
            </a:r>
            <a:r>
              <a:rPr lang="ru-RU" sz="3200" b="1" dirty="0">
                <a:solidFill>
                  <a:srgbClr val="FF0000"/>
                </a:solidFill>
              </a:rPr>
              <a:t>образ </a:t>
            </a:r>
            <a:r>
              <a:rPr lang="ru-RU" sz="3200" b="1" dirty="0" err="1">
                <a:solidFill>
                  <a:srgbClr val="FF0000"/>
                </a:solidFill>
              </a:rPr>
              <a:t>ліричного</a:t>
            </a:r>
            <a:r>
              <a:rPr lang="ru-RU" sz="3200" b="1" dirty="0">
                <a:solidFill>
                  <a:srgbClr val="FF0000"/>
                </a:solidFill>
              </a:rPr>
              <a:t> героя </a:t>
            </a:r>
            <a:r>
              <a:rPr lang="ru-RU" sz="3200" b="1" dirty="0">
                <a:solidFill>
                  <a:srgbClr val="002060"/>
                </a:solidFill>
              </a:rPr>
              <a:t>(часто – </a:t>
            </a:r>
            <a:r>
              <a:rPr lang="ru-RU" sz="3200" b="1" dirty="0" err="1">
                <a:solidFill>
                  <a:srgbClr val="002060"/>
                </a:solidFill>
              </a:rPr>
              <a:t>ліричне</a:t>
            </a:r>
            <a:r>
              <a:rPr lang="ru-RU" sz="3200" b="1" dirty="0">
                <a:solidFill>
                  <a:srgbClr val="002060"/>
                </a:solidFill>
              </a:rPr>
              <a:t> «Я»)</a:t>
            </a:r>
            <a:r>
              <a:rPr lang="ru-RU" sz="3200" b="1" dirty="0"/>
              <a:t>— </a:t>
            </a:r>
            <a:r>
              <a:rPr lang="ru-RU" sz="3200" b="1" dirty="0" err="1"/>
              <a:t>умовної</a:t>
            </a:r>
            <a:r>
              <a:rPr lang="ru-RU" sz="3200" b="1" dirty="0"/>
              <a:t> </a:t>
            </a:r>
            <a:r>
              <a:rPr lang="ru-RU" sz="3200" b="1" dirty="0" err="1"/>
              <a:t>дійової</a:t>
            </a:r>
            <a:r>
              <a:rPr lang="ru-RU" sz="3200" b="1" dirty="0"/>
              <a:t> особи, думки і </a:t>
            </a:r>
            <a:r>
              <a:rPr lang="ru-RU" sz="3200" b="1" dirty="0" err="1"/>
              <a:t>почуття</a:t>
            </a:r>
            <a:r>
              <a:rPr lang="ru-RU" sz="3200" b="1" dirty="0"/>
              <a:t> </a:t>
            </a:r>
            <a:r>
              <a:rPr lang="ru-RU" sz="3200" b="1" dirty="0" err="1"/>
              <a:t>якої</a:t>
            </a:r>
            <a:r>
              <a:rPr lang="ru-RU" sz="3200" b="1" dirty="0"/>
              <a:t> </a:t>
            </a:r>
            <a:r>
              <a:rPr lang="ru-RU" sz="3200" b="1" dirty="0" err="1"/>
              <a:t>розкриваються</a:t>
            </a:r>
            <a:r>
              <a:rPr lang="ru-RU" sz="3200" b="1" dirty="0"/>
              <a:t> у </a:t>
            </a:r>
            <a:r>
              <a:rPr lang="ru-RU" sz="3200" b="1" dirty="0" err="1"/>
              <a:t>лірич­ному</a:t>
            </a:r>
            <a:r>
              <a:rPr lang="ru-RU" sz="3200" b="1" dirty="0"/>
              <a:t> </a:t>
            </a:r>
            <a:r>
              <a:rPr lang="ru-RU" sz="3200" b="1" dirty="0" err="1"/>
              <a:t>творі</a:t>
            </a:r>
            <a:r>
              <a:rPr lang="ru-RU" sz="3200" b="1" dirty="0"/>
              <a:t>).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96874"/>
            <a:ext cx="3422154" cy="23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96794"/>
            <a:ext cx="1921227" cy="3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0805"/>
            <a:ext cx="2531502" cy="202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96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66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Способи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забезпечення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естетичного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впливу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художнього</a:t>
            </a:r>
            <a:r>
              <a:rPr lang="ru-RU" sz="3600" b="1" dirty="0">
                <a:solidFill>
                  <a:schemeClr val="bg1"/>
                </a:solidFill>
              </a:rPr>
              <a:t> тексту на </a:t>
            </a:r>
            <a:r>
              <a:rPr lang="ru-RU" sz="3600" b="1" dirty="0" err="1">
                <a:solidFill>
                  <a:schemeClr val="bg1"/>
                </a:solidFill>
              </a:rPr>
              <a:t>читача</a:t>
            </a:r>
            <a:r>
              <a:rPr lang="ru-RU" sz="36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       </a:t>
            </a:r>
            <a:r>
              <a:rPr lang="ru-RU" sz="2800" b="1" dirty="0" err="1"/>
              <a:t>Естетична</a:t>
            </a:r>
            <a:r>
              <a:rPr lang="ru-RU" sz="2800" b="1" dirty="0"/>
              <a:t> </a:t>
            </a:r>
            <a:r>
              <a:rPr lang="ru-RU" sz="2800" b="1" dirty="0" err="1"/>
              <a:t>сутність</a:t>
            </a:r>
            <a:r>
              <a:rPr lang="ru-RU" sz="2800" b="1" dirty="0"/>
              <a:t> </a:t>
            </a:r>
            <a:r>
              <a:rPr lang="ru-RU" sz="2800" b="1" dirty="0" err="1"/>
              <a:t>художнього</a:t>
            </a:r>
            <a:r>
              <a:rPr lang="ru-RU" sz="2800" b="1" dirty="0"/>
              <a:t> слова,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особлива</a:t>
            </a:r>
            <a:r>
              <a:rPr lang="ru-RU" sz="2800" b="1" dirty="0"/>
              <a:t> </a:t>
            </a:r>
            <a:r>
              <a:rPr lang="ru-RU" sz="2800" b="1" dirty="0" err="1"/>
              <a:t>енергетика</a:t>
            </a:r>
            <a:r>
              <a:rPr lang="ru-RU" sz="2800" b="1" dirty="0"/>
              <a:t> </a:t>
            </a:r>
            <a:r>
              <a:rPr lang="ru-RU" sz="2800" b="1" dirty="0" err="1"/>
              <a:t>найвиразніше</a:t>
            </a:r>
            <a:r>
              <a:rPr lang="ru-RU" sz="2800" b="1" dirty="0"/>
              <a:t> </a:t>
            </a:r>
            <a:r>
              <a:rPr lang="ru-RU" sz="2800" b="1" dirty="0" err="1"/>
              <a:t>виявляється</a:t>
            </a:r>
            <a:r>
              <a:rPr lang="ru-RU" sz="2800" b="1" dirty="0"/>
              <a:t> в </a:t>
            </a:r>
            <a:r>
              <a:rPr lang="ru-RU" sz="2800" b="1" dirty="0" err="1"/>
              <a:t>поезії</a:t>
            </a:r>
            <a:r>
              <a:rPr lang="ru-RU" sz="2800" b="1" dirty="0"/>
              <a:t> </a:t>
            </a:r>
            <a:r>
              <a:rPr lang="ru-RU" sz="2800" b="1" dirty="0" err="1"/>
              <a:t>завдяки</a:t>
            </a:r>
            <a:r>
              <a:rPr lang="ru-RU" sz="2800" b="1" dirty="0"/>
              <a:t> таким </a:t>
            </a:r>
            <a:r>
              <a:rPr lang="ru-RU" sz="2800" b="1" dirty="0" err="1"/>
              <a:t>рівням</a:t>
            </a:r>
            <a:r>
              <a:rPr lang="ru-RU" sz="2800" b="1" dirty="0"/>
              <a:t> </a:t>
            </a:r>
            <a:r>
              <a:rPr lang="ru-RU" sz="2800" b="1" dirty="0" err="1"/>
              <a:t>поетичного</a:t>
            </a:r>
            <a:r>
              <a:rPr lang="ru-RU" sz="2800" b="1" dirty="0"/>
              <a:t> </a:t>
            </a:r>
            <a:r>
              <a:rPr lang="ru-RU" sz="2800" b="1" dirty="0" err="1"/>
              <a:t>мовлення</a:t>
            </a:r>
            <a:r>
              <a:rPr lang="ru-RU" sz="2800" b="1" dirty="0"/>
              <a:t>:</a:t>
            </a:r>
          </a:p>
          <a:p>
            <a:endParaRPr lang="ru-RU" sz="2800" b="1" dirty="0"/>
          </a:p>
          <a:p>
            <a:pPr marL="457200" indent="-457200">
              <a:buFont typeface="+mj-lt"/>
              <a:buAutoNum type="arabicPeriod"/>
            </a:pPr>
            <a:r>
              <a:rPr lang="uk-UA" sz="2800" b="1" dirty="0"/>
              <a:t>ТРОПИ 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endParaRPr lang="uk-UA" sz="2400" b="1" dirty="0"/>
          </a:p>
          <a:p>
            <a:pPr marL="457200" indent="-457200">
              <a:buFont typeface="+mj-lt"/>
              <a:buAutoNum type="arabicPeriod"/>
            </a:pPr>
            <a:r>
              <a:rPr lang="uk-UA" sz="2800" b="1" dirty="0"/>
              <a:t>ФІГУРИ ПОЕТИЧНОГО СИНТАКСИСУ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dirty="0"/>
              <a:t>ФОНІЧНІ ЗАСОБИ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dirty="0"/>
              <a:t>ЛЕКСИКО-СЕМАНТИЧНІ ЗАСОБИ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5695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5ED16C-2B37-4BBC-B873-D84795209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" y="246011"/>
            <a:ext cx="9055174" cy="6365978"/>
          </a:xfrm>
        </p:spPr>
      </p:pic>
    </p:spTree>
    <p:extLst>
      <p:ext uri="{BB962C8B-B14F-4D97-AF65-F5344CB8AC3E}">
        <p14:creationId xmlns:p14="http://schemas.microsoft.com/office/powerpoint/2010/main" val="309884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D81D93DC-1F28-44DD-99D6-45A337930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4"/>
            <a:ext cx="9133285" cy="6821276"/>
          </a:xfrm>
        </p:spPr>
      </p:pic>
    </p:spTree>
    <p:extLst>
      <p:ext uri="{BB962C8B-B14F-4D97-AF65-F5344CB8AC3E}">
        <p14:creationId xmlns:p14="http://schemas.microsoft.com/office/powerpoint/2010/main" val="160253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F04270-D4DB-4043-A29E-D49071E15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" y="0"/>
            <a:ext cx="9153550" cy="6702227"/>
          </a:xfrm>
        </p:spPr>
      </p:pic>
    </p:spTree>
    <p:extLst>
      <p:ext uri="{BB962C8B-B14F-4D97-AF65-F5344CB8AC3E}">
        <p14:creationId xmlns:p14="http://schemas.microsoft.com/office/powerpoint/2010/main" val="261161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C97258-22AC-4E8C-8400-B2528B9B0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33220"/>
          </a:xfrm>
        </p:spPr>
      </p:pic>
    </p:spTree>
    <p:extLst>
      <p:ext uri="{BB962C8B-B14F-4D97-AF65-F5344CB8AC3E}">
        <p14:creationId xmlns:p14="http://schemas.microsoft.com/office/powerpoint/2010/main" val="197603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1E0E58C-782F-4A88-AA63-219C7C575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pPr eaLnBrk="1" hangingPunct="1"/>
            <a:r>
              <a:rPr lang="uk-UA" altLang="uk-UA" sz="3600" b="1">
                <a:solidFill>
                  <a:srgbClr val="CC3300"/>
                </a:solidFill>
              </a:rPr>
              <a:t>1. Поділити слова на склади:</a:t>
            </a:r>
            <a:endParaRPr lang="ru-RU" altLang="uk-UA" sz="3600" b="1">
              <a:solidFill>
                <a:srgbClr val="CC3300"/>
              </a:solidFill>
            </a:endParaRPr>
          </a:p>
        </p:txBody>
      </p:sp>
      <p:sp>
        <p:nvSpPr>
          <p:cNvPr id="5123" name="WordArt 3">
            <a:extLst>
              <a:ext uri="{FF2B5EF4-FFF2-40B4-BE49-F238E27FC236}">
                <a16:creationId xmlns:a16="http://schemas.microsoft.com/office/drawing/2014/main" id="{0A775E23-0F65-4A1A-AE30-47B68578BC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solidFill>
                  <a:schemeClr val="tx2"/>
                </a:solidFill>
                <a:latin typeface="Arial Black" panose="020B0A04020102020204" pitchFamily="34" charset="0"/>
              </a:rPr>
              <a:t>ПОРЯДОК ВИЗНАЧЕННЯ ВІРШОВОГО РОЗМІРУ</a:t>
            </a:r>
          </a:p>
        </p:txBody>
      </p:sp>
      <p:sp>
        <p:nvSpPr>
          <p:cNvPr id="5124" name="WordArt 4">
            <a:extLst>
              <a:ext uri="{FF2B5EF4-FFF2-40B4-BE49-F238E27FC236}">
                <a16:creationId xmlns:a16="http://schemas.microsoft.com/office/drawing/2014/main" id="{90ABD62E-ED02-4AD6-924C-B4F52EEAD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3276600"/>
            <a:ext cx="60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СА</a:t>
            </a:r>
          </a:p>
        </p:txBody>
      </p:sp>
      <p:sp>
        <p:nvSpPr>
          <p:cNvPr id="5125" name="WordArt 5">
            <a:extLst>
              <a:ext uri="{FF2B5EF4-FFF2-40B4-BE49-F238E27FC236}">
                <a16:creationId xmlns:a16="http://schemas.microsoft.com/office/drawing/2014/main" id="{DFBF2041-61E7-474A-9F41-C75D234990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9906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ДОК</a:t>
            </a:r>
          </a:p>
        </p:txBody>
      </p:sp>
      <p:sp>
        <p:nvSpPr>
          <p:cNvPr id="5126" name="WordArt 6">
            <a:extLst>
              <a:ext uri="{FF2B5EF4-FFF2-40B4-BE49-F238E27FC236}">
                <a16:creationId xmlns:a16="http://schemas.microsoft.com/office/drawing/2014/main" id="{F0B154BB-EE39-40BE-8A27-E3CA7B5B3D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276600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000000"/>
                </a:solidFill>
                <a:cs typeface="Arial" panose="020B0604020202020204" pitchFamily="34" charset="0"/>
              </a:rPr>
              <a:t>ВИШ</a:t>
            </a:r>
          </a:p>
        </p:txBody>
      </p:sp>
      <p:sp>
        <p:nvSpPr>
          <p:cNvPr id="5127" name="WordArt 7">
            <a:extLst>
              <a:ext uri="{FF2B5EF4-FFF2-40B4-BE49-F238E27FC236}">
                <a16:creationId xmlns:a16="http://schemas.microsoft.com/office/drawing/2014/main" id="{3C43CD66-33F8-4A61-B1DE-36FB70152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3276600"/>
            <a:ext cx="609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НЕ</a:t>
            </a:r>
          </a:p>
        </p:txBody>
      </p:sp>
      <p:sp>
        <p:nvSpPr>
          <p:cNvPr id="5128" name="WordArt 8">
            <a:extLst>
              <a:ext uri="{FF2B5EF4-FFF2-40B4-BE49-F238E27FC236}">
                <a16:creationId xmlns:a16="http://schemas.microsoft.com/office/drawing/2014/main" id="{074F7AD7-6D82-49A6-A45D-835357D592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3276600"/>
            <a:ext cx="609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КО</a:t>
            </a:r>
          </a:p>
        </p:txBody>
      </p:sp>
      <p:sp>
        <p:nvSpPr>
          <p:cNvPr id="5129" name="WordArt 9">
            <a:extLst>
              <a:ext uri="{FF2B5EF4-FFF2-40B4-BE49-F238E27FC236}">
                <a16:creationId xmlns:a16="http://schemas.microsoft.com/office/drawing/2014/main" id="{74F50A04-FC93-4D65-A68B-63F4705CD2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4600" y="3276600"/>
            <a:ext cx="68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ЛО</a:t>
            </a:r>
          </a:p>
        </p:txBody>
      </p:sp>
      <p:sp>
        <p:nvSpPr>
          <p:cNvPr id="5130" name="WordArt 10">
            <a:extLst>
              <a:ext uri="{FF2B5EF4-FFF2-40B4-BE49-F238E27FC236}">
                <a16:creationId xmlns:a16="http://schemas.microsoft.com/office/drawing/2014/main" id="{7C1CD5B5-C1DA-4E25-9367-A048F0C368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3276600"/>
            <a:ext cx="609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ХА</a:t>
            </a:r>
          </a:p>
        </p:txBody>
      </p:sp>
      <p:sp>
        <p:nvSpPr>
          <p:cNvPr id="5131" name="WordArt 11">
            <a:extLst>
              <a:ext uri="{FF2B5EF4-FFF2-40B4-BE49-F238E27FC236}">
                <a16:creationId xmlns:a16="http://schemas.microsoft.com/office/drawing/2014/main" id="{708B0011-D45F-472F-8A67-99B91F1C8D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533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ТИ</a:t>
            </a:r>
          </a:p>
        </p:txBody>
      </p:sp>
      <p:sp>
        <p:nvSpPr>
          <p:cNvPr id="5132" name="WordArt 18">
            <a:extLst>
              <a:ext uri="{FF2B5EF4-FFF2-40B4-BE49-F238E27FC236}">
                <a16:creationId xmlns:a16="http://schemas.microsoft.com/office/drawing/2014/main" id="{6FDEB09B-922F-4ECB-8DFC-B50D66A778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124200"/>
            <a:ext cx="9906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000000"/>
                </a:solidFill>
                <a:cs typeface="Arial" panose="020B0604020202020204" pitchFamily="34" charset="0"/>
              </a:rPr>
              <a:t>ВИЙ</a:t>
            </a:r>
          </a:p>
        </p:txBody>
      </p:sp>
      <p:sp>
        <p:nvSpPr>
          <p:cNvPr id="5133" name="Rectangle 20">
            <a:extLst>
              <a:ext uri="{FF2B5EF4-FFF2-40B4-BE49-F238E27FC236}">
                <a16:creationId xmlns:a16="http://schemas.microsoft.com/office/drawing/2014/main" id="{AB284B52-1996-4A34-9F23-37C109604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5037138"/>
            <a:ext cx="7375525" cy="1082675"/>
          </a:xfrm>
          <a:prstGeom prst="rect">
            <a:avLst/>
          </a:prstGeom>
          <a:solidFill>
            <a:srgbClr val="CC3300">
              <a:alpha val="34901"/>
            </a:srgbClr>
          </a:solidFill>
          <a:ln w="76200">
            <a:pattFill prst="wdUpDiag">
              <a:fgClr>
                <a:srgbClr val="CC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>
                <a:solidFill>
                  <a:srgbClr val="CC3300"/>
                </a:solidFill>
              </a:rPr>
              <a:t>УВАГА!!!</a:t>
            </a:r>
          </a:p>
          <a:p>
            <a:pPr algn="ctr" eaLnBrk="1" hangingPunct="1"/>
            <a:r>
              <a:rPr lang="uk-UA" altLang="uk-UA" sz="2000" b="1"/>
              <a:t>Прийменник або частка, у складі яких немає голосного, </a:t>
            </a:r>
          </a:p>
          <a:p>
            <a:pPr algn="ctr" eaLnBrk="1" hangingPunct="1"/>
            <a:r>
              <a:rPr lang="uk-UA" altLang="uk-UA" sz="2000" b="1"/>
              <a:t>    </a:t>
            </a:r>
            <a:r>
              <a:rPr lang="uk-UA" altLang="uk-UA" sz="2000" b="1">
                <a:solidFill>
                  <a:srgbClr val="CC3300"/>
                </a:solidFill>
              </a:rPr>
              <a:t>не утворює</a:t>
            </a:r>
            <a:r>
              <a:rPr lang="uk-UA" altLang="uk-UA" sz="2000" b="1"/>
              <a:t> окремого складу!</a:t>
            </a:r>
            <a:r>
              <a:rPr lang="ru-RU" altLang="uk-UA" sz="20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86579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Лірика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 (грец.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lyrikós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—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лірний; твір, виконаний під акомпанемент </a:t>
            </a:r>
            <a:r>
              <a:rPr lang="vi-VN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ліри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) — один із трьох, нарівні з епосом та драмою, родів художньої літератури та мистецтва, в якому у формі естетизованих переживань осмислюється сутність людського буття</a:t>
            </a:r>
            <a:r>
              <a:rPr lang="vi-VN" sz="3200" dirty="0"/>
              <a:t>.</a:t>
            </a:r>
            <a:endParaRPr lang="ru-RU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6E1F6F4-2089-449B-89F7-C5D26661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412330"/>
            <a:ext cx="4464497" cy="330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60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37E0C8D-A9F6-449E-A15D-142E65BD1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pPr eaLnBrk="1" hangingPunct="1"/>
            <a:r>
              <a:rPr lang="uk-UA" altLang="uk-UA" sz="3600" b="1">
                <a:solidFill>
                  <a:srgbClr val="CC3300"/>
                </a:solidFill>
              </a:rPr>
              <a:t>2. Поставити наголос (     ) у словах:</a:t>
            </a:r>
            <a:endParaRPr lang="ru-RU" altLang="uk-UA" sz="3600" b="1">
              <a:solidFill>
                <a:srgbClr val="CC3300"/>
              </a:solidFill>
            </a:endParaRPr>
          </a:p>
        </p:txBody>
      </p:sp>
      <p:sp>
        <p:nvSpPr>
          <p:cNvPr id="6147" name="WordArt 3">
            <a:extLst>
              <a:ext uri="{FF2B5EF4-FFF2-40B4-BE49-F238E27FC236}">
                <a16:creationId xmlns:a16="http://schemas.microsoft.com/office/drawing/2014/main" id="{CB12E4A1-15AF-4E3A-9173-54BDA5D1C7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solidFill>
                  <a:schemeClr val="tx2"/>
                </a:solidFill>
                <a:latin typeface="Arial Black" panose="020B0A04020102020204" pitchFamily="34" charset="0"/>
              </a:rPr>
              <a:t>ПОРЯДОК ВИЗНАЧЕННЯ ВІРШОВОГО РОЗМІРУ</a:t>
            </a:r>
          </a:p>
        </p:txBody>
      </p:sp>
      <p:sp>
        <p:nvSpPr>
          <p:cNvPr id="6148" name="WordArt 4">
            <a:extLst>
              <a:ext uri="{FF2B5EF4-FFF2-40B4-BE49-F238E27FC236}">
                <a16:creationId xmlns:a16="http://schemas.microsoft.com/office/drawing/2014/main" id="{FE25E8D7-1BDE-4C5D-9260-7AF396CC32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3276600"/>
            <a:ext cx="60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СА</a:t>
            </a:r>
          </a:p>
        </p:txBody>
      </p:sp>
      <p:sp>
        <p:nvSpPr>
          <p:cNvPr id="6149" name="WordArt 5">
            <a:extLst>
              <a:ext uri="{FF2B5EF4-FFF2-40B4-BE49-F238E27FC236}">
                <a16:creationId xmlns:a16="http://schemas.microsoft.com/office/drawing/2014/main" id="{A635F963-3F91-4A9F-98CD-2EED2DC0C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9906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ДОК</a:t>
            </a:r>
          </a:p>
        </p:txBody>
      </p:sp>
      <p:sp>
        <p:nvSpPr>
          <p:cNvPr id="6150" name="WordArt 6">
            <a:extLst>
              <a:ext uri="{FF2B5EF4-FFF2-40B4-BE49-F238E27FC236}">
                <a16:creationId xmlns:a16="http://schemas.microsoft.com/office/drawing/2014/main" id="{31B2FF3C-CBBF-4CFE-BBDA-D4F1012B29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276600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000000"/>
                </a:solidFill>
                <a:cs typeface="Arial" panose="020B0604020202020204" pitchFamily="34" charset="0"/>
              </a:rPr>
              <a:t>ВИШ</a:t>
            </a:r>
          </a:p>
        </p:txBody>
      </p:sp>
      <p:sp>
        <p:nvSpPr>
          <p:cNvPr id="6151" name="WordArt 7">
            <a:extLst>
              <a:ext uri="{FF2B5EF4-FFF2-40B4-BE49-F238E27FC236}">
                <a16:creationId xmlns:a16="http://schemas.microsoft.com/office/drawing/2014/main" id="{C3D707B2-9574-4B73-B15D-4CCD11A40D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3276600"/>
            <a:ext cx="609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НЕ</a:t>
            </a:r>
          </a:p>
        </p:txBody>
      </p:sp>
      <p:sp>
        <p:nvSpPr>
          <p:cNvPr id="6152" name="WordArt 8">
            <a:extLst>
              <a:ext uri="{FF2B5EF4-FFF2-40B4-BE49-F238E27FC236}">
                <a16:creationId xmlns:a16="http://schemas.microsoft.com/office/drawing/2014/main" id="{7048100B-4575-489E-91C2-221570A395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3276600"/>
            <a:ext cx="609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КО</a:t>
            </a:r>
          </a:p>
        </p:txBody>
      </p:sp>
      <p:sp>
        <p:nvSpPr>
          <p:cNvPr id="6153" name="WordArt 9">
            <a:extLst>
              <a:ext uri="{FF2B5EF4-FFF2-40B4-BE49-F238E27FC236}">
                <a16:creationId xmlns:a16="http://schemas.microsoft.com/office/drawing/2014/main" id="{AFEBCB76-2B82-42CE-B1AF-CCF43BF32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4600" y="3276600"/>
            <a:ext cx="68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ЛО</a:t>
            </a:r>
          </a:p>
        </p:txBody>
      </p:sp>
      <p:sp>
        <p:nvSpPr>
          <p:cNvPr id="6154" name="WordArt 10">
            <a:extLst>
              <a:ext uri="{FF2B5EF4-FFF2-40B4-BE49-F238E27FC236}">
                <a16:creationId xmlns:a16="http://schemas.microsoft.com/office/drawing/2014/main" id="{18283032-C137-4CD5-B413-8BC395481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3276600"/>
            <a:ext cx="609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ХА</a:t>
            </a:r>
          </a:p>
        </p:txBody>
      </p:sp>
      <p:sp>
        <p:nvSpPr>
          <p:cNvPr id="6155" name="AutoShape 13">
            <a:extLst>
              <a:ext uri="{FF2B5EF4-FFF2-40B4-BE49-F238E27FC236}">
                <a16:creationId xmlns:a16="http://schemas.microsoft.com/office/drawing/2014/main" id="{779E3C5D-7BE9-4DA6-B008-B39B09E1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052" y="12192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31" name="AutoShape 15">
            <a:extLst>
              <a:ext uri="{FF2B5EF4-FFF2-40B4-BE49-F238E27FC236}">
                <a16:creationId xmlns:a16="http://schemas.microsoft.com/office/drawing/2014/main" id="{6563BADF-7163-4A6E-A549-76CDADD99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36" name="AutoShape 20">
            <a:extLst>
              <a:ext uri="{FF2B5EF4-FFF2-40B4-BE49-F238E27FC236}">
                <a16:creationId xmlns:a16="http://schemas.microsoft.com/office/drawing/2014/main" id="{E6F1E879-94BA-4697-AB74-886823AA1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40" name="AutoShape 24">
            <a:extLst>
              <a:ext uri="{FF2B5EF4-FFF2-40B4-BE49-F238E27FC236}">
                <a16:creationId xmlns:a16="http://schemas.microsoft.com/office/drawing/2014/main" id="{CB78FFC7-A032-401A-A2E8-09A5F47DD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41" name="AutoShape 25">
            <a:extLst>
              <a:ext uri="{FF2B5EF4-FFF2-40B4-BE49-F238E27FC236}">
                <a16:creationId xmlns:a16="http://schemas.microsoft.com/office/drawing/2014/main" id="{8047DF1C-BCF1-435E-9ED5-166D8693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6160" name="WordArt 29">
            <a:extLst>
              <a:ext uri="{FF2B5EF4-FFF2-40B4-BE49-F238E27FC236}">
                <a16:creationId xmlns:a16="http://schemas.microsoft.com/office/drawing/2014/main" id="{D73F2F29-FC3A-4C44-AAFC-C7148AD6A8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124200"/>
            <a:ext cx="9906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000000"/>
                </a:solidFill>
                <a:cs typeface="Arial" panose="020B0604020202020204" pitchFamily="34" charset="0"/>
              </a:rPr>
              <a:t>ВИЙ</a:t>
            </a:r>
          </a:p>
        </p:txBody>
      </p:sp>
      <p:sp>
        <p:nvSpPr>
          <p:cNvPr id="6161" name="WordArt 30">
            <a:extLst>
              <a:ext uri="{FF2B5EF4-FFF2-40B4-BE49-F238E27FC236}">
                <a16:creationId xmlns:a16="http://schemas.microsoft.com/office/drawing/2014/main" id="{6B26267E-A7C1-4DE9-8957-926CDE53AD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533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ТИ</a:t>
            </a:r>
          </a:p>
        </p:txBody>
      </p:sp>
      <p:sp>
        <p:nvSpPr>
          <p:cNvPr id="6162" name="Rectangle 31">
            <a:extLst>
              <a:ext uri="{FF2B5EF4-FFF2-40B4-BE49-F238E27FC236}">
                <a16:creationId xmlns:a16="http://schemas.microsoft.com/office/drawing/2014/main" id="{E125A792-BE4B-4B1F-A427-CB821803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33900"/>
            <a:ext cx="8229600" cy="1541463"/>
          </a:xfrm>
          <a:prstGeom prst="rect">
            <a:avLst/>
          </a:prstGeom>
          <a:solidFill>
            <a:srgbClr val="CC3300">
              <a:alpha val="34901"/>
            </a:srgbClr>
          </a:solidFill>
          <a:ln w="76200">
            <a:pattFill prst="wdUpDiag">
              <a:fgClr>
                <a:srgbClr val="CC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>
                <a:solidFill>
                  <a:srgbClr val="CC3300"/>
                </a:solidFill>
              </a:rPr>
              <a:t>УВАГА!!!</a:t>
            </a:r>
          </a:p>
          <a:p>
            <a:pPr algn="ctr" eaLnBrk="1" hangingPunct="1"/>
            <a:endParaRPr lang="uk-UA" altLang="uk-UA" sz="800" b="1">
              <a:solidFill>
                <a:srgbClr val="CC3300"/>
              </a:solidFill>
            </a:endParaRPr>
          </a:p>
          <a:p>
            <a:pPr algn="ctr" eaLnBrk="1" hangingPunct="1"/>
            <a:r>
              <a:rPr lang="uk-UA" altLang="uk-UA" b="1">
                <a:solidFill>
                  <a:srgbClr val="CC3300"/>
                </a:solidFill>
              </a:rPr>
              <a:t>Одно- і двоскладові</a:t>
            </a:r>
            <a:r>
              <a:rPr lang="uk-UA" altLang="uk-UA" b="1"/>
              <a:t> слова можуть бути </a:t>
            </a:r>
            <a:r>
              <a:rPr lang="uk-UA" altLang="uk-UA" b="1">
                <a:solidFill>
                  <a:srgbClr val="CC3300"/>
                </a:solidFill>
              </a:rPr>
              <a:t>поза ритмічним наголосом</a:t>
            </a:r>
            <a:r>
              <a:rPr lang="uk-UA" altLang="uk-UA" b="1"/>
              <a:t>!</a:t>
            </a:r>
            <a:r>
              <a:rPr lang="ru-RU" altLang="uk-UA"/>
              <a:t> </a:t>
            </a:r>
          </a:p>
          <a:p>
            <a:pPr algn="ctr" eaLnBrk="1" hangingPunct="1"/>
            <a:endParaRPr lang="uk-UA" altLang="uk-UA" sz="800"/>
          </a:p>
          <a:p>
            <a:pPr algn="ctr" eaLnBrk="1" hangingPunct="1"/>
            <a:r>
              <a:rPr lang="uk-UA" altLang="uk-UA" b="1"/>
              <a:t>З метою збереження ритму </a:t>
            </a:r>
          </a:p>
          <a:p>
            <a:pPr algn="ctr" eaLnBrk="1" hangingPunct="1"/>
            <a:r>
              <a:rPr lang="uk-UA" altLang="uk-UA" b="1">
                <a:solidFill>
                  <a:srgbClr val="CC3300"/>
                </a:solidFill>
              </a:rPr>
              <a:t>наголос </a:t>
            </a:r>
            <a:r>
              <a:rPr lang="uk-UA" altLang="uk-UA" b="1"/>
              <a:t>у деяких словах</a:t>
            </a:r>
            <a:r>
              <a:rPr lang="uk-UA" altLang="uk-UA" b="1">
                <a:solidFill>
                  <a:srgbClr val="CC3300"/>
                </a:solidFill>
              </a:rPr>
              <a:t> може змінювати свою позицію</a:t>
            </a:r>
            <a:r>
              <a:rPr lang="uk-UA" altLang="uk-UA" b="1"/>
              <a:t>!</a:t>
            </a:r>
            <a:r>
              <a:rPr lang="ru-RU" altLang="uk-UA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DBB4365-F341-4C75-A468-E5F8CD947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8991600" cy="1143000"/>
          </a:xfrm>
        </p:spPr>
        <p:txBody>
          <a:bodyPr>
            <a:normAutofit fontScale="90000"/>
          </a:bodyPr>
          <a:lstStyle/>
          <a:p>
            <a:pPr marL="762000" indent="-762000" eaLnBrk="1" hangingPunct="1"/>
            <a:r>
              <a:rPr lang="uk-UA" altLang="uk-UA" sz="3600" b="1" dirty="0">
                <a:solidFill>
                  <a:srgbClr val="CC3300"/>
                </a:solidFill>
              </a:rPr>
              <a:t>3. Позначити наголошені (        )</a:t>
            </a:r>
            <a:br>
              <a:rPr lang="uk-UA" altLang="uk-UA" sz="3600" b="1" dirty="0">
                <a:solidFill>
                  <a:srgbClr val="CC3300"/>
                </a:solidFill>
              </a:rPr>
            </a:br>
            <a:r>
              <a:rPr lang="uk-UA" altLang="uk-UA" sz="3600" b="1" dirty="0">
                <a:solidFill>
                  <a:srgbClr val="CC3300"/>
                </a:solidFill>
              </a:rPr>
              <a:t>і ненаголошені (      ) склади:</a:t>
            </a:r>
            <a:endParaRPr lang="ru-RU" altLang="uk-UA" sz="3600" b="1" dirty="0">
              <a:solidFill>
                <a:srgbClr val="CC3300"/>
              </a:solidFill>
            </a:endParaRPr>
          </a:p>
        </p:txBody>
      </p:sp>
      <p:sp>
        <p:nvSpPr>
          <p:cNvPr id="7171" name="WordArt 3">
            <a:extLst>
              <a:ext uri="{FF2B5EF4-FFF2-40B4-BE49-F238E27FC236}">
                <a16:creationId xmlns:a16="http://schemas.microsoft.com/office/drawing/2014/main" id="{03E06D9B-C1D8-4753-A997-A8DCFCBAA3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solidFill>
                  <a:schemeClr val="tx2"/>
                </a:solidFill>
                <a:latin typeface="Arial Black" panose="020B0A04020102020204" pitchFamily="34" charset="0"/>
              </a:rPr>
              <a:t>ПОРЯДОК ВИЗНАЧЕННЯ ВІРШОВОГО РОЗМІРУ</a:t>
            </a:r>
          </a:p>
        </p:txBody>
      </p:sp>
      <p:sp>
        <p:nvSpPr>
          <p:cNvPr id="7172" name="WordArt 4">
            <a:extLst>
              <a:ext uri="{FF2B5EF4-FFF2-40B4-BE49-F238E27FC236}">
                <a16:creationId xmlns:a16="http://schemas.microsoft.com/office/drawing/2014/main" id="{124ADE16-3CC7-4D06-A07F-653B0CDA8F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3276600"/>
            <a:ext cx="60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СА</a:t>
            </a:r>
          </a:p>
        </p:txBody>
      </p:sp>
      <p:sp>
        <p:nvSpPr>
          <p:cNvPr id="7173" name="WordArt 5">
            <a:extLst>
              <a:ext uri="{FF2B5EF4-FFF2-40B4-BE49-F238E27FC236}">
                <a16:creationId xmlns:a16="http://schemas.microsoft.com/office/drawing/2014/main" id="{155A0812-CEF3-4CA8-9E3F-B33C745D9A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9906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ДОК</a:t>
            </a:r>
          </a:p>
        </p:txBody>
      </p:sp>
      <p:sp>
        <p:nvSpPr>
          <p:cNvPr id="7174" name="WordArt 6">
            <a:extLst>
              <a:ext uri="{FF2B5EF4-FFF2-40B4-BE49-F238E27FC236}">
                <a16:creationId xmlns:a16="http://schemas.microsoft.com/office/drawing/2014/main" id="{5BAB5A4F-E7A7-4D64-9AE6-A00DC856DE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276600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000000"/>
                </a:solidFill>
                <a:cs typeface="Arial" panose="020B0604020202020204" pitchFamily="34" charset="0"/>
              </a:rPr>
              <a:t>ВИШ</a:t>
            </a:r>
          </a:p>
        </p:txBody>
      </p:sp>
      <p:sp>
        <p:nvSpPr>
          <p:cNvPr id="7175" name="WordArt 7">
            <a:extLst>
              <a:ext uri="{FF2B5EF4-FFF2-40B4-BE49-F238E27FC236}">
                <a16:creationId xmlns:a16="http://schemas.microsoft.com/office/drawing/2014/main" id="{96A09D41-D1C0-41AB-80E2-31F45EF956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3276600"/>
            <a:ext cx="609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НЕ</a:t>
            </a:r>
          </a:p>
        </p:txBody>
      </p:sp>
      <p:sp>
        <p:nvSpPr>
          <p:cNvPr id="7176" name="WordArt 8">
            <a:extLst>
              <a:ext uri="{FF2B5EF4-FFF2-40B4-BE49-F238E27FC236}">
                <a16:creationId xmlns:a16="http://schemas.microsoft.com/office/drawing/2014/main" id="{28EBA769-E171-4C2B-BF60-F7371A2DB0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3276600"/>
            <a:ext cx="609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КО</a:t>
            </a:r>
          </a:p>
        </p:txBody>
      </p:sp>
      <p:sp>
        <p:nvSpPr>
          <p:cNvPr id="7177" name="WordArt 9">
            <a:extLst>
              <a:ext uri="{FF2B5EF4-FFF2-40B4-BE49-F238E27FC236}">
                <a16:creationId xmlns:a16="http://schemas.microsoft.com/office/drawing/2014/main" id="{B043E8CA-3BB8-433B-85D8-968FA158C6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4600" y="3276600"/>
            <a:ext cx="68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ЛО</a:t>
            </a:r>
          </a:p>
        </p:txBody>
      </p:sp>
      <p:sp>
        <p:nvSpPr>
          <p:cNvPr id="7178" name="WordArt 10">
            <a:extLst>
              <a:ext uri="{FF2B5EF4-FFF2-40B4-BE49-F238E27FC236}">
                <a16:creationId xmlns:a16="http://schemas.microsoft.com/office/drawing/2014/main" id="{A0A2BA4E-E09D-4E4A-A81B-2F9F1AD3B2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3276600"/>
            <a:ext cx="609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FF0000"/>
                </a:solidFill>
                <a:cs typeface="Arial" panose="020B0604020202020204" pitchFamily="34" charset="0"/>
              </a:rPr>
              <a:t>ХА</a:t>
            </a:r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D18D8685-1A67-4A4B-806C-60546505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256" name="AutoShape 16">
            <a:extLst>
              <a:ext uri="{FF2B5EF4-FFF2-40B4-BE49-F238E27FC236}">
                <a16:creationId xmlns:a16="http://schemas.microsoft.com/office/drawing/2014/main" id="{554EF0F7-E748-4D38-AAE6-2B2026B6857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48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57" name="AutoShape 17">
            <a:extLst>
              <a:ext uri="{FF2B5EF4-FFF2-40B4-BE49-F238E27FC236}">
                <a16:creationId xmlns:a16="http://schemas.microsoft.com/office/drawing/2014/main" id="{55D433CA-4AD2-46F9-8FB4-AE9171BDB2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59" name="Rectangle 19">
            <a:extLst>
              <a:ext uri="{FF2B5EF4-FFF2-40B4-BE49-F238E27FC236}">
                <a16:creationId xmlns:a16="http://schemas.microsoft.com/office/drawing/2014/main" id="{B9AB916F-3D63-458A-9FFD-91BB9D17C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260" name="Rectangle 20">
            <a:extLst>
              <a:ext uri="{FF2B5EF4-FFF2-40B4-BE49-F238E27FC236}">
                <a16:creationId xmlns:a16="http://schemas.microsoft.com/office/drawing/2014/main" id="{BE34E564-3FC5-49A2-8740-65EBFE715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261" name="Rectangle 21">
            <a:extLst>
              <a:ext uri="{FF2B5EF4-FFF2-40B4-BE49-F238E27FC236}">
                <a16:creationId xmlns:a16="http://schemas.microsoft.com/office/drawing/2014/main" id="{1A6FBD3C-3BD4-4101-8633-7C0F9BC6B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264" name="AutoShape 24">
            <a:extLst>
              <a:ext uri="{FF2B5EF4-FFF2-40B4-BE49-F238E27FC236}">
                <a16:creationId xmlns:a16="http://schemas.microsoft.com/office/drawing/2014/main" id="{7E2A5FD8-AB19-4F54-B909-B4ED16C8A5E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958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65" name="AutoShape 25">
            <a:extLst>
              <a:ext uri="{FF2B5EF4-FFF2-40B4-BE49-F238E27FC236}">
                <a16:creationId xmlns:a16="http://schemas.microsoft.com/office/drawing/2014/main" id="{DAFC53D8-9410-4F73-8779-6B639024101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66" name="AutoShape 26">
            <a:extLst>
              <a:ext uri="{FF2B5EF4-FFF2-40B4-BE49-F238E27FC236}">
                <a16:creationId xmlns:a16="http://schemas.microsoft.com/office/drawing/2014/main" id="{F109B639-5410-44F5-B679-14AF4482579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7192" name="WordArt 27">
            <a:extLst>
              <a:ext uri="{FF2B5EF4-FFF2-40B4-BE49-F238E27FC236}">
                <a16:creationId xmlns:a16="http://schemas.microsoft.com/office/drawing/2014/main" id="{49467B90-36D6-4701-82CB-BCA830FA5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124200"/>
            <a:ext cx="9906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000000"/>
                </a:solidFill>
                <a:cs typeface="Arial" panose="020B0604020202020204" pitchFamily="34" charset="0"/>
              </a:rPr>
              <a:t>ВИЙ</a:t>
            </a:r>
          </a:p>
        </p:txBody>
      </p:sp>
      <p:sp>
        <p:nvSpPr>
          <p:cNvPr id="7193" name="Rectangle 28">
            <a:extLst>
              <a:ext uri="{FF2B5EF4-FFF2-40B4-BE49-F238E27FC236}">
                <a16:creationId xmlns:a16="http://schemas.microsoft.com/office/drawing/2014/main" id="{4770BE06-64BA-437B-89FF-A51D62030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171575"/>
            <a:ext cx="609600" cy="228599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 dirty="0"/>
          </a:p>
        </p:txBody>
      </p:sp>
      <p:sp>
        <p:nvSpPr>
          <p:cNvPr id="7194" name="AutoShape 29">
            <a:extLst>
              <a:ext uri="{FF2B5EF4-FFF2-40B4-BE49-F238E27FC236}">
                <a16:creationId xmlns:a16="http://schemas.microsoft.com/office/drawing/2014/main" id="{725879E4-1B08-467F-A5FC-4336B71B2FB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9115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7195" name="WordArt 31">
            <a:extLst>
              <a:ext uri="{FF2B5EF4-FFF2-40B4-BE49-F238E27FC236}">
                <a16:creationId xmlns:a16="http://schemas.microsoft.com/office/drawing/2014/main" id="{FD57FF97-ABF5-4E18-971D-5F399F1341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533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C7EA661-CFD7-4B91-9658-EB58CCB03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pPr marL="762000" indent="-762000" eaLnBrk="1" hangingPunct="1"/>
            <a:r>
              <a:rPr lang="uk-UA" altLang="uk-UA" sz="3400" b="1">
                <a:solidFill>
                  <a:srgbClr val="CC3300"/>
                </a:solidFill>
              </a:rPr>
              <a:t>4. Визначити повторювані групи складів:</a:t>
            </a:r>
            <a:endParaRPr lang="ru-RU" altLang="uk-UA" sz="3400" b="1">
              <a:solidFill>
                <a:srgbClr val="CC3300"/>
              </a:solidFill>
            </a:endParaRPr>
          </a:p>
        </p:txBody>
      </p:sp>
      <p:sp>
        <p:nvSpPr>
          <p:cNvPr id="8195" name="WordArt 3">
            <a:extLst>
              <a:ext uri="{FF2B5EF4-FFF2-40B4-BE49-F238E27FC236}">
                <a16:creationId xmlns:a16="http://schemas.microsoft.com/office/drawing/2014/main" id="{4193F23E-CB7E-48B8-9223-62EFFCC7C0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solidFill>
                  <a:schemeClr val="tx2"/>
                </a:solidFill>
                <a:latin typeface="Arial Black" panose="020B0A04020102020204" pitchFamily="34" charset="0"/>
              </a:rPr>
              <a:t>ПОРЯДОК ВИЗНАЧЕННЯ ВІРШОВОГО РОЗМІРУ</a:t>
            </a:r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id="{500C2A3B-B018-44AA-AC15-B7AF79DBD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247D8F2-97E3-4211-AAF0-BFFDE43F7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8198" name="AutoShape 6">
            <a:extLst>
              <a:ext uri="{FF2B5EF4-FFF2-40B4-BE49-F238E27FC236}">
                <a16:creationId xmlns:a16="http://schemas.microsoft.com/office/drawing/2014/main" id="{F0EA100B-2E21-426D-BA64-BAFCD78CFFC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48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8977E0CF-3419-4D0A-B178-32092C0C3FD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708889B9-22DC-4A98-9094-B1FF37F6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DBCC915A-39E9-4475-A9E0-8ED252A65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7F7F9996-924A-4852-9957-6ADA1756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38732F37-D0A0-482B-AB0F-DA13F967B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8204" name="AutoShape 12">
            <a:extLst>
              <a:ext uri="{FF2B5EF4-FFF2-40B4-BE49-F238E27FC236}">
                <a16:creationId xmlns:a16="http://schemas.microsoft.com/office/drawing/2014/main" id="{C637C51B-86C6-46F6-9A31-8DCFAC03D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8205" name="AutoShape 13">
            <a:extLst>
              <a:ext uri="{FF2B5EF4-FFF2-40B4-BE49-F238E27FC236}">
                <a16:creationId xmlns:a16="http://schemas.microsoft.com/office/drawing/2014/main" id="{C7B46BE2-ACEF-42E5-867A-CB0193F4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8206" name="AutoShape 14">
            <a:extLst>
              <a:ext uri="{FF2B5EF4-FFF2-40B4-BE49-F238E27FC236}">
                <a16:creationId xmlns:a16="http://schemas.microsoft.com/office/drawing/2014/main" id="{F87D3ECE-50D5-4BF6-9F38-E784CDF49D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958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207" name="AutoShape 15">
            <a:extLst>
              <a:ext uri="{FF2B5EF4-FFF2-40B4-BE49-F238E27FC236}">
                <a16:creationId xmlns:a16="http://schemas.microsoft.com/office/drawing/2014/main" id="{6A98E802-FE73-4E3F-8A88-D6BF253FA93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31631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208" name="AutoShape 16">
            <a:extLst>
              <a:ext uri="{FF2B5EF4-FFF2-40B4-BE49-F238E27FC236}">
                <a16:creationId xmlns:a16="http://schemas.microsoft.com/office/drawing/2014/main" id="{333BE66A-21E9-4B7B-9E8D-64ADEA1E109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63A6B95-7C88-46C4-9416-C5FFB366B616}"/>
              </a:ext>
            </a:extLst>
          </p:cNvPr>
          <p:cNvCxnSpPr>
            <a:cxnSpLocks/>
          </p:cNvCxnSpPr>
          <p:nvPr/>
        </p:nvCxnSpPr>
        <p:spPr>
          <a:xfrm>
            <a:off x="2267744" y="2171700"/>
            <a:ext cx="0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7CF7095-E3E5-4AC2-829A-0E77B88ADD8A}"/>
              </a:ext>
            </a:extLst>
          </p:cNvPr>
          <p:cNvCxnSpPr>
            <a:cxnSpLocks/>
          </p:cNvCxnSpPr>
          <p:nvPr/>
        </p:nvCxnSpPr>
        <p:spPr>
          <a:xfrm>
            <a:off x="2267744" y="2209800"/>
            <a:ext cx="0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F4A219F-927B-4CFE-8026-624CE61B57DF}"/>
              </a:ext>
            </a:extLst>
          </p:cNvPr>
          <p:cNvCxnSpPr>
            <a:cxnSpLocks/>
          </p:cNvCxnSpPr>
          <p:nvPr/>
        </p:nvCxnSpPr>
        <p:spPr>
          <a:xfrm>
            <a:off x="4355976" y="2171700"/>
            <a:ext cx="0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56FA820-377A-4689-869E-25456AC42A14}"/>
              </a:ext>
            </a:extLst>
          </p:cNvPr>
          <p:cNvCxnSpPr>
            <a:cxnSpLocks/>
          </p:cNvCxnSpPr>
          <p:nvPr/>
        </p:nvCxnSpPr>
        <p:spPr>
          <a:xfrm>
            <a:off x="6387057" y="2171700"/>
            <a:ext cx="0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8B06F14-F232-4187-BC5F-B73F7F8DDBEF}"/>
              </a:ext>
            </a:extLst>
          </p:cNvPr>
          <p:cNvCxnSpPr>
            <a:cxnSpLocks/>
          </p:cNvCxnSpPr>
          <p:nvPr/>
        </p:nvCxnSpPr>
        <p:spPr>
          <a:xfrm>
            <a:off x="8139657" y="2171700"/>
            <a:ext cx="0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ACAAA1-3547-4483-BE1C-3BDA25346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pPr marL="762000" indent="-762000" eaLnBrk="1" hangingPunct="1"/>
            <a:r>
              <a:rPr lang="uk-UA" altLang="uk-UA" sz="3400" b="1">
                <a:solidFill>
                  <a:srgbClr val="CC3300"/>
                </a:solidFill>
              </a:rPr>
              <a:t>4. Визначити повторювані групи складів:</a:t>
            </a:r>
            <a:endParaRPr lang="ru-RU" altLang="uk-UA" sz="3400" b="1">
              <a:solidFill>
                <a:srgbClr val="CC3300"/>
              </a:solidFill>
            </a:endParaRPr>
          </a:p>
        </p:txBody>
      </p:sp>
      <p:sp>
        <p:nvSpPr>
          <p:cNvPr id="9219" name="WordArt 3">
            <a:extLst>
              <a:ext uri="{FF2B5EF4-FFF2-40B4-BE49-F238E27FC236}">
                <a16:creationId xmlns:a16="http://schemas.microsoft.com/office/drawing/2014/main" id="{95E56A0C-1FD4-4A54-98CB-6127858B4E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solidFill>
                  <a:schemeClr val="tx2"/>
                </a:solidFill>
                <a:latin typeface="Arial Black" panose="020B0A04020102020204" pitchFamily="34" charset="0"/>
              </a:rPr>
              <a:t>ПОРЯДОК ВИЗНАЧЕННЯ ВІРШОВОГО РОЗМІРУ</a:t>
            </a:r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id="{6EB1DB50-974F-4979-AE1D-BDBA53C8A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215F247-F1C4-4B48-9F46-A4DD87E5B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4C211A90-7A67-41D7-B119-39F964DCA3B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48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0EFF93FB-AFA2-4F07-BBA3-51D3E9227C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24" name="AutoShape 8">
            <a:extLst>
              <a:ext uri="{FF2B5EF4-FFF2-40B4-BE49-F238E27FC236}">
                <a16:creationId xmlns:a16="http://schemas.microsoft.com/office/drawing/2014/main" id="{5D027CDD-7ABB-4FFF-9510-F8E5A8CEB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40D84166-079D-4F9E-A60A-5BA604E1A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4E262665-68C0-43C6-8F49-F63D1F63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48837CE4-5765-4B19-B4D8-4A9BE89E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895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28" name="AutoShape 12">
            <a:extLst>
              <a:ext uri="{FF2B5EF4-FFF2-40B4-BE49-F238E27FC236}">
                <a16:creationId xmlns:a16="http://schemas.microsoft.com/office/drawing/2014/main" id="{0085F03C-BD47-431F-A2F1-B8991DC22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156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29" name="AutoShape 13">
            <a:extLst>
              <a:ext uri="{FF2B5EF4-FFF2-40B4-BE49-F238E27FC236}">
                <a16:creationId xmlns:a16="http://schemas.microsoft.com/office/drawing/2014/main" id="{AC336742-0C99-47E1-95E3-EF0D8C5C5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36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30" name="AutoShape 14">
            <a:extLst>
              <a:ext uri="{FF2B5EF4-FFF2-40B4-BE49-F238E27FC236}">
                <a16:creationId xmlns:a16="http://schemas.microsoft.com/office/drawing/2014/main" id="{E8CF1A72-40BE-44F2-BA99-E98320DC554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958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31" name="AutoShape 15">
            <a:extLst>
              <a:ext uri="{FF2B5EF4-FFF2-40B4-BE49-F238E27FC236}">
                <a16:creationId xmlns:a16="http://schemas.microsoft.com/office/drawing/2014/main" id="{DBA6B8F8-6C6F-42C0-AF4C-B963D5D4EE4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32" name="AutoShape 16">
            <a:extLst>
              <a:ext uri="{FF2B5EF4-FFF2-40B4-BE49-F238E27FC236}">
                <a16:creationId xmlns:a16="http://schemas.microsoft.com/office/drawing/2014/main" id="{88347E0D-1438-4D8B-BEA9-6B9C2BE51AA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438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37" name="AutoShape 21">
            <a:extLst>
              <a:ext uri="{FF2B5EF4-FFF2-40B4-BE49-F238E27FC236}">
                <a16:creationId xmlns:a16="http://schemas.microsoft.com/office/drawing/2014/main" id="{78346BDA-EC71-4328-AC86-0D8F75737F70}"/>
              </a:ext>
            </a:extLst>
          </p:cNvPr>
          <p:cNvSpPr>
            <a:spLocks/>
          </p:cNvSpPr>
          <p:nvPr/>
        </p:nvSpPr>
        <p:spPr bwMode="auto">
          <a:xfrm rot="-5400000">
            <a:off x="876300" y="2781300"/>
            <a:ext cx="609600" cy="1600200"/>
          </a:xfrm>
          <a:prstGeom prst="leftBrace">
            <a:avLst>
              <a:gd name="adj1" fmla="val 21875"/>
              <a:gd name="adj2" fmla="val 531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238" name="Rectangle 22">
            <a:extLst>
              <a:ext uri="{FF2B5EF4-FFF2-40B4-BE49-F238E27FC236}">
                <a16:creationId xmlns:a16="http://schemas.microsoft.com/office/drawing/2014/main" id="{C5674406-114B-41E9-8D72-2DEA2122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44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3200"/>
              <a:t>У ЦЬОМУ РЯДКУ 4 СТОПИ</a:t>
            </a:r>
            <a:endParaRPr lang="ru-RU" altLang="uk-UA" sz="3200"/>
          </a:p>
        </p:txBody>
      </p:sp>
      <p:sp>
        <p:nvSpPr>
          <p:cNvPr id="9239" name="Rectangle 23">
            <a:extLst>
              <a:ext uri="{FF2B5EF4-FFF2-40B4-BE49-F238E27FC236}">
                <a16:creationId xmlns:a16="http://schemas.microsoft.com/office/drawing/2014/main" id="{4CA4CE00-3C54-4A95-8F5A-070F919F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3200">
                <a:solidFill>
                  <a:srgbClr val="CC3300"/>
                </a:solidFill>
              </a:rPr>
              <a:t>СТОПА</a:t>
            </a:r>
            <a:endParaRPr lang="ru-RU" altLang="uk-UA" sz="3200">
              <a:solidFill>
                <a:srgbClr val="CC3300"/>
              </a:solidFill>
            </a:endParaRPr>
          </a:p>
        </p:txBody>
      </p:sp>
      <p:sp>
        <p:nvSpPr>
          <p:cNvPr id="9240" name="Line 25">
            <a:extLst>
              <a:ext uri="{FF2B5EF4-FFF2-40B4-BE49-F238E27FC236}">
                <a16:creationId xmlns:a16="http://schemas.microsoft.com/office/drawing/2014/main" id="{B89A60BF-B74B-440E-8C1F-19F9F09524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35814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41" name="Line 26">
            <a:extLst>
              <a:ext uri="{FF2B5EF4-FFF2-40B4-BE49-F238E27FC236}">
                <a16:creationId xmlns:a16="http://schemas.microsoft.com/office/drawing/2014/main" id="{D6B9269C-E696-430C-A11F-26DE71B0A6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34290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42" name="Line 27">
            <a:extLst>
              <a:ext uri="{FF2B5EF4-FFF2-40B4-BE49-F238E27FC236}">
                <a16:creationId xmlns:a16="http://schemas.microsoft.com/office/drawing/2014/main" id="{CCB93CDE-56F5-4C3A-AA81-EBC4F59DD7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352800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43" name="Line 28">
            <a:extLst>
              <a:ext uri="{FF2B5EF4-FFF2-40B4-BE49-F238E27FC236}">
                <a16:creationId xmlns:a16="http://schemas.microsoft.com/office/drawing/2014/main" id="{2C95BFA4-BACE-44F9-9A9B-E022CA23EC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429000"/>
            <a:ext cx="2743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44" name="AutoShape 2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D27FCFE-E5C9-4022-ADE3-F026446DC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1200"/>
            <a:ext cx="609600" cy="585788"/>
          </a:xfrm>
          <a:prstGeom prst="actionButtonHome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70D0F1D-CA8D-460E-AA67-BE3B7C5D7748}"/>
              </a:ext>
            </a:extLst>
          </p:cNvPr>
          <p:cNvCxnSpPr>
            <a:cxnSpLocks/>
          </p:cNvCxnSpPr>
          <p:nvPr/>
        </p:nvCxnSpPr>
        <p:spPr>
          <a:xfrm>
            <a:off x="2267744" y="2209800"/>
            <a:ext cx="0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4753958-9C9C-4C78-B37B-109D4D643CCF}"/>
              </a:ext>
            </a:extLst>
          </p:cNvPr>
          <p:cNvCxnSpPr>
            <a:cxnSpLocks/>
          </p:cNvCxnSpPr>
          <p:nvPr/>
        </p:nvCxnSpPr>
        <p:spPr>
          <a:xfrm>
            <a:off x="4419600" y="2228850"/>
            <a:ext cx="0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064D5C8-F88E-4631-AFAA-04C225AE2E88}"/>
              </a:ext>
            </a:extLst>
          </p:cNvPr>
          <p:cNvCxnSpPr>
            <a:cxnSpLocks/>
          </p:cNvCxnSpPr>
          <p:nvPr/>
        </p:nvCxnSpPr>
        <p:spPr>
          <a:xfrm>
            <a:off x="4419600" y="2209800"/>
            <a:ext cx="0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67BB746-72CB-4084-8CC4-93F4D5262B79}"/>
              </a:ext>
            </a:extLst>
          </p:cNvPr>
          <p:cNvCxnSpPr>
            <a:cxnSpLocks/>
          </p:cNvCxnSpPr>
          <p:nvPr/>
        </p:nvCxnSpPr>
        <p:spPr>
          <a:xfrm>
            <a:off x="6268244" y="2305050"/>
            <a:ext cx="0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0BFE2D0-9FA4-4EC6-B311-E979DE587471}"/>
              </a:ext>
            </a:extLst>
          </p:cNvPr>
          <p:cNvCxnSpPr>
            <a:cxnSpLocks/>
          </p:cNvCxnSpPr>
          <p:nvPr/>
        </p:nvCxnSpPr>
        <p:spPr>
          <a:xfrm>
            <a:off x="8058944" y="2228850"/>
            <a:ext cx="0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9">
            <a:extLst>
              <a:ext uri="{FF2B5EF4-FFF2-40B4-BE49-F238E27FC236}">
                <a16:creationId xmlns:a16="http://schemas.microsoft.com/office/drawing/2014/main" id="{CB26F40C-F7A8-4F26-B072-56278F7B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4">
            <a:extLst>
              <a:ext uri="{FF2B5EF4-FFF2-40B4-BE49-F238E27FC236}">
                <a16:creationId xmlns:a16="http://schemas.microsoft.com/office/drawing/2014/main" id="{A9018ACF-F52E-4523-8181-BE6FE7D6EB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990600"/>
            <a:ext cx="28194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latin typeface="Arial Black" panose="020B0A04020102020204" pitchFamily="34" charset="0"/>
              </a:rPr>
              <a:t>ЯМБ</a:t>
            </a: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E5376325-73EA-4C26-BB1E-DB06CA5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229600" cy="1524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uk-UA" altLang="uk-UA"/>
              <a:t> </a:t>
            </a:r>
            <a:r>
              <a:rPr lang="uk-UA" altLang="uk-UA" sz="3200" b="1">
                <a:solidFill>
                  <a:srgbClr val="CC3300"/>
                </a:solidFill>
              </a:rPr>
              <a:t>ДВО</a:t>
            </a:r>
            <a:r>
              <a:rPr lang="uk-UA" altLang="uk-UA" sz="3200" b="1"/>
              <a:t>СКЛАДОВИЙ ВІРШОВИЙ РОЗМІР</a:t>
            </a:r>
            <a:br>
              <a:rPr lang="uk-UA" altLang="uk-UA" sz="3200" b="1"/>
            </a:br>
            <a:r>
              <a:rPr lang="uk-UA" altLang="uk-UA" sz="3200" b="1"/>
              <a:t>З НАГОЛОСОМ НА </a:t>
            </a:r>
            <a:r>
              <a:rPr lang="uk-UA" altLang="uk-UA" sz="3200" b="1">
                <a:solidFill>
                  <a:srgbClr val="CC3300"/>
                </a:solidFill>
              </a:rPr>
              <a:t>ДРУГОМУ</a:t>
            </a:r>
            <a:r>
              <a:rPr lang="uk-UA" altLang="uk-UA" sz="3200" b="1"/>
              <a:t> СКЛАДІ</a:t>
            </a:r>
            <a:endParaRPr lang="ru-RU" altLang="uk-UA" sz="3200" b="1"/>
          </a:p>
        </p:txBody>
      </p:sp>
      <p:sp>
        <p:nvSpPr>
          <p:cNvPr id="10245" name="AutoShape 7">
            <a:extLst>
              <a:ext uri="{FF2B5EF4-FFF2-40B4-BE49-F238E27FC236}">
                <a16:creationId xmlns:a16="http://schemas.microsoft.com/office/drawing/2014/main" id="{899212A6-D643-437D-A47B-A1278B012E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29000" y="4572000"/>
            <a:ext cx="1143000" cy="1143000"/>
          </a:xfrm>
          <a:custGeom>
            <a:avLst/>
            <a:gdLst>
              <a:gd name="T0" fmla="*/ 571500 w 21600"/>
              <a:gd name="T1" fmla="*/ 0 h 21600"/>
              <a:gd name="T2" fmla="*/ 142875 w 21600"/>
              <a:gd name="T3" fmla="*/ 571500 h 21600"/>
              <a:gd name="T4" fmla="*/ 571500 w 21600"/>
              <a:gd name="T5" fmla="*/ 285750 h 21600"/>
              <a:gd name="T6" fmla="*/ 1000125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46" name="AutoShape 8">
            <a:extLst>
              <a:ext uri="{FF2B5EF4-FFF2-40B4-BE49-F238E27FC236}">
                <a16:creationId xmlns:a16="http://schemas.microsoft.com/office/drawing/2014/main" id="{C1B3C4AE-3675-4A7A-9201-78DE2697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3434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247" name="Rectangle 9">
            <a:extLst>
              <a:ext uri="{FF2B5EF4-FFF2-40B4-BE49-F238E27FC236}">
                <a16:creationId xmlns:a16="http://schemas.microsoft.com/office/drawing/2014/main" id="{64BC0689-234F-42BE-A359-999A4231A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762000" cy="3048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248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194744D-4F8C-45ED-9E7F-86D728294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533400" cy="509588"/>
          </a:xfrm>
          <a:prstGeom prst="actionButtonHome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9">
            <a:extLst>
              <a:ext uri="{FF2B5EF4-FFF2-40B4-BE49-F238E27FC236}">
                <a16:creationId xmlns:a16="http://schemas.microsoft.com/office/drawing/2014/main" id="{49179952-6B10-4900-84F0-0A1ED9075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">
            <a:extLst>
              <a:ext uri="{FF2B5EF4-FFF2-40B4-BE49-F238E27FC236}">
                <a16:creationId xmlns:a16="http://schemas.microsoft.com/office/drawing/2014/main" id="{6B8FBC1F-85F6-4C38-9459-3F75B6C0C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838200"/>
            <a:ext cx="44196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latin typeface="Arial Black" panose="020B0A04020102020204" pitchFamily="34" charset="0"/>
              </a:rPr>
              <a:t>ПІРИХІЙ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BB9ECE0C-287D-4312-81DC-BBD2E88ED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382000" cy="2286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uk-UA" altLang="uk-UA" sz="4000"/>
              <a:t> </a:t>
            </a:r>
            <a:r>
              <a:rPr lang="uk-UA" altLang="uk-UA" sz="3200" b="1">
                <a:solidFill>
                  <a:srgbClr val="CC3300"/>
                </a:solidFill>
              </a:rPr>
              <a:t>ДОПОМІЖНИЙ</a:t>
            </a:r>
            <a:r>
              <a:rPr lang="uk-UA" altLang="uk-UA" sz="3200" b="1"/>
              <a:t> </a:t>
            </a:r>
            <a:br>
              <a:rPr lang="uk-UA" altLang="uk-UA" sz="3200" b="1"/>
            </a:br>
            <a:r>
              <a:rPr lang="uk-UA" altLang="uk-UA" sz="3200" b="1">
                <a:solidFill>
                  <a:srgbClr val="CC3300"/>
                </a:solidFill>
              </a:rPr>
              <a:t>ДВО</a:t>
            </a:r>
            <a:r>
              <a:rPr lang="uk-UA" altLang="uk-UA" sz="3200" b="1"/>
              <a:t>СКЛАДОВИЙ ВІРШОВИЙ РОЗМІР</a:t>
            </a:r>
            <a:br>
              <a:rPr lang="uk-UA" altLang="uk-UA" sz="3200" b="1"/>
            </a:br>
            <a:r>
              <a:rPr lang="uk-UA" altLang="uk-UA" sz="3200" b="1"/>
              <a:t>З </a:t>
            </a:r>
            <a:r>
              <a:rPr lang="uk-UA" altLang="uk-UA" sz="3200" b="1">
                <a:solidFill>
                  <a:srgbClr val="CC3300"/>
                </a:solidFill>
              </a:rPr>
              <a:t>ОБОМА НЕНАГОЛОШЕНИМИ</a:t>
            </a:r>
            <a:r>
              <a:rPr lang="uk-UA" altLang="uk-UA" sz="3200" b="1"/>
              <a:t> СКЛАДАМИ</a:t>
            </a:r>
            <a:endParaRPr lang="ru-RU" altLang="uk-UA" sz="3200" b="1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214DCAA3-1DF0-4D2C-B7CE-C8558D37C53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8200" y="4572000"/>
            <a:ext cx="1143000" cy="1143000"/>
          </a:xfrm>
          <a:custGeom>
            <a:avLst/>
            <a:gdLst>
              <a:gd name="T0" fmla="*/ 571500 w 21600"/>
              <a:gd name="T1" fmla="*/ 0 h 21600"/>
              <a:gd name="T2" fmla="*/ 142875 w 21600"/>
              <a:gd name="T3" fmla="*/ 571500 h 21600"/>
              <a:gd name="T4" fmla="*/ 571500 w 21600"/>
              <a:gd name="T5" fmla="*/ 285750 h 21600"/>
              <a:gd name="T6" fmla="*/ 1000125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270" name="AutoShape 8">
            <a:extLst>
              <a:ext uri="{FF2B5EF4-FFF2-40B4-BE49-F238E27FC236}">
                <a16:creationId xmlns:a16="http://schemas.microsoft.com/office/drawing/2014/main" id="{A350CB1A-BB92-4A3A-A2CF-E26E58A63DB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52800" y="4572000"/>
            <a:ext cx="1143000" cy="1143000"/>
          </a:xfrm>
          <a:custGeom>
            <a:avLst/>
            <a:gdLst>
              <a:gd name="T0" fmla="*/ 571500 w 21600"/>
              <a:gd name="T1" fmla="*/ 0 h 21600"/>
              <a:gd name="T2" fmla="*/ 142875 w 21600"/>
              <a:gd name="T3" fmla="*/ 571500 h 21600"/>
              <a:gd name="T4" fmla="*/ 571500 w 21600"/>
              <a:gd name="T5" fmla="*/ 285750 h 21600"/>
              <a:gd name="T6" fmla="*/ 1000125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271" name="AutoShap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FDE316C-8098-4D2F-A0E4-8A6D437B9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533400" cy="509588"/>
          </a:xfrm>
          <a:prstGeom prst="actionButtonHome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>
            <a:extLst>
              <a:ext uri="{FF2B5EF4-FFF2-40B4-BE49-F238E27FC236}">
                <a16:creationId xmlns:a16="http://schemas.microsoft.com/office/drawing/2014/main" id="{2E4E9443-B22A-423F-B0F5-F008751A4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685800"/>
            <a:ext cx="2667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ПРИКЛАД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1B4C146C-8C51-445E-BDEF-91776E83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79644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4000"/>
              <a:t>І знов лежить безмірний шлях</a:t>
            </a:r>
            <a:endParaRPr lang="ru-RU" altLang="uk-UA" sz="4000"/>
          </a:p>
          <a:p>
            <a:pPr eaLnBrk="1" hangingPunct="1"/>
            <a:r>
              <a:rPr lang="uk-UA" altLang="uk-UA" sz="4000"/>
              <a:t>Добра, роботи, сподівання,</a:t>
            </a:r>
            <a:endParaRPr lang="ru-RU" altLang="uk-UA" sz="4000"/>
          </a:p>
          <a:p>
            <a:pPr eaLnBrk="1" hangingPunct="1"/>
            <a:r>
              <a:rPr lang="uk-UA" altLang="uk-UA" sz="4000"/>
              <a:t>Бо є глибінь і вись в піснях,</a:t>
            </a:r>
          </a:p>
          <a:p>
            <a:pPr eaLnBrk="1" hangingPunct="1"/>
            <a:r>
              <a:rPr lang="uk-UA" altLang="uk-UA" sz="4000"/>
              <a:t>В руках – жага, в душі – кохання.</a:t>
            </a:r>
          </a:p>
          <a:p>
            <a:pPr eaLnBrk="1" hangingPunct="1"/>
            <a:endParaRPr lang="uk-UA" altLang="uk-UA" sz="2000"/>
          </a:p>
          <a:p>
            <a:pPr eaLnBrk="1" hangingPunct="1"/>
            <a:r>
              <a:rPr lang="uk-UA" altLang="uk-UA" sz="2000"/>
              <a:t>М.Стельмах</a:t>
            </a:r>
            <a:r>
              <a:rPr lang="ru-RU" altLang="uk-UA" sz="200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>
            <a:extLst>
              <a:ext uri="{FF2B5EF4-FFF2-40B4-BE49-F238E27FC236}">
                <a16:creationId xmlns:a16="http://schemas.microsoft.com/office/drawing/2014/main" id="{9411209F-1B7F-46CE-9CB1-3D5E0598A8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6096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КОНТРОЛЬНА КАРТКА</a:t>
            </a:r>
          </a:p>
        </p:txBody>
      </p:sp>
      <p:graphicFrame>
        <p:nvGraphicFramePr>
          <p:cNvPr id="28804" name="Group 132">
            <a:extLst>
              <a:ext uri="{FF2B5EF4-FFF2-40B4-BE49-F238E27FC236}">
                <a16:creationId xmlns:a16="http://schemas.microsoft.com/office/drawing/2014/main" id="{F3545CF8-B99B-4358-9476-CB6B05EACC02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133600"/>
          <a:ext cx="8839200" cy="2641600"/>
        </p:xfrm>
        <a:graphic>
          <a:graphicData uri="http://schemas.openxmlformats.org/drawingml/2006/table">
            <a:tbl>
              <a:tblPr/>
              <a:tblGrid>
                <a:gridCol w="982663">
                  <a:extLst>
                    <a:ext uri="{9D8B030D-6E8A-4147-A177-3AD203B41FA5}">
                      <a16:colId xmlns:a16="http://schemas.microsoft.com/office/drawing/2014/main" val="2391288229"/>
                    </a:ext>
                  </a:extLst>
                </a:gridCol>
                <a:gridCol w="982662">
                  <a:extLst>
                    <a:ext uri="{9D8B030D-6E8A-4147-A177-3AD203B41FA5}">
                      <a16:colId xmlns:a16="http://schemas.microsoft.com/office/drawing/2014/main" val="93960429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43882552"/>
                    </a:ext>
                  </a:extLst>
                </a:gridCol>
                <a:gridCol w="982663">
                  <a:extLst>
                    <a:ext uri="{9D8B030D-6E8A-4147-A177-3AD203B41FA5}">
                      <a16:colId xmlns:a16="http://schemas.microsoft.com/office/drawing/2014/main" val="698030855"/>
                    </a:ext>
                  </a:extLst>
                </a:gridCol>
                <a:gridCol w="982662">
                  <a:extLst>
                    <a:ext uri="{9D8B030D-6E8A-4147-A177-3AD203B41FA5}">
                      <a16:colId xmlns:a16="http://schemas.microsoft.com/office/drawing/2014/main" val="2803578338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4087652978"/>
                    </a:ext>
                  </a:extLst>
                </a:gridCol>
                <a:gridCol w="982663">
                  <a:extLst>
                    <a:ext uri="{9D8B030D-6E8A-4147-A177-3AD203B41FA5}">
                      <a16:colId xmlns:a16="http://schemas.microsoft.com/office/drawing/2014/main" val="2839421541"/>
                    </a:ext>
                  </a:extLst>
                </a:gridCol>
                <a:gridCol w="982662">
                  <a:extLst>
                    <a:ext uri="{9D8B030D-6E8A-4147-A177-3AD203B41FA5}">
                      <a16:colId xmlns:a16="http://schemas.microsoft.com/office/drawing/2014/main" val="350115144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1776973603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знов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ле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жить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без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мір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ний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шлях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411259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Доб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ра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бо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спо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ді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ван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ня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517166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є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гли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бінь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вись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  піс 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нях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86464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   ру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ках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жа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га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   ду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ші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хан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ня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978324"/>
                  </a:ext>
                </a:extLst>
              </a:tr>
            </a:tbl>
          </a:graphicData>
        </a:graphic>
      </p:graphicFrame>
      <p:sp>
        <p:nvSpPr>
          <p:cNvPr id="13367" name="Line 89">
            <a:extLst>
              <a:ext uri="{FF2B5EF4-FFF2-40B4-BE49-F238E27FC236}">
                <a16:creationId xmlns:a16="http://schemas.microsoft.com/office/drawing/2014/main" id="{375D217B-39C9-4935-BB00-600EF46D9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143000"/>
            <a:ext cx="0" cy="3886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8" name="Line 90">
            <a:extLst>
              <a:ext uri="{FF2B5EF4-FFF2-40B4-BE49-F238E27FC236}">
                <a16:creationId xmlns:a16="http://schemas.microsoft.com/office/drawing/2014/main" id="{C1D0634D-66C9-4D26-A1AD-D649C2CD4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143000"/>
            <a:ext cx="0" cy="3886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9" name="Line 91">
            <a:extLst>
              <a:ext uri="{FF2B5EF4-FFF2-40B4-BE49-F238E27FC236}">
                <a16:creationId xmlns:a16="http://schemas.microsoft.com/office/drawing/2014/main" id="{9CD1CF85-F3C6-4A70-96A5-D16872C68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143000"/>
            <a:ext cx="0" cy="3886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0" name="Line 92">
            <a:extLst>
              <a:ext uri="{FF2B5EF4-FFF2-40B4-BE49-F238E27FC236}">
                <a16:creationId xmlns:a16="http://schemas.microsoft.com/office/drawing/2014/main" id="{06B2BB9D-CF70-4152-83BF-560E96C5C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143000"/>
            <a:ext cx="0" cy="3886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1" name="AutoShape 93">
            <a:extLst>
              <a:ext uri="{FF2B5EF4-FFF2-40B4-BE49-F238E27FC236}">
                <a16:creationId xmlns:a16="http://schemas.microsoft.com/office/drawing/2014/main" id="{26737D0E-58C4-42A5-A8A4-6BCDF3A2A1B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72" name="AutoShape 94">
            <a:extLst>
              <a:ext uri="{FF2B5EF4-FFF2-40B4-BE49-F238E27FC236}">
                <a16:creationId xmlns:a16="http://schemas.microsoft.com/office/drawing/2014/main" id="{58E06B25-AF9B-4AE2-98C7-67CB12FAED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3622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73" name="AutoShape 95">
            <a:extLst>
              <a:ext uri="{FF2B5EF4-FFF2-40B4-BE49-F238E27FC236}">
                <a16:creationId xmlns:a16="http://schemas.microsoft.com/office/drawing/2014/main" id="{D2FD3443-D726-4983-AFA2-9478E1045A8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672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74" name="AutoShape 96">
            <a:extLst>
              <a:ext uri="{FF2B5EF4-FFF2-40B4-BE49-F238E27FC236}">
                <a16:creationId xmlns:a16="http://schemas.microsoft.com/office/drawing/2014/main" id="{AEB5054C-44CB-409E-98A2-0B9C9F51CF6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722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75" name="AutoShape 97">
            <a:extLst>
              <a:ext uri="{FF2B5EF4-FFF2-40B4-BE49-F238E27FC236}">
                <a16:creationId xmlns:a16="http://schemas.microsoft.com/office/drawing/2014/main" id="{8290A177-29A3-4C01-804A-D088157E3D0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76" name="AutoShape 98">
            <a:extLst>
              <a:ext uri="{FF2B5EF4-FFF2-40B4-BE49-F238E27FC236}">
                <a16:creationId xmlns:a16="http://schemas.microsoft.com/office/drawing/2014/main" id="{DEEE4777-E355-411F-897A-FBDF579B0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377" name="AutoShape 99">
            <a:extLst>
              <a:ext uri="{FF2B5EF4-FFF2-40B4-BE49-F238E27FC236}">
                <a16:creationId xmlns:a16="http://schemas.microsoft.com/office/drawing/2014/main" id="{4DC43B61-5801-4CD7-AB3F-A556FC7D6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219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378" name="AutoShape 100">
            <a:extLst>
              <a:ext uri="{FF2B5EF4-FFF2-40B4-BE49-F238E27FC236}">
                <a16:creationId xmlns:a16="http://schemas.microsoft.com/office/drawing/2014/main" id="{0000A11D-81F1-460A-BBA2-83ED11F56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219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379" name="AutoShape 101">
            <a:extLst>
              <a:ext uri="{FF2B5EF4-FFF2-40B4-BE49-F238E27FC236}">
                <a16:creationId xmlns:a16="http://schemas.microsoft.com/office/drawing/2014/main" id="{B6CA7511-3960-4977-B25A-73454B6F7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219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380" name="Rectangle 102">
            <a:extLst>
              <a:ext uri="{FF2B5EF4-FFF2-40B4-BE49-F238E27FC236}">
                <a16:creationId xmlns:a16="http://schemas.microsoft.com/office/drawing/2014/main" id="{01AD248B-80F2-4B11-9416-065173F7D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381" name="Rectangle 103">
            <a:extLst>
              <a:ext uri="{FF2B5EF4-FFF2-40B4-BE49-F238E27FC236}">
                <a16:creationId xmlns:a16="http://schemas.microsoft.com/office/drawing/2014/main" id="{861AFFEE-C5E9-4926-9F22-E10F152B1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382" name="Rectangle 104">
            <a:extLst>
              <a:ext uri="{FF2B5EF4-FFF2-40B4-BE49-F238E27FC236}">
                <a16:creationId xmlns:a16="http://schemas.microsoft.com/office/drawing/2014/main" id="{0D203756-374D-48EC-B9B7-F320DA3EF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383" name="Rectangle 105">
            <a:extLst>
              <a:ext uri="{FF2B5EF4-FFF2-40B4-BE49-F238E27FC236}">
                <a16:creationId xmlns:a16="http://schemas.microsoft.com/office/drawing/2014/main" id="{560FC5F4-52A4-473C-8518-D5EC3C835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384" name="Rectangle 106">
            <a:extLst>
              <a:ext uri="{FF2B5EF4-FFF2-40B4-BE49-F238E27FC236}">
                <a16:creationId xmlns:a16="http://schemas.microsoft.com/office/drawing/2014/main" id="{78D393E0-BBB0-486C-AF73-826A17CFF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5626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/>
              <a:t>ПІРИХІЙ</a:t>
            </a:r>
            <a:endParaRPr lang="ru-RU" altLang="uk-UA" sz="2000" b="1"/>
          </a:p>
        </p:txBody>
      </p:sp>
      <p:sp>
        <p:nvSpPr>
          <p:cNvPr id="13385" name="Oval 109">
            <a:extLst>
              <a:ext uri="{FF2B5EF4-FFF2-40B4-BE49-F238E27FC236}">
                <a16:creationId xmlns:a16="http://schemas.microsoft.com/office/drawing/2014/main" id="{E13BB1EE-6993-4ED7-9F23-1EE2403AA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381000" cy="381000"/>
          </a:xfrm>
          <a:prstGeom prst="ellipse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386" name="Oval 110">
            <a:extLst>
              <a:ext uri="{FF2B5EF4-FFF2-40B4-BE49-F238E27FC236}">
                <a16:creationId xmlns:a16="http://schemas.microsoft.com/office/drawing/2014/main" id="{8893AEEA-A2EA-4E2E-948F-CA5A1DF93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191000"/>
            <a:ext cx="381000" cy="381000"/>
          </a:xfrm>
          <a:prstGeom prst="ellipse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387" name="Oval 111">
            <a:extLst>
              <a:ext uri="{FF2B5EF4-FFF2-40B4-BE49-F238E27FC236}">
                <a16:creationId xmlns:a16="http://schemas.microsoft.com/office/drawing/2014/main" id="{91E70D43-53B4-4D4C-AE12-F9F28D874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14800"/>
            <a:ext cx="457200" cy="457200"/>
          </a:xfrm>
          <a:prstGeom prst="ellipse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388" name="Rectangle 112">
            <a:extLst>
              <a:ext uri="{FF2B5EF4-FFF2-40B4-BE49-F238E27FC236}">
                <a16:creationId xmlns:a16="http://schemas.microsoft.com/office/drawing/2014/main" id="{F1E105AD-CFAE-4619-B82F-1876FD69B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562600"/>
            <a:ext cx="3733800" cy="762000"/>
          </a:xfrm>
          <a:prstGeom prst="rect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>
                <a:solidFill>
                  <a:srgbClr val="CC3300"/>
                </a:solidFill>
              </a:rPr>
              <a:t>Прийменник</a:t>
            </a:r>
            <a:r>
              <a:rPr lang="uk-UA" altLang="uk-UA" b="1"/>
              <a:t>, </a:t>
            </a:r>
          </a:p>
          <a:p>
            <a:pPr algn="ctr" eaLnBrk="1" hangingPunct="1"/>
            <a:r>
              <a:rPr lang="uk-UA" altLang="uk-UA" b="1"/>
              <a:t>у складі якого </a:t>
            </a:r>
            <a:r>
              <a:rPr lang="uk-UA" altLang="uk-UA" b="1">
                <a:solidFill>
                  <a:srgbClr val="CC3300"/>
                </a:solidFill>
              </a:rPr>
              <a:t>немає голосного</a:t>
            </a:r>
            <a:endParaRPr lang="ru-RU" altLang="uk-UA" b="1">
              <a:solidFill>
                <a:srgbClr val="CC3300"/>
              </a:solidFill>
            </a:endParaRPr>
          </a:p>
        </p:txBody>
      </p:sp>
      <p:sp>
        <p:nvSpPr>
          <p:cNvPr id="13389" name="Line 113">
            <a:extLst>
              <a:ext uri="{FF2B5EF4-FFF2-40B4-BE49-F238E27FC236}">
                <a16:creationId xmlns:a16="http://schemas.microsoft.com/office/drawing/2014/main" id="{B35380D2-8F16-48EB-A06F-7DCF6AC3E8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" y="4495800"/>
            <a:ext cx="1676400" cy="1066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90" name="Line 114">
            <a:extLst>
              <a:ext uri="{FF2B5EF4-FFF2-40B4-BE49-F238E27FC236}">
                <a16:creationId xmlns:a16="http://schemas.microsoft.com/office/drawing/2014/main" id="{D0CD1983-FBC0-4762-A304-6E3CC13ABB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495800"/>
            <a:ext cx="1905000" cy="1066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91" name="Line 115">
            <a:extLst>
              <a:ext uri="{FF2B5EF4-FFF2-40B4-BE49-F238E27FC236}">
                <a16:creationId xmlns:a16="http://schemas.microsoft.com/office/drawing/2014/main" id="{D0A6BF4B-5DD8-4ADB-BCC5-D9C849EC7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3810000"/>
            <a:ext cx="3962400" cy="175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92" name="Line 117">
            <a:extLst>
              <a:ext uri="{FF2B5EF4-FFF2-40B4-BE49-F238E27FC236}">
                <a16:creationId xmlns:a16="http://schemas.microsoft.com/office/drawing/2014/main" id="{8837F33C-B255-4856-B6F4-081A71719E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3124200"/>
            <a:ext cx="1066800" cy="2438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93" name="AutoShape 120">
            <a:extLst>
              <a:ext uri="{FF2B5EF4-FFF2-40B4-BE49-F238E27FC236}">
                <a16:creationId xmlns:a16="http://schemas.microsoft.com/office/drawing/2014/main" id="{EA7AD258-7367-4C60-9888-85AFC237EC0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91000" y="2667000"/>
            <a:ext cx="381000" cy="228600"/>
          </a:xfrm>
          <a:custGeom>
            <a:avLst/>
            <a:gdLst>
              <a:gd name="T0" fmla="*/ 190500 w 21600"/>
              <a:gd name="T1" fmla="*/ 0 h 21600"/>
              <a:gd name="T2" fmla="*/ 47625 w 21600"/>
              <a:gd name="T3" fmla="*/ 114300 h 21600"/>
              <a:gd name="T4" fmla="*/ 190500 w 21600"/>
              <a:gd name="T5" fmla="*/ 57150 h 21600"/>
              <a:gd name="T6" fmla="*/ 33337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94" name="AutoShape 121">
            <a:extLst>
              <a:ext uri="{FF2B5EF4-FFF2-40B4-BE49-F238E27FC236}">
                <a16:creationId xmlns:a16="http://schemas.microsoft.com/office/drawing/2014/main" id="{121C074A-DCDA-4BE8-A8EC-41A7441DAB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81600" y="2667000"/>
            <a:ext cx="381000" cy="228600"/>
          </a:xfrm>
          <a:custGeom>
            <a:avLst/>
            <a:gdLst>
              <a:gd name="T0" fmla="*/ 190500 w 21600"/>
              <a:gd name="T1" fmla="*/ 0 h 21600"/>
              <a:gd name="T2" fmla="*/ 47625 w 21600"/>
              <a:gd name="T3" fmla="*/ 114300 h 21600"/>
              <a:gd name="T4" fmla="*/ 190500 w 21600"/>
              <a:gd name="T5" fmla="*/ 57150 h 21600"/>
              <a:gd name="T6" fmla="*/ 33337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95" name="Rectangle 122">
            <a:extLst>
              <a:ext uri="{FF2B5EF4-FFF2-40B4-BE49-F238E27FC236}">
                <a16:creationId xmlns:a16="http://schemas.microsoft.com/office/drawing/2014/main" id="{D36C8C77-F08F-4A13-8F57-F75E17094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400800"/>
            <a:ext cx="701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/>
              <a:t>Вірш написаний 4-стопним ямбом із пірихієм</a:t>
            </a:r>
            <a:endParaRPr lang="ru-RU" altLang="uk-UA" sz="2000" b="1"/>
          </a:p>
        </p:txBody>
      </p:sp>
      <p:sp>
        <p:nvSpPr>
          <p:cNvPr id="13396" name="Rectangle 125">
            <a:extLst>
              <a:ext uri="{FF2B5EF4-FFF2-40B4-BE49-F238E27FC236}">
                <a16:creationId xmlns:a16="http://schemas.microsoft.com/office/drawing/2014/main" id="{656FECDF-6073-4EAE-AEF7-8C847F75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562600"/>
            <a:ext cx="37338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/>
              <a:t>Односкладові слова,</a:t>
            </a:r>
          </a:p>
          <a:p>
            <a:pPr algn="ctr" eaLnBrk="1" hangingPunct="1"/>
            <a:r>
              <a:rPr lang="uk-UA" altLang="uk-UA" b="1"/>
              <a:t>що опинились поза наголосом</a:t>
            </a:r>
            <a:endParaRPr lang="ru-RU" altLang="uk-UA" b="1"/>
          </a:p>
        </p:txBody>
      </p:sp>
      <p:sp>
        <p:nvSpPr>
          <p:cNvPr id="13397" name="Arc 126">
            <a:extLst>
              <a:ext uri="{FF2B5EF4-FFF2-40B4-BE49-F238E27FC236}">
                <a16:creationId xmlns:a16="http://schemas.microsoft.com/office/drawing/2014/main" id="{77B263E4-69AC-4802-9208-BB9C85555A1B}"/>
              </a:ext>
            </a:extLst>
          </p:cNvPr>
          <p:cNvSpPr>
            <a:spLocks/>
          </p:cNvSpPr>
          <p:nvPr/>
        </p:nvSpPr>
        <p:spPr bwMode="auto">
          <a:xfrm rot="17374088" flipV="1">
            <a:off x="3402012" y="346076"/>
            <a:ext cx="1374775" cy="6845300"/>
          </a:xfrm>
          <a:custGeom>
            <a:avLst/>
            <a:gdLst>
              <a:gd name="T0" fmla="*/ 0 w 21600"/>
              <a:gd name="T1" fmla="*/ 0 h 40330"/>
              <a:gd name="T2" fmla="*/ 684714 w 21600"/>
              <a:gd name="T3" fmla="*/ 6845300 h 40330"/>
              <a:gd name="T4" fmla="*/ 0 w 21600"/>
              <a:gd name="T5" fmla="*/ 3666216 h 403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033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334"/>
                  <a:pt x="17464" y="36478"/>
                  <a:pt x="10758" y="40330"/>
                </a:cubicBezTo>
              </a:path>
              <a:path w="21600" h="4033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334"/>
                  <a:pt x="17464" y="36478"/>
                  <a:pt x="10758" y="4033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98" name="Arc 127">
            <a:extLst>
              <a:ext uri="{FF2B5EF4-FFF2-40B4-BE49-F238E27FC236}">
                <a16:creationId xmlns:a16="http://schemas.microsoft.com/office/drawing/2014/main" id="{46CC228E-776E-4B14-8FC8-D63C93EC2712}"/>
              </a:ext>
            </a:extLst>
          </p:cNvPr>
          <p:cNvSpPr>
            <a:spLocks/>
          </p:cNvSpPr>
          <p:nvPr/>
        </p:nvSpPr>
        <p:spPr bwMode="auto">
          <a:xfrm rot="16583331" flipV="1">
            <a:off x="4684712" y="2859088"/>
            <a:ext cx="1489075" cy="3543300"/>
          </a:xfrm>
          <a:custGeom>
            <a:avLst/>
            <a:gdLst>
              <a:gd name="T0" fmla="*/ 0 w 21063"/>
              <a:gd name="T1" fmla="*/ 0 h 21600"/>
              <a:gd name="T2" fmla="*/ 1489075 w 21063"/>
              <a:gd name="T3" fmla="*/ 2757869 h 21600"/>
              <a:gd name="T4" fmla="*/ 0 w 21063"/>
              <a:gd name="T5" fmla="*/ 3543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63" h="21600" fill="none" extrusionOk="0">
                <a:moveTo>
                  <a:pt x="0" y="0"/>
                </a:moveTo>
                <a:cubicBezTo>
                  <a:pt x="10084" y="0"/>
                  <a:pt x="18827" y="6978"/>
                  <a:pt x="21062" y="16812"/>
                </a:cubicBezTo>
              </a:path>
              <a:path w="21063" h="21600" stroke="0" extrusionOk="0">
                <a:moveTo>
                  <a:pt x="0" y="0"/>
                </a:moveTo>
                <a:cubicBezTo>
                  <a:pt x="10084" y="0"/>
                  <a:pt x="18827" y="6978"/>
                  <a:pt x="21062" y="1681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99" name="AutoShape 12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1C97BC0-1522-49D9-BC7D-138579CAD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533400" cy="585788"/>
          </a:xfrm>
          <a:prstGeom prst="actionButtonHome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9">
            <a:extLst>
              <a:ext uri="{FF2B5EF4-FFF2-40B4-BE49-F238E27FC236}">
                <a16:creationId xmlns:a16="http://schemas.microsoft.com/office/drawing/2014/main" id="{7540F0AA-F366-4909-8F48-7720A0001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>
            <a:extLst>
              <a:ext uri="{FF2B5EF4-FFF2-40B4-BE49-F238E27FC236}">
                <a16:creationId xmlns:a16="http://schemas.microsoft.com/office/drawing/2014/main" id="{62817C2B-63B4-4DE8-9698-3FFA355B57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838200"/>
            <a:ext cx="34290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latin typeface="Arial Black" panose="020B0A04020102020204" pitchFamily="34" charset="0"/>
              </a:rPr>
              <a:t>ХОРЕЙ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D98E5C5-0F31-47EC-839C-A7EE0C01D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229600" cy="1524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uk-UA" altLang="uk-UA"/>
              <a:t> </a:t>
            </a:r>
            <a:r>
              <a:rPr lang="uk-UA" altLang="uk-UA" sz="3200" b="1">
                <a:solidFill>
                  <a:srgbClr val="CC3300"/>
                </a:solidFill>
              </a:rPr>
              <a:t>ДВО</a:t>
            </a:r>
            <a:r>
              <a:rPr lang="uk-UA" altLang="uk-UA" sz="3200" b="1"/>
              <a:t>СКЛАДОВИЙ ВІРШОВИЙ РОЗМІР</a:t>
            </a:r>
            <a:br>
              <a:rPr lang="uk-UA" altLang="uk-UA" sz="3200" b="1"/>
            </a:br>
            <a:r>
              <a:rPr lang="uk-UA" altLang="uk-UA" sz="3200" b="1"/>
              <a:t>З НАГОЛОСОМ НА </a:t>
            </a:r>
            <a:r>
              <a:rPr lang="uk-UA" altLang="uk-UA" sz="3200" b="1">
                <a:solidFill>
                  <a:srgbClr val="CC3300"/>
                </a:solidFill>
              </a:rPr>
              <a:t>ПЕРШОМУ</a:t>
            </a:r>
            <a:r>
              <a:rPr lang="uk-UA" altLang="uk-UA" sz="3200" b="1"/>
              <a:t> СКЛАДІ</a:t>
            </a:r>
            <a:endParaRPr lang="ru-RU" altLang="uk-UA" sz="3200" b="1"/>
          </a:p>
        </p:txBody>
      </p:sp>
      <p:sp>
        <p:nvSpPr>
          <p:cNvPr id="14341" name="AutoShape 5">
            <a:extLst>
              <a:ext uri="{FF2B5EF4-FFF2-40B4-BE49-F238E27FC236}">
                <a16:creationId xmlns:a16="http://schemas.microsoft.com/office/drawing/2014/main" id="{D598DD01-A365-4AAE-AEA8-5E2C03359A6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72000" y="4572000"/>
            <a:ext cx="1143000" cy="1143000"/>
          </a:xfrm>
          <a:custGeom>
            <a:avLst/>
            <a:gdLst>
              <a:gd name="T0" fmla="*/ 571500 w 21600"/>
              <a:gd name="T1" fmla="*/ 0 h 21600"/>
              <a:gd name="T2" fmla="*/ 142875 w 21600"/>
              <a:gd name="T3" fmla="*/ 571500 h 21600"/>
              <a:gd name="T4" fmla="*/ 571500 w 21600"/>
              <a:gd name="T5" fmla="*/ 285750 h 21600"/>
              <a:gd name="T6" fmla="*/ 1000125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2" name="AutoShape 6">
            <a:extLst>
              <a:ext uri="{FF2B5EF4-FFF2-40B4-BE49-F238E27FC236}">
                <a16:creationId xmlns:a16="http://schemas.microsoft.com/office/drawing/2014/main" id="{865264A3-CDA9-43BE-97E5-AE5D62848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196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70C2D6A-D74F-49DE-B6BA-C5B38EBD8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10200"/>
            <a:ext cx="762000" cy="3048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4344" name="AutoShap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0E4F658-13AE-4B59-B11B-658AC655E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533400" cy="533400"/>
          </a:xfrm>
          <a:prstGeom prst="actionButtonHome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A303DE68-8975-4285-9F70-CC52E7F28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53816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4000"/>
              <a:t>Думи мої, думи мої, </a:t>
            </a:r>
          </a:p>
          <a:p>
            <a:pPr eaLnBrk="1" hangingPunct="1"/>
            <a:r>
              <a:rPr lang="uk-UA" altLang="uk-UA" sz="4000"/>
              <a:t>Лихо мені з вами.</a:t>
            </a:r>
          </a:p>
          <a:p>
            <a:pPr eaLnBrk="1" hangingPunct="1"/>
            <a:r>
              <a:rPr lang="uk-UA" altLang="uk-UA" sz="4000"/>
              <a:t>Нащо стали на папері</a:t>
            </a:r>
          </a:p>
          <a:p>
            <a:pPr eaLnBrk="1" hangingPunct="1"/>
            <a:r>
              <a:rPr lang="uk-UA" altLang="uk-UA" sz="4000"/>
              <a:t>Сумними рядами?</a:t>
            </a:r>
          </a:p>
          <a:p>
            <a:pPr eaLnBrk="1" hangingPunct="1"/>
            <a:endParaRPr lang="uk-UA" altLang="uk-UA" sz="2000"/>
          </a:p>
          <a:p>
            <a:pPr eaLnBrk="1" hangingPunct="1"/>
            <a:r>
              <a:rPr lang="uk-UA" altLang="uk-UA" sz="2000"/>
              <a:t>Т.Шевченко</a:t>
            </a:r>
          </a:p>
        </p:txBody>
      </p:sp>
      <p:sp>
        <p:nvSpPr>
          <p:cNvPr id="15363" name="WordArt 4">
            <a:extLst>
              <a:ext uri="{FF2B5EF4-FFF2-40B4-BE49-F238E27FC236}">
                <a16:creationId xmlns:a16="http://schemas.microsoft.com/office/drawing/2014/main" id="{B0DACD74-61B0-4383-B737-6260F34C97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685800"/>
            <a:ext cx="2667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ПРИКЛАД</a:t>
            </a:r>
          </a:p>
        </p:txBody>
      </p:sp>
      <p:pic>
        <p:nvPicPr>
          <p:cNvPr id="25607" name="віршовий розмір.wmv">
            <a:hlinkClick r:id="" action="ppaction://media"/>
            <a:extLst>
              <a:ext uri="{FF2B5EF4-FFF2-40B4-BE49-F238E27FC236}">
                <a16:creationId xmlns:a16="http://schemas.microsoft.com/office/drawing/2014/main" id="{2F720BA9-D2A3-4B2E-BDBE-F6E050DA365E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1828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8">
            <a:extLst>
              <a:ext uri="{FF2B5EF4-FFF2-40B4-BE49-F238E27FC236}">
                <a16:creationId xmlns:a16="http://schemas.microsoft.com/office/drawing/2014/main" id="{53453C55-7005-41BD-BC09-784C1529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77000"/>
            <a:ext cx="2438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200"/>
              <a:t>Виконавець – А.Солов'яненко</a:t>
            </a:r>
            <a:endParaRPr lang="ru-RU" altLang="uk-UA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91B74-28A1-46B3-97AD-68F90481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stem"/>
                <a:ea typeface="Times New Roman" panose="02020603050405020304" pitchFamily="18" charset="0"/>
                <a:cs typeface="System"/>
              </a:rPr>
              <a:t>. </a:t>
            </a:r>
            <a:r>
              <a:rPr lang="ru-RU" dirty="0" err="1">
                <a:latin typeface="System"/>
                <a:ea typeface="Times New Roman" panose="02020603050405020304" pitchFamily="18" charset="0"/>
                <a:cs typeface="System"/>
              </a:rPr>
              <a:t>Етапи</a:t>
            </a:r>
            <a:r>
              <a:rPr lang="ru-RU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dirty="0" err="1">
                <a:latin typeface="System"/>
                <a:ea typeface="Times New Roman" panose="02020603050405020304" pitchFamily="18" charset="0"/>
                <a:cs typeface="System"/>
              </a:rPr>
              <a:t>роботи</a:t>
            </a:r>
            <a:r>
              <a:rPr lang="ru-RU" dirty="0">
                <a:latin typeface="System"/>
                <a:ea typeface="Times New Roman" panose="02020603050405020304" pitchFamily="18" charset="0"/>
                <a:cs typeface="System"/>
              </a:rPr>
              <a:t> над </a:t>
            </a:r>
            <a:r>
              <a:rPr lang="ru-RU" dirty="0" err="1">
                <a:latin typeface="System"/>
                <a:ea typeface="Times New Roman" panose="02020603050405020304" pitchFamily="18" charset="0"/>
                <a:cs typeface="System"/>
              </a:rPr>
              <a:t>ліричним</a:t>
            </a:r>
            <a:r>
              <a:rPr lang="ru-RU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dirty="0" err="1">
                <a:latin typeface="System"/>
                <a:ea typeface="Times New Roman" panose="02020603050405020304" pitchFamily="18" charset="0"/>
                <a:cs typeface="System"/>
              </a:rPr>
              <a:t>твором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7E7251-6A6E-483F-97BC-2F7D18A8FC6A}"/>
              </a:ext>
            </a:extLst>
          </p:cNvPr>
          <p:cNvSpPr/>
          <p:nvPr/>
        </p:nvSpPr>
        <p:spPr>
          <a:xfrm>
            <a:off x="0" y="1268760"/>
            <a:ext cx="8964488" cy="494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System"/>
                <a:ea typeface="Times New Roman" panose="02020603050405020304" pitchFamily="18" charset="0"/>
                <a:cs typeface="System"/>
              </a:rPr>
              <a:t>              5 – 6 </a:t>
            </a:r>
            <a:r>
              <a:rPr lang="ru-RU" sz="4400" b="1" dirty="0" err="1">
                <a:latin typeface="System"/>
                <a:ea typeface="Times New Roman" panose="02020603050405020304" pitchFamily="18" charset="0"/>
                <a:cs typeface="System"/>
              </a:rPr>
              <a:t>класи</a:t>
            </a:r>
            <a:r>
              <a:rPr lang="ru-RU" sz="4400" b="1" dirty="0">
                <a:latin typeface="System"/>
                <a:ea typeface="Times New Roman" panose="02020603050405020304" pitchFamily="18" charset="0"/>
                <a:cs typeface="System"/>
              </a:rPr>
              <a:t>	</a:t>
            </a:r>
            <a:r>
              <a:rPr lang="ru-RU" b="1" dirty="0">
                <a:latin typeface="System"/>
                <a:ea typeface="Times New Roman" panose="02020603050405020304" pitchFamily="18" charset="0"/>
                <a:cs typeface="System"/>
              </a:rPr>
              <a:t>	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Підготовка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до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сприймання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твору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Читання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твору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Повторне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читання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Словникова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робота.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Бесіда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за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змістом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прочитаного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Використання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окремих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елементів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аналізу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Вивчення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напам’ять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(за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програмою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).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Підсумкові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2800" b="1" dirty="0" err="1">
                <a:latin typeface="System"/>
                <a:ea typeface="Times New Roman" panose="02020603050405020304" pitchFamily="18" charset="0"/>
                <a:cs typeface="System"/>
              </a:rPr>
              <a:t>заняття</a:t>
            </a:r>
            <a:r>
              <a:rPr lang="ru-RU" sz="2800" b="1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System"/>
                <a:ea typeface="Calibri" panose="020F0502020204030204" pitchFamily="34" charset="0"/>
                <a:cs typeface="Times New Roman" panose="02020603050405020304" pitchFamily="18" charset="0"/>
              </a:rPr>
              <a:t>Творчі</a:t>
            </a:r>
            <a:r>
              <a:rPr lang="ru-RU" sz="2800" b="1" dirty="0">
                <a:latin typeface="System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latin typeface="System"/>
                <a:ea typeface="Calibri" panose="020F0502020204030204" pitchFamily="34" charset="0"/>
                <a:cs typeface="Times New Roman" panose="02020603050405020304" pitchFamily="18" charset="0"/>
              </a:rPr>
              <a:t>усні</a:t>
            </a:r>
            <a:r>
              <a:rPr lang="ru-RU" sz="2800" b="1" dirty="0">
                <a:latin typeface="System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System"/>
                <a:ea typeface="Calibri" panose="020F0502020204030204" pitchFamily="34" charset="0"/>
                <a:cs typeface="Times New Roman" panose="02020603050405020304" pitchFamily="18" charset="0"/>
              </a:rPr>
              <a:t>псьмові</a:t>
            </a:r>
            <a:r>
              <a:rPr lang="ru-RU" sz="2800" b="1" dirty="0">
                <a:latin typeface="System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System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2800" b="1" dirty="0">
                <a:latin typeface="System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0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id="{FCBB80EF-EB16-41E1-B559-A62A35FDF6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6096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КОНТРОЛЬНА КАРТКА</a:t>
            </a:r>
          </a:p>
        </p:txBody>
      </p:sp>
      <p:graphicFrame>
        <p:nvGraphicFramePr>
          <p:cNvPr id="29812" name="Group 116">
            <a:extLst>
              <a:ext uri="{FF2B5EF4-FFF2-40B4-BE49-F238E27FC236}">
                <a16:creationId xmlns:a16="http://schemas.microsoft.com/office/drawing/2014/main" id="{1E167F46-18D8-4971-AB9E-3C8E2747B892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133600"/>
          <a:ext cx="8686800" cy="2641600"/>
        </p:xfrm>
        <a:graphic>
          <a:graphicData uri="http://schemas.openxmlformats.org/drawingml/2006/table">
            <a:tbl>
              <a:tblPr/>
              <a:tblGrid>
                <a:gridCol w="1087438">
                  <a:extLst>
                    <a:ext uri="{9D8B030D-6E8A-4147-A177-3AD203B41FA5}">
                      <a16:colId xmlns:a16="http://schemas.microsoft.com/office/drawing/2014/main" val="3216177464"/>
                    </a:ext>
                  </a:extLst>
                </a:gridCol>
                <a:gridCol w="1084262">
                  <a:extLst>
                    <a:ext uri="{9D8B030D-6E8A-4147-A177-3AD203B41FA5}">
                      <a16:colId xmlns:a16="http://schemas.microsoft.com/office/drawing/2014/main" val="286743725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083635742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716248904"/>
                    </a:ext>
                  </a:extLst>
                </a:gridCol>
                <a:gridCol w="1084262">
                  <a:extLst>
                    <a:ext uri="{9D8B030D-6E8A-4147-A177-3AD203B41FA5}">
                      <a16:colId xmlns:a16="http://schemas.microsoft.com/office/drawing/2014/main" val="252788511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3862477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05382243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347571751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Ду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мо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ї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ду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мо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ї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52650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Ли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ме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ні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з   ва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367979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На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що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ста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на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па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пе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рі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54161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Сум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ря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520721"/>
                  </a:ext>
                </a:extLst>
              </a:tr>
            </a:tbl>
          </a:graphicData>
        </a:graphic>
      </p:graphicFrame>
      <p:sp>
        <p:nvSpPr>
          <p:cNvPr id="16434" name="Line 55">
            <a:extLst>
              <a:ext uri="{FF2B5EF4-FFF2-40B4-BE49-F238E27FC236}">
                <a16:creationId xmlns:a16="http://schemas.microsoft.com/office/drawing/2014/main" id="{50381794-E591-4F70-A6BC-198BFCD23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066800"/>
            <a:ext cx="0" cy="3962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435" name="Line 56">
            <a:extLst>
              <a:ext uri="{FF2B5EF4-FFF2-40B4-BE49-F238E27FC236}">
                <a16:creationId xmlns:a16="http://schemas.microsoft.com/office/drawing/2014/main" id="{6BD54194-B396-4DC9-B875-076859F5C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066800"/>
            <a:ext cx="0" cy="3962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436" name="Line 57">
            <a:extLst>
              <a:ext uri="{FF2B5EF4-FFF2-40B4-BE49-F238E27FC236}">
                <a16:creationId xmlns:a16="http://schemas.microsoft.com/office/drawing/2014/main" id="{CB84841F-B33A-4178-9B56-128B4CA83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066800"/>
            <a:ext cx="0" cy="3962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437" name="AutoShape 59">
            <a:extLst>
              <a:ext uri="{FF2B5EF4-FFF2-40B4-BE49-F238E27FC236}">
                <a16:creationId xmlns:a16="http://schemas.microsoft.com/office/drawing/2014/main" id="{DED5C8DE-DAFA-4367-BBDE-0D35C25FA7B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240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6438" name="AutoShape 60">
            <a:extLst>
              <a:ext uri="{FF2B5EF4-FFF2-40B4-BE49-F238E27FC236}">
                <a16:creationId xmlns:a16="http://schemas.microsoft.com/office/drawing/2014/main" id="{294D1C09-7668-4828-A2A5-E1655841B3F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576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6439" name="AutoShape 61">
            <a:extLst>
              <a:ext uri="{FF2B5EF4-FFF2-40B4-BE49-F238E27FC236}">
                <a16:creationId xmlns:a16="http://schemas.microsoft.com/office/drawing/2014/main" id="{13FD2025-6F3F-4D67-BC1B-688931A555B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912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6440" name="AutoShape 62">
            <a:extLst>
              <a:ext uri="{FF2B5EF4-FFF2-40B4-BE49-F238E27FC236}">
                <a16:creationId xmlns:a16="http://schemas.microsoft.com/office/drawing/2014/main" id="{93B1B46E-6D19-439E-9E09-DA86E545598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77200" y="13716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6441" name="AutoShape 64">
            <a:extLst>
              <a:ext uri="{FF2B5EF4-FFF2-40B4-BE49-F238E27FC236}">
                <a16:creationId xmlns:a16="http://schemas.microsoft.com/office/drawing/2014/main" id="{1AE27935-6E46-4842-972D-DF990216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42" name="AutoShape 65">
            <a:extLst>
              <a:ext uri="{FF2B5EF4-FFF2-40B4-BE49-F238E27FC236}">
                <a16:creationId xmlns:a16="http://schemas.microsoft.com/office/drawing/2014/main" id="{110AD9C8-8A15-4454-99AB-E13CE03DC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43" name="AutoShape 66">
            <a:extLst>
              <a:ext uri="{FF2B5EF4-FFF2-40B4-BE49-F238E27FC236}">
                <a16:creationId xmlns:a16="http://schemas.microsoft.com/office/drawing/2014/main" id="{8330B7BB-D1F2-4FF4-A5D9-8ABBF33F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44" name="AutoShape 67">
            <a:extLst>
              <a:ext uri="{FF2B5EF4-FFF2-40B4-BE49-F238E27FC236}">
                <a16:creationId xmlns:a16="http://schemas.microsoft.com/office/drawing/2014/main" id="{EE780B8E-5B26-413F-894C-7E140EF9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45" name="Rectangle 68">
            <a:extLst>
              <a:ext uri="{FF2B5EF4-FFF2-40B4-BE49-F238E27FC236}">
                <a16:creationId xmlns:a16="http://schemas.microsoft.com/office/drawing/2014/main" id="{C6F88590-9E5B-4F11-965A-41B774AA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46" name="Rectangle 69">
            <a:extLst>
              <a:ext uri="{FF2B5EF4-FFF2-40B4-BE49-F238E27FC236}">
                <a16:creationId xmlns:a16="http://schemas.microsoft.com/office/drawing/2014/main" id="{EF1C2440-4208-46FC-BB8E-F8AC8A60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47" name="Rectangle 70">
            <a:extLst>
              <a:ext uri="{FF2B5EF4-FFF2-40B4-BE49-F238E27FC236}">
                <a16:creationId xmlns:a16="http://schemas.microsoft.com/office/drawing/2014/main" id="{19A741E0-9C3E-4522-8594-369B1C313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48" name="Rectangle 71">
            <a:extLst>
              <a:ext uri="{FF2B5EF4-FFF2-40B4-BE49-F238E27FC236}">
                <a16:creationId xmlns:a16="http://schemas.microsoft.com/office/drawing/2014/main" id="{F7F3219E-0825-4BE9-8236-54F77FD7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49" name="Rectangle 76">
            <a:extLst>
              <a:ext uri="{FF2B5EF4-FFF2-40B4-BE49-F238E27FC236}">
                <a16:creationId xmlns:a16="http://schemas.microsoft.com/office/drawing/2014/main" id="{BA88E5F4-95E9-4585-8565-4E81C3C46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410200"/>
            <a:ext cx="3581400" cy="685800"/>
          </a:xfrm>
          <a:prstGeom prst="rect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>
                <a:solidFill>
                  <a:srgbClr val="CC3300"/>
                </a:solidFill>
              </a:rPr>
              <a:t>Прийменник</a:t>
            </a:r>
            <a:r>
              <a:rPr lang="uk-UA" altLang="uk-UA" b="1"/>
              <a:t>, </a:t>
            </a:r>
          </a:p>
          <a:p>
            <a:pPr algn="ctr" eaLnBrk="1" hangingPunct="1"/>
            <a:r>
              <a:rPr lang="uk-UA" altLang="uk-UA" b="1"/>
              <a:t>у складі якого </a:t>
            </a:r>
            <a:r>
              <a:rPr lang="uk-UA" altLang="uk-UA" b="1">
                <a:solidFill>
                  <a:srgbClr val="CC3300"/>
                </a:solidFill>
              </a:rPr>
              <a:t>нема голосного</a:t>
            </a:r>
            <a:endParaRPr lang="ru-RU" altLang="uk-UA" b="1">
              <a:solidFill>
                <a:srgbClr val="CC3300"/>
              </a:solidFill>
            </a:endParaRPr>
          </a:p>
        </p:txBody>
      </p:sp>
      <p:sp>
        <p:nvSpPr>
          <p:cNvPr id="16450" name="Rectangle 83">
            <a:extLst>
              <a:ext uri="{FF2B5EF4-FFF2-40B4-BE49-F238E27FC236}">
                <a16:creationId xmlns:a16="http://schemas.microsoft.com/office/drawing/2014/main" id="{1236770D-B4C2-47A5-9BA7-5B97AD498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0800"/>
            <a:ext cx="495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/>
              <a:t>Вірш написаний 4-стопним хореєм</a:t>
            </a:r>
          </a:p>
        </p:txBody>
      </p:sp>
      <p:sp>
        <p:nvSpPr>
          <p:cNvPr id="16451" name="Oval 87">
            <a:extLst>
              <a:ext uri="{FF2B5EF4-FFF2-40B4-BE49-F238E27FC236}">
                <a16:creationId xmlns:a16="http://schemas.microsoft.com/office/drawing/2014/main" id="{2F6AE332-5F42-47F1-9FE0-A171703DA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457200" cy="457200"/>
          </a:xfrm>
          <a:prstGeom prst="ellipse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52" name="Line 88">
            <a:extLst>
              <a:ext uri="{FF2B5EF4-FFF2-40B4-BE49-F238E27FC236}">
                <a16:creationId xmlns:a16="http://schemas.microsoft.com/office/drawing/2014/main" id="{AAEA37E2-2EC0-4F11-837C-91AF02D946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3276600"/>
            <a:ext cx="533400" cy="2133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453" name="Rectangle 98">
            <a:extLst>
              <a:ext uri="{FF2B5EF4-FFF2-40B4-BE49-F238E27FC236}">
                <a16:creationId xmlns:a16="http://schemas.microsoft.com/office/drawing/2014/main" id="{CA0BE9EE-18A4-4EE3-92C8-7608906BB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10200"/>
            <a:ext cx="3505200" cy="685800"/>
          </a:xfrm>
          <a:prstGeom prst="rect">
            <a:avLst/>
          </a:prstGeom>
          <a:solidFill>
            <a:srgbClr val="CCFF99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/>
              <a:t>Склади </a:t>
            </a:r>
          </a:p>
          <a:p>
            <a:pPr algn="ctr" eaLnBrk="1" hangingPunct="1"/>
            <a:r>
              <a:rPr lang="uk-UA" altLang="uk-UA" b="1"/>
              <a:t>із зміщеним наголосом</a:t>
            </a:r>
            <a:endParaRPr lang="ru-RU" altLang="uk-UA" b="1"/>
          </a:p>
        </p:txBody>
      </p:sp>
      <p:sp>
        <p:nvSpPr>
          <p:cNvPr id="16454" name="AutoShape 106">
            <a:extLst>
              <a:ext uri="{FF2B5EF4-FFF2-40B4-BE49-F238E27FC236}">
                <a16:creationId xmlns:a16="http://schemas.microsoft.com/office/drawing/2014/main" id="{8317ADD2-15E3-4F40-9F49-290DE999A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419600"/>
            <a:ext cx="442913" cy="333375"/>
          </a:xfrm>
          <a:prstGeom prst="leftArrow">
            <a:avLst>
              <a:gd name="adj1" fmla="val 50000"/>
              <a:gd name="adj2" fmla="val 33214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55" name="AutoShape 107">
            <a:extLst>
              <a:ext uri="{FF2B5EF4-FFF2-40B4-BE49-F238E27FC236}">
                <a16:creationId xmlns:a16="http://schemas.microsoft.com/office/drawing/2014/main" id="{D04691A8-72F2-4EE1-96CF-1DF7EAB6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438400"/>
            <a:ext cx="442913" cy="333375"/>
          </a:xfrm>
          <a:prstGeom prst="leftArrow">
            <a:avLst>
              <a:gd name="adj1" fmla="val 50000"/>
              <a:gd name="adj2" fmla="val 33214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56" name="AutoShape 108">
            <a:extLst>
              <a:ext uri="{FF2B5EF4-FFF2-40B4-BE49-F238E27FC236}">
                <a16:creationId xmlns:a16="http://schemas.microsoft.com/office/drawing/2014/main" id="{7D5679A8-827D-4A0D-BE34-497A48152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4200"/>
            <a:ext cx="442913" cy="333375"/>
          </a:xfrm>
          <a:prstGeom prst="leftArrow">
            <a:avLst>
              <a:gd name="adj1" fmla="val 50000"/>
              <a:gd name="adj2" fmla="val 33214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57" name="AutoShape 109">
            <a:extLst>
              <a:ext uri="{FF2B5EF4-FFF2-40B4-BE49-F238E27FC236}">
                <a16:creationId xmlns:a16="http://schemas.microsoft.com/office/drawing/2014/main" id="{429694F5-B5AE-4A6C-B3B8-FD9805317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438400"/>
            <a:ext cx="442913" cy="333375"/>
          </a:xfrm>
          <a:prstGeom prst="leftArrow">
            <a:avLst>
              <a:gd name="adj1" fmla="val 50000"/>
              <a:gd name="adj2" fmla="val 33214"/>
            </a:avLst>
          </a:prstGeom>
          <a:gradFill rotWithShape="1">
            <a:gsLst>
              <a:gs pos="0">
                <a:schemeClr val="folHlink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58" name="Line 110">
            <a:extLst>
              <a:ext uri="{FF2B5EF4-FFF2-40B4-BE49-F238E27FC236}">
                <a16:creationId xmlns:a16="http://schemas.microsoft.com/office/drawing/2014/main" id="{6C80F56C-6C3F-4E6D-9FB2-EEB9879776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4648200"/>
            <a:ext cx="1600200" cy="762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459" name="Line 111">
            <a:extLst>
              <a:ext uri="{FF2B5EF4-FFF2-40B4-BE49-F238E27FC236}">
                <a16:creationId xmlns:a16="http://schemas.microsoft.com/office/drawing/2014/main" id="{D56B9605-504A-44FA-9976-28C04A322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200400"/>
            <a:ext cx="609600" cy="2209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460" name="Line 112">
            <a:extLst>
              <a:ext uri="{FF2B5EF4-FFF2-40B4-BE49-F238E27FC236}">
                <a16:creationId xmlns:a16="http://schemas.microsoft.com/office/drawing/2014/main" id="{77921F5C-A699-49B3-877A-BF2F905673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590800"/>
            <a:ext cx="4953000" cy="2819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461" name="Line 113">
            <a:extLst>
              <a:ext uri="{FF2B5EF4-FFF2-40B4-BE49-F238E27FC236}">
                <a16:creationId xmlns:a16="http://schemas.microsoft.com/office/drawing/2014/main" id="{4E2E03E6-61E3-4A54-B3E0-7FBE981FD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590800"/>
            <a:ext cx="533400" cy="2819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462" name="AutoShape 11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11B80BD-5538-43ED-8449-A4791A76F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457200" cy="457200"/>
          </a:xfrm>
          <a:prstGeom prst="actionButtonHome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6463" name="Rectangle 117">
            <a:extLst>
              <a:ext uri="{FF2B5EF4-FFF2-40B4-BE49-F238E27FC236}">
                <a16:creationId xmlns:a16="http://schemas.microsoft.com/office/drawing/2014/main" id="{5C0F0FCF-0CE8-4EEA-84B0-E3BDB486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10200"/>
            <a:ext cx="137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/>
              <a:t>ПІРИХІЙ</a:t>
            </a:r>
            <a:endParaRPr lang="ru-RU" altLang="uk-UA" b="1"/>
          </a:p>
        </p:txBody>
      </p:sp>
      <p:sp>
        <p:nvSpPr>
          <p:cNvPr id="16464" name="Line 119">
            <a:extLst>
              <a:ext uri="{FF2B5EF4-FFF2-40B4-BE49-F238E27FC236}">
                <a16:creationId xmlns:a16="http://schemas.microsoft.com/office/drawing/2014/main" id="{162EFD14-63C5-4969-A70D-A1B3A14200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800" y="4419600"/>
            <a:ext cx="5334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465" name="AutoShape 120">
            <a:extLst>
              <a:ext uri="{FF2B5EF4-FFF2-40B4-BE49-F238E27FC236}">
                <a16:creationId xmlns:a16="http://schemas.microsoft.com/office/drawing/2014/main" id="{560A87A5-4B3D-4786-A477-437DBF9AF0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3962400"/>
            <a:ext cx="457200" cy="304800"/>
          </a:xfrm>
          <a:custGeom>
            <a:avLst/>
            <a:gdLst>
              <a:gd name="T0" fmla="*/ 228600 w 21600"/>
              <a:gd name="T1" fmla="*/ 0 h 21600"/>
              <a:gd name="T2" fmla="*/ 57150 w 21600"/>
              <a:gd name="T3" fmla="*/ 152400 h 21600"/>
              <a:gd name="T4" fmla="*/ 228600 w 21600"/>
              <a:gd name="T5" fmla="*/ 76200 h 21600"/>
              <a:gd name="T6" fmla="*/ 400050 w 21600"/>
              <a:gd name="T7" fmla="*/ 1524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6466" name="AutoShape 121">
            <a:extLst>
              <a:ext uri="{FF2B5EF4-FFF2-40B4-BE49-F238E27FC236}">
                <a16:creationId xmlns:a16="http://schemas.microsoft.com/office/drawing/2014/main" id="{4C484644-DD3C-44FA-8955-889F26B26AD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05200" y="3962400"/>
            <a:ext cx="457200" cy="304800"/>
          </a:xfrm>
          <a:custGeom>
            <a:avLst/>
            <a:gdLst>
              <a:gd name="T0" fmla="*/ 228600 w 21600"/>
              <a:gd name="T1" fmla="*/ 0 h 21600"/>
              <a:gd name="T2" fmla="*/ 57150 w 21600"/>
              <a:gd name="T3" fmla="*/ 152400 h 21600"/>
              <a:gd name="T4" fmla="*/ 228600 w 21600"/>
              <a:gd name="T5" fmla="*/ 76200 h 21600"/>
              <a:gd name="T6" fmla="*/ 400050 w 21600"/>
              <a:gd name="T7" fmla="*/ 1524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9">
            <a:extLst>
              <a:ext uri="{FF2B5EF4-FFF2-40B4-BE49-F238E27FC236}">
                <a16:creationId xmlns:a16="http://schemas.microsoft.com/office/drawing/2014/main" id="{00E6A7A3-9E70-431F-8A98-AFFAC191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">
            <a:extLst>
              <a:ext uri="{FF2B5EF4-FFF2-40B4-BE49-F238E27FC236}">
                <a16:creationId xmlns:a16="http://schemas.microsoft.com/office/drawing/2014/main" id="{556ECB21-9EA7-4BD7-AC63-9B484A2D1D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44958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latin typeface="Arial Black" panose="020B0A04020102020204" pitchFamily="34" charset="0"/>
              </a:rPr>
              <a:t>ДАКТИЛЬ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6C089B7-D8A9-4E31-81EC-CE3B0C636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229600" cy="1524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uk-UA" altLang="uk-UA" dirty="0"/>
              <a:t> </a:t>
            </a:r>
            <a:r>
              <a:rPr lang="uk-UA" altLang="uk-UA" sz="3200" b="1" dirty="0">
                <a:solidFill>
                  <a:srgbClr val="CC3300"/>
                </a:solidFill>
              </a:rPr>
              <a:t>ТРИ</a:t>
            </a:r>
            <a:r>
              <a:rPr lang="uk-UA" altLang="uk-UA" sz="3200" b="1" dirty="0"/>
              <a:t>СКЛАДОВИЙ ВІРШОВИЙ РОЗМІР</a:t>
            </a:r>
            <a:br>
              <a:rPr lang="uk-UA" altLang="uk-UA" sz="3200" b="1" dirty="0"/>
            </a:br>
            <a:r>
              <a:rPr lang="uk-UA" altLang="uk-UA" sz="3200" b="1" dirty="0"/>
              <a:t>З НАГОЛОСОМ НА </a:t>
            </a:r>
            <a:r>
              <a:rPr lang="uk-UA" altLang="uk-UA" sz="3200" b="1" dirty="0">
                <a:solidFill>
                  <a:srgbClr val="CC3300"/>
                </a:solidFill>
              </a:rPr>
              <a:t>ПЕРШОМУ</a:t>
            </a:r>
            <a:r>
              <a:rPr lang="uk-UA" altLang="uk-UA" sz="3200" b="1" dirty="0"/>
              <a:t> СКЛАДІ</a:t>
            </a:r>
            <a:endParaRPr lang="ru-RU" altLang="uk-UA" sz="3200" b="1" dirty="0"/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6DB3FEC3-35EF-4964-A8BF-0CEE986CAFF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33800" y="4495800"/>
            <a:ext cx="1143000" cy="1143000"/>
          </a:xfrm>
          <a:custGeom>
            <a:avLst/>
            <a:gdLst>
              <a:gd name="T0" fmla="*/ 571500 w 21600"/>
              <a:gd name="T1" fmla="*/ 0 h 21600"/>
              <a:gd name="T2" fmla="*/ 142875 w 21600"/>
              <a:gd name="T3" fmla="*/ 571500 h 21600"/>
              <a:gd name="T4" fmla="*/ 571500 w 21600"/>
              <a:gd name="T5" fmla="*/ 285750 h 21600"/>
              <a:gd name="T6" fmla="*/ 1000125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207AD79E-FAFA-4CA3-BEB3-FB61527C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170C34AD-9E6B-4A44-B606-1CCE209DD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762000" cy="3048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id="{D3639123-B69D-4AC5-83AE-4080B5BDC9B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81600" y="4495800"/>
            <a:ext cx="1143000" cy="1143000"/>
          </a:xfrm>
          <a:custGeom>
            <a:avLst/>
            <a:gdLst>
              <a:gd name="T0" fmla="*/ 571500 w 21600"/>
              <a:gd name="T1" fmla="*/ 0 h 21600"/>
              <a:gd name="T2" fmla="*/ 142875 w 21600"/>
              <a:gd name="T3" fmla="*/ 571500 h 21600"/>
              <a:gd name="T4" fmla="*/ 571500 w 21600"/>
              <a:gd name="T5" fmla="*/ 285750 h 21600"/>
              <a:gd name="T6" fmla="*/ 1000125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7418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CBE9151-A89E-4457-97DA-687F263D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533400" cy="509588"/>
          </a:xfrm>
          <a:prstGeom prst="actionButtonHome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8697DD31-CED0-4A5F-B4E8-26F6569F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981200"/>
            <a:ext cx="575786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4000"/>
              <a:t>Місяць яснесенький </a:t>
            </a:r>
          </a:p>
          <a:p>
            <a:pPr eaLnBrk="1" hangingPunct="1"/>
            <a:r>
              <a:rPr lang="uk-UA" altLang="uk-UA" sz="4000"/>
              <a:t>Промінь тихесенький </a:t>
            </a:r>
          </a:p>
          <a:p>
            <a:pPr eaLnBrk="1" hangingPunct="1"/>
            <a:r>
              <a:rPr lang="uk-UA" altLang="uk-UA" sz="4000"/>
              <a:t>Кинув до нас.</a:t>
            </a:r>
          </a:p>
          <a:p>
            <a:pPr eaLnBrk="1" hangingPunct="1"/>
            <a:r>
              <a:rPr lang="uk-UA" altLang="uk-UA" sz="4000"/>
              <a:t>Спи ж ти, малесенький,</a:t>
            </a:r>
          </a:p>
          <a:p>
            <a:pPr eaLnBrk="1" hangingPunct="1"/>
            <a:r>
              <a:rPr lang="uk-UA" altLang="uk-UA" sz="4000"/>
              <a:t>Пізній бо час.</a:t>
            </a:r>
          </a:p>
          <a:p>
            <a:pPr eaLnBrk="1" hangingPunct="1"/>
            <a:endParaRPr lang="uk-UA" altLang="uk-UA" sz="2000"/>
          </a:p>
          <a:p>
            <a:pPr eaLnBrk="1" hangingPunct="1"/>
            <a:r>
              <a:rPr lang="uk-UA" altLang="uk-UA" sz="2000"/>
              <a:t>Леся Українка</a:t>
            </a:r>
          </a:p>
        </p:txBody>
      </p:sp>
      <p:sp>
        <p:nvSpPr>
          <p:cNvPr id="18435" name="WordArt 5">
            <a:extLst>
              <a:ext uri="{FF2B5EF4-FFF2-40B4-BE49-F238E27FC236}">
                <a16:creationId xmlns:a16="http://schemas.microsoft.com/office/drawing/2014/main" id="{5A227600-92FF-44B0-AADA-FAFBAD4406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685800"/>
            <a:ext cx="2667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ПРИКЛАД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>
            <a:extLst>
              <a:ext uri="{FF2B5EF4-FFF2-40B4-BE49-F238E27FC236}">
                <a16:creationId xmlns:a16="http://schemas.microsoft.com/office/drawing/2014/main" id="{BBAC4517-D03B-44DE-A84E-72DB068759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6096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КОНТРОЛЬНА КАРТКА</a:t>
            </a:r>
          </a:p>
        </p:txBody>
      </p:sp>
      <p:graphicFrame>
        <p:nvGraphicFramePr>
          <p:cNvPr id="32877" name="Group 109">
            <a:extLst>
              <a:ext uri="{FF2B5EF4-FFF2-40B4-BE49-F238E27FC236}">
                <a16:creationId xmlns:a16="http://schemas.microsoft.com/office/drawing/2014/main" id="{3F91874E-4432-46C5-BC32-17FB3B587DA3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133600"/>
          <a:ext cx="8686800" cy="3302000"/>
        </p:xfrm>
        <a:graphic>
          <a:graphicData uri="http://schemas.openxmlformats.org/drawingml/2006/table">
            <a:tbl>
              <a:tblPr/>
              <a:tblGrid>
                <a:gridCol w="1449388">
                  <a:extLst>
                    <a:ext uri="{9D8B030D-6E8A-4147-A177-3AD203B41FA5}">
                      <a16:colId xmlns:a16="http://schemas.microsoft.com/office/drawing/2014/main" val="190732266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3662572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210594421"/>
                    </a:ext>
                  </a:extLst>
                </a:gridCol>
                <a:gridCol w="1449388">
                  <a:extLst>
                    <a:ext uri="{9D8B030D-6E8A-4147-A177-3AD203B41FA5}">
                      <a16:colId xmlns:a16="http://schemas.microsoft.com/office/drawing/2014/main" val="269844092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76735581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590657232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Мі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сяць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яс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не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сень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кий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848414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Про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мінь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хе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сень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кий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451329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Ки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нув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нас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086766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Спи   ж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мій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ле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сень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кий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715124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Піз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ній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бо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час</a:t>
                      </a:r>
                      <a:endParaRPr kumimoji="0" lang="ru-RU" alt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648321"/>
                  </a:ext>
                </a:extLst>
              </a:tr>
            </a:tbl>
          </a:graphicData>
        </a:graphic>
      </p:graphicFrame>
      <p:sp>
        <p:nvSpPr>
          <p:cNvPr id="19503" name="Line 50">
            <a:extLst>
              <a:ext uri="{FF2B5EF4-FFF2-40B4-BE49-F238E27FC236}">
                <a16:creationId xmlns:a16="http://schemas.microsoft.com/office/drawing/2014/main" id="{537BDC1F-F940-4D9E-9220-56F5D61F2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066800"/>
            <a:ext cx="0" cy="4724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504" name="AutoShape 53">
            <a:extLst>
              <a:ext uri="{FF2B5EF4-FFF2-40B4-BE49-F238E27FC236}">
                <a16:creationId xmlns:a16="http://schemas.microsoft.com/office/drawing/2014/main" id="{7833DB88-B4AB-433E-8BB7-8E678E21983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574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505" name="AutoShape 54">
            <a:extLst>
              <a:ext uri="{FF2B5EF4-FFF2-40B4-BE49-F238E27FC236}">
                <a16:creationId xmlns:a16="http://schemas.microsoft.com/office/drawing/2014/main" id="{0130C06A-FA5C-4C04-9166-E47D99E549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814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506" name="AutoShape 55">
            <a:extLst>
              <a:ext uri="{FF2B5EF4-FFF2-40B4-BE49-F238E27FC236}">
                <a16:creationId xmlns:a16="http://schemas.microsoft.com/office/drawing/2014/main" id="{F49C1D87-86B1-430F-9A6A-ACDB10C266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008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507" name="AutoShape 56">
            <a:extLst>
              <a:ext uri="{FF2B5EF4-FFF2-40B4-BE49-F238E27FC236}">
                <a16:creationId xmlns:a16="http://schemas.microsoft.com/office/drawing/2014/main" id="{534DEEA0-4424-4FAF-AF3D-F098744323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9248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508" name="AutoShape 57">
            <a:extLst>
              <a:ext uri="{FF2B5EF4-FFF2-40B4-BE49-F238E27FC236}">
                <a16:creationId xmlns:a16="http://schemas.microsoft.com/office/drawing/2014/main" id="{798311EE-5632-4B5B-903A-DAB180C73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9509" name="AutoShape 59">
            <a:extLst>
              <a:ext uri="{FF2B5EF4-FFF2-40B4-BE49-F238E27FC236}">
                <a16:creationId xmlns:a16="http://schemas.microsoft.com/office/drawing/2014/main" id="{8D8EBAD9-C39F-48A5-8246-DBE4D65E7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9510" name="Rectangle 61">
            <a:extLst>
              <a:ext uri="{FF2B5EF4-FFF2-40B4-BE49-F238E27FC236}">
                <a16:creationId xmlns:a16="http://schemas.microsoft.com/office/drawing/2014/main" id="{B939F6F0-81EB-4CEE-967D-B1D43BB7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9511" name="Rectangle 63">
            <a:extLst>
              <a:ext uri="{FF2B5EF4-FFF2-40B4-BE49-F238E27FC236}">
                <a16:creationId xmlns:a16="http://schemas.microsoft.com/office/drawing/2014/main" id="{9F47A571-D6EC-429B-9662-9DEF9EAC9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9512" name="Rectangle 66">
            <a:extLst>
              <a:ext uri="{FF2B5EF4-FFF2-40B4-BE49-F238E27FC236}">
                <a16:creationId xmlns:a16="http://schemas.microsoft.com/office/drawing/2014/main" id="{CC7A5773-5618-4DCD-AC65-0AF9AC3A0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0800"/>
            <a:ext cx="495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/>
              <a:t>Вірш написаний 2-стопним дактилем</a:t>
            </a:r>
          </a:p>
        </p:txBody>
      </p:sp>
      <p:sp>
        <p:nvSpPr>
          <p:cNvPr id="19513" name="Rectangle 99">
            <a:extLst>
              <a:ext uri="{FF2B5EF4-FFF2-40B4-BE49-F238E27FC236}">
                <a16:creationId xmlns:a16="http://schemas.microsoft.com/office/drawing/2014/main" id="{5BEE9F68-DAAC-4A0B-B5E3-4174CED36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62600"/>
            <a:ext cx="3505200" cy="762000"/>
          </a:xfrm>
          <a:prstGeom prst="rect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/>
              <a:t>Частка, </a:t>
            </a:r>
          </a:p>
          <a:p>
            <a:pPr algn="ctr" eaLnBrk="1" hangingPunct="1"/>
            <a:r>
              <a:rPr lang="uk-UA" altLang="uk-UA" b="1"/>
              <a:t>у складі якої </a:t>
            </a:r>
            <a:r>
              <a:rPr lang="uk-UA" altLang="uk-UA" b="1">
                <a:solidFill>
                  <a:srgbClr val="CC3300"/>
                </a:solidFill>
              </a:rPr>
              <a:t>нема голосного</a:t>
            </a:r>
            <a:endParaRPr lang="ru-RU" altLang="uk-UA" b="1">
              <a:solidFill>
                <a:srgbClr val="CC3300"/>
              </a:solidFill>
            </a:endParaRPr>
          </a:p>
        </p:txBody>
      </p:sp>
      <p:sp>
        <p:nvSpPr>
          <p:cNvPr id="19514" name="Oval 100">
            <a:extLst>
              <a:ext uri="{FF2B5EF4-FFF2-40B4-BE49-F238E27FC236}">
                <a16:creationId xmlns:a16="http://schemas.microsoft.com/office/drawing/2014/main" id="{198014E4-6D95-4469-BBB8-5748BB294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14800"/>
            <a:ext cx="457200" cy="457200"/>
          </a:xfrm>
          <a:prstGeom prst="ellipse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9515" name="Line 101">
            <a:extLst>
              <a:ext uri="{FF2B5EF4-FFF2-40B4-BE49-F238E27FC236}">
                <a16:creationId xmlns:a16="http://schemas.microsoft.com/office/drawing/2014/main" id="{52B17E46-EFC4-4686-97A9-93DC5117E5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1600" y="4495800"/>
            <a:ext cx="609600" cy="1066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516" name="Rectangle 102">
            <a:extLst>
              <a:ext uri="{FF2B5EF4-FFF2-40B4-BE49-F238E27FC236}">
                <a16:creationId xmlns:a16="http://schemas.microsoft.com/office/drawing/2014/main" id="{8293FE00-D5C0-4BC3-A5DE-AE2C6FD85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562600"/>
            <a:ext cx="38100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/>
              <a:t>Односкладове слово,</a:t>
            </a:r>
          </a:p>
          <a:p>
            <a:pPr algn="ctr" eaLnBrk="1" hangingPunct="1"/>
            <a:r>
              <a:rPr lang="uk-UA" altLang="uk-UA" b="1"/>
              <a:t>що опинилось поза наголосом</a:t>
            </a:r>
            <a:endParaRPr lang="ru-RU" altLang="uk-UA" b="1"/>
          </a:p>
        </p:txBody>
      </p:sp>
      <p:sp>
        <p:nvSpPr>
          <p:cNvPr id="19517" name="Line 104">
            <a:extLst>
              <a:ext uri="{FF2B5EF4-FFF2-40B4-BE49-F238E27FC236}">
                <a16:creationId xmlns:a16="http://schemas.microsoft.com/office/drawing/2014/main" id="{1A8C4ACC-F901-4C59-81A8-0AA2F0E438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800" y="5257800"/>
            <a:ext cx="1752600" cy="304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518" name="AutoShape 10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E1576AD-7090-4BD4-9E59-FA0737F9D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2600"/>
            <a:ext cx="457200" cy="533400"/>
          </a:xfrm>
          <a:prstGeom prst="actionButtonHome">
            <a:avLst/>
          </a:prstGeom>
          <a:solidFill>
            <a:schemeClr val="tx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9519" name="Line 108">
            <a:extLst>
              <a:ext uri="{FF2B5EF4-FFF2-40B4-BE49-F238E27FC236}">
                <a16:creationId xmlns:a16="http://schemas.microsoft.com/office/drawing/2014/main" id="{9E415F53-EB71-4488-A912-8492A0ACD6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4419600"/>
            <a:ext cx="2514600" cy="1143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520" name="Line 110">
            <a:extLst>
              <a:ext uri="{FF2B5EF4-FFF2-40B4-BE49-F238E27FC236}">
                <a16:creationId xmlns:a16="http://schemas.microsoft.com/office/drawing/2014/main" id="{95C7F8D5-F8B5-4231-9BEE-0DE41921DC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3733800"/>
            <a:ext cx="1295400" cy="1828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9">
            <a:extLst>
              <a:ext uri="{FF2B5EF4-FFF2-40B4-BE49-F238E27FC236}">
                <a16:creationId xmlns:a16="http://schemas.microsoft.com/office/drawing/2014/main" id="{6FC92CA0-05F7-4786-AB37-1472ADF5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>
            <a:extLst>
              <a:ext uri="{FF2B5EF4-FFF2-40B4-BE49-F238E27FC236}">
                <a16:creationId xmlns:a16="http://schemas.microsoft.com/office/drawing/2014/main" id="{3821788E-E6BE-457E-95D6-D5EFB7D527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5867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latin typeface="Arial Black" panose="020B0A04020102020204" pitchFamily="34" charset="0"/>
              </a:rPr>
              <a:t>АМФІБРАХІЙ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E9D107BD-ED82-4A4F-B931-ECCD9DD87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229600" cy="1524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uk-UA" altLang="uk-UA"/>
              <a:t> </a:t>
            </a:r>
            <a:r>
              <a:rPr lang="uk-UA" altLang="uk-UA" sz="3200" b="1">
                <a:solidFill>
                  <a:srgbClr val="CC3300"/>
                </a:solidFill>
              </a:rPr>
              <a:t>ТРИ</a:t>
            </a:r>
            <a:r>
              <a:rPr lang="uk-UA" altLang="uk-UA" sz="3200" b="1"/>
              <a:t>СКЛАДОВИЙ ВІРШОВИЙ РОЗМІР</a:t>
            </a:r>
            <a:br>
              <a:rPr lang="uk-UA" altLang="uk-UA" sz="3200" b="1"/>
            </a:br>
            <a:r>
              <a:rPr lang="uk-UA" altLang="uk-UA" sz="3200" b="1"/>
              <a:t>З НАГОЛОСОМ НА </a:t>
            </a:r>
            <a:r>
              <a:rPr lang="uk-UA" altLang="uk-UA" sz="3200" b="1">
                <a:solidFill>
                  <a:srgbClr val="CC3300"/>
                </a:solidFill>
              </a:rPr>
              <a:t>ДРУГОМУ</a:t>
            </a:r>
            <a:r>
              <a:rPr lang="uk-UA" altLang="uk-UA" sz="3200" b="1"/>
              <a:t> СКЛАДІ</a:t>
            </a:r>
            <a:endParaRPr lang="ru-RU" altLang="uk-UA" sz="3200" b="1"/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A20010AA-8CE9-4E8C-9531-C25A601E7A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4495800"/>
            <a:ext cx="1143000" cy="1143000"/>
          </a:xfrm>
          <a:custGeom>
            <a:avLst/>
            <a:gdLst>
              <a:gd name="T0" fmla="*/ 571500 w 21600"/>
              <a:gd name="T1" fmla="*/ 0 h 21600"/>
              <a:gd name="T2" fmla="*/ 142875 w 21600"/>
              <a:gd name="T3" fmla="*/ 571500 h 21600"/>
              <a:gd name="T4" fmla="*/ 571500 w 21600"/>
              <a:gd name="T5" fmla="*/ 285750 h 21600"/>
              <a:gd name="T6" fmla="*/ 1000125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926A6DB7-68C5-46FA-9995-A698FF2BE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3434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FF3320F0-3AF1-42D3-A77D-BCBF8111C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334000"/>
            <a:ext cx="762000" cy="3048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0488" name="Oval 8">
            <a:extLst>
              <a:ext uri="{FF2B5EF4-FFF2-40B4-BE49-F238E27FC236}">
                <a16:creationId xmlns:a16="http://schemas.microsoft.com/office/drawing/2014/main" id="{C4AFB8EC-24D1-470C-A253-561D51A1A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685800" cy="1600200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0489" name="AutoShape 9">
            <a:extLst>
              <a:ext uri="{FF2B5EF4-FFF2-40B4-BE49-F238E27FC236}">
                <a16:creationId xmlns:a16="http://schemas.microsoft.com/office/drawing/2014/main" id="{C7FAB695-4C95-4BFA-A805-F06A2D66543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4495800"/>
            <a:ext cx="1143000" cy="1143000"/>
          </a:xfrm>
          <a:custGeom>
            <a:avLst/>
            <a:gdLst>
              <a:gd name="T0" fmla="*/ 571500 w 21600"/>
              <a:gd name="T1" fmla="*/ 0 h 21600"/>
              <a:gd name="T2" fmla="*/ 142875 w 21600"/>
              <a:gd name="T3" fmla="*/ 571500 h 21600"/>
              <a:gd name="T4" fmla="*/ 571500 w 21600"/>
              <a:gd name="T5" fmla="*/ 285750 h 21600"/>
              <a:gd name="T6" fmla="*/ 1000125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490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6A0FE28-D9DA-431A-BF87-DB1EF6C92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533400" cy="509588"/>
          </a:xfrm>
          <a:prstGeom prst="actionButtonHome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C7B2B11-C86F-4381-A10C-0FE0DDDE0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05000"/>
            <a:ext cx="85566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4000"/>
              <a:t>Опівночі айстри в саду розцвіли…</a:t>
            </a:r>
          </a:p>
          <a:p>
            <a:pPr eaLnBrk="1" hangingPunct="1"/>
            <a:r>
              <a:rPr lang="uk-UA" altLang="uk-UA" sz="4000"/>
              <a:t>Умились росою, вінки одягли,</a:t>
            </a:r>
          </a:p>
          <a:p>
            <a:pPr eaLnBrk="1" hangingPunct="1"/>
            <a:r>
              <a:rPr lang="uk-UA" altLang="uk-UA" sz="4000"/>
              <a:t>І стали рожевого ранку чекать,</a:t>
            </a:r>
          </a:p>
          <a:p>
            <a:pPr eaLnBrk="1" hangingPunct="1"/>
            <a:r>
              <a:rPr lang="uk-UA" altLang="uk-UA" sz="4000"/>
              <a:t>І в райдугу барвів життя убирать… </a:t>
            </a:r>
          </a:p>
          <a:p>
            <a:pPr eaLnBrk="1" hangingPunct="1"/>
            <a:endParaRPr lang="uk-UA" altLang="uk-UA" sz="2000"/>
          </a:p>
          <a:p>
            <a:pPr eaLnBrk="1" hangingPunct="1"/>
            <a:r>
              <a:rPr lang="uk-UA" altLang="uk-UA" sz="2000"/>
              <a:t>Олександр Олесь</a:t>
            </a:r>
          </a:p>
        </p:txBody>
      </p:sp>
      <p:sp>
        <p:nvSpPr>
          <p:cNvPr id="21507" name="WordArt 4">
            <a:extLst>
              <a:ext uri="{FF2B5EF4-FFF2-40B4-BE49-F238E27FC236}">
                <a16:creationId xmlns:a16="http://schemas.microsoft.com/office/drawing/2014/main" id="{1DBB6161-D745-476F-9B80-8209E05FB7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685800"/>
            <a:ext cx="2667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ПРИКЛАД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>
            <a:extLst>
              <a:ext uri="{FF2B5EF4-FFF2-40B4-BE49-F238E27FC236}">
                <a16:creationId xmlns:a16="http://schemas.microsoft.com/office/drawing/2014/main" id="{62A004D6-838B-4D50-94A1-A017CEE992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6096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КОНТРОЛЬНА КАРТКА</a:t>
            </a:r>
          </a:p>
        </p:txBody>
      </p:sp>
      <p:graphicFrame>
        <p:nvGraphicFramePr>
          <p:cNvPr id="33905" name="Group 113">
            <a:extLst>
              <a:ext uri="{FF2B5EF4-FFF2-40B4-BE49-F238E27FC236}">
                <a16:creationId xmlns:a16="http://schemas.microsoft.com/office/drawing/2014/main" id="{3C6863F7-E833-4744-B8D1-F15CF53E445C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133600"/>
          <a:ext cx="8763000" cy="26416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917510670"/>
                    </a:ext>
                  </a:extLst>
                </a:gridCol>
                <a:gridCol w="906463">
                  <a:extLst>
                    <a:ext uri="{9D8B030D-6E8A-4147-A177-3AD203B41FA5}">
                      <a16:colId xmlns:a16="http://schemas.microsoft.com/office/drawing/2014/main" val="2548312016"/>
                    </a:ext>
                  </a:extLst>
                </a:gridCol>
                <a:gridCol w="798512">
                  <a:extLst>
                    <a:ext uri="{9D8B030D-6E8A-4147-A177-3AD203B41FA5}">
                      <a16:colId xmlns:a16="http://schemas.microsoft.com/office/drawing/2014/main" val="2163444909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669836259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188385423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1065515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162153220"/>
                    </a:ext>
                  </a:extLst>
                </a:gridCol>
                <a:gridCol w="798513">
                  <a:extLst>
                    <a:ext uri="{9D8B030D-6E8A-4147-A177-3AD203B41FA5}">
                      <a16:colId xmlns:a16="http://schemas.microsoft.com/office/drawing/2014/main" val="2318586441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71194220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276901217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3677893077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пів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чі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ай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стри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  са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ду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роз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цві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ли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119773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ми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лись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со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ю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він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ки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дяг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ли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412319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ста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ли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же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ран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ку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че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кать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230327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в рай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ду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гу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бар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вів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жит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тя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би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рать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537924"/>
                  </a:ext>
                </a:extLst>
              </a:tr>
            </a:tbl>
          </a:graphicData>
        </a:graphic>
      </p:graphicFrame>
      <p:sp>
        <p:nvSpPr>
          <p:cNvPr id="22593" name="Line 51">
            <a:extLst>
              <a:ext uri="{FF2B5EF4-FFF2-40B4-BE49-F238E27FC236}">
                <a16:creationId xmlns:a16="http://schemas.microsoft.com/office/drawing/2014/main" id="{C63C7CBF-34BA-4729-BCB1-3A1B3206A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066800"/>
            <a:ext cx="0" cy="3962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2594" name="Line 52">
            <a:extLst>
              <a:ext uri="{FF2B5EF4-FFF2-40B4-BE49-F238E27FC236}">
                <a16:creationId xmlns:a16="http://schemas.microsoft.com/office/drawing/2014/main" id="{20C22612-F7CA-451F-9EE1-83675843E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066800"/>
            <a:ext cx="0" cy="3886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2595" name="AutoShape 53">
            <a:extLst>
              <a:ext uri="{FF2B5EF4-FFF2-40B4-BE49-F238E27FC236}">
                <a16:creationId xmlns:a16="http://schemas.microsoft.com/office/drawing/2014/main" id="{CB44663A-A175-4265-8778-9CFF022460D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48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596" name="AutoShape 54">
            <a:extLst>
              <a:ext uri="{FF2B5EF4-FFF2-40B4-BE49-F238E27FC236}">
                <a16:creationId xmlns:a16="http://schemas.microsoft.com/office/drawing/2014/main" id="{6956B6DC-1560-47AA-AA12-C5CD5644EF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050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597" name="AutoShape 55">
            <a:extLst>
              <a:ext uri="{FF2B5EF4-FFF2-40B4-BE49-F238E27FC236}">
                <a16:creationId xmlns:a16="http://schemas.microsoft.com/office/drawing/2014/main" id="{76786B3B-A4DA-4679-98BB-0181B084D2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672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598" name="AutoShape 56">
            <a:extLst>
              <a:ext uri="{FF2B5EF4-FFF2-40B4-BE49-F238E27FC236}">
                <a16:creationId xmlns:a16="http://schemas.microsoft.com/office/drawing/2014/main" id="{8AEEEE9D-F8F2-4402-AE1B-3ADAC4E4E5E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6294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599" name="AutoShape 58">
            <a:extLst>
              <a:ext uri="{FF2B5EF4-FFF2-40B4-BE49-F238E27FC236}">
                <a16:creationId xmlns:a16="http://schemas.microsoft.com/office/drawing/2014/main" id="{62B7F11C-10A7-4C56-A24E-796322BDD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2600" name="AutoShape 59">
            <a:extLst>
              <a:ext uri="{FF2B5EF4-FFF2-40B4-BE49-F238E27FC236}">
                <a16:creationId xmlns:a16="http://schemas.microsoft.com/office/drawing/2014/main" id="{91CEF238-9E61-4E28-9B3E-41FD969E2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2601" name="AutoShape 60">
            <a:extLst>
              <a:ext uri="{FF2B5EF4-FFF2-40B4-BE49-F238E27FC236}">
                <a16:creationId xmlns:a16="http://schemas.microsoft.com/office/drawing/2014/main" id="{E727286B-A2C5-46AA-B9B9-4E549B22C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2602" name="Rectangle 62">
            <a:extLst>
              <a:ext uri="{FF2B5EF4-FFF2-40B4-BE49-F238E27FC236}">
                <a16:creationId xmlns:a16="http://schemas.microsoft.com/office/drawing/2014/main" id="{8B3E25A3-BD58-4A67-B354-86E5CD1CC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2603" name="Rectangle 63">
            <a:extLst>
              <a:ext uri="{FF2B5EF4-FFF2-40B4-BE49-F238E27FC236}">
                <a16:creationId xmlns:a16="http://schemas.microsoft.com/office/drawing/2014/main" id="{0C70DE3A-7E87-47E9-BAE7-481ED1DB6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2604" name="Rectangle 64">
            <a:extLst>
              <a:ext uri="{FF2B5EF4-FFF2-40B4-BE49-F238E27FC236}">
                <a16:creationId xmlns:a16="http://schemas.microsoft.com/office/drawing/2014/main" id="{E12273BA-1C9D-40D4-AA71-F93ABB572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2605" name="Rectangle 65">
            <a:extLst>
              <a:ext uri="{FF2B5EF4-FFF2-40B4-BE49-F238E27FC236}">
                <a16:creationId xmlns:a16="http://schemas.microsoft.com/office/drawing/2014/main" id="{75F43873-99D3-4221-8B3F-C13F5449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0800"/>
            <a:ext cx="495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/>
              <a:t>Вірш написаний 4-стопним амфібрахієм</a:t>
            </a:r>
          </a:p>
        </p:txBody>
      </p:sp>
      <p:sp>
        <p:nvSpPr>
          <p:cNvPr id="22606" name="AutoShape 6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99B784D-2BFA-4DC9-AD94-1896BCF5E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2600"/>
            <a:ext cx="457200" cy="433388"/>
          </a:xfrm>
          <a:prstGeom prst="actionButtonHome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2607" name="AutoShape 68">
            <a:extLst>
              <a:ext uri="{FF2B5EF4-FFF2-40B4-BE49-F238E27FC236}">
                <a16:creationId xmlns:a16="http://schemas.microsoft.com/office/drawing/2014/main" id="{4EB4BC0F-FBE1-4C72-B978-E9787052FA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608" name="AutoShape 98">
            <a:extLst>
              <a:ext uri="{FF2B5EF4-FFF2-40B4-BE49-F238E27FC236}">
                <a16:creationId xmlns:a16="http://schemas.microsoft.com/office/drawing/2014/main" id="{F6E735F8-8A44-4096-AE50-DC3C2CFA13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054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609" name="Line 99">
            <a:extLst>
              <a:ext uri="{FF2B5EF4-FFF2-40B4-BE49-F238E27FC236}">
                <a16:creationId xmlns:a16="http://schemas.microsoft.com/office/drawing/2014/main" id="{72535FFC-E8BB-4522-AE28-4675D411F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066800"/>
            <a:ext cx="0" cy="3886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2610" name="AutoShape 100">
            <a:extLst>
              <a:ext uri="{FF2B5EF4-FFF2-40B4-BE49-F238E27FC236}">
                <a16:creationId xmlns:a16="http://schemas.microsoft.com/office/drawing/2014/main" id="{A7167494-30CA-4F94-B7B8-ABECFA29DC6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676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611" name="Rectangle 101">
            <a:extLst>
              <a:ext uri="{FF2B5EF4-FFF2-40B4-BE49-F238E27FC236}">
                <a16:creationId xmlns:a16="http://schemas.microsoft.com/office/drawing/2014/main" id="{F6F7D241-E3C1-48B3-A183-4B7A09CDC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2612" name="AutoShape 102">
            <a:extLst>
              <a:ext uri="{FF2B5EF4-FFF2-40B4-BE49-F238E27FC236}">
                <a16:creationId xmlns:a16="http://schemas.microsoft.com/office/drawing/2014/main" id="{AA0EC141-8370-439B-B723-71AFA3EFC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2613" name="Rectangle 112">
            <a:extLst>
              <a:ext uri="{FF2B5EF4-FFF2-40B4-BE49-F238E27FC236}">
                <a16:creationId xmlns:a16="http://schemas.microsoft.com/office/drawing/2014/main" id="{B80CBFFB-5E58-41CD-9879-F19FB686D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86400"/>
            <a:ext cx="38100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/>
              <a:t>Односкладове слово,</a:t>
            </a:r>
          </a:p>
          <a:p>
            <a:pPr algn="ctr" eaLnBrk="1" hangingPunct="1"/>
            <a:r>
              <a:rPr lang="uk-UA" altLang="uk-UA" b="1"/>
              <a:t>що опинилось поза наголосом</a:t>
            </a:r>
            <a:endParaRPr lang="ru-RU" altLang="uk-UA" b="1"/>
          </a:p>
        </p:txBody>
      </p:sp>
      <p:sp>
        <p:nvSpPr>
          <p:cNvPr id="22614" name="Rectangle 114">
            <a:extLst>
              <a:ext uri="{FF2B5EF4-FFF2-40B4-BE49-F238E27FC236}">
                <a16:creationId xmlns:a16="http://schemas.microsoft.com/office/drawing/2014/main" id="{A91BCA76-C430-49C5-AE18-5A0DD800E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86400"/>
            <a:ext cx="3581400" cy="762000"/>
          </a:xfrm>
          <a:prstGeom prst="rect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>
                <a:solidFill>
                  <a:srgbClr val="CC3300"/>
                </a:solidFill>
              </a:rPr>
              <a:t>Прийменник</a:t>
            </a:r>
            <a:r>
              <a:rPr lang="uk-UA" altLang="uk-UA" b="1"/>
              <a:t>, </a:t>
            </a:r>
          </a:p>
          <a:p>
            <a:pPr algn="ctr" eaLnBrk="1" hangingPunct="1"/>
            <a:r>
              <a:rPr lang="uk-UA" altLang="uk-UA" b="1"/>
              <a:t>у складі якого </a:t>
            </a:r>
            <a:r>
              <a:rPr lang="uk-UA" altLang="uk-UA" b="1">
                <a:solidFill>
                  <a:srgbClr val="CC3300"/>
                </a:solidFill>
              </a:rPr>
              <a:t>нема голосного</a:t>
            </a:r>
            <a:endParaRPr lang="ru-RU" altLang="uk-UA" b="1">
              <a:solidFill>
                <a:srgbClr val="CC3300"/>
              </a:solidFill>
            </a:endParaRPr>
          </a:p>
        </p:txBody>
      </p:sp>
      <p:sp>
        <p:nvSpPr>
          <p:cNvPr id="22615" name="Oval 115">
            <a:extLst>
              <a:ext uri="{FF2B5EF4-FFF2-40B4-BE49-F238E27FC236}">
                <a16:creationId xmlns:a16="http://schemas.microsoft.com/office/drawing/2014/main" id="{C1DD4FE0-131E-4922-93DB-6F076401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14800"/>
            <a:ext cx="457200" cy="457200"/>
          </a:xfrm>
          <a:prstGeom prst="ellipse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2616" name="Oval 116">
            <a:extLst>
              <a:ext uri="{FF2B5EF4-FFF2-40B4-BE49-F238E27FC236}">
                <a16:creationId xmlns:a16="http://schemas.microsoft.com/office/drawing/2014/main" id="{77CA3FA6-C85C-4CD3-90B8-813FA5F46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457200" cy="457200"/>
          </a:xfrm>
          <a:prstGeom prst="ellipse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2617" name="Arc 119">
            <a:extLst>
              <a:ext uri="{FF2B5EF4-FFF2-40B4-BE49-F238E27FC236}">
                <a16:creationId xmlns:a16="http://schemas.microsoft.com/office/drawing/2014/main" id="{8B59A0BD-BA36-4965-BD2A-E168F47117CA}"/>
              </a:ext>
            </a:extLst>
          </p:cNvPr>
          <p:cNvSpPr>
            <a:spLocks/>
          </p:cNvSpPr>
          <p:nvPr/>
        </p:nvSpPr>
        <p:spPr bwMode="auto">
          <a:xfrm>
            <a:off x="5413375" y="2212975"/>
            <a:ext cx="1981200" cy="3294063"/>
          </a:xfrm>
          <a:custGeom>
            <a:avLst/>
            <a:gdLst>
              <a:gd name="T0" fmla="*/ 0 w 26550"/>
              <a:gd name="T1" fmla="*/ 87189 h 21724"/>
              <a:gd name="T2" fmla="*/ 1981200 w 26550"/>
              <a:gd name="T3" fmla="*/ 3294063 h 21724"/>
              <a:gd name="T4" fmla="*/ 369376 w 26550"/>
              <a:gd name="T5" fmla="*/ 3275261 h 21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50" h="21724" fill="none" extrusionOk="0">
                <a:moveTo>
                  <a:pt x="-1" y="574"/>
                </a:moveTo>
                <a:cubicBezTo>
                  <a:pt x="1622" y="192"/>
                  <a:pt x="3283" y="0"/>
                  <a:pt x="4950" y="0"/>
                </a:cubicBezTo>
                <a:cubicBezTo>
                  <a:pt x="16879" y="0"/>
                  <a:pt x="26550" y="9670"/>
                  <a:pt x="26550" y="21600"/>
                </a:cubicBezTo>
                <a:cubicBezTo>
                  <a:pt x="26550" y="21641"/>
                  <a:pt x="26549" y="21682"/>
                  <a:pt x="26549" y="21723"/>
                </a:cubicBezTo>
              </a:path>
              <a:path w="26550" h="21724" stroke="0" extrusionOk="0">
                <a:moveTo>
                  <a:pt x="-1" y="574"/>
                </a:moveTo>
                <a:cubicBezTo>
                  <a:pt x="1622" y="192"/>
                  <a:pt x="3283" y="0"/>
                  <a:pt x="4950" y="0"/>
                </a:cubicBezTo>
                <a:cubicBezTo>
                  <a:pt x="16879" y="0"/>
                  <a:pt x="26550" y="9670"/>
                  <a:pt x="26550" y="21600"/>
                </a:cubicBezTo>
                <a:cubicBezTo>
                  <a:pt x="26550" y="21641"/>
                  <a:pt x="26549" y="21682"/>
                  <a:pt x="26549" y="21723"/>
                </a:cubicBezTo>
                <a:lnTo>
                  <a:pt x="4950" y="21600"/>
                </a:lnTo>
                <a:lnTo>
                  <a:pt x="-1" y="574"/>
                </a:lnTo>
                <a:close/>
              </a:path>
            </a:pathLst>
          </a:custGeom>
          <a:noFill/>
          <a:ln w="9525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618" name="Arc 120">
            <a:extLst>
              <a:ext uri="{FF2B5EF4-FFF2-40B4-BE49-F238E27FC236}">
                <a16:creationId xmlns:a16="http://schemas.microsoft.com/office/drawing/2014/main" id="{251356DD-5535-4A5D-988C-329A721926AA}"/>
              </a:ext>
            </a:extLst>
          </p:cNvPr>
          <p:cNvSpPr>
            <a:spLocks/>
          </p:cNvSpPr>
          <p:nvPr/>
        </p:nvSpPr>
        <p:spPr bwMode="auto">
          <a:xfrm>
            <a:off x="1219200" y="4191000"/>
            <a:ext cx="6151563" cy="1441450"/>
          </a:xfrm>
          <a:custGeom>
            <a:avLst/>
            <a:gdLst>
              <a:gd name="T0" fmla="*/ 0 w 27134"/>
              <a:gd name="T1" fmla="*/ 49984 h 21600"/>
              <a:gd name="T2" fmla="*/ 6151563 w 27134"/>
              <a:gd name="T3" fmla="*/ 1299841 h 21600"/>
              <a:gd name="T4" fmla="*/ 1278194 w 27134"/>
              <a:gd name="T5" fmla="*/ 14414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134" h="21600" fill="none" extrusionOk="0">
                <a:moveTo>
                  <a:pt x="-1" y="748"/>
                </a:moveTo>
                <a:cubicBezTo>
                  <a:pt x="1838" y="251"/>
                  <a:pt x="3733" y="0"/>
                  <a:pt x="5638" y="0"/>
                </a:cubicBezTo>
                <a:cubicBezTo>
                  <a:pt x="16745" y="0"/>
                  <a:pt x="26042" y="8424"/>
                  <a:pt x="27133" y="19478"/>
                </a:cubicBezTo>
              </a:path>
              <a:path w="27134" h="21600" stroke="0" extrusionOk="0">
                <a:moveTo>
                  <a:pt x="-1" y="748"/>
                </a:moveTo>
                <a:cubicBezTo>
                  <a:pt x="1838" y="251"/>
                  <a:pt x="3733" y="0"/>
                  <a:pt x="5638" y="0"/>
                </a:cubicBezTo>
                <a:cubicBezTo>
                  <a:pt x="16745" y="0"/>
                  <a:pt x="26042" y="8424"/>
                  <a:pt x="27133" y="19478"/>
                </a:cubicBezTo>
                <a:lnTo>
                  <a:pt x="5638" y="21600"/>
                </a:lnTo>
                <a:lnTo>
                  <a:pt x="-1" y="748"/>
                </a:lnTo>
                <a:close/>
              </a:path>
            </a:pathLst>
          </a:custGeom>
          <a:noFill/>
          <a:ln w="9525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619" name="Line 121">
            <a:extLst>
              <a:ext uri="{FF2B5EF4-FFF2-40B4-BE49-F238E27FC236}">
                <a16:creationId xmlns:a16="http://schemas.microsoft.com/office/drawing/2014/main" id="{07ED123F-EF46-4C42-B287-AA60E768BB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" y="4572000"/>
            <a:ext cx="304800" cy="914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2620" name="Line 122">
            <a:extLst>
              <a:ext uri="{FF2B5EF4-FFF2-40B4-BE49-F238E27FC236}">
                <a16:creationId xmlns:a16="http://schemas.microsoft.com/office/drawing/2014/main" id="{D172BEC5-FF59-4984-A71A-EE6F1978BA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" y="3810000"/>
            <a:ext cx="304800" cy="1676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9">
            <a:extLst>
              <a:ext uri="{FF2B5EF4-FFF2-40B4-BE49-F238E27FC236}">
                <a16:creationId xmlns:a16="http://schemas.microsoft.com/office/drawing/2014/main" id="{F2FA4EAE-8309-49D9-888E-09BCE656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>
            <a:extLst>
              <a:ext uri="{FF2B5EF4-FFF2-40B4-BE49-F238E27FC236}">
                <a16:creationId xmlns:a16="http://schemas.microsoft.com/office/drawing/2014/main" id="{9C4AA22B-41C0-4C30-8CE2-B9C1C78A56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066800"/>
            <a:ext cx="41148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latin typeface="Arial Black" panose="020B0A04020102020204" pitchFamily="34" charset="0"/>
              </a:rPr>
              <a:t>АНАПЕСТ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90308222-8E87-45E3-A101-A17B891D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229600" cy="1524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uk-UA" altLang="uk-UA"/>
              <a:t> </a:t>
            </a:r>
            <a:r>
              <a:rPr lang="uk-UA" altLang="uk-UA" sz="3200" b="1">
                <a:solidFill>
                  <a:srgbClr val="CC3300"/>
                </a:solidFill>
              </a:rPr>
              <a:t>ТРИ</a:t>
            </a:r>
            <a:r>
              <a:rPr lang="uk-UA" altLang="uk-UA" sz="3200" b="1"/>
              <a:t>СКЛАДОВИЙ ВІРШОВИЙ РОЗМІР</a:t>
            </a:r>
            <a:br>
              <a:rPr lang="uk-UA" altLang="uk-UA" sz="3200" b="1"/>
            </a:br>
            <a:r>
              <a:rPr lang="uk-UA" altLang="uk-UA" sz="3200" b="1"/>
              <a:t>З НАГОЛОСОМ НА </a:t>
            </a:r>
            <a:r>
              <a:rPr lang="uk-UA" altLang="uk-UA" sz="3200" b="1">
                <a:solidFill>
                  <a:srgbClr val="CC3300"/>
                </a:solidFill>
              </a:rPr>
              <a:t>ТРЕТЬОМУ</a:t>
            </a:r>
            <a:r>
              <a:rPr lang="uk-UA" altLang="uk-UA" sz="3200" b="1"/>
              <a:t> СКЛАДІ</a:t>
            </a:r>
            <a:endParaRPr lang="ru-RU" altLang="uk-UA" sz="3200" b="1"/>
          </a:p>
        </p:txBody>
      </p:sp>
      <p:sp>
        <p:nvSpPr>
          <p:cNvPr id="23557" name="AutoShape 5">
            <a:extLst>
              <a:ext uri="{FF2B5EF4-FFF2-40B4-BE49-F238E27FC236}">
                <a16:creationId xmlns:a16="http://schemas.microsoft.com/office/drawing/2014/main" id="{2E623047-9F9E-47BC-9EFE-EDE5F59FB21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4495800"/>
            <a:ext cx="1143000" cy="1143000"/>
          </a:xfrm>
          <a:custGeom>
            <a:avLst/>
            <a:gdLst>
              <a:gd name="T0" fmla="*/ 571500 w 21600"/>
              <a:gd name="T1" fmla="*/ 0 h 21600"/>
              <a:gd name="T2" fmla="*/ 142875 w 21600"/>
              <a:gd name="T3" fmla="*/ 571500 h 21600"/>
              <a:gd name="T4" fmla="*/ 571500 w 21600"/>
              <a:gd name="T5" fmla="*/ 285750 h 21600"/>
              <a:gd name="T6" fmla="*/ 1000125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3558" name="AutoShape 6">
            <a:extLst>
              <a:ext uri="{FF2B5EF4-FFF2-40B4-BE49-F238E27FC236}">
                <a16:creationId xmlns:a16="http://schemas.microsoft.com/office/drawing/2014/main" id="{4B3D273B-8569-4252-98A4-124173FFB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3434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A32AB748-5DEE-4F50-96C0-B5C89BF07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34000"/>
            <a:ext cx="762000" cy="3048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3560" name="Oval 8">
            <a:extLst>
              <a:ext uri="{FF2B5EF4-FFF2-40B4-BE49-F238E27FC236}">
                <a16:creationId xmlns:a16="http://schemas.microsoft.com/office/drawing/2014/main" id="{A6701F41-2D12-4A5C-8CF2-18A50DA06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990600"/>
            <a:ext cx="685800" cy="1600200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3561" name="AutoShape 9">
            <a:extLst>
              <a:ext uri="{FF2B5EF4-FFF2-40B4-BE49-F238E27FC236}">
                <a16:creationId xmlns:a16="http://schemas.microsoft.com/office/drawing/2014/main" id="{2B097827-BE71-43C5-AA0A-3EC638CD5E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38600" y="4495800"/>
            <a:ext cx="1143000" cy="1143000"/>
          </a:xfrm>
          <a:custGeom>
            <a:avLst/>
            <a:gdLst>
              <a:gd name="T0" fmla="*/ 571500 w 21600"/>
              <a:gd name="T1" fmla="*/ 0 h 21600"/>
              <a:gd name="T2" fmla="*/ 142875 w 21600"/>
              <a:gd name="T3" fmla="*/ 571500 h 21600"/>
              <a:gd name="T4" fmla="*/ 571500 w 21600"/>
              <a:gd name="T5" fmla="*/ 285750 h 21600"/>
              <a:gd name="T6" fmla="*/ 1000125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3562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EA3AF52-FB2B-475B-90B4-DD1D2E4E0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533400" cy="509588"/>
          </a:xfrm>
          <a:prstGeom prst="actionButtonHome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B533C60E-FEE6-4B7F-B45C-CBBF4FED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81200"/>
            <a:ext cx="8991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4000"/>
              <a:t>В небі з зір простяглася дорога ясна</a:t>
            </a:r>
          </a:p>
          <a:p>
            <a:pPr eaLnBrk="1" hangingPunct="1"/>
            <a:r>
              <a:rPr lang="uk-UA" altLang="uk-UA" sz="4000"/>
              <a:t>І горить, і тремтить наді мною.</a:t>
            </a:r>
          </a:p>
          <a:p>
            <a:pPr eaLnBrk="1" hangingPunct="1"/>
            <a:r>
              <a:rPr lang="uk-UA" altLang="uk-UA" sz="4000"/>
              <a:t>Я для пісні вікно розчинив, щоб вона</a:t>
            </a:r>
          </a:p>
          <a:p>
            <a:pPr eaLnBrk="1" hangingPunct="1"/>
            <a:r>
              <a:rPr lang="uk-UA" altLang="uk-UA" sz="4000"/>
              <a:t>Залила мою душу весною.</a:t>
            </a:r>
          </a:p>
          <a:p>
            <a:pPr eaLnBrk="1" hangingPunct="1"/>
            <a:endParaRPr lang="uk-UA" altLang="uk-UA" sz="2000"/>
          </a:p>
          <a:p>
            <a:pPr eaLnBrk="1" hangingPunct="1"/>
            <a:r>
              <a:rPr lang="uk-UA" altLang="uk-UA" sz="2000"/>
              <a:t>А.Малишко</a:t>
            </a:r>
          </a:p>
        </p:txBody>
      </p:sp>
      <p:sp>
        <p:nvSpPr>
          <p:cNvPr id="24579" name="WordArt 4">
            <a:extLst>
              <a:ext uri="{FF2B5EF4-FFF2-40B4-BE49-F238E27FC236}">
                <a16:creationId xmlns:a16="http://schemas.microsoft.com/office/drawing/2014/main" id="{DDA1CF11-3901-4DE8-84D5-B7F4C3C121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685800"/>
            <a:ext cx="2667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ПРИКЛАД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extLst>
              <a:ext uri="{FF2B5EF4-FFF2-40B4-BE49-F238E27FC236}">
                <a16:creationId xmlns:a16="http://schemas.microsoft.com/office/drawing/2014/main" id="{343B2F4F-B218-4CAD-9B78-13D45D356B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6096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КОНТРОЛЬНА КАРТКА</a:t>
            </a:r>
          </a:p>
        </p:txBody>
      </p:sp>
      <p:sp>
        <p:nvSpPr>
          <p:cNvPr id="25603" name="Line 51">
            <a:extLst>
              <a:ext uri="{FF2B5EF4-FFF2-40B4-BE49-F238E27FC236}">
                <a16:creationId xmlns:a16="http://schemas.microsoft.com/office/drawing/2014/main" id="{5D8E2200-A9FC-4AC9-9BC1-D27AE44D2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990600"/>
            <a:ext cx="0" cy="403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5604" name="Line 52">
            <a:extLst>
              <a:ext uri="{FF2B5EF4-FFF2-40B4-BE49-F238E27FC236}">
                <a16:creationId xmlns:a16="http://schemas.microsoft.com/office/drawing/2014/main" id="{6B87F83C-6A04-4308-B419-0A96DEF71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990600"/>
            <a:ext cx="0" cy="411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5605" name="AutoShape 53">
            <a:extLst>
              <a:ext uri="{FF2B5EF4-FFF2-40B4-BE49-F238E27FC236}">
                <a16:creationId xmlns:a16="http://schemas.microsoft.com/office/drawing/2014/main" id="{BFC307B2-C432-4E9B-A607-B9BC7CC3A6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906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5606" name="AutoShape 54">
            <a:extLst>
              <a:ext uri="{FF2B5EF4-FFF2-40B4-BE49-F238E27FC236}">
                <a16:creationId xmlns:a16="http://schemas.microsoft.com/office/drawing/2014/main" id="{13C35723-2F2F-43E2-BC4D-42EC1C5B3C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528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5607" name="AutoShape 55">
            <a:extLst>
              <a:ext uri="{FF2B5EF4-FFF2-40B4-BE49-F238E27FC236}">
                <a16:creationId xmlns:a16="http://schemas.microsoft.com/office/drawing/2014/main" id="{70F2D430-E9FB-4959-8CAE-9BEB76CEF21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26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5608" name="AutoShape 56">
            <a:extLst>
              <a:ext uri="{FF2B5EF4-FFF2-40B4-BE49-F238E27FC236}">
                <a16:creationId xmlns:a16="http://schemas.microsoft.com/office/drawing/2014/main" id="{73535AA6-1864-424A-A70B-DDA9EB16A3F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200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5609" name="AutoShape 57">
            <a:extLst>
              <a:ext uri="{FF2B5EF4-FFF2-40B4-BE49-F238E27FC236}">
                <a16:creationId xmlns:a16="http://schemas.microsoft.com/office/drawing/2014/main" id="{FD6EE19B-2B91-44DD-B976-1BA3A3005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5610" name="AutoShape 58">
            <a:extLst>
              <a:ext uri="{FF2B5EF4-FFF2-40B4-BE49-F238E27FC236}">
                <a16:creationId xmlns:a16="http://schemas.microsoft.com/office/drawing/2014/main" id="{39EAEEDB-AB82-47C7-8E22-803E06585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5611" name="AutoShape 59">
            <a:extLst>
              <a:ext uri="{FF2B5EF4-FFF2-40B4-BE49-F238E27FC236}">
                <a16:creationId xmlns:a16="http://schemas.microsoft.com/office/drawing/2014/main" id="{C4EDE1A9-FC40-4C7F-B10F-801702F09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5612" name="AutoShape 60">
            <a:extLst>
              <a:ext uri="{FF2B5EF4-FFF2-40B4-BE49-F238E27FC236}">
                <a16:creationId xmlns:a16="http://schemas.microsoft.com/office/drawing/2014/main" id="{5B936E7D-0655-46BF-9D82-7CFC1E890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5613" name="Rectangle 61">
            <a:extLst>
              <a:ext uri="{FF2B5EF4-FFF2-40B4-BE49-F238E27FC236}">
                <a16:creationId xmlns:a16="http://schemas.microsoft.com/office/drawing/2014/main" id="{DDE06903-A7EE-47CF-A2BA-8686AF66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5614" name="Rectangle 62">
            <a:extLst>
              <a:ext uri="{FF2B5EF4-FFF2-40B4-BE49-F238E27FC236}">
                <a16:creationId xmlns:a16="http://schemas.microsoft.com/office/drawing/2014/main" id="{A24319B2-80EE-41C0-B39B-E4A87312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5615" name="Rectangle 63">
            <a:extLst>
              <a:ext uri="{FF2B5EF4-FFF2-40B4-BE49-F238E27FC236}">
                <a16:creationId xmlns:a16="http://schemas.microsoft.com/office/drawing/2014/main" id="{9B6E5EE3-EB19-4938-A7AD-E5BDDA66D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5616" name="Rectangle 64">
            <a:extLst>
              <a:ext uri="{FF2B5EF4-FFF2-40B4-BE49-F238E27FC236}">
                <a16:creationId xmlns:a16="http://schemas.microsoft.com/office/drawing/2014/main" id="{1DE9DD7D-EFB2-48F4-A9CE-6C6182A30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533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5617" name="Rectangle 65">
            <a:extLst>
              <a:ext uri="{FF2B5EF4-FFF2-40B4-BE49-F238E27FC236}">
                <a16:creationId xmlns:a16="http://schemas.microsoft.com/office/drawing/2014/main" id="{1F5A1767-4D3D-42D8-BFEC-225F6B11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0800"/>
            <a:ext cx="495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/>
              <a:t>Вірш написаний 4-стопним анапестом</a:t>
            </a:r>
          </a:p>
        </p:txBody>
      </p:sp>
      <p:sp>
        <p:nvSpPr>
          <p:cNvPr id="25618" name="AutoShape 6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342C8E9-8CBE-455E-A31A-A217ED4C4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457200" cy="433388"/>
          </a:xfrm>
          <a:prstGeom prst="actionButtonHome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35025" name="Group 209">
            <a:extLst>
              <a:ext uri="{FF2B5EF4-FFF2-40B4-BE49-F238E27FC236}">
                <a16:creationId xmlns:a16="http://schemas.microsoft.com/office/drawing/2014/main" id="{C9C4E63F-433F-4CA0-A021-50321C04B344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133600"/>
          <a:ext cx="8686800" cy="26416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33732867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1773524136"/>
                    </a:ext>
                  </a:extLst>
                </a:gridCol>
                <a:gridCol w="839787">
                  <a:extLst>
                    <a:ext uri="{9D8B030D-6E8A-4147-A177-3AD203B41FA5}">
                      <a16:colId xmlns:a16="http://schemas.microsoft.com/office/drawing/2014/main" val="31941776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0972519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878712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426189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485208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1682549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2728703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834327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24293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392710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 не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бі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з  зір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стяг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ла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ся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ро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га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яс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на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83313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рить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трем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тить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ді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мно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ю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375592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для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піс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ні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вік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но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роз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чи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нив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щоб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на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105395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ли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ла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ю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ду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шу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вес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но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ю</a:t>
                      </a:r>
                      <a:endParaRPr kumimoji="0" lang="ru-RU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2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71871"/>
                  </a:ext>
                </a:extLst>
              </a:tr>
            </a:tbl>
          </a:graphicData>
        </a:graphic>
      </p:graphicFrame>
      <p:sp>
        <p:nvSpPr>
          <p:cNvPr id="25686" name="AutoShape 181">
            <a:extLst>
              <a:ext uri="{FF2B5EF4-FFF2-40B4-BE49-F238E27FC236}">
                <a16:creationId xmlns:a16="http://schemas.microsoft.com/office/drawing/2014/main" id="{1830572C-C082-4038-95A4-DBB4754E5C4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48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5687" name="AutoShape 182">
            <a:extLst>
              <a:ext uri="{FF2B5EF4-FFF2-40B4-BE49-F238E27FC236}">
                <a16:creationId xmlns:a16="http://schemas.microsoft.com/office/drawing/2014/main" id="{300DC7DD-D777-4B43-952E-EFE9D0D8864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908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5688" name="AutoShape 183">
            <a:extLst>
              <a:ext uri="{FF2B5EF4-FFF2-40B4-BE49-F238E27FC236}">
                <a16:creationId xmlns:a16="http://schemas.microsoft.com/office/drawing/2014/main" id="{B87CB4AE-06CC-4D7A-BBE5-B4A116F6D2B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768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5689" name="AutoShape 184">
            <a:extLst>
              <a:ext uri="{FF2B5EF4-FFF2-40B4-BE49-F238E27FC236}">
                <a16:creationId xmlns:a16="http://schemas.microsoft.com/office/drawing/2014/main" id="{4FE4B41B-1980-4CF9-BBE3-965C061D630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934200" y="1295400"/>
            <a:ext cx="609600" cy="685800"/>
          </a:xfrm>
          <a:custGeom>
            <a:avLst/>
            <a:gdLst>
              <a:gd name="T0" fmla="*/ 304800 w 21600"/>
              <a:gd name="T1" fmla="*/ 0 h 21600"/>
              <a:gd name="T2" fmla="*/ 76200 w 21600"/>
              <a:gd name="T3" fmla="*/ 342900 h 21600"/>
              <a:gd name="T4" fmla="*/ 304800 w 21600"/>
              <a:gd name="T5" fmla="*/ 171450 h 21600"/>
              <a:gd name="T6" fmla="*/ 5334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5690" name="Rectangle 185">
            <a:extLst>
              <a:ext uri="{FF2B5EF4-FFF2-40B4-BE49-F238E27FC236}">
                <a16:creationId xmlns:a16="http://schemas.microsoft.com/office/drawing/2014/main" id="{34F99D66-6637-40C7-AFC5-102F7EF3D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410200"/>
            <a:ext cx="38100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/>
              <a:t>Одно- та двоскладові слова,</a:t>
            </a:r>
          </a:p>
          <a:p>
            <a:pPr algn="ctr" eaLnBrk="1" hangingPunct="1"/>
            <a:r>
              <a:rPr lang="uk-UA" altLang="uk-UA" b="1"/>
              <a:t>що опинились поза наголосом</a:t>
            </a:r>
            <a:endParaRPr lang="ru-RU" altLang="uk-UA" b="1"/>
          </a:p>
        </p:txBody>
      </p:sp>
      <p:sp>
        <p:nvSpPr>
          <p:cNvPr id="25691" name="Line 196">
            <a:extLst>
              <a:ext uri="{FF2B5EF4-FFF2-40B4-BE49-F238E27FC236}">
                <a16:creationId xmlns:a16="http://schemas.microsoft.com/office/drawing/2014/main" id="{AFC4517D-02D4-4DFA-9032-6EC98F5C8C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962400"/>
            <a:ext cx="381000" cy="1447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5692" name="Line 197">
            <a:extLst>
              <a:ext uri="{FF2B5EF4-FFF2-40B4-BE49-F238E27FC236}">
                <a16:creationId xmlns:a16="http://schemas.microsoft.com/office/drawing/2014/main" id="{2E1EA8A1-CE89-44D3-8EA5-121E03AD0A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3124200"/>
            <a:ext cx="3886200" cy="2286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5693" name="Line 198">
            <a:extLst>
              <a:ext uri="{FF2B5EF4-FFF2-40B4-BE49-F238E27FC236}">
                <a16:creationId xmlns:a16="http://schemas.microsoft.com/office/drawing/2014/main" id="{E7D1E5C8-6F47-46E3-B728-DF2156A8DE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" y="3810000"/>
            <a:ext cx="6096000" cy="1600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5694" name="Line 199">
            <a:extLst>
              <a:ext uri="{FF2B5EF4-FFF2-40B4-BE49-F238E27FC236}">
                <a16:creationId xmlns:a16="http://schemas.microsoft.com/office/drawing/2014/main" id="{00EE1B18-9F24-46AF-AF1A-93F4955C09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" y="3200400"/>
            <a:ext cx="6096000" cy="2209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5695" name="Oval 200">
            <a:extLst>
              <a:ext uri="{FF2B5EF4-FFF2-40B4-BE49-F238E27FC236}">
                <a16:creationId xmlns:a16="http://schemas.microsoft.com/office/drawing/2014/main" id="{C078CB25-F645-422F-83C6-68C8C210E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457200" cy="457200"/>
          </a:xfrm>
          <a:prstGeom prst="ellipse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5696" name="Oval 201">
            <a:extLst>
              <a:ext uri="{FF2B5EF4-FFF2-40B4-BE49-F238E27FC236}">
                <a16:creationId xmlns:a16="http://schemas.microsoft.com/office/drawing/2014/main" id="{3C414142-0B74-4DE3-9E8D-B8CB9F7C6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133600"/>
            <a:ext cx="457200" cy="457200"/>
          </a:xfrm>
          <a:prstGeom prst="ellipse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5697" name="Rectangle 203">
            <a:extLst>
              <a:ext uri="{FF2B5EF4-FFF2-40B4-BE49-F238E27FC236}">
                <a16:creationId xmlns:a16="http://schemas.microsoft.com/office/drawing/2014/main" id="{9ADDA46F-A88C-46BF-8F3E-82907296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10200"/>
            <a:ext cx="3581400" cy="762000"/>
          </a:xfrm>
          <a:prstGeom prst="rect">
            <a:avLst/>
          </a:prstGeom>
          <a:solidFill>
            <a:srgbClr val="CC3300">
              <a:alpha val="34901"/>
            </a:srgbClr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>
                <a:solidFill>
                  <a:srgbClr val="CC3300"/>
                </a:solidFill>
              </a:rPr>
              <a:t>Прийменник</a:t>
            </a:r>
            <a:r>
              <a:rPr lang="uk-UA" altLang="uk-UA" b="1"/>
              <a:t>, </a:t>
            </a:r>
          </a:p>
          <a:p>
            <a:pPr algn="ctr" eaLnBrk="1" hangingPunct="1"/>
            <a:r>
              <a:rPr lang="uk-UA" altLang="uk-UA" b="1"/>
              <a:t>у складі якого </a:t>
            </a:r>
            <a:r>
              <a:rPr lang="uk-UA" altLang="uk-UA" b="1">
                <a:solidFill>
                  <a:srgbClr val="CC3300"/>
                </a:solidFill>
              </a:rPr>
              <a:t>нема голосного</a:t>
            </a:r>
            <a:endParaRPr lang="ru-RU" altLang="uk-UA" b="1">
              <a:solidFill>
                <a:srgbClr val="CC3300"/>
              </a:solidFill>
            </a:endParaRPr>
          </a:p>
        </p:txBody>
      </p:sp>
      <p:sp>
        <p:nvSpPr>
          <p:cNvPr id="25698" name="Line 206">
            <a:extLst>
              <a:ext uri="{FF2B5EF4-FFF2-40B4-BE49-F238E27FC236}">
                <a16:creationId xmlns:a16="http://schemas.microsoft.com/office/drawing/2014/main" id="{ECB96D79-35BE-442E-973C-EB9773E9C3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" y="2514600"/>
            <a:ext cx="228600" cy="2895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5699" name="Arc 208">
            <a:extLst>
              <a:ext uri="{FF2B5EF4-FFF2-40B4-BE49-F238E27FC236}">
                <a16:creationId xmlns:a16="http://schemas.microsoft.com/office/drawing/2014/main" id="{DF1192A6-BC20-4E8F-B9FE-78CFFB770AD2}"/>
              </a:ext>
            </a:extLst>
          </p:cNvPr>
          <p:cNvSpPr>
            <a:spLocks/>
          </p:cNvSpPr>
          <p:nvPr/>
        </p:nvSpPr>
        <p:spPr bwMode="auto">
          <a:xfrm flipH="1" flipV="1">
            <a:off x="153988" y="2209800"/>
            <a:ext cx="1508125" cy="3200400"/>
          </a:xfrm>
          <a:custGeom>
            <a:avLst/>
            <a:gdLst>
              <a:gd name="T0" fmla="*/ 843396 w 28691"/>
              <a:gd name="T1" fmla="*/ 0 h 41257"/>
              <a:gd name="T2" fmla="*/ 0 w 28691"/>
              <a:gd name="T3" fmla="*/ 3107546 h 41257"/>
              <a:gd name="T4" fmla="*/ 372734 w 28691"/>
              <a:gd name="T5" fmla="*/ 1524839 h 412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691" h="41257" fill="none" extrusionOk="0">
                <a:moveTo>
                  <a:pt x="16044" y="0"/>
                </a:moveTo>
                <a:cubicBezTo>
                  <a:pt x="23747" y="3508"/>
                  <a:pt x="28691" y="11192"/>
                  <a:pt x="28691" y="19657"/>
                </a:cubicBezTo>
                <a:cubicBezTo>
                  <a:pt x="28691" y="31586"/>
                  <a:pt x="19020" y="41257"/>
                  <a:pt x="7091" y="41257"/>
                </a:cubicBezTo>
                <a:cubicBezTo>
                  <a:pt x="4677" y="41256"/>
                  <a:pt x="2280" y="40852"/>
                  <a:pt x="0" y="40059"/>
                </a:cubicBezTo>
              </a:path>
              <a:path w="28691" h="41257" stroke="0" extrusionOk="0">
                <a:moveTo>
                  <a:pt x="16044" y="0"/>
                </a:moveTo>
                <a:cubicBezTo>
                  <a:pt x="23747" y="3508"/>
                  <a:pt x="28691" y="11192"/>
                  <a:pt x="28691" y="19657"/>
                </a:cubicBezTo>
                <a:cubicBezTo>
                  <a:pt x="28691" y="31586"/>
                  <a:pt x="19020" y="41257"/>
                  <a:pt x="7091" y="41257"/>
                </a:cubicBezTo>
                <a:cubicBezTo>
                  <a:pt x="4677" y="41256"/>
                  <a:pt x="2280" y="40852"/>
                  <a:pt x="0" y="40059"/>
                </a:cubicBezTo>
                <a:lnTo>
                  <a:pt x="7091" y="19657"/>
                </a:lnTo>
                <a:lnTo>
                  <a:pt x="16044" y="0"/>
                </a:lnTo>
                <a:close/>
              </a:path>
            </a:pathLst>
          </a:cu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5700" name="Line 50">
            <a:extLst>
              <a:ext uri="{FF2B5EF4-FFF2-40B4-BE49-F238E27FC236}">
                <a16:creationId xmlns:a16="http://schemas.microsoft.com/office/drawing/2014/main" id="{E78F8280-CC65-4A19-81F5-93F1F2FE0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990600"/>
            <a:ext cx="0" cy="403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5701" name="Line 210">
            <a:extLst>
              <a:ext uri="{FF2B5EF4-FFF2-40B4-BE49-F238E27FC236}">
                <a16:creationId xmlns:a16="http://schemas.microsoft.com/office/drawing/2014/main" id="{3D6ED203-B600-4E0E-862B-BA047E1B00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4648200"/>
            <a:ext cx="3886200" cy="762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5702" name="Arc 212">
            <a:extLst>
              <a:ext uri="{FF2B5EF4-FFF2-40B4-BE49-F238E27FC236}">
                <a16:creationId xmlns:a16="http://schemas.microsoft.com/office/drawing/2014/main" id="{FC6306AD-0CCE-4D7B-B082-7C3717959179}"/>
              </a:ext>
            </a:extLst>
          </p:cNvPr>
          <p:cNvSpPr>
            <a:spLocks/>
          </p:cNvSpPr>
          <p:nvPr/>
        </p:nvSpPr>
        <p:spPr bwMode="auto">
          <a:xfrm rot="15913147" flipV="1">
            <a:off x="4320382" y="3071019"/>
            <a:ext cx="1951037" cy="2968625"/>
          </a:xfrm>
          <a:custGeom>
            <a:avLst/>
            <a:gdLst>
              <a:gd name="T0" fmla="*/ 0 w 21600"/>
              <a:gd name="T1" fmla="*/ 0 h 35276"/>
              <a:gd name="T2" fmla="*/ 1510157 w 21600"/>
              <a:gd name="T3" fmla="*/ 2968625 h 35276"/>
              <a:gd name="T4" fmla="*/ 0 w 21600"/>
              <a:gd name="T5" fmla="*/ 1817732 h 352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5276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585"/>
                  <a:pt x="19875" y="31417"/>
                  <a:pt x="16719" y="35276"/>
                </a:cubicBezTo>
              </a:path>
              <a:path w="21600" h="35276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585"/>
                  <a:pt x="19875" y="31417"/>
                  <a:pt x="16719" y="35276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FB340B-8C55-4A05-8665-5D7ED78C4567}"/>
              </a:ext>
            </a:extLst>
          </p:cNvPr>
          <p:cNvSpPr/>
          <p:nvPr/>
        </p:nvSpPr>
        <p:spPr>
          <a:xfrm>
            <a:off x="467544" y="404664"/>
            <a:ext cx="856895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System"/>
                <a:ea typeface="Times New Roman" panose="02020603050405020304" pitchFamily="18" charset="0"/>
                <a:cs typeface="System"/>
              </a:rPr>
              <a:t>7 – 8 </a:t>
            </a:r>
            <a:r>
              <a:rPr lang="ru-RU" sz="4400" b="1" dirty="0" err="1">
                <a:latin typeface="System"/>
                <a:ea typeface="Times New Roman" panose="02020603050405020304" pitchFamily="18" charset="0"/>
                <a:cs typeface="System"/>
              </a:rPr>
              <a:t>класи</a:t>
            </a:r>
            <a:endParaRPr lang="ru-RU" sz="4400" b="1" dirty="0">
              <a:latin typeface="System"/>
              <a:ea typeface="Times New Roman" panose="02020603050405020304" pitchFamily="18" charset="0"/>
              <a:cs typeface="System"/>
            </a:endParaRPr>
          </a:p>
          <a:p>
            <a:b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Підготовка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до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сприймання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твору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Читання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твору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Повторне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читання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твору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Словникова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робота.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Бесіда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за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змістом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прочитаного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Використання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елементів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аналізу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Вивчення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напам’ять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Підсумкові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заняття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Творчі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усні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та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письмові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3200" dirty="0" err="1">
                <a:latin typeface="System"/>
                <a:ea typeface="Times New Roman" panose="02020603050405020304" pitchFamily="18" charset="0"/>
                <a:cs typeface="System"/>
              </a:rPr>
              <a:t>роботи</a:t>
            </a:r>
            <a:r>
              <a:rPr lang="ru-RU" sz="3200" dirty="0">
                <a:latin typeface="System"/>
                <a:ea typeface="Times New Roman" panose="02020603050405020304" pitchFamily="18" charset="0"/>
                <a:cs typeface="System"/>
              </a:rPr>
              <a:t>.	</a:t>
            </a:r>
          </a:p>
          <a:p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System"/>
              </a:rPr>
              <a:t> </a:t>
            </a:r>
            <a:b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5747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28" descr="21">
            <a:extLst>
              <a:ext uri="{FF2B5EF4-FFF2-40B4-BE49-F238E27FC236}">
                <a16:creationId xmlns:a16="http://schemas.microsoft.com/office/drawing/2014/main" id="{1A6058FC-7E9B-432D-A6A9-54948EA8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b="9218"/>
          <a:stretch>
            <a:fillRect/>
          </a:stretch>
        </p:blipFill>
        <p:spPr bwMode="auto">
          <a:xfrm>
            <a:off x="7086600" y="2895600"/>
            <a:ext cx="1905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4">
            <a:extLst>
              <a:ext uri="{FF2B5EF4-FFF2-40B4-BE49-F238E27FC236}">
                <a16:creationId xmlns:a16="http://schemas.microsoft.com/office/drawing/2014/main" id="{C9179A27-1DEE-4669-B498-355CF26F94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5486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ТРЕНУВАЛЬНІ ВПРАВИ</a:t>
            </a:r>
          </a:p>
        </p:txBody>
      </p:sp>
      <p:sp>
        <p:nvSpPr>
          <p:cNvPr id="26628" name="WordArt 5">
            <a:extLst>
              <a:ext uri="{FF2B5EF4-FFF2-40B4-BE49-F238E27FC236}">
                <a16:creationId xmlns:a16="http://schemas.microsoft.com/office/drawing/2014/main" id="{D191B5B0-4245-4B8A-B769-A6254DCF2E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914400"/>
            <a:ext cx="5486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cs typeface="Arial" panose="020B0604020202020204" pitchFamily="34" charset="0"/>
              </a:rPr>
              <a:t>Визначити віршовий розмір</a:t>
            </a:r>
          </a:p>
        </p:txBody>
      </p:sp>
      <p:graphicFrame>
        <p:nvGraphicFramePr>
          <p:cNvPr id="36051" name="Group 211">
            <a:extLst>
              <a:ext uri="{FF2B5EF4-FFF2-40B4-BE49-F238E27FC236}">
                <a16:creationId xmlns:a16="http://schemas.microsoft.com/office/drawing/2014/main" id="{DAD59D6B-0950-4862-B2C8-2FB9F9B50D37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3581400"/>
          <a:ext cx="3200400" cy="3108852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165009848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77400745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8557385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60955485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520257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289204464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98602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1720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6364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134100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743818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08730"/>
                  </a:ext>
                </a:extLst>
              </a:tr>
            </a:tbl>
          </a:graphicData>
        </a:graphic>
      </p:graphicFrame>
      <p:graphicFrame>
        <p:nvGraphicFramePr>
          <p:cNvPr id="36050" name="Group 210">
            <a:extLst>
              <a:ext uri="{FF2B5EF4-FFF2-40B4-BE49-F238E27FC236}">
                <a16:creationId xmlns:a16="http://schemas.microsoft.com/office/drawing/2014/main" id="{06F3E0A0-BBF8-4AC5-9B47-22F04579C5AF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228600"/>
          <a:ext cx="3200400" cy="2590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42028138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852363517"/>
                    </a:ext>
                  </a:extLst>
                </a:gridCol>
              </a:tblGrid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ЯМБ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57688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ХОРЕЙ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5985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ДАКТИЛЬ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308155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АМФІБРАХІЙ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16522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АНАПЕСТ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98641"/>
                  </a:ext>
                </a:extLst>
              </a:tr>
            </a:tbl>
          </a:graphicData>
        </a:graphic>
      </p:graphicFrame>
      <p:sp>
        <p:nvSpPr>
          <p:cNvPr id="26700" name="Rectangle 148">
            <a:extLst>
              <a:ext uri="{FF2B5EF4-FFF2-40B4-BE49-F238E27FC236}">
                <a16:creationId xmlns:a16="http://schemas.microsoft.com/office/drawing/2014/main" id="{321FCB33-953E-47E0-9C2E-1922F996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4694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graphicFrame>
        <p:nvGraphicFramePr>
          <p:cNvPr id="36066" name="Group 226">
            <a:extLst>
              <a:ext uri="{FF2B5EF4-FFF2-40B4-BE49-F238E27FC236}">
                <a16:creationId xmlns:a16="http://schemas.microsoft.com/office/drawing/2014/main" id="{CD397430-82F5-463A-AF97-B26886E46A4F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600200"/>
          <a:ext cx="5486400" cy="510857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42643818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577148142"/>
                    </a:ext>
                  </a:extLst>
                </a:gridCol>
              </a:tblGrid>
              <a:tr h="560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Місяченько сходить, ясну ніч приводить;</a:t>
                      </a:r>
                      <a:endParaRPr kumimoji="0" lang="ru-RU" alt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Білий день світліє, над землею дніє…   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(А.Кримський)</a:t>
                      </a:r>
                      <a:endParaRPr kumimoji="0" lang="ru-RU" altLang="uk-UA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39449"/>
                  </a:ext>
                </a:extLst>
              </a:tr>
              <a:tr h="1072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Земле моя, запашна, барвінкова,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Ріки медові, дощі золоті,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Тільки б побачить тебе у обнові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Більше нічого не хочу в житті.  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(М.Стельмах)</a:t>
                      </a:r>
                      <a:endParaRPr kumimoji="0" lang="ru-RU" altLang="uk-UA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250759"/>
                  </a:ext>
                </a:extLst>
              </a:tr>
              <a:tr h="1072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Красо України, Подолля!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Розкинулось мило, недбало!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Здається, що зроду недоля,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Що горе його не знавало.   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(Леся Українка)</a:t>
                      </a:r>
                      <a:endParaRPr kumimoji="0" lang="ru-RU" altLang="uk-UA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772999"/>
                  </a:ext>
                </a:extLst>
              </a:tr>
              <a:tr h="13289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Садок вишневий коло хати,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Хрущі над вишнями гудуть,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Плугатарі з плугами йдуть,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Співають ідучи дівчата,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 матері вечерять ждуть.   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(Т.Шевченко)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634246"/>
                  </a:ext>
                </a:extLst>
              </a:tr>
              <a:tr h="1072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 сорочку знайду вишиванку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 надіну, як хлопчик, радий.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 барвінку піду на світанку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Молодий, молодий, молодий!   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(А.Малишко)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21453"/>
                  </a:ext>
                </a:extLst>
              </a:tr>
            </a:tbl>
          </a:graphicData>
        </a:graphic>
      </p:graphicFrame>
      <p:pic>
        <p:nvPicPr>
          <p:cNvPr id="26721" name="Picture 227" descr="21">
            <a:extLst>
              <a:ext uri="{FF2B5EF4-FFF2-40B4-BE49-F238E27FC236}">
                <a16:creationId xmlns:a16="http://schemas.microsoft.com/office/drawing/2014/main" id="{4C7051A8-C1CC-47CE-A46B-C8E13D219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r="1889" b="9218"/>
          <a:stretch>
            <a:fillRect/>
          </a:stretch>
        </p:blipFill>
        <p:spPr bwMode="auto">
          <a:xfrm>
            <a:off x="5791200" y="2895600"/>
            <a:ext cx="18684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7" descr="21">
            <a:extLst>
              <a:ext uri="{FF2B5EF4-FFF2-40B4-BE49-F238E27FC236}">
                <a16:creationId xmlns:a16="http://schemas.microsoft.com/office/drawing/2014/main" id="{E46DC6D0-7149-4725-AA46-310D5AA9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b="9218"/>
          <a:stretch>
            <a:fillRect/>
          </a:stretch>
        </p:blipFill>
        <p:spPr bwMode="auto">
          <a:xfrm>
            <a:off x="7086600" y="2895600"/>
            <a:ext cx="1905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2">
            <a:extLst>
              <a:ext uri="{FF2B5EF4-FFF2-40B4-BE49-F238E27FC236}">
                <a16:creationId xmlns:a16="http://schemas.microsoft.com/office/drawing/2014/main" id="{8E885103-F098-49FB-95B1-2D23FEEBC5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5486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КОНТРОЛЬНА КАРТКА</a:t>
            </a:r>
          </a:p>
        </p:txBody>
      </p:sp>
      <p:sp>
        <p:nvSpPr>
          <p:cNvPr id="27652" name="WordArt 3">
            <a:extLst>
              <a:ext uri="{FF2B5EF4-FFF2-40B4-BE49-F238E27FC236}">
                <a16:creationId xmlns:a16="http://schemas.microsoft.com/office/drawing/2014/main" id="{645EDF9E-9B56-4545-9DD0-A4EEFF216C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914400"/>
            <a:ext cx="5486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cs typeface="Arial" panose="020B0604020202020204" pitchFamily="34" charset="0"/>
              </a:rPr>
              <a:t>Визначити віршовий розмір</a:t>
            </a:r>
          </a:p>
        </p:txBody>
      </p:sp>
      <p:graphicFrame>
        <p:nvGraphicFramePr>
          <p:cNvPr id="36868" name="Group 4">
            <a:extLst>
              <a:ext uri="{FF2B5EF4-FFF2-40B4-BE49-F238E27FC236}">
                <a16:creationId xmlns:a16="http://schemas.microsoft.com/office/drawing/2014/main" id="{B532EAAC-B4EA-497A-B969-98B3B4670577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3581400"/>
          <a:ext cx="3200400" cy="3108852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388980826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95776152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27019478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86249476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95242027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3059719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126052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</a:t>
                      </a:r>
                      <a:endParaRPr kumimoji="0" lang="ru-RU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618615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</a:t>
                      </a:r>
                      <a:endParaRPr kumimoji="0" lang="ru-RU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96865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</a:t>
                      </a:r>
                      <a:endParaRPr kumimoji="0" lang="ru-RU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43473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</a:t>
                      </a:r>
                      <a:endParaRPr kumimoji="0" lang="ru-RU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33189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</a:t>
                      </a:r>
                      <a:endParaRPr kumimoji="0" lang="ru-RU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66641"/>
                  </a:ext>
                </a:extLst>
              </a:tr>
            </a:tbl>
          </a:graphicData>
        </a:graphic>
      </p:graphicFrame>
      <p:graphicFrame>
        <p:nvGraphicFramePr>
          <p:cNvPr id="36919" name="Group 55">
            <a:extLst>
              <a:ext uri="{FF2B5EF4-FFF2-40B4-BE49-F238E27FC236}">
                <a16:creationId xmlns:a16="http://schemas.microsoft.com/office/drawing/2014/main" id="{B2347D34-2A42-4E9E-AC80-E8BA8D60F5F3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228600"/>
          <a:ext cx="3200400" cy="2590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137303842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128964466"/>
                    </a:ext>
                  </a:extLst>
                </a:gridCol>
              </a:tblGrid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ЯМБ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19867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ХОРЕЙ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99049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ДАКТИЛЬ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7879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АМФІБРАХІЙ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95885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АНАПЕСТ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870184"/>
                  </a:ext>
                </a:extLst>
              </a:tr>
            </a:tbl>
          </a:graphicData>
        </a:graphic>
      </p:graphicFrame>
      <p:sp>
        <p:nvSpPr>
          <p:cNvPr id="27724" name="Rectangle 75">
            <a:extLst>
              <a:ext uri="{FF2B5EF4-FFF2-40B4-BE49-F238E27FC236}">
                <a16:creationId xmlns:a16="http://schemas.microsoft.com/office/drawing/2014/main" id="{58BF6071-507C-49E2-A6AD-255B92E31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4694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graphicFrame>
        <p:nvGraphicFramePr>
          <p:cNvPr id="36940" name="Group 76">
            <a:extLst>
              <a:ext uri="{FF2B5EF4-FFF2-40B4-BE49-F238E27FC236}">
                <a16:creationId xmlns:a16="http://schemas.microsoft.com/office/drawing/2014/main" id="{B6228896-FD0E-4814-B02B-15E8B592EED6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600200"/>
          <a:ext cx="5486400" cy="510857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13113355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222088310"/>
                    </a:ext>
                  </a:extLst>
                </a:gridCol>
              </a:tblGrid>
              <a:tr h="560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Місяченько сходить, ясну ніч приводить;</a:t>
                      </a:r>
                      <a:endParaRPr kumimoji="0" lang="ru-RU" alt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Білий день світліє, над землею дніє…   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(А.Кримський)</a:t>
                      </a:r>
                      <a:endParaRPr kumimoji="0" lang="ru-RU" altLang="uk-UA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536586"/>
                  </a:ext>
                </a:extLst>
              </a:tr>
              <a:tr h="1072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Земле моя, запашна, барвінкова,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Ріки медові, дощі золоті,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Тільки б побачить тебе у обнові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Більше нічого не хочу в житті.  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(М.Стельмах)</a:t>
                      </a:r>
                      <a:endParaRPr kumimoji="0" lang="ru-RU" altLang="uk-UA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5439"/>
                  </a:ext>
                </a:extLst>
              </a:tr>
              <a:tr h="1072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Красо України, Подолля!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Розкинулось мило, недбало!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Здається, що зроду недоля,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Що горе його не знавало.   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(Леся Українка)</a:t>
                      </a:r>
                      <a:endParaRPr kumimoji="0" lang="ru-RU" altLang="uk-UA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59120"/>
                  </a:ext>
                </a:extLst>
              </a:tr>
              <a:tr h="13289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Садок вишневий коло хати,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Хрущі над вишнями гудуть,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Плугатарі з плугами йдуть,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Співають ідучи дівчата,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 матері вечерять ждуть.   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(Т.Шевченко)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76624"/>
                  </a:ext>
                </a:extLst>
              </a:tr>
              <a:tr h="1072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 сорочку знайду вишиванку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 надіну, як хлопчик, радий.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 барвінку піду на світанку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Молодий, молодий, молодий!   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(А.Малишко)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44846"/>
                  </a:ext>
                </a:extLst>
              </a:tr>
            </a:tbl>
          </a:graphicData>
        </a:graphic>
      </p:graphicFrame>
      <p:pic>
        <p:nvPicPr>
          <p:cNvPr id="27745" name="Picture 96" descr="21">
            <a:extLst>
              <a:ext uri="{FF2B5EF4-FFF2-40B4-BE49-F238E27FC236}">
                <a16:creationId xmlns:a16="http://schemas.microsoft.com/office/drawing/2014/main" id="{8F616FB9-2813-4D55-AADF-7ADB6A73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r="1889" b="9218"/>
          <a:stretch>
            <a:fillRect/>
          </a:stretch>
        </p:blipFill>
        <p:spPr bwMode="auto">
          <a:xfrm>
            <a:off x="5791200" y="2895600"/>
            <a:ext cx="18684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46" name="AutoShape 9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4761637-B6D0-4550-A833-2534ED760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895600"/>
            <a:ext cx="533400" cy="533400"/>
          </a:xfrm>
          <a:prstGeom prst="actionButtonHome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1">
            <a:extLst>
              <a:ext uri="{FF2B5EF4-FFF2-40B4-BE49-F238E27FC236}">
                <a16:creationId xmlns:a16="http://schemas.microsoft.com/office/drawing/2014/main" id="{27E335E5-FC72-4CD8-B4F2-C02EA251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b="9218"/>
          <a:stretch>
            <a:fillRect/>
          </a:stretch>
        </p:blipFill>
        <p:spPr bwMode="auto">
          <a:xfrm>
            <a:off x="7086600" y="2895600"/>
            <a:ext cx="1905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3">
            <a:extLst>
              <a:ext uri="{FF2B5EF4-FFF2-40B4-BE49-F238E27FC236}">
                <a16:creationId xmlns:a16="http://schemas.microsoft.com/office/drawing/2014/main" id="{22279D13-D362-41C1-AA37-038767D012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5486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САМОСТІЙНА РОБОТА</a:t>
            </a:r>
          </a:p>
        </p:txBody>
      </p:sp>
      <p:sp>
        <p:nvSpPr>
          <p:cNvPr id="28676" name="WordArt 4">
            <a:extLst>
              <a:ext uri="{FF2B5EF4-FFF2-40B4-BE49-F238E27FC236}">
                <a16:creationId xmlns:a16="http://schemas.microsoft.com/office/drawing/2014/main" id="{AA128F96-05A1-47CA-AE6F-4B73A76592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914400"/>
            <a:ext cx="5486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cs typeface="Arial" panose="020B0604020202020204" pitchFamily="34" charset="0"/>
              </a:rPr>
              <a:t>Визначити віршовий розмір</a:t>
            </a:r>
          </a:p>
        </p:txBody>
      </p:sp>
      <p:graphicFrame>
        <p:nvGraphicFramePr>
          <p:cNvPr id="37893" name="Group 5">
            <a:extLst>
              <a:ext uri="{FF2B5EF4-FFF2-40B4-BE49-F238E27FC236}">
                <a16:creationId xmlns:a16="http://schemas.microsoft.com/office/drawing/2014/main" id="{1BACE74B-8526-4A21-9137-26A65E858A6D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3581400"/>
          <a:ext cx="3200400" cy="3108852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12006406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81432459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2177926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99471823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21217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740411247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77408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751021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83475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41967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479691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65435"/>
                  </a:ext>
                </a:extLst>
              </a:tr>
            </a:tbl>
          </a:graphicData>
        </a:graphic>
      </p:graphicFrame>
      <p:graphicFrame>
        <p:nvGraphicFramePr>
          <p:cNvPr id="37944" name="Group 56">
            <a:extLst>
              <a:ext uri="{FF2B5EF4-FFF2-40B4-BE49-F238E27FC236}">
                <a16:creationId xmlns:a16="http://schemas.microsoft.com/office/drawing/2014/main" id="{9C8057A8-4824-4DD0-B347-12F78636FE7C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228600"/>
          <a:ext cx="3200400" cy="2590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3005323575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253804829"/>
                    </a:ext>
                  </a:extLst>
                </a:gridCol>
              </a:tblGrid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ЯМБ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18137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ХОРЕЙ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755749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ДАКТИЛЬ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05439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АМФІБРАХІЙ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363861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АНАПЕСТ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07934"/>
                  </a:ext>
                </a:extLst>
              </a:tr>
            </a:tbl>
          </a:graphicData>
        </a:graphic>
      </p:graphicFrame>
      <p:sp>
        <p:nvSpPr>
          <p:cNvPr id="28748" name="Rectangle 76">
            <a:extLst>
              <a:ext uri="{FF2B5EF4-FFF2-40B4-BE49-F238E27FC236}">
                <a16:creationId xmlns:a16="http://schemas.microsoft.com/office/drawing/2014/main" id="{D6BDC40D-BB97-4ABA-8EA4-6256082D8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4694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pic>
        <p:nvPicPr>
          <p:cNvPr id="28749" name="Picture 97" descr="21">
            <a:extLst>
              <a:ext uri="{FF2B5EF4-FFF2-40B4-BE49-F238E27FC236}">
                <a16:creationId xmlns:a16="http://schemas.microsoft.com/office/drawing/2014/main" id="{973B8934-F6AA-4FAB-8F0A-BB22DC80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r="1889" b="9218"/>
          <a:stretch>
            <a:fillRect/>
          </a:stretch>
        </p:blipFill>
        <p:spPr bwMode="auto">
          <a:xfrm>
            <a:off x="5791200" y="2895600"/>
            <a:ext cx="18684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996" name="Group 108">
            <a:extLst>
              <a:ext uri="{FF2B5EF4-FFF2-40B4-BE49-F238E27FC236}">
                <a16:creationId xmlns:a16="http://schemas.microsoft.com/office/drawing/2014/main" id="{CB6E13C1-2142-4147-A7F1-12BC2A8D8566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600200"/>
          <a:ext cx="5486400" cy="5105402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68066100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4275638649"/>
                    </a:ext>
                  </a:extLst>
                </a:gridCol>
              </a:tblGrid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 підем, де трави похилі,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Де зорі в ясній далині,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 карії очі, і рученьки білі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Ночами насняться мені.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(А.Малишко)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76138"/>
                  </a:ext>
                </a:extLst>
              </a:tr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Над Дніпром широким, вільним,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Де луги й степи цвіли,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Наші прадіди поляни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Оселились і жили.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(Олександр Олесь)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7006"/>
                  </a:ext>
                </a:extLst>
              </a:tr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Сонечко встало, прокинулось ясне,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Грає вогнем, променіє,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 по степу розлива своє світлонько красне,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Степ від його червоніє.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(Леся українка)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13466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Стояла груша, зеленів лісочок.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Стояло небо, дивне і смутне.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 груші був тоненький голосочок,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Вона в дитинство кликала мене.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(Леся Українка)                                            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86631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 обходьте давню стежку з ночами й завіями,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 в’яліте добре серце, вишите надіями.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(А.Малишко)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4646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1">
            <a:extLst>
              <a:ext uri="{FF2B5EF4-FFF2-40B4-BE49-F238E27FC236}">
                <a16:creationId xmlns:a16="http://schemas.microsoft.com/office/drawing/2014/main" id="{5B2D2799-A170-4E29-AD29-FCBBD916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b="9218"/>
          <a:stretch>
            <a:fillRect/>
          </a:stretch>
        </p:blipFill>
        <p:spPr bwMode="auto">
          <a:xfrm>
            <a:off x="7086600" y="2895600"/>
            <a:ext cx="1905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">
            <a:extLst>
              <a:ext uri="{FF2B5EF4-FFF2-40B4-BE49-F238E27FC236}">
                <a16:creationId xmlns:a16="http://schemas.microsoft.com/office/drawing/2014/main" id="{F2CE050B-B3A8-4BAC-AD3D-59074FD932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5486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CC3300"/>
                </a:solidFill>
                <a:cs typeface="Arial" panose="020B0604020202020204" pitchFamily="34" charset="0"/>
              </a:rPr>
              <a:t>КОНТРОЛЬНА КАРТКА</a:t>
            </a:r>
          </a:p>
        </p:txBody>
      </p:sp>
      <p:sp>
        <p:nvSpPr>
          <p:cNvPr id="29700" name="WordArt 4">
            <a:extLst>
              <a:ext uri="{FF2B5EF4-FFF2-40B4-BE49-F238E27FC236}">
                <a16:creationId xmlns:a16="http://schemas.microsoft.com/office/drawing/2014/main" id="{A229B528-A5B8-42A4-88A0-F196853E53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914400"/>
            <a:ext cx="5486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cs typeface="Arial" panose="020B0604020202020204" pitchFamily="34" charset="0"/>
              </a:rPr>
              <a:t>Визначити віршовий розмір</a:t>
            </a:r>
          </a:p>
        </p:txBody>
      </p:sp>
      <p:graphicFrame>
        <p:nvGraphicFramePr>
          <p:cNvPr id="38917" name="Group 5">
            <a:extLst>
              <a:ext uri="{FF2B5EF4-FFF2-40B4-BE49-F238E27FC236}">
                <a16:creationId xmlns:a16="http://schemas.microsoft.com/office/drawing/2014/main" id="{781D574A-29D7-4015-B188-C15115DD09C4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3581400"/>
          <a:ext cx="3200400" cy="3108852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375145064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188670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4095336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16039079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61877217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736194425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72017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</a:t>
                      </a:r>
                      <a:endParaRPr kumimoji="0" lang="ru-RU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07552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</a:t>
                      </a:r>
                      <a:endParaRPr kumimoji="0" lang="ru-RU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32368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</a:t>
                      </a:r>
                      <a:endParaRPr kumimoji="0" lang="ru-RU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14342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</a:t>
                      </a:r>
                      <a:endParaRPr kumimoji="0" lang="ru-RU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56526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</a:t>
                      </a:r>
                      <a:endParaRPr kumimoji="0" lang="ru-RU" alt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94174"/>
                  </a:ext>
                </a:extLst>
              </a:tr>
            </a:tbl>
          </a:graphicData>
        </a:graphic>
      </p:graphicFrame>
      <p:graphicFrame>
        <p:nvGraphicFramePr>
          <p:cNvPr id="38968" name="Group 56">
            <a:extLst>
              <a:ext uri="{FF2B5EF4-FFF2-40B4-BE49-F238E27FC236}">
                <a16:creationId xmlns:a16="http://schemas.microsoft.com/office/drawing/2014/main" id="{F918E5C6-A62B-4730-A7B9-EEA345C68FEA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228600"/>
          <a:ext cx="3200400" cy="2590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91981492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565985306"/>
                    </a:ext>
                  </a:extLst>
                </a:gridCol>
              </a:tblGrid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ЯМБ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08070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ХОРЕЙ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56438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ДАКТИЛЬ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5622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АМФІБРАХІЙ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58367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АНАПЕСТ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75628"/>
                  </a:ext>
                </a:extLst>
              </a:tr>
            </a:tbl>
          </a:graphicData>
        </a:graphic>
      </p:graphicFrame>
      <p:sp>
        <p:nvSpPr>
          <p:cNvPr id="29772" name="Rectangle 76">
            <a:extLst>
              <a:ext uri="{FF2B5EF4-FFF2-40B4-BE49-F238E27FC236}">
                <a16:creationId xmlns:a16="http://schemas.microsoft.com/office/drawing/2014/main" id="{3AB9FF73-23E9-45B6-B899-52697E8F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4694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graphicFrame>
        <p:nvGraphicFramePr>
          <p:cNvPr id="39034" name="Group 122">
            <a:extLst>
              <a:ext uri="{FF2B5EF4-FFF2-40B4-BE49-F238E27FC236}">
                <a16:creationId xmlns:a16="http://schemas.microsoft.com/office/drawing/2014/main" id="{D993BE83-0FB9-4C10-9DAB-CC5C67AC6325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600200"/>
          <a:ext cx="5486400" cy="5105402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1069858538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215817652"/>
                    </a:ext>
                  </a:extLst>
                </a:gridCol>
              </a:tblGrid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 підем, де трави похилі,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Де зорі в ясній далині,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 карії очі, і рученьки білі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Ночами насняться мені.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(А.Малишко)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29433"/>
                  </a:ext>
                </a:extLst>
              </a:tr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Над Дніпром широким, вільним,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Де луги й степи цвіли,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Наші прадіди поляни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Оселились і жили.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(Олександр Олесь)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355911"/>
                  </a:ext>
                </a:extLst>
              </a:tr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Сонечко встало, прокинулось ясне,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Грає вогнем, променіє,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 по степу розлива своє світлонько красне,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Степ від його червоніє.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(Леся українка)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964949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Стояла груша, зеленів лісочок.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Стояло небо, дивне і смутне.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 груші був тоненький голосочок,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Вона в дитинство кликала мене.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(Леся Українка)                                            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55048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kumimoji="0" lang="ru-RU" altLang="uk-UA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 обходьте давню стежку з ночами й завіями,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 в’яліте добре серце, вишите надіями.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(А.Малишко)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09917"/>
                  </a:ext>
                </a:extLst>
              </a:tr>
            </a:tbl>
          </a:graphicData>
        </a:graphic>
      </p:graphicFrame>
      <p:pic>
        <p:nvPicPr>
          <p:cNvPr id="29793" name="Picture 97" descr="21">
            <a:extLst>
              <a:ext uri="{FF2B5EF4-FFF2-40B4-BE49-F238E27FC236}">
                <a16:creationId xmlns:a16="http://schemas.microsoft.com/office/drawing/2014/main" id="{D305E0AA-688E-4DB4-8C4D-08564B49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r="1889" b="9218"/>
          <a:stretch>
            <a:fillRect/>
          </a:stretch>
        </p:blipFill>
        <p:spPr bwMode="auto">
          <a:xfrm>
            <a:off x="5791200" y="2895600"/>
            <a:ext cx="18684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4" name="AutoShape 9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677EED7-12F3-45E2-A0BD-FF66DF38F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895600"/>
            <a:ext cx="533400" cy="533400"/>
          </a:xfrm>
          <a:prstGeom prst="actionButtonHome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8864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Поетичний синтаксис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526"/>
            <a:ext cx="9144000" cy="54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881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Поетична фонетика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(фонічні засоби)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087"/>
            <a:ext cx="9144000" cy="429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95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6731" y="267609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Лексико-семантичні засоби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8927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Лексико-</a:t>
            </a:r>
            <a:r>
              <a:rPr lang="ru-RU" sz="2000" b="1" dirty="0" err="1">
                <a:solidFill>
                  <a:schemeClr val="bg1"/>
                </a:solidFill>
              </a:rPr>
              <a:t>семантичний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рівень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/>
              <a:t>- </a:t>
            </a:r>
            <a:r>
              <a:rPr lang="ru-RU" sz="2000" b="1" dirty="0" err="1"/>
              <a:t>добір</a:t>
            </a:r>
            <a:r>
              <a:rPr lang="ru-RU" sz="2000" b="1" dirty="0"/>
              <a:t> </a:t>
            </a:r>
            <a:r>
              <a:rPr lang="ru-RU" sz="2000" b="1" dirty="0" err="1"/>
              <a:t>слів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емоційним</a:t>
            </a:r>
            <a:r>
              <a:rPr lang="ru-RU" sz="2000" b="1" dirty="0"/>
              <a:t> </a:t>
            </a:r>
            <a:r>
              <a:rPr lang="ru-RU" sz="2000" b="1" dirty="0" err="1"/>
              <a:t>забарвленням</a:t>
            </a:r>
            <a:r>
              <a:rPr lang="ru-RU" sz="2000" b="1" dirty="0"/>
              <a:t>: </a:t>
            </a:r>
            <a:r>
              <a:rPr lang="ru-RU" sz="2000" b="1" dirty="0" err="1"/>
              <a:t>органічно-емоційних</a:t>
            </a:r>
            <a:r>
              <a:rPr lang="ru-RU" sz="2000" b="1" dirty="0"/>
              <a:t> лексем, </a:t>
            </a:r>
            <a:r>
              <a:rPr lang="ru-RU" sz="2000" b="1" dirty="0" err="1"/>
              <a:t>синонімів</a:t>
            </a:r>
            <a:r>
              <a:rPr lang="ru-RU" sz="2000" b="1" dirty="0"/>
              <a:t>, </a:t>
            </a:r>
            <a:r>
              <a:rPr lang="ru-RU" sz="2000" b="1" dirty="0" err="1"/>
              <a:t>стилістично</a:t>
            </a:r>
            <a:r>
              <a:rPr lang="ru-RU" sz="2000" b="1" dirty="0"/>
              <a:t> </a:t>
            </a:r>
            <a:r>
              <a:rPr lang="ru-RU" sz="2000" b="1" dirty="0" err="1"/>
              <a:t>маркованих</a:t>
            </a:r>
            <a:r>
              <a:rPr lang="ru-RU" sz="2000" b="1" dirty="0"/>
              <a:t> </a:t>
            </a:r>
            <a:r>
              <a:rPr lang="ru-RU" sz="2000" b="1" dirty="0" err="1"/>
              <a:t>власних</a:t>
            </a:r>
            <a:r>
              <a:rPr lang="ru-RU" sz="2000" b="1" dirty="0"/>
              <a:t> </a:t>
            </a:r>
            <a:r>
              <a:rPr lang="ru-RU" sz="2000" b="1" dirty="0" err="1"/>
              <a:t>назв</a:t>
            </a:r>
            <a:r>
              <a:rPr lang="ru-RU" sz="2000" b="1" dirty="0"/>
              <a:t>, </a:t>
            </a:r>
            <a:r>
              <a:rPr lang="ru-RU" sz="2000" b="1" dirty="0" err="1"/>
              <a:t>слів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суфіксами</a:t>
            </a:r>
            <a:r>
              <a:rPr lang="ru-RU" sz="2000" b="1" dirty="0"/>
              <a:t> на </a:t>
            </a:r>
            <a:r>
              <a:rPr lang="ru-RU" sz="2000" b="1" dirty="0" err="1"/>
              <a:t>позначення</a:t>
            </a:r>
            <a:r>
              <a:rPr lang="ru-RU" sz="2000" b="1" dirty="0"/>
              <a:t> </a:t>
            </a:r>
            <a:r>
              <a:rPr lang="ru-RU" sz="2000" b="1" dirty="0" err="1"/>
              <a:t>зневажливої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зменшено-пестливої</a:t>
            </a:r>
            <a:r>
              <a:rPr lang="ru-RU" sz="2000" b="1" dirty="0"/>
              <a:t> </a:t>
            </a:r>
            <a:r>
              <a:rPr lang="ru-RU" sz="2000" b="1" dirty="0" err="1"/>
              <a:t>оцінки</a:t>
            </a:r>
            <a:r>
              <a:rPr lang="ru-RU" sz="2000" b="1" dirty="0"/>
              <a:t>, </a:t>
            </a:r>
            <a:r>
              <a:rPr lang="ru-RU" sz="2000" b="1" dirty="0" err="1"/>
              <a:t>словесні</a:t>
            </a:r>
            <a:r>
              <a:rPr lang="ru-RU" sz="2000" b="1" dirty="0"/>
              <a:t> </a:t>
            </a:r>
            <a:r>
              <a:rPr lang="ru-RU" sz="2000" b="1" dirty="0" err="1"/>
              <a:t>образи</a:t>
            </a:r>
            <a:r>
              <a:rPr lang="ru-RU" sz="2000" b="1" dirty="0"/>
              <a:t> </a:t>
            </a:r>
            <a:r>
              <a:rPr lang="ru-RU" sz="2000" b="1" dirty="0" err="1"/>
              <a:t>акустичного</a:t>
            </a:r>
            <a:r>
              <a:rPr lang="ru-RU" sz="2000" b="1" dirty="0"/>
              <a:t>, </a:t>
            </a:r>
            <a:r>
              <a:rPr lang="ru-RU" sz="2000" b="1" dirty="0" err="1"/>
              <a:t>візуального</a:t>
            </a:r>
            <a:r>
              <a:rPr lang="ru-RU" sz="2000" b="1" dirty="0"/>
              <a:t>, </a:t>
            </a:r>
            <a:r>
              <a:rPr lang="ru-RU" sz="2000" b="1" dirty="0" err="1"/>
              <a:t>дотикового</a:t>
            </a:r>
            <a:r>
              <a:rPr lang="ru-RU" sz="2000" b="1" dirty="0"/>
              <a:t>, </a:t>
            </a:r>
            <a:r>
              <a:rPr lang="ru-RU" sz="2000" b="1" dirty="0" err="1"/>
              <a:t>нюхового</a:t>
            </a:r>
            <a:r>
              <a:rPr lang="ru-RU" sz="2000" b="1" dirty="0"/>
              <a:t>, </a:t>
            </a:r>
            <a:r>
              <a:rPr lang="ru-RU" sz="2000" b="1" dirty="0" err="1"/>
              <a:t>смакового</a:t>
            </a:r>
            <a:r>
              <a:rPr lang="ru-RU" sz="2000" b="1" dirty="0"/>
              <a:t> </a:t>
            </a:r>
            <a:r>
              <a:rPr lang="ru-RU" sz="2000" b="1" dirty="0" err="1"/>
              <a:t>значення</a:t>
            </a:r>
            <a:r>
              <a:rPr lang="ru-RU" sz="2000" b="1" dirty="0"/>
              <a:t> </a:t>
            </a:r>
            <a:r>
              <a:rPr lang="ru-RU" sz="2000" b="1" dirty="0" err="1"/>
              <a:t>тощо</a:t>
            </a:r>
            <a:endParaRPr lang="ru-RU" sz="2000" b="1" dirty="0"/>
          </a:p>
          <a:p>
            <a:r>
              <a:rPr lang="uk-UA" sz="2000" b="1" dirty="0"/>
              <a:t>                                                                  ***</a:t>
            </a:r>
            <a:endParaRPr lang="ru-RU" sz="20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" y="2996952"/>
            <a:ext cx="8927842" cy="344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70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Ритмічна організація вірша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Ритмічна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організація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вірша</a:t>
            </a:r>
            <a:r>
              <a:rPr lang="ru-RU" sz="2800" b="1" dirty="0">
                <a:solidFill>
                  <a:schemeClr val="bg1"/>
                </a:solidFill>
              </a:rPr>
              <a:t> - </a:t>
            </a:r>
            <a:r>
              <a:rPr lang="ru-RU" sz="2800" b="1" dirty="0" err="1">
                <a:solidFill>
                  <a:srgbClr val="FF0000"/>
                </a:solidFill>
              </a:rPr>
              <a:t>віршування</a:t>
            </a:r>
            <a:r>
              <a:rPr lang="ru-RU" sz="2800" dirty="0"/>
              <a:t> </a:t>
            </a:r>
            <a:r>
              <a:rPr lang="ru-RU" sz="2800" b="1" dirty="0"/>
              <a:t>(</a:t>
            </a:r>
            <a:r>
              <a:rPr lang="ru-RU" sz="2800" b="1" dirty="0" err="1"/>
              <a:t>види</a:t>
            </a:r>
            <a:r>
              <a:rPr lang="ru-RU" sz="2800" b="1" dirty="0"/>
              <a:t> </a:t>
            </a:r>
            <a:r>
              <a:rPr lang="ru-RU" sz="2800" b="1" dirty="0" err="1"/>
              <a:t>рим</a:t>
            </a:r>
            <a:r>
              <a:rPr lang="ru-RU" sz="2800" b="1" dirty="0"/>
              <a:t>, </a:t>
            </a:r>
            <a:r>
              <a:rPr lang="ru-RU" sz="2800" b="1" dirty="0" err="1"/>
              <a:t>спосіб</a:t>
            </a:r>
            <a:r>
              <a:rPr lang="ru-RU" sz="2800" b="1" dirty="0"/>
              <a:t> </a:t>
            </a:r>
            <a:r>
              <a:rPr lang="ru-RU" sz="2800" b="1" dirty="0" err="1"/>
              <a:t>римування</a:t>
            </a:r>
            <a:r>
              <a:rPr lang="ru-RU" sz="2800" b="1" dirty="0"/>
              <a:t>, </a:t>
            </a:r>
            <a:r>
              <a:rPr lang="ru-RU" sz="2800" b="1" dirty="0" err="1"/>
              <a:t>віршовий</a:t>
            </a:r>
            <a:r>
              <a:rPr lang="ru-RU" sz="2800" b="1" dirty="0"/>
              <a:t> </a:t>
            </a:r>
            <a:r>
              <a:rPr lang="ru-RU" sz="2800" b="1" dirty="0" err="1"/>
              <a:t>розмір</a:t>
            </a:r>
            <a:r>
              <a:rPr lang="ru-RU" sz="2800" b="1" dirty="0"/>
              <a:t>, вид </a:t>
            </a:r>
            <a:r>
              <a:rPr lang="ru-RU" sz="2800" b="1" dirty="0" err="1"/>
              <a:t>строфи</a:t>
            </a:r>
            <a:r>
              <a:rPr lang="ru-RU" sz="2800" b="1" dirty="0"/>
              <a:t>), </a:t>
            </a:r>
            <a:r>
              <a:rPr lang="ru-RU" sz="2800" b="1" dirty="0" err="1">
                <a:solidFill>
                  <a:srgbClr val="FF0000"/>
                </a:solidFill>
              </a:rPr>
              <a:t>його</a:t>
            </a:r>
            <a:r>
              <a:rPr lang="ru-RU" sz="2800" b="1" dirty="0">
                <a:solidFill>
                  <a:srgbClr val="FF0000"/>
                </a:solidFill>
              </a:rPr>
              <a:t> роль</a:t>
            </a:r>
            <a:r>
              <a:rPr lang="ru-RU" sz="2800" b="1" dirty="0"/>
              <a:t> у </a:t>
            </a:r>
            <a:r>
              <a:rPr lang="ru-RU" sz="2800" b="1" dirty="0" err="1"/>
              <a:t>розкритті</a:t>
            </a:r>
            <a:r>
              <a:rPr lang="ru-RU" sz="2800" b="1" dirty="0"/>
              <a:t> </a:t>
            </a:r>
            <a:r>
              <a:rPr lang="ru-RU" sz="2800" b="1" dirty="0" err="1"/>
              <a:t>провідного</a:t>
            </a:r>
            <a:r>
              <a:rPr lang="ru-RU" sz="2800" b="1" dirty="0"/>
              <a:t> моти­ву (теми) </a:t>
            </a:r>
            <a:r>
              <a:rPr lang="ru-RU" sz="2800" b="1" dirty="0" err="1"/>
              <a:t>твору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193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5" y="-6350"/>
            <a:ext cx="9171175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16632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Ідея поезії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988" y="908720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Ідея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поезії</a:t>
            </a:r>
            <a:r>
              <a:rPr lang="ru-RU" sz="2400" b="1" dirty="0">
                <a:solidFill>
                  <a:schemeClr val="bg1"/>
                </a:solidFill>
              </a:rPr>
              <a:t> - </a:t>
            </a:r>
            <a:r>
              <a:rPr lang="ru-RU" sz="2400" b="1" dirty="0" err="1">
                <a:solidFill>
                  <a:schemeClr val="bg1"/>
                </a:solidFill>
              </a:rPr>
              <a:t>ідея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твору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/>
              <a:t>-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відповідь</a:t>
            </a:r>
            <a:r>
              <a:rPr lang="ru-RU" sz="2400" b="1" dirty="0"/>
              <a:t> на </a:t>
            </a:r>
            <a:r>
              <a:rPr lang="ru-RU" sz="2400" b="1" dirty="0" err="1"/>
              <a:t>питання</a:t>
            </a:r>
            <a:r>
              <a:rPr lang="ru-RU" sz="2400" b="1" dirty="0"/>
              <a:t>, </a:t>
            </a:r>
            <a:r>
              <a:rPr lang="ru-RU" sz="2400" b="1" dirty="0" err="1"/>
              <a:t>поставлене</a:t>
            </a:r>
            <a:r>
              <a:rPr lang="ru-RU" sz="2400" b="1" dirty="0"/>
              <a:t> в </a:t>
            </a:r>
            <a:r>
              <a:rPr lang="ru-RU" sz="2400" b="1" dirty="0" err="1"/>
              <a:t>темі</a:t>
            </a:r>
            <a:r>
              <a:rPr lang="ru-RU" sz="2400" b="1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оцінка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зображення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основна</a:t>
            </a:r>
            <a:r>
              <a:rPr lang="ru-RU" sz="2400" b="1" dirty="0">
                <a:solidFill>
                  <a:srgbClr val="FF0000"/>
                </a:solidFill>
              </a:rPr>
              <a:t> думка; </a:t>
            </a:r>
            <a:r>
              <a:rPr lang="ru-RU" sz="2400" b="1" dirty="0" err="1"/>
              <a:t>мистецькою</a:t>
            </a:r>
            <a:r>
              <a:rPr lang="ru-RU" sz="2400" b="1" dirty="0"/>
              <a:t> </a:t>
            </a:r>
            <a:r>
              <a:rPr lang="ru-RU" sz="2400" b="1" dirty="0" err="1"/>
              <a:t>ідеєю</a:t>
            </a:r>
            <a:r>
              <a:rPr lang="ru-RU" sz="2400" b="1" dirty="0"/>
              <a:t> </a:t>
            </a:r>
            <a:r>
              <a:rPr lang="ru-RU" sz="2400" b="1" dirty="0" err="1"/>
              <a:t>називають</a:t>
            </a:r>
            <a:r>
              <a:rPr lang="ru-RU" sz="2400" b="1" dirty="0"/>
              <a:t> </a:t>
            </a:r>
            <a:r>
              <a:rPr lang="ru-RU" sz="2400" b="1" dirty="0" err="1"/>
              <a:t>емоційно-естетичне</a:t>
            </a:r>
            <a:r>
              <a:rPr lang="ru-RU" sz="2400" b="1" dirty="0"/>
              <a:t> </a:t>
            </a:r>
            <a:r>
              <a:rPr lang="ru-RU" sz="2400" b="1" dirty="0" err="1"/>
              <a:t>ставлення</a:t>
            </a:r>
            <a:r>
              <a:rPr lang="ru-RU" sz="2400" b="1" dirty="0"/>
              <a:t> автора до </a:t>
            </a:r>
            <a:r>
              <a:rPr lang="ru-RU" sz="2400" b="1" dirty="0" err="1"/>
              <a:t>зображуваного</a:t>
            </a:r>
            <a:r>
              <a:rPr lang="ru-RU" sz="2400" b="1" dirty="0"/>
              <a:t>, а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розкриття</a:t>
            </a:r>
            <a:r>
              <a:rPr lang="ru-RU" sz="2400" b="1" dirty="0"/>
              <a:t> </a:t>
            </a:r>
            <a:r>
              <a:rPr lang="ru-RU" sz="2400" b="1" dirty="0" err="1"/>
              <a:t>металогічного</a:t>
            </a:r>
            <a:r>
              <a:rPr lang="ru-RU" sz="2400" b="1" dirty="0"/>
              <a:t> (</a:t>
            </a:r>
            <a:r>
              <a:rPr lang="ru-RU" sz="2400" b="1" dirty="0" err="1"/>
              <a:t>символічного</a:t>
            </a:r>
            <a:r>
              <a:rPr lang="ru-RU" sz="2400" b="1" dirty="0"/>
              <a:t>, </a:t>
            </a:r>
            <a:r>
              <a:rPr lang="ru-RU" sz="2400" b="1" dirty="0" err="1"/>
              <a:t>алегоричного</a:t>
            </a:r>
            <a:r>
              <a:rPr lang="ru-RU" sz="2400" b="1" dirty="0"/>
              <a:t>) </a:t>
            </a:r>
            <a:r>
              <a:rPr lang="ru-RU" sz="2400" b="1" dirty="0" err="1"/>
              <a:t>змісту</a:t>
            </a:r>
            <a:r>
              <a:rPr lang="ru-RU" sz="2400" b="1" dirty="0"/>
              <a:t>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24" y="3094855"/>
            <a:ext cx="48768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400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Зразок аналізу поетичного твору: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225" y="980728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Вірш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Д.Павличка</a:t>
            </a:r>
            <a:r>
              <a:rPr lang="ru-RU" sz="2000" b="1" dirty="0">
                <a:solidFill>
                  <a:schemeClr val="bg1"/>
                </a:solidFill>
              </a:rPr>
              <a:t> «Я </a:t>
            </a:r>
            <a:r>
              <a:rPr lang="ru-RU" sz="2000" b="1" dirty="0" err="1">
                <a:solidFill>
                  <a:schemeClr val="bg1"/>
                </a:solidFill>
              </a:rPr>
              <a:t>стужився</a:t>
            </a:r>
            <a:r>
              <a:rPr lang="ru-RU" sz="2000" b="1" dirty="0">
                <a:solidFill>
                  <a:schemeClr val="bg1"/>
                </a:solidFill>
              </a:rPr>
              <a:t>, мила, за тобою...»</a:t>
            </a:r>
          </a:p>
          <a:p>
            <a:pPr algn="ctr"/>
            <a:r>
              <a:rPr lang="ru-RU" sz="2000" dirty="0"/>
              <a:t>Я </a:t>
            </a:r>
            <a:r>
              <a:rPr lang="ru-RU" sz="2000" dirty="0" err="1"/>
              <a:t>стужився</a:t>
            </a:r>
            <a:r>
              <a:rPr lang="ru-RU" sz="2000" dirty="0"/>
              <a:t>, мила, за тобою,</a:t>
            </a:r>
          </a:p>
          <a:p>
            <a:pPr algn="ctr"/>
            <a:r>
              <a:rPr lang="ru-RU" sz="2000" dirty="0"/>
              <a:t>З туги </a:t>
            </a:r>
            <a:r>
              <a:rPr lang="ru-RU" sz="2000" dirty="0" err="1"/>
              <a:t>обернувся</a:t>
            </a:r>
            <a:r>
              <a:rPr lang="ru-RU" sz="2000" dirty="0"/>
              <a:t> </a:t>
            </a:r>
            <a:r>
              <a:rPr lang="ru-RU" sz="2000" dirty="0" err="1"/>
              <a:t>мимохіть</a:t>
            </a:r>
            <a:endParaRPr lang="ru-RU" sz="2000" dirty="0"/>
          </a:p>
          <a:p>
            <a:pPr algn="ctr"/>
            <a:r>
              <a:rPr lang="ru-RU" sz="2000" dirty="0"/>
              <a:t>В явора, </a:t>
            </a:r>
            <a:r>
              <a:rPr lang="ru-RU" sz="2000" dirty="0" err="1"/>
              <a:t>що</a:t>
            </a:r>
            <a:r>
              <a:rPr lang="ru-RU" sz="2000" dirty="0"/>
              <a:t>, палений </a:t>
            </a:r>
            <a:r>
              <a:rPr lang="ru-RU" sz="2000" dirty="0" err="1"/>
              <a:t>журбою</a:t>
            </a:r>
            <a:r>
              <a:rPr lang="ru-RU" sz="2000" dirty="0"/>
              <a:t>,</a:t>
            </a:r>
          </a:p>
          <a:p>
            <a:pPr algn="ctr"/>
            <a:r>
              <a:rPr lang="ru-RU" sz="2000" dirty="0"/>
              <a:t>Сам-один </a:t>
            </a:r>
            <a:r>
              <a:rPr lang="ru-RU" sz="2000" dirty="0" err="1"/>
              <a:t>між</a:t>
            </a:r>
            <a:r>
              <a:rPr lang="ru-RU" sz="2000" dirty="0"/>
              <a:t> буками </a:t>
            </a:r>
            <a:r>
              <a:rPr lang="ru-RU" sz="2000" dirty="0" err="1"/>
              <a:t>стоїть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 err="1"/>
              <a:t>Грає</a:t>
            </a:r>
            <a:r>
              <a:rPr lang="ru-RU" sz="2000" dirty="0"/>
              <a:t> </a:t>
            </a:r>
            <a:r>
              <a:rPr lang="ru-RU" sz="2000" dirty="0" err="1"/>
              <a:t>листя</a:t>
            </a:r>
            <a:r>
              <a:rPr lang="ru-RU" sz="2000" dirty="0"/>
              <a:t> на </a:t>
            </a:r>
            <a:r>
              <a:rPr lang="ru-RU" sz="2000" dirty="0" err="1"/>
              <a:t>веснянім</a:t>
            </a:r>
            <a:r>
              <a:rPr lang="ru-RU" sz="2000" dirty="0"/>
              <a:t> </a:t>
            </a:r>
            <a:r>
              <a:rPr lang="ru-RU" sz="2000" dirty="0" err="1"/>
              <a:t>сонці</a:t>
            </a:r>
            <a:r>
              <a:rPr lang="ru-RU" sz="2000" dirty="0"/>
              <a:t>,</a:t>
            </a:r>
          </a:p>
          <a:p>
            <a:pPr algn="ctr"/>
            <a:r>
              <a:rPr lang="ru-RU" sz="2000" dirty="0"/>
              <a:t>А в </a:t>
            </a:r>
            <a:r>
              <a:rPr lang="ru-RU" sz="2000" dirty="0" err="1"/>
              <a:t>душі</a:t>
            </a:r>
            <a:r>
              <a:rPr lang="ru-RU" sz="2000" dirty="0"/>
              <a:t> — печаль, як небеса.</a:t>
            </a:r>
          </a:p>
          <a:p>
            <a:pPr algn="ctr"/>
            <a:r>
              <a:rPr lang="ru-RU" sz="2000" dirty="0" err="1"/>
              <a:t>Він</a:t>
            </a:r>
            <a:r>
              <a:rPr lang="ru-RU" sz="2000" dirty="0"/>
              <a:t> росте й </a:t>
            </a:r>
            <a:r>
              <a:rPr lang="ru-RU" sz="2000" dirty="0" err="1"/>
              <a:t>співає</a:t>
            </a:r>
            <a:r>
              <a:rPr lang="ru-RU" sz="2000" dirty="0"/>
              <a:t> </a:t>
            </a:r>
            <a:r>
              <a:rPr lang="ru-RU" sz="2000" dirty="0" err="1"/>
              <a:t>явороньці</a:t>
            </a:r>
            <a:r>
              <a:rPr lang="ru-RU" sz="2000" dirty="0"/>
              <a:t>,</a:t>
            </a:r>
          </a:p>
          <a:p>
            <a:pPr algn="ctr"/>
            <a:r>
              <a:rPr lang="ru-RU" sz="2000" dirty="0"/>
              <a:t>І </a:t>
            </a:r>
            <a:r>
              <a:rPr lang="ru-RU" sz="2000" dirty="0" err="1"/>
              <a:t>згорає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сльози</a:t>
            </a:r>
            <a:r>
              <a:rPr lang="ru-RU" sz="2000" dirty="0"/>
              <a:t> роса.</a:t>
            </a:r>
          </a:p>
          <a:p>
            <a:pPr algn="ctr"/>
            <a:r>
              <a:rPr lang="ru-RU" sz="2000" dirty="0" err="1"/>
              <a:t>Сніг</a:t>
            </a:r>
            <a:r>
              <a:rPr lang="ru-RU" sz="2000" dirty="0"/>
              <a:t> </a:t>
            </a:r>
            <a:r>
              <a:rPr lang="ru-RU" sz="2000" dirty="0" err="1"/>
              <a:t>летить</a:t>
            </a:r>
            <a:r>
              <a:rPr lang="ru-RU" sz="2000" dirty="0"/>
              <a:t>, колючий, </a:t>
            </a:r>
            <a:r>
              <a:rPr lang="ru-RU" sz="2000" dirty="0" err="1"/>
              <a:t>ніби</a:t>
            </a:r>
            <a:r>
              <a:rPr lang="ru-RU" sz="2000" dirty="0"/>
              <a:t> </a:t>
            </a:r>
            <a:r>
              <a:rPr lang="ru-RU" sz="2000" dirty="0" err="1"/>
              <a:t>трина</a:t>
            </a:r>
            <a:r>
              <a:rPr lang="ru-RU" sz="2000" dirty="0"/>
              <a:t>,</a:t>
            </a:r>
          </a:p>
          <a:p>
            <a:pPr algn="ctr"/>
            <a:r>
              <a:rPr lang="ru-RU" sz="2000" dirty="0" err="1"/>
              <a:t>Йде</a:t>
            </a:r>
            <a:r>
              <a:rPr lang="ru-RU" sz="2000" dirty="0"/>
              <a:t> зима й </a:t>
            </a:r>
            <a:r>
              <a:rPr lang="ru-RU" sz="2000" dirty="0" err="1"/>
              <a:t>бескидами</a:t>
            </a:r>
            <a:r>
              <a:rPr lang="ru-RU" sz="2000" dirty="0"/>
              <a:t> гуде.</a:t>
            </a:r>
          </a:p>
          <a:p>
            <a:pPr algn="ctr"/>
            <a:r>
              <a:rPr lang="ru-RU" sz="2000" dirty="0" err="1"/>
              <a:t>Яворові</a:t>
            </a:r>
            <a:r>
              <a:rPr lang="ru-RU" sz="2000" dirty="0"/>
              <a:t> сниться </a:t>
            </a:r>
            <a:r>
              <a:rPr lang="ru-RU" sz="2000" dirty="0" err="1"/>
              <a:t>яворина</a:t>
            </a:r>
            <a:endParaRPr lang="ru-RU" sz="2000" dirty="0"/>
          </a:p>
          <a:p>
            <a:pPr algn="ctr"/>
            <a:r>
              <a:rPr lang="ru-RU" sz="2000" dirty="0"/>
              <a:t>Та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кохання</a:t>
            </a:r>
            <a:r>
              <a:rPr lang="ru-RU" sz="2000" dirty="0"/>
              <a:t> </a:t>
            </a:r>
            <a:r>
              <a:rPr lang="ru-RU" sz="2000" dirty="0" err="1"/>
              <a:t>молоде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 err="1"/>
              <a:t>Він</a:t>
            </a:r>
            <a:r>
              <a:rPr lang="ru-RU" sz="2000" dirty="0"/>
              <a:t> не </a:t>
            </a:r>
            <a:r>
              <a:rPr lang="ru-RU" sz="2000" dirty="0" err="1"/>
              <a:t>знає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надійдуть</a:t>
            </a:r>
            <a:r>
              <a:rPr lang="ru-RU" sz="2000" dirty="0"/>
              <a:t> люди,</a:t>
            </a:r>
          </a:p>
          <a:p>
            <a:pPr algn="ctr"/>
            <a:r>
              <a:rPr lang="ru-RU" sz="2000" dirty="0" err="1"/>
              <a:t>Зміряють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на поруби,</a:t>
            </a:r>
          </a:p>
          <a:p>
            <a:pPr algn="ctr"/>
            <a:r>
              <a:rPr lang="ru-RU" sz="2000" dirty="0" err="1"/>
              <a:t>Розітнуть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печальні</a:t>
            </a:r>
            <a:r>
              <a:rPr lang="ru-RU" sz="2000" dirty="0"/>
              <a:t> груди,</a:t>
            </a:r>
          </a:p>
          <a:p>
            <a:pPr algn="ctr"/>
            <a:r>
              <a:rPr lang="ru-RU" sz="2000" dirty="0"/>
              <a:t>Скрипку </a:t>
            </a:r>
            <a:r>
              <a:rPr lang="ru-RU" sz="2000" dirty="0" err="1"/>
              <a:t>зроблять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журби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60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102A6-2752-4755-BF9E-E49D0261C69E}"/>
              </a:ext>
            </a:extLst>
          </p:cNvPr>
          <p:cNvSpPr/>
          <p:nvPr/>
        </p:nvSpPr>
        <p:spPr>
          <a:xfrm>
            <a:off x="611560" y="548680"/>
            <a:ext cx="8064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System"/>
                <a:ea typeface="Times New Roman" panose="02020603050405020304" pitchFamily="18" charset="0"/>
                <a:cs typeface="System"/>
              </a:rPr>
              <a:t>9 – 11 </a:t>
            </a:r>
            <a:r>
              <a:rPr lang="ru-RU" sz="4400" b="1" dirty="0" err="1">
                <a:latin typeface="System"/>
                <a:ea typeface="Times New Roman" panose="02020603050405020304" pitchFamily="18" charset="0"/>
                <a:cs typeface="System"/>
              </a:rPr>
              <a:t>класи</a:t>
            </a:r>
            <a:endParaRPr lang="ru-RU" sz="4400" b="1" dirty="0">
              <a:latin typeface="System"/>
              <a:ea typeface="Times New Roman" panose="02020603050405020304" pitchFamily="18" charset="0"/>
              <a:cs typeface="System"/>
            </a:endParaRPr>
          </a:p>
          <a:p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 до сприймання твору.</a:t>
            </a:r>
          </a:p>
          <a:p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Читання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твору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br>
              <a:rPr lang="uk-U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Підготовка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 до </a:t>
            </a:r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аналізу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br>
              <a:rPr lang="uk-U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Аналіз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твору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</a:p>
          <a:p>
            <a:r>
              <a:rPr lang="uk-U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 напам'ять.</a:t>
            </a:r>
            <a:br>
              <a:rPr lang="uk-U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Підсумкові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заняття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br>
              <a:rPr lang="uk-U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Творчі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усні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 та </a:t>
            </a:r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письмові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 </a:t>
            </a:r>
            <a:r>
              <a:rPr lang="ru-RU" sz="4000" dirty="0" err="1">
                <a:latin typeface="System"/>
                <a:ea typeface="Times New Roman" panose="02020603050405020304" pitchFamily="18" charset="0"/>
                <a:cs typeface="System"/>
              </a:rPr>
              <a:t>роботи</a:t>
            </a:r>
            <a:r>
              <a:rPr lang="ru-RU" sz="4000" dirty="0">
                <a:latin typeface="System"/>
                <a:ea typeface="Times New Roman" panose="02020603050405020304" pitchFamily="18" charset="0"/>
                <a:cs typeface="System"/>
              </a:rPr>
              <a:t>.</a:t>
            </a:r>
            <a:br>
              <a:rPr lang="uk-U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826553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745" y="908720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1. </a:t>
            </a:r>
            <a:r>
              <a:rPr lang="ru-RU" sz="2000" dirty="0" err="1"/>
              <a:t>Подаючи</a:t>
            </a:r>
            <a:r>
              <a:rPr lang="ru-RU" sz="2000" dirty="0"/>
              <a:t> </a:t>
            </a:r>
            <a:r>
              <a:rPr lang="ru-RU" sz="2000" dirty="0" err="1"/>
              <a:t>короткі</a:t>
            </a:r>
            <a:r>
              <a:rPr lang="ru-RU" sz="2000" dirty="0"/>
              <a:t> </a:t>
            </a:r>
            <a:r>
              <a:rPr lang="ru-RU" sz="2000" dirty="0" err="1"/>
              <a:t>відомості</a:t>
            </a:r>
            <a:r>
              <a:rPr lang="ru-RU" sz="2000" dirty="0"/>
              <a:t> про автора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вірша</a:t>
            </a:r>
            <a:r>
              <a:rPr lang="ru-RU" sz="2000" dirty="0"/>
              <a:t>,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окремо</a:t>
            </a:r>
            <a:r>
              <a:rPr lang="ru-RU" sz="2000" dirty="0"/>
              <a:t> </a:t>
            </a:r>
            <a:r>
              <a:rPr lang="ru-RU" sz="2000" dirty="0" err="1"/>
              <a:t>підкреслити</a:t>
            </a:r>
            <a:r>
              <a:rPr lang="ru-RU" sz="2000" dirty="0"/>
              <a:t> два </a:t>
            </a:r>
            <a:r>
              <a:rPr lang="ru-RU" sz="2000" dirty="0" err="1"/>
              <a:t>моменти</a:t>
            </a:r>
            <a:r>
              <a:rPr lang="ru-RU" sz="2000" dirty="0"/>
              <a:t>: </a:t>
            </a:r>
            <a:r>
              <a:rPr lang="ru-RU" sz="2000" dirty="0" err="1"/>
              <a:t>гуцульське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 </a:t>
            </a:r>
            <a:r>
              <a:rPr lang="ru-RU" sz="2000" dirty="0" err="1"/>
              <a:t>письменника</a:t>
            </a:r>
            <a:r>
              <a:rPr lang="ru-RU" sz="2000" dirty="0"/>
              <a:t>, а </a:t>
            </a:r>
            <a:r>
              <a:rPr lang="ru-RU" sz="2000" dirty="0" err="1"/>
              <a:t>відтак</a:t>
            </a:r>
            <a:r>
              <a:rPr lang="ru-RU" sz="2000" dirty="0"/>
              <a:t> </a:t>
            </a:r>
            <a:r>
              <a:rPr lang="ru-RU" sz="2000" dirty="0" err="1"/>
              <a:t>відображення</a:t>
            </a:r>
            <a:r>
              <a:rPr lang="ru-RU" sz="2000" dirty="0"/>
              <a:t>, </a:t>
            </a:r>
            <a:r>
              <a:rPr lang="ru-RU" sz="2000" dirty="0" err="1"/>
              <a:t>переосмислення</a:t>
            </a:r>
            <a:r>
              <a:rPr lang="ru-RU" sz="2000" dirty="0"/>
              <a:t> у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творах</a:t>
            </a:r>
            <a:r>
              <a:rPr lang="ru-RU" sz="2000" dirty="0"/>
              <a:t> </a:t>
            </a:r>
            <a:r>
              <a:rPr lang="ru-RU" sz="2000" dirty="0" err="1"/>
              <a:t>природи</a:t>
            </a:r>
            <a:r>
              <a:rPr lang="ru-RU" sz="2000" dirty="0"/>
              <a:t>, </a:t>
            </a:r>
            <a:r>
              <a:rPr lang="ru-RU" sz="2000" dirty="0" err="1"/>
              <a:t>характерів</a:t>
            </a:r>
            <a:r>
              <a:rPr lang="ru-RU" sz="2000" dirty="0"/>
              <a:t>, </a:t>
            </a:r>
            <a:r>
              <a:rPr lang="ru-RU" sz="2000" dirty="0" err="1"/>
              <a:t>мови</a:t>
            </a:r>
            <a:r>
              <a:rPr lang="ru-RU" sz="2000" dirty="0"/>
              <a:t> </a:t>
            </a:r>
            <a:r>
              <a:rPr lang="ru-RU" sz="2000" dirty="0" err="1"/>
              <a:t>карпатського</a:t>
            </a:r>
            <a:r>
              <a:rPr lang="ru-RU" sz="2000" dirty="0"/>
              <a:t> краю; </a:t>
            </a:r>
            <a:r>
              <a:rPr lang="ru-RU" sz="2000" dirty="0" err="1"/>
              <a:t>таку</a:t>
            </a:r>
            <a:r>
              <a:rPr lang="ru-RU" sz="2000" dirty="0"/>
              <a:t> рису стилю Д. </a:t>
            </a:r>
            <a:r>
              <a:rPr lang="ru-RU" sz="2000" dirty="0" err="1"/>
              <a:t>Павличка</a:t>
            </a:r>
            <a:r>
              <a:rPr lang="ru-RU" sz="2000" dirty="0"/>
              <a:t>, як </a:t>
            </a:r>
            <a:r>
              <a:rPr lang="ru-RU" sz="2000" dirty="0" err="1"/>
              <a:t>пісенність</a:t>
            </a:r>
            <a:r>
              <a:rPr lang="ru-RU" sz="2000" dirty="0"/>
              <a:t> </a:t>
            </a:r>
            <a:r>
              <a:rPr lang="ru-RU" sz="2000" dirty="0" err="1"/>
              <a:t>лірики</a:t>
            </a:r>
            <a:r>
              <a:rPr lang="ru-RU" sz="2000" dirty="0"/>
              <a:t>, </a:t>
            </a:r>
            <a:r>
              <a:rPr lang="ru-RU" sz="2000" dirty="0" err="1"/>
              <a:t>досконале</a:t>
            </a:r>
            <a:r>
              <a:rPr lang="ru-RU" sz="2000" dirty="0"/>
              <a:t> </a:t>
            </a:r>
            <a:r>
              <a:rPr lang="ru-RU" sz="2000" dirty="0" err="1"/>
              <a:t>уміння</a:t>
            </a:r>
            <a:r>
              <a:rPr lang="ru-RU" sz="2000" dirty="0"/>
              <a:t> </a:t>
            </a:r>
            <a:r>
              <a:rPr lang="ru-RU" sz="2000" dirty="0" err="1"/>
              <a:t>відтворювати</a:t>
            </a:r>
            <a:r>
              <a:rPr lang="ru-RU" sz="2000" dirty="0"/>
              <a:t> дух, атмосферу </a:t>
            </a:r>
            <a:r>
              <a:rPr lang="ru-RU" sz="2000" dirty="0" err="1"/>
              <a:t>поетику</a:t>
            </a:r>
            <a:r>
              <a:rPr lang="ru-RU" sz="2000" dirty="0"/>
              <a:t> </a:t>
            </a:r>
            <a:r>
              <a:rPr lang="ru-RU" sz="2000" dirty="0" err="1"/>
              <a:t>народної</a:t>
            </a:r>
            <a:r>
              <a:rPr lang="ru-RU" sz="2000" dirty="0"/>
              <a:t> </a:t>
            </a:r>
            <a:r>
              <a:rPr lang="ru-RU" sz="2000" dirty="0" err="1"/>
              <a:t>пісні</a:t>
            </a:r>
            <a:r>
              <a:rPr lang="ru-RU" sz="2000" dirty="0"/>
              <a:t>.</a:t>
            </a:r>
          </a:p>
          <a:p>
            <a:r>
              <a:rPr lang="ru-RU" sz="2000" dirty="0"/>
              <a:t>2.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За жанром</a:t>
            </a:r>
            <a:r>
              <a:rPr lang="ru-RU" sz="2000" dirty="0"/>
              <a:t> перед нами </a:t>
            </a:r>
            <a:r>
              <a:rPr lang="ru-RU" sz="2000" dirty="0" err="1"/>
              <a:t>зразок</a:t>
            </a:r>
            <a:r>
              <a:rPr lang="ru-RU" sz="2000" dirty="0"/>
              <a:t> </a:t>
            </a:r>
            <a:r>
              <a:rPr lang="ru-RU" sz="2000" dirty="0" err="1"/>
              <a:t>інтимної</a:t>
            </a:r>
            <a:r>
              <a:rPr lang="ru-RU" sz="2000" dirty="0"/>
              <a:t> (</a:t>
            </a:r>
            <a:r>
              <a:rPr lang="ru-RU" sz="2000" dirty="0" err="1"/>
              <a:t>конкретніше</a:t>
            </a:r>
            <a:r>
              <a:rPr lang="ru-RU" sz="2000" dirty="0"/>
              <a:t> — </a:t>
            </a:r>
            <a:r>
              <a:rPr lang="ru-RU" sz="2000" dirty="0" err="1"/>
              <a:t>любовної</a:t>
            </a:r>
            <a:r>
              <a:rPr lang="ru-RU" sz="2000" dirty="0"/>
              <a:t>) </a:t>
            </a:r>
            <a:r>
              <a:rPr lang="ru-RU" sz="2000" dirty="0" err="1"/>
              <a:t>лірики</a:t>
            </a:r>
            <a:r>
              <a:rPr lang="ru-RU" sz="2000" dirty="0"/>
              <a:t> з </a:t>
            </a:r>
            <a:r>
              <a:rPr lang="ru-RU" sz="2000" dirty="0" err="1"/>
              <a:t>елементами</a:t>
            </a:r>
            <a:r>
              <a:rPr lang="ru-RU" sz="2000" dirty="0"/>
              <a:t> </a:t>
            </a:r>
            <a:r>
              <a:rPr lang="ru-RU" sz="2000" dirty="0" err="1"/>
              <a:t>пейзажної</a:t>
            </a:r>
            <a:r>
              <a:rPr lang="ru-RU" sz="2000" dirty="0"/>
              <a:t>.</a:t>
            </a:r>
          </a:p>
          <a:p>
            <a:r>
              <a:rPr lang="ru-RU" sz="2000" dirty="0"/>
              <a:t>3. </a:t>
            </a:r>
            <a:r>
              <a:rPr lang="ru-RU" sz="2000" b="1" dirty="0" err="1">
                <a:solidFill>
                  <a:srgbClr val="C00000"/>
                </a:solidFill>
              </a:rPr>
              <a:t>Провідний</a:t>
            </a:r>
            <a:r>
              <a:rPr lang="ru-RU" sz="2000" b="1" dirty="0">
                <a:solidFill>
                  <a:srgbClr val="C00000"/>
                </a:solidFill>
              </a:rPr>
              <a:t> мотив </a:t>
            </a:r>
            <a:r>
              <a:rPr lang="ru-RU" sz="2000" b="1" dirty="0" err="1">
                <a:solidFill>
                  <a:srgbClr val="C00000"/>
                </a:solidFill>
              </a:rPr>
              <a:t>твору</a:t>
            </a:r>
            <a:r>
              <a:rPr lang="ru-RU" sz="2000" dirty="0"/>
              <a:t> - туга </a:t>
            </a:r>
            <a:r>
              <a:rPr lang="ru-RU" sz="2000" dirty="0" err="1"/>
              <a:t>нещасливого</a:t>
            </a:r>
            <a:r>
              <a:rPr lang="ru-RU" sz="2000" dirty="0"/>
              <a:t> </a:t>
            </a:r>
            <a:r>
              <a:rPr lang="ru-RU" sz="2000" dirty="0" err="1"/>
              <a:t>кохання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спонукає</a:t>
            </a:r>
            <a:r>
              <a:rPr lang="ru-RU" sz="2000" dirty="0"/>
              <a:t> до </a:t>
            </a:r>
            <a:r>
              <a:rPr lang="ru-RU" sz="2000" dirty="0" err="1"/>
              <a:t>творення</a:t>
            </a:r>
            <a:r>
              <a:rPr lang="ru-RU" sz="2000" dirty="0"/>
              <a:t> </a:t>
            </a:r>
            <a:r>
              <a:rPr lang="ru-RU" sz="2000" dirty="0" err="1"/>
              <a:t>краси</a:t>
            </a:r>
            <a:r>
              <a:rPr lang="ru-RU" sz="2000" dirty="0"/>
              <a:t>, </a:t>
            </a:r>
            <a:r>
              <a:rPr lang="ru-RU" sz="2000" dirty="0" err="1"/>
              <a:t>мистецтва</a:t>
            </a:r>
            <a:r>
              <a:rPr lang="ru-RU" sz="2000" dirty="0"/>
              <a:t>.</a:t>
            </a:r>
          </a:p>
          <a:p>
            <a:r>
              <a:rPr lang="ru-RU" sz="2000" dirty="0"/>
              <a:t> 4. </a:t>
            </a:r>
            <a:r>
              <a:rPr lang="ru-RU" sz="2000" b="1" dirty="0" err="1">
                <a:solidFill>
                  <a:srgbClr val="C00000"/>
                </a:solidFill>
              </a:rPr>
              <a:t>Композиція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вірша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 err="1"/>
              <a:t>чітка</a:t>
            </a:r>
            <a:r>
              <a:rPr lang="ru-RU" sz="2000" dirty="0"/>
              <a:t>, </a:t>
            </a:r>
            <a:r>
              <a:rPr lang="ru-RU" sz="2000" dirty="0" err="1"/>
              <a:t>виразна</a:t>
            </a:r>
            <a:r>
              <a:rPr lang="ru-RU" sz="2000" dirty="0"/>
              <a:t>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підкреслює</a:t>
            </a:r>
            <a:r>
              <a:rPr lang="ru-RU" sz="2000" dirty="0"/>
              <a:t> </a:t>
            </a:r>
            <a:r>
              <a:rPr lang="ru-RU" sz="2000" dirty="0" err="1"/>
              <a:t>про­зорість</a:t>
            </a:r>
            <a:r>
              <a:rPr lang="ru-RU" sz="2000" dirty="0"/>
              <a:t> думки, </a:t>
            </a:r>
            <a:r>
              <a:rPr lang="ru-RU" sz="2000" dirty="0" err="1"/>
              <a:t>довершеність</a:t>
            </a:r>
            <a:r>
              <a:rPr lang="ru-RU" sz="2000" dirty="0"/>
              <a:t> </a:t>
            </a:r>
            <a:r>
              <a:rPr lang="ru-RU" sz="2000" dirty="0" err="1"/>
              <a:t>емоційного</a:t>
            </a:r>
            <a:r>
              <a:rPr lang="ru-RU" sz="2000" dirty="0"/>
              <a:t> </a:t>
            </a:r>
            <a:r>
              <a:rPr lang="ru-RU" sz="2000" dirty="0" err="1"/>
              <a:t>малюнка</a:t>
            </a:r>
            <a:r>
              <a:rPr lang="ru-RU" sz="2000" dirty="0"/>
              <a:t>. </a:t>
            </a:r>
            <a:r>
              <a:rPr lang="ru-RU" sz="2000" dirty="0" err="1"/>
              <a:t>Вихідний</a:t>
            </a:r>
            <a:r>
              <a:rPr lang="ru-RU" sz="2000" dirty="0"/>
              <a:t> момент - </a:t>
            </a:r>
            <a:r>
              <a:rPr lang="ru-RU" sz="2000" dirty="0" err="1"/>
              <a:t>сум</a:t>
            </a:r>
            <a:r>
              <a:rPr lang="ru-RU" sz="2000" dirty="0"/>
              <a:t> </a:t>
            </a:r>
            <a:r>
              <a:rPr lang="ru-RU" sz="2000" dirty="0" err="1"/>
              <a:t>ліричного</a:t>
            </a:r>
            <a:r>
              <a:rPr lang="ru-RU" sz="2000" dirty="0"/>
              <a:t> героя за </a:t>
            </a:r>
            <a:r>
              <a:rPr lang="ru-RU" sz="2000" dirty="0" err="1"/>
              <a:t>коханою</a:t>
            </a:r>
            <a:r>
              <a:rPr lang="ru-RU" sz="2000" dirty="0"/>
              <a:t> (1-й рядок);</a:t>
            </a:r>
          </a:p>
          <a:p>
            <a:r>
              <a:rPr lang="ru-RU" sz="2000" dirty="0" err="1"/>
              <a:t>роз­виток</a:t>
            </a:r>
            <a:r>
              <a:rPr lang="ru-RU" sz="2000" dirty="0"/>
              <a:t> </a:t>
            </a:r>
            <a:r>
              <a:rPr lang="ru-RU" sz="2000" dirty="0" err="1"/>
              <a:t>почуття</a:t>
            </a:r>
            <a:r>
              <a:rPr lang="ru-RU" sz="2000" dirty="0"/>
              <a:t> — </a:t>
            </a:r>
            <a:r>
              <a:rPr lang="ru-RU" sz="2000" dirty="0" err="1"/>
              <a:t>ліричний</a:t>
            </a:r>
            <a:r>
              <a:rPr lang="ru-RU" sz="2000" dirty="0"/>
              <a:t> герой </a:t>
            </a:r>
            <a:r>
              <a:rPr lang="ru-RU" sz="2000" dirty="0" err="1"/>
              <a:t>стає</a:t>
            </a:r>
            <a:r>
              <a:rPr lang="ru-RU" sz="2000" dirty="0"/>
              <a:t> явором, </a:t>
            </a:r>
            <a:r>
              <a:rPr lang="ru-RU" sz="2000" dirty="0" err="1"/>
              <a:t>що</a:t>
            </a:r>
            <a:r>
              <a:rPr lang="ru-RU" sz="2000" dirty="0"/>
              <a:t> росте й </a:t>
            </a:r>
            <a:r>
              <a:rPr lang="ru-RU" sz="2000" dirty="0" err="1"/>
              <a:t>співає</a:t>
            </a:r>
            <a:r>
              <a:rPr lang="ru-RU" sz="2000" dirty="0"/>
              <a:t> </a:t>
            </a:r>
            <a:r>
              <a:rPr lang="ru-RU" sz="2000" dirty="0" err="1"/>
              <a:t>яворині</a:t>
            </a:r>
            <a:r>
              <a:rPr lang="ru-RU" sz="2000" dirty="0"/>
              <a:t>, </a:t>
            </a:r>
            <a:r>
              <a:rPr lang="ru-RU" sz="2000" dirty="0" err="1"/>
              <a:t>мріє</a:t>
            </a:r>
            <a:r>
              <a:rPr lang="ru-RU" sz="2000" dirty="0"/>
              <a:t> про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кохання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кульмінація</a:t>
            </a:r>
            <a:r>
              <a:rPr lang="ru-RU" sz="2000" dirty="0"/>
              <a:t> — смерть явора (</a:t>
            </a:r>
            <a:r>
              <a:rPr lang="ru-RU" sz="2000" dirty="0" err="1"/>
              <a:t>передостанній</a:t>
            </a:r>
            <a:r>
              <a:rPr lang="ru-RU" sz="2000" dirty="0"/>
              <a:t> рядок);</a:t>
            </a:r>
          </a:p>
          <a:p>
            <a:r>
              <a:rPr lang="ru-RU" sz="2000" dirty="0"/>
              <a:t>резюме — </a:t>
            </a:r>
            <a:r>
              <a:rPr lang="ru-RU" sz="2000" dirty="0" err="1"/>
              <a:t>яворова</a:t>
            </a:r>
            <a:r>
              <a:rPr lang="ru-RU" sz="2000" dirty="0"/>
              <a:t> туга </a:t>
            </a:r>
            <a:r>
              <a:rPr lang="ru-RU" sz="2000" dirty="0" err="1"/>
              <a:t>пе­ревтілюється</a:t>
            </a:r>
            <a:r>
              <a:rPr lang="ru-RU" sz="2000" dirty="0"/>
              <a:t> у Скрипку (</a:t>
            </a:r>
            <a:r>
              <a:rPr lang="ru-RU" sz="2000" dirty="0" err="1"/>
              <a:t>останній</a:t>
            </a:r>
            <a:r>
              <a:rPr lang="ru-RU" sz="2000" dirty="0"/>
              <a:t> рядок).</a:t>
            </a:r>
          </a:p>
          <a:p>
            <a:r>
              <a:rPr lang="ru-RU" sz="2000" dirty="0"/>
              <a:t>     5. </a:t>
            </a:r>
            <a:r>
              <a:rPr lang="ru-RU" sz="2000" b="1" dirty="0">
                <a:solidFill>
                  <a:srgbClr val="C00000"/>
                </a:solidFill>
              </a:rPr>
              <a:t>Система </a:t>
            </a:r>
            <a:r>
              <a:rPr lang="ru-RU" sz="2000" b="1" dirty="0" err="1">
                <a:solidFill>
                  <a:srgbClr val="C00000"/>
                </a:solidFill>
              </a:rPr>
              <a:t>образів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 err="1"/>
              <a:t>вірша</a:t>
            </a:r>
            <a:r>
              <a:rPr lang="ru-RU" sz="2000" dirty="0"/>
              <a:t> </a:t>
            </a:r>
            <a:r>
              <a:rPr lang="ru-RU" sz="2000" dirty="0" err="1"/>
              <a:t>будується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фольклорного </a:t>
            </a:r>
            <a:r>
              <a:rPr lang="ru-RU" sz="2000" dirty="0" err="1"/>
              <a:t>паралелізму</a:t>
            </a:r>
            <a:r>
              <a:rPr lang="ru-RU" sz="2000" dirty="0"/>
              <a:t>: герой і </a:t>
            </a:r>
            <a:r>
              <a:rPr lang="ru-RU" sz="2000" dirty="0" err="1"/>
              <a:t>героїня</a:t>
            </a:r>
            <a:r>
              <a:rPr lang="ru-RU" sz="2000" dirty="0"/>
              <a:t> - </a:t>
            </a:r>
            <a:r>
              <a:rPr lang="ru-RU" sz="2000" dirty="0" err="1"/>
              <a:t>явір</a:t>
            </a:r>
            <a:r>
              <a:rPr lang="ru-RU" sz="2000" dirty="0"/>
              <a:t> і </a:t>
            </a:r>
            <a:r>
              <a:rPr lang="ru-RU" sz="2000" dirty="0" err="1"/>
              <a:t>яворина</a:t>
            </a:r>
            <a:r>
              <a:rPr lang="ru-RU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1663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Вірш Д.Павличка «Я стужився, мила, за тобою…»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96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709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514" y="169462"/>
            <a:ext cx="828092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1600" dirty="0"/>
              <a:t>6. 7. 8. Поруч з </a:t>
            </a:r>
            <a:r>
              <a:rPr lang="uk-UA" sz="1600" b="1" dirty="0">
                <a:solidFill>
                  <a:schemeClr val="bg1"/>
                </a:solidFill>
              </a:rPr>
              <a:t>паралелізмом</a:t>
            </a:r>
            <a:r>
              <a:rPr lang="uk-UA" sz="1600" dirty="0"/>
              <a:t> наскрізним художнім засобом у творі є </a:t>
            </a:r>
            <a:r>
              <a:rPr lang="uk-UA" sz="1600" b="1" dirty="0">
                <a:solidFill>
                  <a:schemeClr val="bg1"/>
                </a:solidFill>
              </a:rPr>
              <a:t>пер­соніфікація</a:t>
            </a:r>
            <a:r>
              <a:rPr lang="uk-UA" sz="1600" dirty="0"/>
              <a:t>: явір набуває прикмет людини. У такий спосіб увиразнюється думка про одухотвореність, здатність усього сущого почувати.</a:t>
            </a:r>
          </a:p>
          <a:p>
            <a:r>
              <a:rPr lang="uk-UA" sz="1600" dirty="0"/>
              <a:t>Піднесено-трагічна історія кохання розгортається в по­етовому рідному краю. Здогадуємося про це завдяки гірським, лісовим та л</a:t>
            </a:r>
            <a:r>
              <a:rPr lang="en-US" sz="1600" dirty="0" err="1"/>
              <a:t>ico</a:t>
            </a:r>
            <a:r>
              <a:rPr lang="uk-UA" sz="1600" dirty="0" err="1"/>
              <a:t>рубівським</a:t>
            </a:r>
            <a:r>
              <a:rPr lang="uk-UA" sz="1600" dirty="0"/>
              <a:t> мотивам, а також </a:t>
            </a:r>
            <a:r>
              <a:rPr lang="uk-UA" sz="1600" b="1" dirty="0">
                <a:solidFill>
                  <a:schemeClr val="bg1"/>
                </a:solidFill>
              </a:rPr>
              <a:t>діалектизмам</a:t>
            </a:r>
            <a:r>
              <a:rPr lang="uk-UA" sz="1600" dirty="0"/>
              <a:t> (що поодинокі — не перевантажують текст і влучно вжиті): «</a:t>
            </a:r>
            <a:r>
              <a:rPr lang="uk-UA" sz="1600" dirty="0" err="1"/>
              <a:t>трина</a:t>
            </a:r>
            <a:r>
              <a:rPr lang="uk-UA" sz="1600" dirty="0"/>
              <a:t>» — тирса, колюча остюкувата поло­ва; «бескиди» — гірські урвища, провалля.</a:t>
            </a:r>
          </a:p>
          <a:p>
            <a:r>
              <a:rPr lang="uk-UA" sz="1600" dirty="0"/>
              <a:t>Авторський задум вміло увиразнюється досить різно­манітними тропами і синтаксичними фігурами. Тугу самоти, розлуки з коханою, силу почуття підкреслюють </a:t>
            </a:r>
            <a:r>
              <a:rPr lang="uk-UA" sz="1600" b="1" dirty="0">
                <a:solidFill>
                  <a:schemeClr val="bg1"/>
                </a:solidFill>
              </a:rPr>
              <a:t>метафори</a:t>
            </a:r>
            <a:r>
              <a:rPr lang="uk-UA" sz="1600" dirty="0"/>
              <a:t> (явір «палений журбою», «згорає від сльози роса»), </a:t>
            </a:r>
            <a:r>
              <a:rPr lang="uk-UA" sz="1600" b="1" dirty="0">
                <a:solidFill>
                  <a:schemeClr val="bg1"/>
                </a:solidFill>
              </a:rPr>
              <a:t>пер­соніфікації </a:t>
            </a:r>
            <a:r>
              <a:rPr lang="uk-UA" sz="1600" dirty="0"/>
              <a:t>«яворові сниться яворина»), просте двочленне </a:t>
            </a:r>
            <a:r>
              <a:rPr lang="uk-UA" sz="1600" b="1" dirty="0">
                <a:solidFill>
                  <a:srgbClr val="C00000"/>
                </a:solidFill>
              </a:rPr>
              <a:t>порівняння</a:t>
            </a:r>
            <a:r>
              <a:rPr lang="uk-UA" sz="1600" b="1" dirty="0">
                <a:solidFill>
                  <a:schemeClr val="bg1"/>
                </a:solidFill>
              </a:rPr>
              <a:t> </a:t>
            </a:r>
            <a:r>
              <a:rPr lang="uk-UA" sz="1600" dirty="0"/>
              <a:t>(«А в душі печаль, як небеса», «Сніг летить колю­чий, ніби </a:t>
            </a:r>
            <a:r>
              <a:rPr lang="uk-UA" sz="1600" dirty="0" err="1"/>
              <a:t>трина</a:t>
            </a:r>
            <a:r>
              <a:rPr lang="uk-UA" sz="1600" dirty="0"/>
              <a:t>»), метонімічний </a:t>
            </a:r>
            <a:r>
              <a:rPr lang="uk-UA" sz="1600" b="1" dirty="0">
                <a:solidFill>
                  <a:srgbClr val="C00000"/>
                </a:solidFill>
              </a:rPr>
              <a:t>епітет</a:t>
            </a:r>
            <a:r>
              <a:rPr lang="uk-UA" sz="1600" dirty="0"/>
              <a:t> («печальні груди»), </a:t>
            </a:r>
            <a:r>
              <a:rPr lang="uk-UA" sz="1600" b="1" dirty="0">
                <a:solidFill>
                  <a:srgbClr val="C00000"/>
                </a:solidFill>
              </a:rPr>
              <a:t>інверсія </a:t>
            </a:r>
            <a:r>
              <a:rPr lang="uk-UA" sz="1600" dirty="0"/>
              <a:t>(«І згорає від сльози роса» — саме згорає)</a:t>
            </a:r>
            <a:r>
              <a:rPr lang="uk-UA" sz="1600" dirty="0" err="1"/>
              <a:t>.</a:t>
            </a:r>
            <a:r>
              <a:rPr lang="uk-UA" sz="1600" b="1" dirty="0" err="1">
                <a:solidFill>
                  <a:srgbClr val="C00000"/>
                </a:solidFill>
              </a:rPr>
              <a:t>Риторичне</a:t>
            </a:r>
            <a:r>
              <a:rPr lang="uk-UA" sz="1600" b="1" dirty="0">
                <a:solidFill>
                  <a:srgbClr val="C00000"/>
                </a:solidFill>
              </a:rPr>
              <a:t> звертання</a:t>
            </a:r>
            <a:r>
              <a:rPr lang="uk-UA" sz="1600" dirty="0"/>
              <a:t> («мила»), </a:t>
            </a:r>
            <a:r>
              <a:rPr lang="uk-UA" sz="1600" b="1" dirty="0">
                <a:solidFill>
                  <a:srgbClr val="C00000"/>
                </a:solidFill>
              </a:rPr>
              <a:t>літота</a:t>
            </a:r>
            <a:r>
              <a:rPr lang="uk-UA" sz="1600" dirty="0"/>
              <a:t> («яворонька») промовисто увираз­нюють ніжність ліричного героя у ставленні до коханої А ме­тафоричний </a:t>
            </a:r>
            <a:r>
              <a:rPr lang="uk-UA" sz="1600" b="1" dirty="0">
                <a:solidFill>
                  <a:srgbClr val="C00000"/>
                </a:solidFill>
              </a:rPr>
              <a:t>епітет </a:t>
            </a:r>
            <a:r>
              <a:rPr lang="uk-UA" sz="1600" dirty="0"/>
              <a:t>«кохання молоде» розкриває безсмертя, красу, свіжість, цноту й пристрасть цього почуття в душах ге­роїв.</a:t>
            </a:r>
          </a:p>
          <a:p>
            <a:r>
              <a:rPr lang="uk-UA" sz="1600" dirty="0"/>
              <a:t>Найбільше смислове навантаження падає на останній ря­док вірша</a:t>
            </a:r>
            <a:r>
              <a:rPr lang="uk-UA" sz="1600" b="1" dirty="0">
                <a:solidFill>
                  <a:schemeClr val="bg1"/>
                </a:solidFill>
              </a:rPr>
              <a:t>. </a:t>
            </a:r>
            <a:r>
              <a:rPr lang="uk-UA" sz="1600" b="1" dirty="0" err="1">
                <a:solidFill>
                  <a:schemeClr val="bg1"/>
                </a:solidFill>
              </a:rPr>
              <a:t>Символ«скрипка</a:t>
            </a:r>
            <a:r>
              <a:rPr lang="uk-UA" sz="1600" dirty="0"/>
              <a:t>» остаточно розкриває мотив тво­ру: скрипка — це краса тужливої мелодії, краса рукотворна, </a:t>
            </a:r>
            <a:r>
              <a:rPr lang="uk-UA" sz="1600" dirty="0" err="1"/>
              <a:t>уможливлена</a:t>
            </a:r>
            <a:r>
              <a:rPr lang="uk-UA" sz="1600" dirty="0"/>
              <a:t> людською творчістю, чий ширше — просто кра­са душі людини, але саме краса, народжена, </a:t>
            </a:r>
            <a:r>
              <a:rPr lang="uk-UA" sz="1600" dirty="0" err="1"/>
              <a:t>вигранена</a:t>
            </a:r>
            <a:r>
              <a:rPr lang="uk-UA" sz="1600" dirty="0"/>
              <a:t> шляхетним почуттям кохання, хай навіть, нещасливого. Інверсія ще раз виділяє серцевинний символ твору. До речі, останній рядок є чіткою логічною крапкою, цілком вичерпує тему, після нього не можна додати до сказаного жодного слова.</a:t>
            </a:r>
          </a:p>
          <a:p>
            <a:r>
              <a:rPr lang="uk-UA" sz="1600" dirty="0"/>
              <a:t>Виразний звуковий, музичний супровід емоційного ма­люнка створює фоніка вірша. Надто ж у 2-й строфі, де вісім разів повторюється звук [с] (що передає шум вітру у кроні дерева, символізує сум, смерть), а також у 4-й строфі, де звук [р], повторений сім разів, посилює суворість, трагізм зображуваного (алітерація).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8604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9. </a:t>
            </a:r>
            <a:r>
              <a:rPr lang="ru-RU" b="1" dirty="0" err="1">
                <a:solidFill>
                  <a:srgbClr val="C00000"/>
                </a:solidFill>
              </a:rPr>
              <a:t>Особливості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віршування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dirty="0"/>
              <a:t> Тип </a:t>
            </a:r>
            <a:r>
              <a:rPr lang="ru-RU" dirty="0" err="1"/>
              <a:t>римування</a:t>
            </a:r>
            <a:r>
              <a:rPr lang="ru-RU" dirty="0"/>
              <a:t> </a:t>
            </a:r>
            <a:r>
              <a:rPr lang="ru-RU" dirty="0" err="1"/>
              <a:t>перехресне</a:t>
            </a:r>
            <a:r>
              <a:rPr lang="ru-RU" dirty="0"/>
              <a:t>: </a:t>
            </a:r>
            <a:r>
              <a:rPr lang="ru-RU" dirty="0" err="1"/>
              <a:t>абаб</a:t>
            </a:r>
            <a:r>
              <a:rPr lang="ru-RU" dirty="0"/>
              <a:t> </a:t>
            </a:r>
          </a:p>
          <a:p>
            <a:r>
              <a:rPr lang="ru-RU" dirty="0"/>
              <a:t>(тобою \ </a:t>
            </a:r>
            <a:r>
              <a:rPr lang="ru-RU" dirty="0" err="1"/>
              <a:t>мимохіть</a:t>
            </a:r>
            <a:r>
              <a:rPr lang="ru-RU" dirty="0"/>
              <a:t> \ </a:t>
            </a:r>
            <a:r>
              <a:rPr lang="ru-RU" dirty="0" err="1"/>
              <a:t>журбою</a:t>
            </a:r>
            <a:r>
              <a:rPr lang="ru-RU" dirty="0"/>
              <a:t> \ </a:t>
            </a:r>
            <a:r>
              <a:rPr lang="ru-RU" dirty="0" err="1"/>
              <a:t>стоїть</a:t>
            </a:r>
            <a:r>
              <a:rPr lang="ru-RU" dirty="0"/>
              <a:t>).</a:t>
            </a:r>
          </a:p>
          <a:p>
            <a:r>
              <a:rPr lang="ru-RU" dirty="0" err="1"/>
              <a:t>Віршовий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: </a:t>
            </a:r>
            <a:r>
              <a:rPr lang="ru-RU" dirty="0" err="1"/>
              <a:t>п’ятистопний</a:t>
            </a:r>
            <a:r>
              <a:rPr lang="ru-RU" dirty="0"/>
              <a:t> хорей:</a:t>
            </a:r>
          </a:p>
          <a:p>
            <a:r>
              <a:rPr lang="ru-RU" dirty="0"/>
              <a:t>я </a:t>
            </a:r>
            <a:r>
              <a:rPr lang="ru-RU" dirty="0" err="1"/>
              <a:t>стужився</a:t>
            </a:r>
            <a:r>
              <a:rPr lang="ru-RU" dirty="0"/>
              <a:t>, мила, за тобою,</a:t>
            </a:r>
          </a:p>
          <a:p>
            <a:r>
              <a:rPr lang="ru-RU" dirty="0"/>
              <a:t>З туги </a:t>
            </a:r>
            <a:r>
              <a:rPr lang="ru-RU" dirty="0" err="1"/>
              <a:t>обернувся</a:t>
            </a:r>
            <a:r>
              <a:rPr lang="ru-RU" dirty="0"/>
              <a:t> </a:t>
            </a:r>
            <a:r>
              <a:rPr lang="ru-RU" dirty="0" err="1"/>
              <a:t>мимохіть</a:t>
            </a:r>
            <a:endParaRPr lang="ru-RU" dirty="0"/>
          </a:p>
          <a:p>
            <a:r>
              <a:rPr lang="ru-RU" dirty="0"/>
              <a:t>В явора, </a:t>
            </a:r>
            <a:r>
              <a:rPr lang="ru-RU" dirty="0" err="1"/>
              <a:t>що</a:t>
            </a:r>
            <a:r>
              <a:rPr lang="ru-RU" dirty="0"/>
              <a:t>, палений </a:t>
            </a:r>
            <a:r>
              <a:rPr lang="ru-RU" dirty="0" err="1"/>
              <a:t>журбою</a:t>
            </a:r>
            <a:r>
              <a:rPr lang="ru-RU" dirty="0"/>
              <a:t>,</a:t>
            </a:r>
          </a:p>
          <a:p>
            <a:r>
              <a:rPr lang="ru-RU" dirty="0"/>
              <a:t>Сам-один </a:t>
            </a:r>
            <a:r>
              <a:rPr lang="ru-RU" dirty="0" err="1"/>
              <a:t>між</a:t>
            </a:r>
            <a:r>
              <a:rPr lang="ru-RU" dirty="0"/>
              <a:t> буками </a:t>
            </a:r>
            <a:r>
              <a:rPr lang="ru-RU" dirty="0" err="1"/>
              <a:t>стоїть</a:t>
            </a:r>
            <a:r>
              <a:rPr lang="ru-RU" dirty="0"/>
              <a:t>.</a:t>
            </a:r>
          </a:p>
          <a:p>
            <a:r>
              <a:rPr lang="ru-RU" dirty="0"/>
              <a:t>Вид </a:t>
            </a:r>
            <a:r>
              <a:rPr lang="ru-RU" dirty="0" err="1"/>
              <a:t>строфи</a:t>
            </a:r>
            <a:r>
              <a:rPr lang="ru-RU" dirty="0"/>
              <a:t>: </a:t>
            </a:r>
            <a:r>
              <a:rPr lang="ru-RU" dirty="0" err="1"/>
              <a:t>катрени</a:t>
            </a:r>
            <a:endParaRPr lang="ru-RU" dirty="0"/>
          </a:p>
          <a:p>
            <a:endParaRPr lang="uk-UA" dirty="0"/>
          </a:p>
          <a:p>
            <a:r>
              <a:rPr lang="uk-UA" dirty="0"/>
              <a:t>10. </a:t>
            </a:r>
            <a:r>
              <a:rPr lang="uk-UA" b="1" dirty="0">
                <a:solidFill>
                  <a:srgbClr val="C00000"/>
                </a:solidFill>
              </a:rPr>
              <a:t>Підсумок: </a:t>
            </a:r>
            <a:r>
              <a:rPr lang="uk-UA" dirty="0"/>
              <a:t>п</a:t>
            </a:r>
            <a:r>
              <a:rPr lang="ru-RU" dirty="0" err="1"/>
              <a:t>оезія</a:t>
            </a:r>
            <a:r>
              <a:rPr lang="ru-RU" dirty="0"/>
              <a:t> </a:t>
            </a:r>
            <a:r>
              <a:rPr lang="ru-RU" dirty="0" err="1"/>
              <a:t>Дмитра</a:t>
            </a:r>
            <a:r>
              <a:rPr lang="ru-RU" dirty="0"/>
              <a:t> </a:t>
            </a:r>
            <a:r>
              <a:rPr lang="ru-RU" dirty="0" err="1"/>
              <a:t>Павличка</a:t>
            </a:r>
            <a:r>
              <a:rPr lang="ru-RU" dirty="0"/>
              <a:t> справила на мене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. Вона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сумна</a:t>
            </a:r>
            <a:r>
              <a:rPr lang="ru-RU" dirty="0"/>
              <a:t>, </a:t>
            </a:r>
            <a:r>
              <a:rPr lang="ru-RU" dirty="0" err="1"/>
              <a:t>мінорна</a:t>
            </a:r>
            <a:r>
              <a:rPr lang="ru-RU" dirty="0"/>
              <a:t>, </a:t>
            </a:r>
            <a:r>
              <a:rPr lang="ru-RU" dirty="0" err="1"/>
              <a:t>сповнена</a:t>
            </a:r>
            <a:r>
              <a:rPr lang="ru-RU" dirty="0"/>
              <a:t> </a:t>
            </a:r>
            <a:r>
              <a:rPr lang="ru-RU" dirty="0" err="1"/>
              <a:t>печальних</a:t>
            </a:r>
            <a:r>
              <a:rPr lang="ru-RU" dirty="0"/>
              <a:t> </a:t>
            </a:r>
            <a:r>
              <a:rPr lang="ru-RU" dirty="0" err="1"/>
              <a:t>передчуттів</a:t>
            </a:r>
            <a:r>
              <a:rPr lang="ru-RU" dirty="0"/>
              <a:t>.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ліричністю</a:t>
            </a:r>
            <a:r>
              <a:rPr lang="ru-RU" dirty="0"/>
              <a:t>, </a:t>
            </a:r>
            <a:r>
              <a:rPr lang="ru-RU" dirty="0" err="1"/>
              <a:t>мелодійністю</a:t>
            </a:r>
            <a:r>
              <a:rPr lang="ru-RU" dirty="0"/>
              <a:t> схожа на </a:t>
            </a:r>
            <a:r>
              <a:rPr lang="ru-RU" dirty="0" err="1"/>
              <a:t>народну</a:t>
            </a:r>
            <a:r>
              <a:rPr lang="ru-RU" dirty="0"/>
              <a:t> </a:t>
            </a:r>
            <a:r>
              <a:rPr lang="ru-RU" dirty="0" err="1"/>
              <a:t>пісню</a:t>
            </a:r>
            <a:r>
              <a:rPr lang="ru-RU" dirty="0"/>
              <a:t>.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сподобався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шкода </a:t>
            </a:r>
            <a:r>
              <a:rPr lang="ru-RU" dirty="0" err="1"/>
              <a:t>ліричного</a:t>
            </a:r>
            <a:r>
              <a:rPr lang="ru-RU" dirty="0"/>
              <a:t> героя, </a:t>
            </a:r>
            <a:r>
              <a:rPr lang="ru-RU" dirty="0" err="1"/>
              <a:t>бо</a:t>
            </a:r>
            <a:r>
              <a:rPr lang="ru-RU" dirty="0"/>
              <a:t> добре, коли </a:t>
            </a:r>
            <a:r>
              <a:rPr lang="ru-RU" dirty="0" err="1"/>
              <a:t>кохання</a:t>
            </a:r>
            <a:r>
              <a:rPr lang="ru-RU" dirty="0"/>
              <a:t> – </a:t>
            </a:r>
            <a:r>
              <a:rPr lang="ru-RU" dirty="0" err="1"/>
              <a:t>взаємне</a:t>
            </a:r>
            <a:r>
              <a:rPr lang="ru-RU" dirty="0"/>
              <a:t> й </a:t>
            </a:r>
            <a:r>
              <a:rPr lang="ru-RU" dirty="0" err="1"/>
              <a:t>щасливе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312368" cy="26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71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21109"/>
            <a:ext cx="9144000" cy="618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85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22" y="36933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Схема аналізу ліричного твору: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70788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268760"/>
            <a:ext cx="77048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b="1" dirty="0"/>
              <a:t>Назва твору, його автор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/>
              <a:t>Жанр твору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/>
              <a:t>Провідний мотив твору (тема)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/>
              <a:t>Композиція твору (якщо поезія сюжетна)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/>
              <a:t>Система образів (якщо є)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/>
              <a:t>Тропи (художні засоби)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/>
              <a:t>Синтаксичні засоби увиразнення мовлення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/>
              <a:t>Фонічна організація вірша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/>
              <a:t>Ритмічна організація вірша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/>
              <a:t>Висновки (ідея поезії)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2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ЖАНРИ ЛІРИКИ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78987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08538"/>
            <a:ext cx="849694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— це типи літературних творів, які притаманні ліриці. </a:t>
            </a:r>
            <a:r>
              <a:rPr lang="uk-UA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C2F90E6-F4BB-46DF-A020-E941F1BB1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" y="1216780"/>
            <a:ext cx="9210250" cy="55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6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Ідейно-тематична класифікація лірики (види):</a:t>
            </a:r>
            <a:endParaRPr lang="ru-RU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" y="1959727"/>
            <a:ext cx="8749666" cy="463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115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2663</Words>
  <Application>Microsoft Office PowerPoint</Application>
  <PresentationFormat>Экран (4:3)</PresentationFormat>
  <Paragraphs>617</Paragraphs>
  <Slides>52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Arial</vt:lpstr>
      <vt:lpstr>Arial Black</vt:lpstr>
      <vt:lpstr>Calibri</vt:lpstr>
      <vt:lpstr>System</vt:lpstr>
      <vt:lpstr>Times New Roman</vt:lpstr>
      <vt:lpstr>Тема Office</vt:lpstr>
      <vt:lpstr>Презентация PowerPoint</vt:lpstr>
      <vt:lpstr>Презентация PowerPoint</vt:lpstr>
      <vt:lpstr>. Етапи роботи над ліричним твором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Поділити слова на склади:</vt:lpstr>
      <vt:lpstr>2. Поставити наголос (     ) у словах:</vt:lpstr>
      <vt:lpstr>3. Позначити наголошені (        ) і ненаголошені (      ) склади:</vt:lpstr>
      <vt:lpstr>4. Визначити повторювані групи складів:</vt:lpstr>
      <vt:lpstr>4. Визначити повторювані групи складів:</vt:lpstr>
      <vt:lpstr> ДВОСКЛАДОВИЙ ВІРШОВИЙ РОЗМІР З НАГОЛОСОМ НА ДРУГОМУ СКЛАДІ</vt:lpstr>
      <vt:lpstr> ДОПОМІЖНИЙ  ДВОСКЛАДОВИЙ ВІРШОВИЙ РОЗМІР З ОБОМА НЕНАГОЛОШЕНИМИ СКЛАДАМИ</vt:lpstr>
      <vt:lpstr>Презентация PowerPoint</vt:lpstr>
      <vt:lpstr>Презентация PowerPoint</vt:lpstr>
      <vt:lpstr> ДВОСКЛАДОВИЙ ВІРШОВИЙ РОЗМІР З НАГОЛОСОМ НА ПЕРШОМУ СКЛАДІ</vt:lpstr>
      <vt:lpstr>Презентация PowerPoint</vt:lpstr>
      <vt:lpstr>Презентация PowerPoint</vt:lpstr>
      <vt:lpstr> ТРИСКЛАДОВИЙ ВІРШОВИЙ РОЗМІР З НАГОЛОСОМ НА ПЕРШОМУ СКЛАДІ</vt:lpstr>
      <vt:lpstr>Презентация PowerPoint</vt:lpstr>
      <vt:lpstr>Презентация PowerPoint</vt:lpstr>
      <vt:lpstr> ТРИСКЛАДОВИЙ ВІРШОВИЙ РОЗМІР З НАГОЛОСОМ НА ДРУГОМУ СКЛАДІ</vt:lpstr>
      <vt:lpstr>Презентация PowerPoint</vt:lpstr>
      <vt:lpstr>Презентация PowerPoint</vt:lpstr>
      <vt:lpstr> ТРИСКЛАДОВИЙ ВІРШОВИЙ РОЗМІР З НАГОЛОСОМ НА ТРЕТЬОМУ СКЛАДІ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TKM200</cp:lastModifiedBy>
  <cp:revision>48</cp:revision>
  <dcterms:created xsi:type="dcterms:W3CDTF">2020-04-07T00:13:41Z</dcterms:created>
  <dcterms:modified xsi:type="dcterms:W3CDTF">2021-11-08T21:25:04Z</dcterms:modified>
</cp:coreProperties>
</file>