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4/29/2024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5252" y="373598"/>
            <a:ext cx="9966960" cy="3035808"/>
          </a:xfrm>
        </p:spPr>
        <p:txBody>
          <a:bodyPr/>
          <a:lstStyle/>
          <a:p>
            <a:r>
              <a:rPr lang="ru-RU" dirty="0"/>
              <a:t>. </a:t>
            </a:r>
            <a:r>
              <a:rPr lang="ru-RU" sz="3600" dirty="0"/>
              <a:t>МЕТОДОЛОГІЯ АУДИТУ ПЕРСОНАЛУ</a:t>
            </a:r>
            <a:endParaRPr lang="en-US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848" y="2704011"/>
            <a:ext cx="7891272" cy="3618412"/>
          </a:xfrm>
        </p:spPr>
        <p:txBody>
          <a:bodyPr/>
          <a:lstStyle/>
          <a:p>
            <a:r>
              <a:rPr lang="ru-RU" dirty="0" smtClean="0"/>
              <a:t>.</a:t>
            </a:r>
            <a:r>
              <a:rPr lang="ru-RU" dirty="0"/>
              <a:t>1.	Персонал і </a:t>
            </a:r>
            <a:r>
              <a:rPr lang="ru-RU" dirty="0" err="1"/>
              <a:t>кадрова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endParaRPr lang="ru-RU" dirty="0"/>
          </a:p>
          <a:p>
            <a:r>
              <a:rPr lang="ru-RU" dirty="0" smtClean="0"/>
              <a:t>2</a:t>
            </a:r>
            <a:r>
              <a:rPr lang="ru-RU" dirty="0"/>
              <a:t>.	</a:t>
            </a:r>
            <a:r>
              <a:rPr lang="ru-RU" dirty="0" err="1"/>
              <a:t>Діагностика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персоналом</a:t>
            </a:r>
          </a:p>
          <a:p>
            <a:r>
              <a:rPr lang="ru-RU" dirty="0" smtClean="0"/>
              <a:t>3</a:t>
            </a:r>
            <a:r>
              <a:rPr lang="ru-RU" dirty="0"/>
              <a:t>.	Персонал 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endParaRPr lang="ru-RU" dirty="0"/>
          </a:p>
          <a:p>
            <a:r>
              <a:rPr lang="ru-RU" dirty="0" smtClean="0"/>
              <a:t>4</a:t>
            </a:r>
            <a:r>
              <a:rPr lang="ru-RU" dirty="0"/>
              <a:t>.	</a:t>
            </a:r>
            <a:r>
              <a:rPr lang="ru-RU" dirty="0" err="1"/>
              <a:t>Місце</a:t>
            </a:r>
            <a:r>
              <a:rPr lang="ru-RU" dirty="0"/>
              <a:t> аудиту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</a:t>
            </a:r>
            <a:r>
              <a:rPr lang="ru-RU" dirty="0" err="1"/>
              <a:t>організації</a:t>
            </a:r>
            <a:endParaRPr lang="ru-RU" dirty="0"/>
          </a:p>
          <a:p>
            <a:r>
              <a:rPr lang="ru-RU" dirty="0" smtClean="0"/>
              <a:t>5</a:t>
            </a:r>
            <a:r>
              <a:rPr lang="ru-RU" dirty="0"/>
              <a:t>.	</a:t>
            </a:r>
            <a:r>
              <a:rPr lang="ru-RU" dirty="0" err="1"/>
              <a:t>Філософія</a:t>
            </a:r>
            <a:r>
              <a:rPr lang="ru-RU" dirty="0"/>
              <a:t> аудиту персоналу </a:t>
            </a:r>
            <a:r>
              <a:rPr lang="ru-RU" dirty="0" err="1"/>
              <a:t>організації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7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6" y="197346"/>
            <a:ext cx="1207443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	</a:t>
            </a:r>
            <a:r>
              <a:rPr lang="ru-RU" dirty="0" err="1"/>
              <a:t>гуртки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smtClean="0"/>
              <a:t>-</a:t>
            </a:r>
            <a:r>
              <a:rPr lang="ru-RU" dirty="0"/>
              <a:t>	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цільові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</a:p>
          <a:p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найважливіший</a:t>
            </a:r>
            <a:r>
              <a:rPr lang="ru-RU" dirty="0"/>
              <a:t> принцип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участь у </a:t>
            </a:r>
            <a:r>
              <a:rPr lang="ru-RU" dirty="0" err="1"/>
              <a:t>команді</a:t>
            </a:r>
            <a:r>
              <a:rPr lang="ru-RU" dirty="0"/>
              <a:t> (</a:t>
            </a:r>
            <a:r>
              <a:rPr lang="ru-RU" dirty="0" err="1"/>
              <a:t>групі</a:t>
            </a:r>
            <a:r>
              <a:rPr lang="ru-RU" dirty="0"/>
              <a:t>) не </a:t>
            </a:r>
            <a:r>
              <a:rPr lang="ru-RU" dirty="0" err="1"/>
              <a:t>обмежує</a:t>
            </a:r>
            <a:r>
              <a:rPr lang="ru-RU" dirty="0"/>
              <a:t>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ініціативу</a:t>
            </a:r>
            <a:r>
              <a:rPr lang="ru-RU" dirty="0"/>
              <a:t> як у рамках </a:t>
            </a:r>
            <a:r>
              <a:rPr lang="ru-RU" dirty="0" err="1"/>
              <a:t>групи</a:t>
            </a:r>
            <a:r>
              <a:rPr lang="ru-RU" dirty="0"/>
              <a:t>, так і поза нею. </a:t>
            </a:r>
            <a:r>
              <a:rPr lang="ru-RU" dirty="0" err="1"/>
              <a:t>Обидва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припускають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− стилю </a:t>
            </a:r>
            <a:r>
              <a:rPr lang="ru-RU" dirty="0" err="1"/>
              <a:t>керівництва</a:t>
            </a:r>
            <a:r>
              <a:rPr lang="ru-RU" dirty="0"/>
              <a:t>, за </a:t>
            </a:r>
            <a:r>
              <a:rPr lang="ru-RU" dirty="0" err="1"/>
              <a:t>якого</a:t>
            </a:r>
            <a:r>
              <a:rPr lang="ru-RU" dirty="0"/>
              <a:t> активна роль у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рядовим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.</a:t>
            </a:r>
          </a:p>
          <a:p>
            <a:r>
              <a:rPr lang="ru-RU" dirty="0" err="1"/>
              <a:t>Підготовка</a:t>
            </a:r>
            <a:r>
              <a:rPr lang="ru-RU" dirty="0"/>
              <a:t> персоналу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досконалому</a:t>
            </a:r>
            <a:r>
              <a:rPr lang="ru-RU" dirty="0"/>
              <a:t>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en-US" dirty="0"/>
              <a:t>ISO 9001-2000 </a:t>
            </a:r>
            <a:r>
              <a:rPr lang="ru-RU" dirty="0"/>
              <a:t>та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менеджменту </a:t>
            </a:r>
            <a:r>
              <a:rPr lang="ru-RU" dirty="0" err="1"/>
              <a:t>якості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семінарів</a:t>
            </a:r>
            <a:r>
              <a:rPr lang="ru-RU" dirty="0"/>
              <a:t>, </a:t>
            </a:r>
            <a:r>
              <a:rPr lang="ru-RU" dirty="0" err="1"/>
              <a:t>практичних</a:t>
            </a:r>
            <a:r>
              <a:rPr lang="ru-RU" dirty="0"/>
              <a:t> занять </a:t>
            </a:r>
            <a:r>
              <a:rPr lang="ru-RU" dirty="0" err="1"/>
              <a:t>лекцій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існуючого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/>
              <a:t>конференцій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та проблем </a:t>
            </a:r>
            <a:r>
              <a:rPr lang="ru-RU" dirty="0" err="1"/>
              <a:t>стандартизації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і т.д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b="1" dirty="0"/>
              <a:t>4</a:t>
            </a:r>
            <a:r>
              <a:rPr lang="ru-RU" dirty="0"/>
              <a:t>. Аудит персоналу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рамках </a:t>
            </a:r>
            <a:r>
              <a:rPr lang="ru-RU" dirty="0" err="1"/>
              <a:t>управлінського</a:t>
            </a:r>
            <a:r>
              <a:rPr lang="ru-RU" dirty="0"/>
              <a:t> аудиту. </a:t>
            </a:r>
            <a:r>
              <a:rPr lang="ru-RU" dirty="0" err="1"/>
              <a:t>Він</a:t>
            </a:r>
            <a:r>
              <a:rPr lang="ru-RU" dirty="0"/>
              <a:t> є системою, не </a:t>
            </a:r>
            <a:r>
              <a:rPr lang="ru-RU" dirty="0" err="1"/>
              <a:t>порівняною</a:t>
            </a:r>
            <a:r>
              <a:rPr lang="ru-RU" dirty="0"/>
              <a:t> з </a:t>
            </a:r>
            <a:r>
              <a:rPr lang="ru-RU" dirty="0" err="1"/>
              <a:t>діагностикою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Аудит персоналу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застосовуватися</a:t>
            </a:r>
            <a:r>
              <a:rPr lang="ru-RU" dirty="0"/>
              <a:t> як метод,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і контролю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</a:t>
            </a:r>
            <a:r>
              <a:rPr lang="ru-RU" dirty="0" smtClean="0"/>
              <a:t>.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/>
              <a:t>аудиту персоналу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впевнитися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трудовий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, </a:t>
            </a:r>
            <a:r>
              <a:rPr lang="ru-RU" dirty="0" err="1"/>
              <a:t>ефективно</a:t>
            </a:r>
            <a:r>
              <a:rPr lang="ru-RU" dirty="0"/>
              <a:t>. З метою аудиту персонал </a:t>
            </a:r>
            <a:r>
              <a:rPr lang="ru-RU" dirty="0" err="1"/>
              <a:t>підприємства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охарактеризувати</a:t>
            </a:r>
            <a:r>
              <a:rPr lang="ru-RU" dirty="0"/>
              <a:t>: </a:t>
            </a:r>
            <a:r>
              <a:rPr lang="ru-RU" dirty="0" err="1"/>
              <a:t>результативність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персоналу;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соціально-трудових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; </a:t>
            </a:r>
            <a:r>
              <a:rPr lang="ru-RU" dirty="0" err="1"/>
              <a:t>ефективність</a:t>
            </a:r>
            <a:r>
              <a:rPr lang="ru-RU" dirty="0"/>
              <a:t> систем </a:t>
            </a:r>
            <a:r>
              <a:rPr lang="ru-RU" dirty="0" err="1"/>
              <a:t>мотивації</a:t>
            </a:r>
            <a:r>
              <a:rPr lang="ru-RU" dirty="0"/>
              <a:t> та оплати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раціональність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,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b="1" dirty="0" err="1"/>
              <a:t>Тобто</a:t>
            </a:r>
            <a:r>
              <a:rPr lang="ru-RU" b="1" dirty="0"/>
              <a:t> </a:t>
            </a:r>
            <a:r>
              <a:rPr lang="ru-RU" b="1" dirty="0" err="1"/>
              <a:t>об’єктом</a:t>
            </a:r>
            <a:r>
              <a:rPr lang="ru-RU" b="1" dirty="0"/>
              <a:t> аудиту персоналу − персонал та </a:t>
            </a:r>
            <a:r>
              <a:rPr lang="ru-RU" b="1" dirty="0" err="1"/>
              <a:t>всі</a:t>
            </a:r>
            <a:r>
              <a:rPr lang="ru-RU" b="1" dirty="0"/>
              <a:t> </a:t>
            </a:r>
            <a:r>
              <a:rPr lang="ru-RU" b="1" dirty="0" err="1"/>
              <a:t>показники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і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ефективність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44413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874137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персоналу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головну</a:t>
            </a:r>
            <a:r>
              <a:rPr lang="ru-RU" dirty="0"/>
              <a:t>, </a:t>
            </a:r>
            <a:r>
              <a:rPr lang="ru-RU" dirty="0" err="1"/>
              <a:t>глобальну</a:t>
            </a:r>
            <a:r>
              <a:rPr lang="ru-RU" dirty="0"/>
              <a:t> мету аудиту персоналу. </a:t>
            </a:r>
            <a:r>
              <a:rPr lang="ru-RU" dirty="0" err="1"/>
              <a:t>Проміжними</a:t>
            </a:r>
            <a:r>
              <a:rPr lang="ru-RU" dirty="0"/>
              <a:t> </a:t>
            </a:r>
            <a:r>
              <a:rPr lang="ru-RU" dirty="0" err="1"/>
              <a:t>цілями</a:t>
            </a:r>
            <a:r>
              <a:rPr lang="ru-RU" dirty="0"/>
              <a:t> аудиту персоналу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мотивації</a:t>
            </a:r>
            <a:r>
              <a:rPr lang="ru-RU" dirty="0"/>
              <a:t> та оплати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Значення</a:t>
            </a:r>
            <a:r>
              <a:rPr lang="ru-RU" dirty="0"/>
              <a:t> аудиту у </a:t>
            </a:r>
            <a:r>
              <a:rPr lang="ru-RU" dirty="0" err="1"/>
              <a:t>трудовій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такому:</a:t>
            </a:r>
          </a:p>
          <a:p>
            <a:r>
              <a:rPr lang="ru-RU" dirty="0"/>
              <a:t>1)	аудит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впевнитися</a:t>
            </a:r>
            <a:r>
              <a:rPr lang="ru-RU" dirty="0"/>
              <a:t> у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персоналом і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регламентації</a:t>
            </a:r>
            <a:r>
              <a:rPr lang="ru-RU" dirty="0"/>
              <a:t> </a:t>
            </a:r>
            <a:r>
              <a:rPr lang="ru-RU" dirty="0" err="1"/>
              <a:t>соціально-трудових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законам, правилам, </a:t>
            </a:r>
            <a:r>
              <a:rPr lang="ru-RU" dirty="0" err="1"/>
              <a:t>інструкціям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;</a:t>
            </a:r>
          </a:p>
          <a:p>
            <a:r>
              <a:rPr lang="ru-RU" dirty="0"/>
              <a:t>2)	за результатами аудиту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визначені</a:t>
            </a:r>
            <a:r>
              <a:rPr lang="ru-RU" dirty="0"/>
              <a:t> напрямки для </a:t>
            </a:r>
            <a:r>
              <a:rPr lang="ru-RU" dirty="0" err="1"/>
              <a:t>встановлення</a:t>
            </a:r>
            <a:r>
              <a:rPr lang="ru-RU" dirty="0"/>
              <a:t>,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;</a:t>
            </a:r>
          </a:p>
          <a:p>
            <a:r>
              <a:rPr lang="ru-RU" dirty="0"/>
              <a:t>3)	аудит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кадровим</a:t>
            </a:r>
            <a:r>
              <a:rPr lang="ru-RU" dirty="0"/>
              <a:t> </a:t>
            </a:r>
            <a:r>
              <a:rPr lang="ru-RU" dirty="0" err="1"/>
              <a:t>змінам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покращують</a:t>
            </a:r>
            <a:r>
              <a:rPr lang="ru-RU" dirty="0"/>
              <a:t> </a:t>
            </a:r>
            <a:r>
              <a:rPr lang="ru-RU" dirty="0" err="1"/>
              <a:t>якісний</a:t>
            </a:r>
            <a:r>
              <a:rPr lang="ru-RU" dirty="0"/>
              <a:t> склад персоналу − </a:t>
            </a:r>
            <a:r>
              <a:rPr lang="ru-RU" dirty="0" err="1"/>
              <a:t>просуванню</a:t>
            </a:r>
            <a:r>
              <a:rPr lang="ru-RU" dirty="0"/>
              <a:t> </a:t>
            </a:r>
            <a:r>
              <a:rPr lang="ru-RU" dirty="0" err="1"/>
              <a:t>перспективних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;</a:t>
            </a:r>
          </a:p>
          <a:p>
            <a:r>
              <a:rPr lang="ru-RU" dirty="0"/>
              <a:t>4)	аудит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підвищити</a:t>
            </a:r>
            <a:r>
              <a:rPr lang="ru-RU" dirty="0"/>
              <a:t> роль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, </a:t>
            </a:r>
            <a:r>
              <a:rPr lang="ru-RU" dirty="0" err="1"/>
              <a:t>наблизити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до </a:t>
            </a:r>
            <a:r>
              <a:rPr lang="ru-RU" dirty="0" err="1"/>
              <a:t>цілей</a:t>
            </a:r>
            <a:r>
              <a:rPr lang="ru-RU" dirty="0"/>
              <a:t> і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загострити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найактуальніших</a:t>
            </a:r>
            <a:r>
              <a:rPr lang="ru-RU" dirty="0"/>
              <a:t> </a:t>
            </a:r>
            <a:r>
              <a:rPr lang="ru-RU" dirty="0" err="1"/>
              <a:t>питаннях</a:t>
            </a:r>
            <a:r>
              <a:rPr lang="ru-RU" dirty="0"/>
              <a:t>.</a:t>
            </a:r>
          </a:p>
          <a:p>
            <a:r>
              <a:rPr lang="ru-RU" dirty="0" err="1"/>
              <a:t>Управління</a:t>
            </a:r>
            <a:r>
              <a:rPr lang="ru-RU" dirty="0"/>
              <a:t> персоналом покликано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ефективну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й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, </a:t>
            </a:r>
            <a:r>
              <a:rPr lang="ru-RU" dirty="0" err="1"/>
              <a:t>використовуваних</a:t>
            </a:r>
            <a:r>
              <a:rPr lang="ru-RU" dirty="0"/>
              <a:t> в </a:t>
            </a:r>
            <a:r>
              <a:rPr lang="ru-RU" dirty="0" err="1"/>
              <a:t>управлінні</a:t>
            </a:r>
            <a:r>
              <a:rPr lang="ru-RU" dirty="0"/>
              <a:t> персоналом, є </a:t>
            </a:r>
            <a:r>
              <a:rPr lang="ru-RU" dirty="0" err="1"/>
              <a:t>загальні</a:t>
            </a:r>
            <a:r>
              <a:rPr lang="ru-RU" dirty="0"/>
              <a:t>, широко </a:t>
            </a:r>
            <a:r>
              <a:rPr lang="ru-RU" dirty="0" err="1"/>
              <a:t>застосовувані</a:t>
            </a:r>
            <a:r>
              <a:rPr lang="ru-RU" dirty="0"/>
              <a:t>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об'єктами</a:t>
            </a:r>
            <a:r>
              <a:rPr lang="ru-RU" dirty="0"/>
              <a:t> (</a:t>
            </a:r>
            <a:r>
              <a:rPr lang="ru-RU" dirty="0" err="1"/>
              <a:t>виробництвом</a:t>
            </a:r>
            <a:r>
              <a:rPr lang="ru-RU" dirty="0"/>
              <a:t>, </a:t>
            </a:r>
            <a:r>
              <a:rPr lang="ru-RU" dirty="0" err="1"/>
              <a:t>народним</a:t>
            </a:r>
            <a:r>
              <a:rPr lang="ru-RU" dirty="0"/>
              <a:t> </a:t>
            </a:r>
            <a:r>
              <a:rPr lang="ru-RU" dirty="0" err="1"/>
              <a:t>господарством</a:t>
            </a:r>
            <a:r>
              <a:rPr lang="ru-RU" dirty="0"/>
              <a:t> у </a:t>
            </a:r>
            <a:r>
              <a:rPr lang="ru-RU" dirty="0" err="1"/>
              <a:t>цілому</a:t>
            </a:r>
            <a:r>
              <a:rPr lang="ru-RU" dirty="0"/>
              <a:t>): </a:t>
            </a:r>
            <a:r>
              <a:rPr lang="ru-RU" dirty="0" err="1"/>
              <a:t>адміністративні</a:t>
            </a:r>
            <a:r>
              <a:rPr lang="ru-RU" dirty="0"/>
              <a:t>, </a:t>
            </a:r>
            <a:r>
              <a:rPr lang="ru-RU" dirty="0" err="1"/>
              <a:t>економічні</a:t>
            </a:r>
            <a:r>
              <a:rPr lang="ru-RU" dirty="0"/>
              <a:t>, </a:t>
            </a:r>
            <a:r>
              <a:rPr lang="ru-RU" dirty="0" err="1"/>
              <a:t>соціально-психологічні</a:t>
            </a:r>
            <a:r>
              <a:rPr lang="ru-RU" dirty="0"/>
              <a:t> − і 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, </a:t>
            </a:r>
            <a:r>
              <a:rPr lang="ru-RU" dirty="0" err="1"/>
              <a:t>часткових</a:t>
            </a:r>
            <a:r>
              <a:rPr lang="ru-RU" dirty="0"/>
              <a:t> </a:t>
            </a:r>
            <a:r>
              <a:rPr lang="ru-RU" dirty="0" err="1" smtClean="0"/>
              <a:t>методів</a:t>
            </a:r>
            <a:endParaRPr lang="ru-RU" dirty="0" smtClean="0"/>
          </a:p>
          <a:p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−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ціла</a:t>
            </a:r>
            <a:r>
              <a:rPr lang="ru-RU" dirty="0"/>
              <a:t> система </a:t>
            </a:r>
            <a:r>
              <a:rPr lang="ru-RU" dirty="0" err="1"/>
              <a:t>мотивів</a:t>
            </a:r>
            <a:r>
              <a:rPr lang="ru-RU" dirty="0"/>
              <a:t> і </a:t>
            </a:r>
            <a:r>
              <a:rPr lang="ru-RU" dirty="0" err="1"/>
              <a:t>стимулів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спонукають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плідно</a:t>
            </a:r>
            <a:r>
              <a:rPr lang="ru-RU" dirty="0"/>
              <a:t> </a:t>
            </a:r>
            <a:r>
              <a:rPr lang="ru-RU" dirty="0" err="1"/>
              <a:t>трудитися</a:t>
            </a:r>
            <a:r>
              <a:rPr lang="ru-RU" dirty="0"/>
              <a:t> на </a:t>
            </a:r>
            <a:r>
              <a:rPr lang="ru-RU" dirty="0" err="1"/>
              <a:t>загальне</a:t>
            </a:r>
            <a:r>
              <a:rPr lang="ru-RU" dirty="0"/>
              <a:t> благо (</a:t>
            </a:r>
            <a:r>
              <a:rPr lang="ru-RU" dirty="0" err="1"/>
              <a:t>матеріальне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і </a:t>
            </a:r>
            <a:r>
              <a:rPr lang="ru-RU" dirty="0" err="1"/>
              <a:t>санкції</a:t>
            </a:r>
            <a:r>
              <a:rPr lang="ru-RU" dirty="0"/>
              <a:t>, </a:t>
            </a:r>
            <a:r>
              <a:rPr lang="ru-RU" dirty="0" err="1"/>
              <a:t>фінансування</a:t>
            </a:r>
            <a:r>
              <a:rPr lang="ru-RU" dirty="0"/>
              <a:t> і </a:t>
            </a:r>
            <a:r>
              <a:rPr lang="ru-RU" dirty="0" err="1"/>
              <a:t>кредитування</a:t>
            </a:r>
            <a:r>
              <a:rPr lang="ru-RU" dirty="0"/>
              <a:t>, зарплата, </a:t>
            </a:r>
            <a:r>
              <a:rPr lang="ru-RU" dirty="0" err="1"/>
              <a:t>собівартість</a:t>
            </a:r>
            <a:r>
              <a:rPr lang="ru-RU" dirty="0"/>
              <a:t>, </a:t>
            </a:r>
            <a:r>
              <a:rPr lang="ru-RU" dirty="0" err="1"/>
              <a:t>прибуток</a:t>
            </a:r>
            <a:r>
              <a:rPr lang="ru-RU" dirty="0"/>
              <a:t>, </a:t>
            </a:r>
            <a:r>
              <a:rPr lang="ru-RU" dirty="0" err="1"/>
              <a:t>ціна</a:t>
            </a:r>
            <a:r>
              <a:rPr lang="ru-RU" dirty="0"/>
              <a:t>).</a:t>
            </a:r>
          </a:p>
          <a:p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−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прямого </a:t>
            </a:r>
            <a:r>
              <a:rPr lang="ru-RU" dirty="0" err="1"/>
              <a:t>впливу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директивний</a:t>
            </a:r>
            <a:r>
              <a:rPr lang="ru-RU" dirty="0"/>
              <a:t>, </a:t>
            </a:r>
            <a:r>
              <a:rPr lang="ru-RU" dirty="0" err="1"/>
              <a:t>обов'язковий</a:t>
            </a:r>
            <a:r>
              <a:rPr lang="ru-RU" dirty="0"/>
              <a:t> характер (</a:t>
            </a:r>
            <a:r>
              <a:rPr lang="ru-RU" dirty="0" err="1"/>
              <a:t>дисципліна</a:t>
            </a:r>
            <a:r>
              <a:rPr lang="ru-RU" dirty="0"/>
              <a:t>, </a:t>
            </a:r>
            <a:r>
              <a:rPr lang="ru-RU" dirty="0" err="1"/>
              <a:t>відповідальність</a:t>
            </a:r>
            <a:r>
              <a:rPr lang="ru-RU" dirty="0"/>
              <a:t>, </a:t>
            </a:r>
            <a:r>
              <a:rPr lang="ru-RU" dirty="0" err="1"/>
              <a:t>влада</a:t>
            </a:r>
            <a:r>
              <a:rPr lang="ru-RU" dirty="0"/>
              <a:t>, примус).</a:t>
            </a:r>
          </a:p>
          <a:p>
            <a:r>
              <a:rPr lang="ru-RU" dirty="0" err="1"/>
              <a:t>Соціально-психологічні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− </a:t>
            </a:r>
            <a:r>
              <a:rPr lang="ru-RU" dirty="0" err="1"/>
              <a:t>моральне</a:t>
            </a:r>
            <a:r>
              <a:rPr lang="ru-RU" dirty="0"/>
              <a:t> </a:t>
            </a:r>
            <a:r>
              <a:rPr lang="ru-RU" dirty="0" err="1"/>
              <a:t>заохочення</a:t>
            </a:r>
            <a:r>
              <a:rPr lang="ru-RU" dirty="0"/>
              <a:t>,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переконання</a:t>
            </a:r>
            <a:r>
              <a:rPr lang="ru-RU" dirty="0"/>
              <a:t>, </a:t>
            </a:r>
            <a:r>
              <a:rPr lang="ru-RU" dirty="0" err="1"/>
              <a:t>особистий</a:t>
            </a:r>
            <a:r>
              <a:rPr lang="ru-RU" dirty="0"/>
              <a:t> приклад,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міжособистісних</a:t>
            </a:r>
            <a:r>
              <a:rPr lang="ru-RU" dirty="0"/>
              <a:t> і </a:t>
            </a:r>
            <a:r>
              <a:rPr lang="ru-RU" dirty="0" err="1"/>
              <a:t>міжгрупових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підтримка</a:t>
            </a:r>
            <a:r>
              <a:rPr lang="ru-RU" dirty="0"/>
              <a:t> морального </a:t>
            </a:r>
            <a:r>
              <a:rPr lang="ru-RU" dirty="0" err="1"/>
              <a:t>клімату</a:t>
            </a:r>
            <a:r>
              <a:rPr lang="ru-RU" dirty="0"/>
              <a:t> в </a:t>
            </a:r>
            <a:r>
              <a:rPr lang="ru-RU" dirty="0" err="1"/>
              <a:t>колективі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899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9850"/>
            <a:ext cx="1208314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Мотиваційне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концентрується</a:t>
            </a:r>
            <a:r>
              <a:rPr lang="ru-RU" dirty="0"/>
              <a:t> на </a:t>
            </a:r>
            <a:r>
              <a:rPr lang="ru-RU" dirty="0" err="1"/>
              <a:t>впливі</a:t>
            </a:r>
            <a:r>
              <a:rPr lang="ru-RU" dirty="0"/>
              <a:t> на стан </a:t>
            </a:r>
            <a:r>
              <a:rPr lang="ru-RU" dirty="0" err="1"/>
              <a:t>мотивації</a:t>
            </a:r>
            <a:r>
              <a:rPr lang="ru-RU" dirty="0"/>
              <a:t> (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співробітника</a:t>
            </a:r>
            <a:r>
              <a:rPr lang="ru-RU" dirty="0"/>
              <a:t> з </a:t>
            </a:r>
            <a:r>
              <a:rPr lang="ru-RU" dirty="0" err="1"/>
              <a:t>фірмою</a:t>
            </a:r>
            <a:r>
              <a:rPr lang="ru-RU" dirty="0"/>
              <a:t>,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); </a:t>
            </a:r>
            <a:r>
              <a:rPr lang="ru-RU" dirty="0" err="1"/>
              <a:t>почутті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 (</a:t>
            </a:r>
            <a:r>
              <a:rPr lang="ru-RU" dirty="0" err="1"/>
              <a:t>поваги</a:t>
            </a:r>
            <a:r>
              <a:rPr lang="ru-RU" dirty="0"/>
              <a:t> як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фірми</a:t>
            </a:r>
            <a:r>
              <a:rPr lang="ru-RU" dirty="0"/>
              <a:t>, </a:t>
            </a:r>
            <a:r>
              <a:rPr lang="ru-RU" dirty="0" err="1"/>
              <a:t>очікування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); </a:t>
            </a:r>
            <a:r>
              <a:rPr lang="ru-RU" dirty="0" err="1"/>
              <a:t>приведення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у </a:t>
            </a:r>
            <a:r>
              <a:rPr lang="ru-RU" dirty="0" err="1"/>
              <a:t>дії</a:t>
            </a:r>
            <a:r>
              <a:rPr lang="ru-RU" dirty="0"/>
              <a:t> (</a:t>
            </a:r>
            <a:r>
              <a:rPr lang="ru-RU" dirty="0" err="1"/>
              <a:t>обговорюються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й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співробітника</a:t>
            </a:r>
            <a:r>
              <a:rPr lang="ru-RU" dirty="0"/>
              <a:t>); </a:t>
            </a:r>
            <a:r>
              <a:rPr lang="ru-RU" dirty="0" err="1"/>
              <a:t>посиленні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;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й </a:t>
            </a:r>
            <a:r>
              <a:rPr lang="ru-RU" dirty="0" err="1"/>
              <a:t>атестація</a:t>
            </a:r>
            <a:r>
              <a:rPr lang="ru-RU" dirty="0"/>
              <a:t> (перегляд </a:t>
            </a:r>
            <a:r>
              <a:rPr lang="ru-RU" dirty="0" err="1"/>
              <a:t>зарплати</a:t>
            </a:r>
            <a:r>
              <a:rPr lang="ru-RU" dirty="0"/>
              <a:t>, </a:t>
            </a:r>
            <a:r>
              <a:rPr lang="ru-RU" dirty="0" err="1"/>
              <a:t>ріст</a:t>
            </a:r>
            <a:r>
              <a:rPr lang="ru-RU" dirty="0"/>
              <a:t>,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); </a:t>
            </a:r>
            <a:r>
              <a:rPr lang="ru-RU" dirty="0" err="1"/>
              <a:t>задоволення</a:t>
            </a:r>
            <a:r>
              <a:rPr lang="ru-RU" dirty="0"/>
              <a:t> потреб;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 smtClean="0"/>
              <a:t>мотивації</a:t>
            </a:r>
            <a:endParaRPr lang="ru-RU" dirty="0" smtClean="0"/>
          </a:p>
          <a:p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ефективного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людьми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(</a:t>
            </a:r>
            <a:r>
              <a:rPr lang="ru-RU" dirty="0" err="1"/>
              <a:t>визначення</a:t>
            </a:r>
            <a:r>
              <a:rPr lang="ru-RU" dirty="0"/>
              <a:t> характеру </a:t>
            </a:r>
            <a:r>
              <a:rPr lang="ru-RU" dirty="0" err="1"/>
              <a:t>роботи</a:t>
            </a:r>
            <a:r>
              <a:rPr lang="ru-RU" dirty="0"/>
              <a:t> кожного </a:t>
            </a:r>
            <a:r>
              <a:rPr lang="ru-RU" dirty="0" err="1"/>
              <a:t>співробітника</a:t>
            </a:r>
            <a:r>
              <a:rPr lang="ru-RU" dirty="0"/>
              <a:t>);</a:t>
            </a:r>
          </a:p>
          <a:p>
            <a:r>
              <a:rPr lang="ru-RU" dirty="0"/>
              <a:t>-	</a:t>
            </a:r>
            <a:r>
              <a:rPr lang="ru-RU" dirty="0" err="1"/>
              <a:t>планування</a:t>
            </a:r>
            <a:r>
              <a:rPr lang="ru-RU" dirty="0"/>
              <a:t> потреби у </a:t>
            </a:r>
            <a:r>
              <a:rPr lang="ru-RU" dirty="0" err="1"/>
              <a:t>персоналі</a:t>
            </a:r>
            <a:r>
              <a:rPr lang="ru-RU" dirty="0"/>
              <a:t> і </a:t>
            </a:r>
            <a:r>
              <a:rPr lang="ru-RU" dirty="0" err="1"/>
              <a:t>найм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 на роботу;</a:t>
            </a:r>
          </a:p>
          <a:p>
            <a:r>
              <a:rPr lang="ru-RU" dirty="0"/>
              <a:t>-	</a:t>
            </a:r>
            <a:r>
              <a:rPr lang="ru-RU" dirty="0" err="1"/>
              <a:t>добір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орієнтація</a:t>
            </a:r>
            <a:r>
              <a:rPr lang="ru-RU" dirty="0"/>
              <a:t> і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винагородою</a:t>
            </a:r>
            <a:r>
              <a:rPr lang="ru-RU" dirty="0"/>
              <a:t> й оплатою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 і </a:t>
            </a:r>
            <a:r>
              <a:rPr lang="ru-RU" dirty="0" err="1"/>
              <a:t>пільг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спілкування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навчання</a:t>
            </a:r>
            <a:r>
              <a:rPr lang="ru-RU" dirty="0"/>
              <a:t> і </a:t>
            </a:r>
            <a:r>
              <a:rPr lang="ru-RU" dirty="0" err="1"/>
              <a:t>розвиток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формування</a:t>
            </a:r>
            <a:r>
              <a:rPr lang="ru-RU" dirty="0"/>
              <a:t> у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здоров'я</a:t>
            </a:r>
            <a:r>
              <a:rPr lang="ru-RU" dirty="0"/>
              <a:t> і </a:t>
            </a:r>
            <a:r>
              <a:rPr lang="ru-RU" dirty="0" err="1"/>
              <a:t>безпека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;</a:t>
            </a:r>
          </a:p>
          <a:p>
            <a:r>
              <a:rPr lang="ru-RU" dirty="0"/>
              <a:t>-	робота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скаргами</a:t>
            </a:r>
            <a:r>
              <a:rPr lang="ru-RU" dirty="0"/>
              <a:t> і </a:t>
            </a:r>
            <a:r>
              <a:rPr lang="ru-RU" dirty="0" err="1"/>
              <a:t>трудові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.</a:t>
            </a:r>
          </a:p>
          <a:p>
            <a:r>
              <a:rPr lang="ru-RU" dirty="0" err="1"/>
              <a:t>Внутрішньофірмове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b="1" dirty="0"/>
              <a:t>вид </a:t>
            </a:r>
            <a:r>
              <a:rPr lang="ru-RU" b="1" dirty="0" err="1"/>
              <a:t>діяльності</a:t>
            </a:r>
            <a:r>
              <a:rPr lang="ru-RU" b="1" dirty="0"/>
              <a:t> з </a:t>
            </a:r>
            <a:r>
              <a:rPr lang="ru-RU" b="1" dirty="0" err="1"/>
              <a:t>управління</a:t>
            </a:r>
            <a:r>
              <a:rPr lang="ru-RU" b="1" dirty="0"/>
              <a:t> людьми (</a:t>
            </a:r>
            <a:r>
              <a:rPr lang="ru-RU" b="1" dirty="0" err="1"/>
              <a:t>окремими</a:t>
            </a:r>
            <a:r>
              <a:rPr lang="ru-RU" b="1" dirty="0"/>
              <a:t> </a:t>
            </a:r>
            <a:r>
              <a:rPr lang="ru-RU" b="1" dirty="0" err="1"/>
              <a:t>працівниками</a:t>
            </a:r>
            <a:r>
              <a:rPr lang="ru-RU" b="1" dirty="0"/>
              <a:t>, </a:t>
            </a:r>
            <a:r>
              <a:rPr lang="ru-RU" b="1" dirty="0" err="1"/>
              <a:t>групами</a:t>
            </a:r>
            <a:r>
              <a:rPr lang="ru-RU" b="1" dirty="0"/>
              <a:t>, </a:t>
            </a:r>
            <a:r>
              <a:rPr lang="ru-RU" b="1" dirty="0" err="1"/>
              <a:t>колективом</a:t>
            </a:r>
            <a:r>
              <a:rPr lang="ru-RU" b="1" dirty="0"/>
              <a:t>), </a:t>
            </a:r>
            <a:r>
              <a:rPr lang="ru-RU" b="1" dirty="0" err="1"/>
              <a:t>спрямований</a:t>
            </a:r>
            <a:r>
              <a:rPr lang="ru-RU" b="1" dirty="0"/>
              <a:t> на </a:t>
            </a:r>
            <a:r>
              <a:rPr lang="ru-RU" b="1" dirty="0" err="1"/>
              <a:t>досягнення</a:t>
            </a:r>
            <a:r>
              <a:rPr lang="ru-RU" b="1" dirty="0"/>
              <a:t> </a:t>
            </a:r>
            <a:r>
              <a:rPr lang="ru-RU" b="1" dirty="0" err="1"/>
              <a:t>цілей</a:t>
            </a:r>
            <a:r>
              <a:rPr lang="ru-RU" b="1" dirty="0"/>
              <a:t> </a:t>
            </a:r>
            <a:r>
              <a:rPr lang="ru-RU" b="1" dirty="0" err="1"/>
              <a:t>фірми</a:t>
            </a:r>
            <a:r>
              <a:rPr lang="ru-RU" b="1" dirty="0"/>
              <a:t>, </a:t>
            </a:r>
            <a:r>
              <a:rPr lang="ru-RU" b="1" dirty="0" err="1"/>
              <a:t>підприємства</a:t>
            </a:r>
            <a:r>
              <a:rPr lang="ru-RU" b="1" dirty="0"/>
              <a:t> шляхом </a:t>
            </a:r>
            <a:r>
              <a:rPr lang="ru-RU" b="1" dirty="0" err="1"/>
              <a:t>використання</a:t>
            </a:r>
            <a:r>
              <a:rPr lang="ru-RU" b="1" dirty="0"/>
              <a:t> </a:t>
            </a:r>
            <a:r>
              <a:rPr lang="ru-RU" b="1" dirty="0" err="1"/>
              <a:t>праці</a:t>
            </a:r>
            <a:r>
              <a:rPr lang="ru-RU" b="1" dirty="0"/>
              <a:t>, </a:t>
            </a:r>
            <a:r>
              <a:rPr lang="ru-RU" b="1" dirty="0" err="1"/>
              <a:t>досвіду</a:t>
            </a:r>
            <a:r>
              <a:rPr lang="ru-RU" b="1" dirty="0"/>
              <a:t>, таланту </a:t>
            </a:r>
            <a:r>
              <a:rPr lang="ru-RU" b="1" dirty="0" err="1"/>
              <a:t>цих</a:t>
            </a:r>
            <a:r>
              <a:rPr lang="ru-RU" b="1" dirty="0"/>
              <a:t> людей і з </a:t>
            </a:r>
            <a:r>
              <a:rPr lang="ru-RU" b="1" dirty="0" err="1"/>
              <a:t>урахуванням</a:t>
            </a:r>
            <a:r>
              <a:rPr lang="ru-RU" b="1" dirty="0"/>
              <a:t> </a:t>
            </a:r>
            <a:r>
              <a:rPr lang="ru-RU" b="1" dirty="0" err="1"/>
              <a:t>їхньої</a:t>
            </a:r>
            <a:r>
              <a:rPr lang="ru-RU" b="1" dirty="0"/>
              <a:t> </a:t>
            </a:r>
            <a:r>
              <a:rPr lang="ru-RU" b="1" dirty="0" err="1"/>
              <a:t>задоволеності</a:t>
            </a:r>
            <a:r>
              <a:rPr lang="ru-RU" b="1" dirty="0"/>
              <a:t> </a:t>
            </a:r>
            <a:r>
              <a:rPr lang="ru-RU" b="1" dirty="0" err="1"/>
              <a:t>працею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022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3568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Концепція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персоналом − </a:t>
            </a:r>
            <a:r>
              <a:rPr lang="ru-RU" dirty="0"/>
              <a:t>система теоретико-</a:t>
            </a:r>
            <a:r>
              <a:rPr lang="ru-RU" dirty="0" err="1"/>
              <a:t>методологічних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на </a:t>
            </a:r>
            <a:r>
              <a:rPr lang="ru-RU" dirty="0" err="1"/>
              <a:t>розуміння</a:t>
            </a:r>
            <a:r>
              <a:rPr lang="ru-RU" dirty="0"/>
              <a:t> і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сутності</a:t>
            </a:r>
            <a:r>
              <a:rPr lang="ru-RU" dirty="0"/>
              <a:t>, </a:t>
            </a:r>
            <a:r>
              <a:rPr lang="ru-RU" dirty="0" err="1"/>
              <a:t>утримання</a:t>
            </a:r>
            <a:r>
              <a:rPr lang="ru-RU" dirty="0"/>
              <a:t>, </a:t>
            </a:r>
            <a:r>
              <a:rPr lang="ru-RU" dirty="0" err="1"/>
              <a:t>цілей</a:t>
            </a:r>
            <a:r>
              <a:rPr lang="ru-RU" dirty="0"/>
              <a:t>, задач, </a:t>
            </a:r>
            <a:r>
              <a:rPr lang="ru-RU" dirty="0" err="1"/>
              <a:t>критеріїв</a:t>
            </a:r>
            <a:r>
              <a:rPr lang="ru-RU" dirty="0"/>
              <a:t>, </a:t>
            </a:r>
            <a:r>
              <a:rPr lang="ru-RU" dirty="0" err="1"/>
              <a:t>принципів</a:t>
            </a:r>
            <a:r>
              <a:rPr lang="ru-RU" dirty="0"/>
              <a:t>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організаційно-практичних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 до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в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. Основу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, </a:t>
            </a:r>
            <a:r>
              <a:rPr lang="ru-RU" dirty="0" err="1"/>
              <a:t>напрямків</a:t>
            </a:r>
            <a:r>
              <a:rPr lang="ru-RU" dirty="0"/>
              <a:t> та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персоналом;</a:t>
            </a:r>
          </a:p>
          <a:p>
            <a:r>
              <a:rPr lang="ru-RU" dirty="0"/>
              <a:t>-	</a:t>
            </a:r>
            <a:r>
              <a:rPr lang="ru-RU" dirty="0" err="1"/>
              <a:t>урахування</a:t>
            </a:r>
            <a:r>
              <a:rPr lang="ru-RU" dirty="0"/>
              <a:t>	</a:t>
            </a:r>
            <a:r>
              <a:rPr lang="ru-RU" dirty="0" err="1"/>
              <a:t>роботи</a:t>
            </a:r>
            <a:r>
              <a:rPr lang="ru-RU" dirty="0"/>
              <a:t>	з	персоналом	на	</a:t>
            </a:r>
            <a:r>
              <a:rPr lang="ru-RU" dirty="0" err="1"/>
              <a:t>всіх</a:t>
            </a:r>
            <a:r>
              <a:rPr lang="ru-RU" dirty="0"/>
              <a:t>	</a:t>
            </a:r>
            <a:r>
              <a:rPr lang="ru-RU" dirty="0" err="1"/>
              <a:t>рівнях</a:t>
            </a:r>
            <a:r>
              <a:rPr lang="ru-RU" dirty="0"/>
              <a:t>	</a:t>
            </a:r>
            <a:r>
              <a:rPr lang="ru-RU" dirty="0" err="1"/>
              <a:t>стратегічного</a:t>
            </a:r>
            <a:r>
              <a:rPr lang="ru-RU" dirty="0"/>
              <a:t>	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і систем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 персоналу;</a:t>
            </a:r>
          </a:p>
          <a:p>
            <a:r>
              <a:rPr lang="ru-RU" dirty="0"/>
              <a:t>-	</a:t>
            </a:r>
            <a:r>
              <a:rPr lang="ru-RU" dirty="0" err="1"/>
              <a:t>визначення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скоординованої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тарифної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й оплати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розробка</a:t>
            </a:r>
            <a:r>
              <a:rPr lang="ru-RU" dirty="0"/>
              <a:t> і </a:t>
            </a:r>
            <a:r>
              <a:rPr lang="ru-RU" dirty="0" err="1"/>
              <a:t>застосування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стимулів</a:t>
            </a:r>
            <a:r>
              <a:rPr lang="ru-RU" dirty="0"/>
              <a:t> і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партнерства.</a:t>
            </a:r>
          </a:p>
          <a:p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</a:t>
            </a:r>
            <a:r>
              <a:rPr lang="ru-RU" dirty="0" err="1"/>
              <a:t>ґрунтуються</a:t>
            </a:r>
            <a:r>
              <a:rPr lang="ru-RU" dirty="0"/>
              <a:t>, з одного боку, на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принципах і методах </a:t>
            </a:r>
            <a:r>
              <a:rPr lang="ru-RU" dirty="0" err="1"/>
              <a:t>адміністративного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а з </a:t>
            </a:r>
            <a:r>
              <a:rPr lang="ru-RU" dirty="0" err="1"/>
              <a:t>іншого</a:t>
            </a:r>
            <a:r>
              <a:rPr lang="ru-RU" dirty="0"/>
              <a:t> − на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всебічного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й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</a:t>
            </a:r>
          </a:p>
          <a:p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є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і </a:t>
            </a:r>
            <a:r>
              <a:rPr lang="ru-RU" dirty="0" err="1"/>
              <a:t>суб’єкт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персонал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до </a:t>
            </a:r>
            <a:r>
              <a:rPr lang="ru-RU" dirty="0" err="1"/>
              <a:t>об’єкту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то </a:t>
            </a:r>
            <a:r>
              <a:rPr lang="ru-RU" dirty="0" err="1"/>
              <a:t>суб’єктом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менеджери</a:t>
            </a:r>
            <a:r>
              <a:rPr lang="ru-RU" dirty="0"/>
              <a:t> та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 smtClean="0"/>
              <a:t>управління</a:t>
            </a:r>
            <a:endParaRPr lang="ru-RU" dirty="0" smtClean="0"/>
          </a:p>
          <a:p>
            <a:r>
              <a:rPr lang="ru-RU" dirty="0" err="1"/>
              <a:t>головна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персоналом − </a:t>
            </a:r>
            <a:r>
              <a:rPr lang="ru-RU" dirty="0" err="1"/>
              <a:t>безпосереднє</a:t>
            </a:r>
            <a:r>
              <a:rPr lang="ru-RU" dirty="0"/>
              <a:t> </a:t>
            </a:r>
            <a:r>
              <a:rPr lang="ru-RU" dirty="0" err="1"/>
              <a:t>щоденне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персоналом з метою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 </a:t>
            </a:r>
            <a:r>
              <a:rPr lang="ru-RU" dirty="0" err="1"/>
              <a:t>Керівництво</a:t>
            </a:r>
            <a:r>
              <a:rPr lang="ru-RU" dirty="0"/>
              <a:t> персоналом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лінійні</a:t>
            </a:r>
            <a:r>
              <a:rPr lang="ru-RU" dirty="0"/>
              <a:t>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зводяться</a:t>
            </a:r>
            <a:r>
              <a:rPr lang="ru-RU" dirty="0"/>
              <a:t> до </a:t>
            </a:r>
            <a:r>
              <a:rPr lang="ru-RU" dirty="0" err="1"/>
              <a:t>наступного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планування</a:t>
            </a:r>
            <a:r>
              <a:rPr lang="ru-RU" dirty="0"/>
              <a:t> (постановка </a:t>
            </a:r>
            <a:r>
              <a:rPr lang="ru-RU" dirty="0" err="1"/>
              <a:t>цілей</a:t>
            </a:r>
            <a:r>
              <a:rPr lang="ru-RU" dirty="0"/>
              <a:t> та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та </a:t>
            </a:r>
            <a:r>
              <a:rPr lang="ru-RU" dirty="0" err="1"/>
              <a:t>нормативів</a:t>
            </a:r>
            <a:r>
              <a:rPr lang="ru-RU" dirty="0"/>
              <a:t>, правил </a:t>
            </a:r>
            <a:r>
              <a:rPr lang="ru-RU" dirty="0" err="1"/>
              <a:t>послідовної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прогнозів</a:t>
            </a:r>
            <a:r>
              <a:rPr lang="ru-RU" dirty="0"/>
              <a:t>);</a:t>
            </a:r>
          </a:p>
          <a:p>
            <a:r>
              <a:rPr lang="ru-RU" dirty="0"/>
              <a:t>-	</a:t>
            </a:r>
            <a:r>
              <a:rPr lang="ru-RU" dirty="0" err="1"/>
              <a:t>організація</a:t>
            </a:r>
            <a:r>
              <a:rPr lang="ru-RU" dirty="0"/>
              <a:t> (</a:t>
            </a:r>
            <a:r>
              <a:rPr lang="ru-RU" dirty="0" err="1"/>
              <a:t>розподіл</a:t>
            </a:r>
            <a:r>
              <a:rPr lang="ru-RU" dirty="0"/>
              <a:t> на </a:t>
            </a:r>
            <a:r>
              <a:rPr lang="ru-RU" dirty="0" err="1"/>
              <a:t>відділи</a:t>
            </a:r>
            <a:r>
              <a:rPr lang="ru-RU" dirty="0"/>
              <a:t>, </a:t>
            </a:r>
            <a:r>
              <a:rPr lang="ru-RU" dirty="0" err="1"/>
              <a:t>делегування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, постановка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, </a:t>
            </a:r>
            <a:r>
              <a:rPr lang="ru-RU" dirty="0" err="1"/>
              <a:t>координація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);</a:t>
            </a:r>
          </a:p>
          <a:p>
            <a:r>
              <a:rPr lang="ru-RU" dirty="0"/>
              <a:t>-	</a:t>
            </a:r>
          </a:p>
        </p:txBody>
      </p:sp>
    </p:spTree>
    <p:extLst>
      <p:ext uri="{BB962C8B-B14F-4D97-AF65-F5344CB8AC3E}">
        <p14:creationId xmlns:p14="http://schemas.microsoft.com/office/powerpoint/2010/main" val="1046187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8708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управління</a:t>
            </a:r>
            <a:r>
              <a:rPr lang="ru-RU" dirty="0"/>
              <a:t> персоналом (</a:t>
            </a:r>
            <a:r>
              <a:rPr lang="ru-RU" dirty="0" err="1"/>
              <a:t>підбір</a:t>
            </a:r>
            <a:r>
              <a:rPr lang="ru-RU" dirty="0"/>
              <a:t> та </a:t>
            </a:r>
            <a:r>
              <a:rPr lang="ru-RU" dirty="0" err="1"/>
              <a:t>найм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, </a:t>
            </a:r>
            <a:r>
              <a:rPr lang="ru-RU" dirty="0" err="1"/>
              <a:t>адаптація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розробка</a:t>
            </a:r>
            <a:r>
              <a:rPr lang="ru-RU" dirty="0"/>
              <a:t> систем </a:t>
            </a:r>
            <a:r>
              <a:rPr lang="ru-RU" dirty="0" err="1"/>
              <a:t>стимулювання</a:t>
            </a:r>
            <a:r>
              <a:rPr lang="ru-RU" dirty="0"/>
              <a:t> і </a:t>
            </a:r>
            <a:r>
              <a:rPr lang="ru-RU" dirty="0" err="1"/>
              <a:t>винагороди</a:t>
            </a:r>
            <a:r>
              <a:rPr lang="ru-RU" dirty="0"/>
              <a:t> за </a:t>
            </a:r>
            <a:r>
              <a:rPr lang="ru-RU" dirty="0" err="1"/>
              <a:t>працю</a:t>
            </a:r>
            <a:r>
              <a:rPr lang="ru-RU" dirty="0"/>
              <a:t>, </a:t>
            </a:r>
            <a:r>
              <a:rPr lang="ru-RU" dirty="0" err="1"/>
              <a:t>консультування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);</a:t>
            </a:r>
          </a:p>
          <a:p>
            <a:r>
              <a:rPr lang="ru-RU" dirty="0"/>
              <a:t>-	</a:t>
            </a:r>
            <a:r>
              <a:rPr lang="ru-RU" dirty="0" err="1"/>
              <a:t>керівництво</a:t>
            </a:r>
            <a:r>
              <a:rPr lang="ru-RU" dirty="0"/>
              <a:t> (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 до </a:t>
            </a:r>
            <a:r>
              <a:rPr lang="ru-RU" dirty="0" err="1"/>
              <a:t>праці</a:t>
            </a:r>
            <a:r>
              <a:rPr lang="ru-RU" dirty="0"/>
              <a:t>, моральна та </a:t>
            </a:r>
            <a:r>
              <a:rPr lang="ru-RU" dirty="0" err="1"/>
              <a:t>психологічна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r>
              <a:rPr lang="ru-RU" dirty="0"/>
              <a:t>,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);</a:t>
            </a:r>
          </a:p>
          <a:p>
            <a:r>
              <a:rPr lang="ru-RU" dirty="0"/>
              <a:t>-	контроль (</a:t>
            </a:r>
            <a:r>
              <a:rPr lang="ru-RU" dirty="0" err="1"/>
              <a:t>моніторинг</a:t>
            </a:r>
            <a:r>
              <a:rPr lang="ru-RU" dirty="0"/>
              <a:t> та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,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корегування</a:t>
            </a:r>
            <a:r>
              <a:rPr lang="ru-RU" dirty="0"/>
              <a:t> за </a:t>
            </a:r>
            <a:r>
              <a:rPr lang="ru-RU" dirty="0" err="1"/>
              <a:t>необхідності</a:t>
            </a:r>
            <a:r>
              <a:rPr lang="ru-RU" dirty="0"/>
              <a:t>).</a:t>
            </a:r>
          </a:p>
          <a:p>
            <a:r>
              <a:rPr lang="ru-RU" b="1" dirty="0"/>
              <a:t>Головна </a:t>
            </a:r>
            <a:r>
              <a:rPr lang="ru-RU" b="1" dirty="0" err="1"/>
              <a:t>функція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персоналом </a:t>
            </a:r>
            <a:r>
              <a:rPr lang="ru-RU" dirty="0"/>
              <a:t>−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шляхом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кадрового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високими</a:t>
            </a:r>
            <a:r>
              <a:rPr lang="ru-RU" dirty="0"/>
              <a:t> темпами,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r>
              <a:rPr lang="ru-RU" dirty="0"/>
              <a:t>Таким чином, при </a:t>
            </a:r>
            <a:r>
              <a:rPr lang="ru-RU" dirty="0" err="1"/>
              <a:t>проведенні</a:t>
            </a:r>
            <a:r>
              <a:rPr lang="ru-RU" dirty="0"/>
              <a:t> аудиту таких </a:t>
            </a:r>
            <a:r>
              <a:rPr lang="ru-RU" dirty="0" err="1"/>
              <a:t>проблематичних</a:t>
            </a:r>
            <a:r>
              <a:rPr lang="ru-RU" dirty="0"/>
              <a:t> систем, як </a:t>
            </a:r>
            <a:r>
              <a:rPr lang="ru-RU" dirty="0" err="1"/>
              <a:t>управління</a:t>
            </a:r>
            <a:r>
              <a:rPr lang="ru-RU" dirty="0"/>
              <a:t> персоналом та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персоналу,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та </a:t>
            </a:r>
            <a:r>
              <a:rPr lang="ru-RU" dirty="0" err="1"/>
              <a:t>розмежування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і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/>
              <a:t>. </a:t>
            </a:r>
            <a:r>
              <a:rPr lang="ru-RU" dirty="0" err="1"/>
              <a:t>Проведення</a:t>
            </a:r>
            <a:r>
              <a:rPr lang="ru-RU" dirty="0"/>
              <a:t> аудиту персоналу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розглянуті</a:t>
            </a:r>
            <a:r>
              <a:rPr lang="ru-RU" dirty="0"/>
              <a:t> службою </a:t>
            </a:r>
            <a:r>
              <a:rPr lang="ru-RU" dirty="0" err="1"/>
              <a:t>управління</a:t>
            </a:r>
            <a:r>
              <a:rPr lang="ru-RU" dirty="0"/>
              <a:t> персоналом,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відбувались</a:t>
            </a:r>
            <a:r>
              <a:rPr lang="ru-RU" dirty="0"/>
              <a:t> поза межами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і є </a:t>
            </a:r>
            <a:r>
              <a:rPr lang="ru-RU" dirty="0" err="1"/>
              <a:t>пов’язаними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персоналом.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службі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</a:t>
            </a:r>
            <a:r>
              <a:rPr lang="ru-RU" dirty="0" err="1"/>
              <a:t>конфлікт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стосуватиметься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структур, але </a:t>
            </a:r>
            <a:r>
              <a:rPr lang="ru-RU" dirty="0" err="1"/>
              <a:t>впливатиме</a:t>
            </a:r>
            <a:r>
              <a:rPr lang="ru-RU" dirty="0"/>
              <a:t> на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сторонній</a:t>
            </a:r>
            <a:r>
              <a:rPr lang="ru-RU" dirty="0"/>
              <a:t> </a:t>
            </a:r>
            <a:r>
              <a:rPr lang="ru-RU" dirty="0" err="1"/>
              <a:t>погляд</a:t>
            </a:r>
            <a:r>
              <a:rPr lang="ru-RU" dirty="0"/>
              <a:t> на </a:t>
            </a:r>
            <a:r>
              <a:rPr lang="ru-RU" dirty="0" err="1"/>
              <a:t>відносини</a:t>
            </a:r>
            <a:r>
              <a:rPr lang="ru-RU" dirty="0"/>
              <a:t> у </a:t>
            </a:r>
            <a:r>
              <a:rPr lang="ru-RU" dirty="0" err="1"/>
              <a:t>колективі</a:t>
            </a:r>
            <a:r>
              <a:rPr lang="ru-RU" dirty="0"/>
              <a:t> дозволить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поширенню</a:t>
            </a:r>
            <a:r>
              <a:rPr lang="ru-RU" dirty="0"/>
              <a:t> </a:t>
            </a:r>
            <a:r>
              <a:rPr lang="ru-RU" dirty="0" err="1"/>
              <a:t>ворожості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.</a:t>
            </a:r>
          </a:p>
          <a:p>
            <a:r>
              <a:rPr lang="ru-RU" dirty="0"/>
              <a:t>Аудит персоналу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систематизувати</a:t>
            </a:r>
            <a:r>
              <a:rPr lang="ru-RU" dirty="0"/>
              <a:t> й </a:t>
            </a:r>
            <a:r>
              <a:rPr lang="ru-RU" dirty="0" err="1"/>
              <a:t>інтегрувати</a:t>
            </a:r>
            <a:r>
              <a:rPr lang="ru-RU" dirty="0"/>
              <a:t> в систему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складне </a:t>
            </a:r>
            <a:r>
              <a:rPr lang="ru-RU" dirty="0" err="1"/>
              <a:t>різноманіття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персоналом,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здійснюваної</a:t>
            </a:r>
            <a:r>
              <a:rPr lang="ru-RU" dirty="0"/>
              <a:t> </a:t>
            </a:r>
            <a:r>
              <a:rPr lang="ru-RU" dirty="0" err="1"/>
              <a:t>оптимізації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персоналом. Аудит персоналу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стратегічну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персоналом,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бути </a:t>
            </a:r>
            <a:r>
              <a:rPr lang="ru-RU" dirty="0" err="1"/>
              <a:t>лідером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за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ситуаційних</a:t>
            </a:r>
            <a:r>
              <a:rPr lang="ru-RU" dirty="0"/>
              <a:t> умов і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побудові</a:t>
            </a:r>
            <a:r>
              <a:rPr lang="ru-RU" dirty="0"/>
              <a:t> "</a:t>
            </a:r>
            <a:r>
              <a:rPr lang="ru-RU" dirty="0" err="1"/>
              <a:t>сильної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", </a:t>
            </a:r>
            <a:r>
              <a:rPr lang="ru-RU" dirty="0" err="1"/>
              <a:t>готової</a:t>
            </a:r>
            <a:r>
              <a:rPr lang="ru-RU" dirty="0"/>
              <a:t> до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і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адаптуватися</a:t>
            </a:r>
            <a:r>
              <a:rPr lang="ru-RU" dirty="0"/>
              <a:t> до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з </a:t>
            </a:r>
            <a:r>
              <a:rPr lang="ru-RU" dirty="0" err="1"/>
              <a:t>користю</a:t>
            </a:r>
            <a:r>
              <a:rPr lang="ru-RU" dirty="0"/>
              <a:t> для себе. </a:t>
            </a:r>
          </a:p>
        </p:txBody>
      </p:sp>
    </p:spTree>
    <p:extLst>
      <p:ext uri="{BB962C8B-B14F-4D97-AF65-F5344CB8AC3E}">
        <p14:creationId xmlns:p14="http://schemas.microsoft.com/office/powerpoint/2010/main" val="547825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7"/>
            <a:ext cx="1207008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</a:t>
            </a:r>
            <a:r>
              <a:rPr lang="ru-RU" dirty="0" smtClean="0"/>
              <a:t> </a:t>
            </a:r>
            <a:r>
              <a:rPr lang="ru-RU" dirty="0" err="1" smtClean="0"/>
              <a:t>Індикатором</a:t>
            </a:r>
            <a:r>
              <a:rPr lang="ru-RU" dirty="0" smtClean="0"/>
              <a:t> </a:t>
            </a:r>
            <a:r>
              <a:rPr lang="ru-RU" dirty="0" err="1"/>
              <a:t>успішності</a:t>
            </a:r>
            <a:r>
              <a:rPr lang="ru-RU" dirty="0"/>
              <a:t> в </a:t>
            </a:r>
            <a:r>
              <a:rPr lang="ru-RU" dirty="0" err="1"/>
              <a:t>управлінні</a:t>
            </a:r>
            <a:r>
              <a:rPr lang="ru-RU" dirty="0"/>
              <a:t> персоналом є </a:t>
            </a:r>
            <a:r>
              <a:rPr lang="ru-RU" dirty="0" err="1"/>
              <a:t>підсумкові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,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і </a:t>
            </a:r>
            <a:r>
              <a:rPr lang="ru-RU" dirty="0" err="1"/>
              <a:t>положення</a:t>
            </a:r>
            <a:r>
              <a:rPr lang="ru-RU" dirty="0"/>
              <a:t> на ринку, </a:t>
            </a:r>
            <a:r>
              <a:rPr lang="ru-RU" dirty="0" err="1"/>
              <a:t>конкурентоспроможність</a:t>
            </a:r>
            <a:r>
              <a:rPr lang="ru-RU" dirty="0"/>
              <a:t> і т.п. </a:t>
            </a:r>
            <a:r>
              <a:rPr lang="ru-RU" dirty="0" err="1"/>
              <a:t>Окрім</a:t>
            </a:r>
            <a:r>
              <a:rPr lang="ru-RU" dirty="0"/>
              <a:t> них є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специфічні</a:t>
            </a:r>
            <a:r>
              <a:rPr lang="ru-RU" dirty="0"/>
              <a:t>, </a:t>
            </a:r>
            <a:r>
              <a:rPr lang="ru-RU" dirty="0" err="1"/>
              <a:t>притаманні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персоналу та </a:t>
            </a:r>
            <a:r>
              <a:rPr lang="ru-RU" dirty="0" err="1"/>
              <a:t>досліджувані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службою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ним. </a:t>
            </a:r>
            <a:r>
              <a:rPr lang="ru-RU" dirty="0" err="1"/>
              <a:t>Це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і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задоволеність</a:t>
            </a:r>
            <a:r>
              <a:rPr lang="ru-RU" dirty="0"/>
              <a:t> персоналу </a:t>
            </a:r>
            <a:r>
              <a:rPr lang="ru-RU" dirty="0" err="1"/>
              <a:t>роботою</a:t>
            </a:r>
            <a:r>
              <a:rPr lang="ru-RU" dirty="0"/>
              <a:t> і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приналежності</a:t>
            </a:r>
            <a:r>
              <a:rPr lang="ru-RU" dirty="0"/>
              <a:t> до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дієвість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і морального </a:t>
            </a:r>
            <a:r>
              <a:rPr lang="ru-RU" dirty="0" err="1"/>
              <a:t>заохочення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плинність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;</a:t>
            </a:r>
          </a:p>
          <a:p>
            <a:r>
              <a:rPr lang="ru-RU" dirty="0"/>
              <a:t>-	характер </a:t>
            </a:r>
            <a:r>
              <a:rPr lang="ru-RU" dirty="0" err="1"/>
              <a:t>соціально-психологічного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й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оцінки</a:t>
            </a:r>
            <a:r>
              <a:rPr lang="ru-RU" dirty="0"/>
              <a:t> таких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аудит персоналу, і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інтерпретації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аудиту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експертизу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організаційної</a:t>
            </a:r>
            <a:r>
              <a:rPr lang="ru-RU" dirty="0"/>
              <a:t>, </a:t>
            </a:r>
            <a:r>
              <a:rPr lang="ru-RU" dirty="0" err="1"/>
              <a:t>функціональної</a:t>
            </a:r>
            <a:r>
              <a:rPr lang="ru-RU" dirty="0"/>
              <a:t> й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, кадрового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цілям</a:t>
            </a:r>
            <a:r>
              <a:rPr lang="ru-RU" dirty="0"/>
              <a:t>, </a:t>
            </a:r>
            <a:r>
              <a:rPr lang="ru-RU" dirty="0" err="1"/>
              <a:t>завданням</a:t>
            </a:r>
            <a:r>
              <a:rPr lang="ru-RU" dirty="0"/>
              <a:t> і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і </a:t>
            </a:r>
            <a:r>
              <a:rPr lang="ru-RU" dirty="0" err="1"/>
              <a:t>розробку</a:t>
            </a:r>
            <a:r>
              <a:rPr lang="ru-RU" dirty="0"/>
              <a:t>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організаційних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оцінками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> аудиту:</a:t>
            </a:r>
          </a:p>
          <a:p>
            <a:r>
              <a:rPr lang="ru-RU" dirty="0"/>
              <a:t>1)	</a:t>
            </a:r>
            <a:r>
              <a:rPr lang="ru-RU" dirty="0" err="1"/>
              <a:t>констатація</a:t>
            </a:r>
            <a:r>
              <a:rPr lang="ru-RU" dirty="0"/>
              <a:t>	(</a:t>
            </a:r>
            <a:r>
              <a:rPr lang="ru-RU" dirty="0" err="1"/>
              <a:t>адекватність</a:t>
            </a:r>
            <a:r>
              <a:rPr lang="ru-RU" dirty="0"/>
              <a:t>)	−	</a:t>
            </a:r>
            <a:r>
              <a:rPr lang="ru-RU" dirty="0" err="1"/>
              <a:t>оцінка</a:t>
            </a:r>
            <a:r>
              <a:rPr lang="ru-RU" dirty="0"/>
              <a:t>	</a:t>
            </a:r>
            <a:r>
              <a:rPr lang="ru-RU" dirty="0" err="1"/>
              <a:t>вірогідності</a:t>
            </a:r>
            <a:r>
              <a:rPr lang="ru-RU" dirty="0"/>
              <a:t>	</a:t>
            </a:r>
            <a:r>
              <a:rPr lang="ru-RU" dirty="0" err="1"/>
              <a:t>звітності</a:t>
            </a:r>
            <a:r>
              <a:rPr lang="ru-RU" dirty="0"/>
              <a:t>	</a:t>
            </a:r>
            <a:r>
              <a:rPr lang="ru-RU" dirty="0" err="1"/>
              <a:t>підприємства</a:t>
            </a:r>
            <a:r>
              <a:rPr lang="ru-RU" dirty="0"/>
              <a:t> "постфактум";</a:t>
            </a:r>
          </a:p>
          <a:p>
            <a:r>
              <a:rPr lang="ru-RU" dirty="0"/>
              <a:t>2)	</a:t>
            </a:r>
            <a:r>
              <a:rPr lang="ru-RU" dirty="0" err="1"/>
              <a:t>контролінг</a:t>
            </a:r>
            <a:r>
              <a:rPr lang="ru-RU" dirty="0"/>
              <a:t> −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вірогідності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, у </a:t>
            </a:r>
            <a:r>
              <a:rPr lang="ru-RU" dirty="0" err="1"/>
              <a:t>т.ч</a:t>
            </a:r>
            <a:r>
              <a:rPr lang="ru-RU" dirty="0"/>
              <a:t>. 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й </a:t>
            </a:r>
            <a:r>
              <a:rPr lang="ru-RU" dirty="0" err="1"/>
              <a:t>вдосконалювання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;</a:t>
            </a:r>
          </a:p>
          <a:p>
            <a:r>
              <a:rPr lang="ru-RU" dirty="0"/>
              <a:t>3)	консалтинг −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вірогідності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з </a:t>
            </a:r>
            <a:r>
              <a:rPr lang="ru-RU" dirty="0" err="1"/>
              <a:t>аналізом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менеджерів</a:t>
            </a:r>
            <a:r>
              <a:rPr lang="ru-RU" dirty="0"/>
              <a:t> з </a:t>
            </a:r>
            <a:r>
              <a:rPr lang="ru-RU" dirty="0" err="1"/>
              <a:t>рекомендаціями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випливають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[15].</a:t>
            </a:r>
          </a:p>
          <a:p>
            <a:r>
              <a:rPr lang="ru-RU" dirty="0" err="1"/>
              <a:t>Безумовно</a:t>
            </a:r>
            <a:r>
              <a:rPr lang="ru-RU" dirty="0"/>
              <a:t>, аудит персоналу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мета </a:t>
            </a:r>
            <a:r>
              <a:rPr lang="ru-RU" dirty="0" err="1"/>
              <a:t>переслідується</a:t>
            </a:r>
            <a:r>
              <a:rPr lang="ru-RU" dirty="0"/>
              <a:t> будь-</a:t>
            </a:r>
            <a:r>
              <a:rPr lang="ru-RU" dirty="0" err="1"/>
              <a:t>яким</a:t>
            </a:r>
            <a:r>
              <a:rPr lang="ru-RU" dirty="0"/>
              <a:t> аудитором, </a:t>
            </a:r>
            <a:r>
              <a:rPr lang="ru-RU" dirty="0" err="1"/>
              <a:t>який</a:t>
            </a:r>
            <a:r>
              <a:rPr lang="ru-RU" dirty="0"/>
              <a:t> добре </a:t>
            </a:r>
            <a:r>
              <a:rPr lang="ru-RU" dirty="0" err="1"/>
              <a:t>дотримується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етики</a:t>
            </a:r>
            <a:r>
              <a:rPr lang="ru-RU" dirty="0"/>
              <a:t>.</a:t>
            </a:r>
          </a:p>
          <a:p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аудит персоналу </a:t>
            </a:r>
            <a:r>
              <a:rPr lang="ru-RU" dirty="0" err="1"/>
              <a:t>має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уточненої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установлення</a:t>
            </a:r>
            <a:r>
              <a:rPr lang="ru-RU" dirty="0"/>
              <a:t> </a:t>
            </a:r>
            <a:r>
              <a:rPr lang="ru-RU" dirty="0" err="1"/>
              <a:t>невідповідностей</a:t>
            </a:r>
            <a:r>
              <a:rPr lang="ru-RU" dirty="0"/>
              <a:t> у </a:t>
            </a:r>
            <a:r>
              <a:rPr lang="ru-RU" dirty="0" err="1"/>
              <a:t>виданих</a:t>
            </a:r>
            <a:r>
              <a:rPr lang="ru-RU" dirty="0"/>
              <a:t> </a:t>
            </a:r>
            <a:r>
              <a:rPr lang="ru-RU" dirty="0" err="1"/>
              <a:t>заохоченнях</a:t>
            </a:r>
            <a:r>
              <a:rPr lang="ru-RU" dirty="0"/>
              <a:t>. </a:t>
            </a:r>
            <a:r>
              <a:rPr lang="ru-RU" dirty="0" err="1"/>
              <a:t>Цим</a:t>
            </a:r>
            <a:r>
              <a:rPr lang="ru-RU" dirty="0"/>
              <a:t> аудит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прийнятих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кращому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у </a:t>
            </a:r>
            <a:r>
              <a:rPr lang="ru-RU" dirty="0" err="1"/>
              <a:t>розпорядженні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52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0476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Таким чином, </a:t>
            </a:r>
            <a:r>
              <a:rPr lang="ru-RU" b="1" dirty="0" err="1"/>
              <a:t>сутність</a:t>
            </a:r>
            <a:r>
              <a:rPr lang="ru-RU" b="1" dirty="0"/>
              <a:t> аудиту персоналу в широкому </a:t>
            </a:r>
            <a:r>
              <a:rPr lang="ru-RU" b="1" dirty="0" err="1"/>
              <a:t>тлумаченні</a:t>
            </a:r>
            <a:r>
              <a:rPr lang="ru-RU" b="1" dirty="0"/>
              <a:t> </a:t>
            </a:r>
            <a:r>
              <a:rPr lang="ru-RU" dirty="0"/>
              <a:t>−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консультаційної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, </a:t>
            </a:r>
            <a:r>
              <a:rPr lang="ru-RU" dirty="0" err="1"/>
              <a:t>аналітичної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і </a:t>
            </a:r>
            <a:r>
              <a:rPr lang="ru-RU" dirty="0" err="1"/>
              <a:t>незалежної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кадрового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періодична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 стану справ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персоналом.</a:t>
            </a:r>
          </a:p>
          <a:p>
            <a:r>
              <a:rPr lang="ru-RU" b="1" dirty="0"/>
              <a:t>У </a:t>
            </a:r>
            <a:r>
              <a:rPr lang="ru-RU" b="1" dirty="0" err="1"/>
              <a:t>вузькому</a:t>
            </a:r>
            <a:r>
              <a:rPr lang="ru-RU" b="1" dirty="0"/>
              <a:t> </a:t>
            </a:r>
            <a:r>
              <a:rPr lang="ru-RU" b="1" dirty="0" err="1"/>
              <a:t>сенсі</a:t>
            </a:r>
            <a:r>
              <a:rPr lang="ru-RU" b="1" dirty="0"/>
              <a:t> аудит персоналу </a:t>
            </a:r>
            <a:r>
              <a:rPr lang="ru-RU" b="1" dirty="0" err="1"/>
              <a:t>зводиться</a:t>
            </a:r>
            <a:r>
              <a:rPr lang="ru-RU" b="1" dirty="0"/>
              <a:t> </a:t>
            </a:r>
            <a:r>
              <a:rPr lang="ru-RU" dirty="0"/>
              <a:t>до </a:t>
            </a:r>
            <a:r>
              <a:rPr lang="ru-RU" dirty="0" err="1"/>
              <a:t>діагностики</a:t>
            </a:r>
            <a:r>
              <a:rPr lang="ru-RU" dirty="0"/>
              <a:t> причин проблем,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важливості</a:t>
            </a:r>
            <a:r>
              <a:rPr lang="ru-RU" dirty="0"/>
              <a:t> і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,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для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r>
              <a:rPr lang="ru-RU" dirty="0"/>
              <a:t>Аудит персоналу є </a:t>
            </a:r>
            <a:r>
              <a:rPr lang="ru-RU" dirty="0" err="1"/>
              <a:t>додатковою</a:t>
            </a:r>
            <a:r>
              <a:rPr lang="ru-RU" dirty="0"/>
              <a:t> формою </a:t>
            </a:r>
            <a:r>
              <a:rPr lang="ru-RU" dirty="0" err="1"/>
              <a:t>аудиторського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проблем </a:t>
            </a:r>
            <a:r>
              <a:rPr lang="ru-RU" dirty="0" err="1"/>
              <a:t>управління</a:t>
            </a:r>
            <a:r>
              <a:rPr lang="ru-RU" dirty="0"/>
              <a:t> персоналом.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управлінського</a:t>
            </a:r>
            <a:r>
              <a:rPr lang="ru-RU" dirty="0"/>
              <a:t> аудиту до аудиту персоналу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відношенням</a:t>
            </a:r>
            <a:r>
              <a:rPr lang="ru-RU" dirty="0"/>
              <a:t> "</a:t>
            </a:r>
            <a:r>
              <a:rPr lang="ru-RU" dirty="0" err="1"/>
              <a:t>загального</a:t>
            </a:r>
            <a:r>
              <a:rPr lang="ru-RU" dirty="0"/>
              <a:t>" до "</a:t>
            </a:r>
            <a:r>
              <a:rPr lang="ru-RU" dirty="0" err="1"/>
              <a:t>частки</a:t>
            </a:r>
            <a:r>
              <a:rPr lang="ru-RU" dirty="0"/>
              <a:t>". </a:t>
            </a:r>
            <a:r>
              <a:rPr lang="ru-RU" dirty="0" err="1"/>
              <a:t>Отже</a:t>
            </a:r>
            <a:r>
              <a:rPr lang="ru-RU" dirty="0"/>
              <a:t>,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аудит персоналу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методологічні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практики аудиту, але </a:t>
            </a:r>
            <a:r>
              <a:rPr lang="ru-RU" dirty="0" err="1"/>
              <a:t>пристосовує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специфічних</a:t>
            </a:r>
            <a:r>
              <a:rPr lang="ru-RU" dirty="0" smtClean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smtClean="0"/>
              <a:t>персоналом.</a:t>
            </a:r>
          </a:p>
          <a:p>
            <a:r>
              <a:rPr lang="ru-RU" dirty="0"/>
              <a:t>Аудит персоналу проводиться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діагностичного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відмінні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націленість</a:t>
            </a:r>
            <a:r>
              <a:rPr lang="ru-RU" dirty="0"/>
              <a:t> на </a:t>
            </a:r>
            <a:r>
              <a:rPr lang="ru-RU" dirty="0" err="1"/>
              <a:t>загальноорганізаційну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жорстка</a:t>
            </a:r>
            <a:r>
              <a:rPr lang="ru-RU" dirty="0"/>
              <a:t> форма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процедур і </a:t>
            </a:r>
            <a:r>
              <a:rPr lang="ru-RU" dirty="0" err="1"/>
              <a:t>висновку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незалежність</a:t>
            </a:r>
            <a:r>
              <a:rPr lang="ru-RU" dirty="0"/>
              <a:t> аудитора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професіоналізм</a:t>
            </a:r>
            <a:r>
              <a:rPr lang="ru-RU" dirty="0"/>
              <a:t> у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[28, с.176].</a:t>
            </a:r>
          </a:p>
          <a:p>
            <a:r>
              <a:rPr lang="ru-RU" dirty="0" err="1"/>
              <a:t>Об'єкт</a:t>
            </a:r>
            <a:r>
              <a:rPr lang="ru-RU" dirty="0"/>
              <a:t> аудиту персоналу − система персоналу </a:t>
            </a:r>
            <a:r>
              <a:rPr lang="ru-RU" dirty="0" err="1"/>
              <a:t>організації</a:t>
            </a:r>
            <a:r>
              <a:rPr lang="ru-RU" dirty="0"/>
              <a:t>, як </a:t>
            </a:r>
            <a:r>
              <a:rPr lang="ru-RU" dirty="0" err="1"/>
              <a:t>соціотехнічна</a:t>
            </a:r>
            <a:r>
              <a:rPr lang="ru-RU" dirty="0"/>
              <a:t> система.</a:t>
            </a:r>
          </a:p>
          <a:p>
            <a:r>
              <a:rPr lang="ru-RU" dirty="0" err="1"/>
              <a:t>Конкретизується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аудиту персоналу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персоналом.</a:t>
            </a:r>
          </a:p>
          <a:p>
            <a:r>
              <a:rPr lang="ru-RU" dirty="0"/>
              <a:t>Предмет аудиту персоналу −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трудового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персоналом.</a:t>
            </a:r>
          </a:p>
          <a:p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сформулювати</a:t>
            </a:r>
            <a:r>
              <a:rPr lang="ru-RU" dirty="0"/>
              <a:t> мету аудиту персоналу −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і персоналу </a:t>
            </a:r>
            <a:r>
              <a:rPr lang="ru-RU" dirty="0" err="1"/>
              <a:t>взагалі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985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3524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завдання</a:t>
            </a:r>
            <a:r>
              <a:rPr lang="ru-RU" dirty="0"/>
              <a:t> аудиту персоналу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сформулювати</a:t>
            </a:r>
            <a:r>
              <a:rPr lang="ru-RU" dirty="0"/>
              <a:t> в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endParaRPr lang="ru-RU" dirty="0"/>
          </a:p>
          <a:p>
            <a:r>
              <a:rPr lang="ru-RU" dirty="0"/>
              <a:t>[22]:</a:t>
            </a:r>
          </a:p>
          <a:p>
            <a:r>
              <a:rPr lang="ru-RU" dirty="0"/>
              <a:t>-	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проблем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та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endParaRPr lang="ru-RU" dirty="0"/>
          </a:p>
          <a:p>
            <a:r>
              <a:rPr lang="ru-RU" dirty="0" err="1"/>
              <a:t>служби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, </a:t>
            </a:r>
            <a:r>
              <a:rPr lang="ru-RU" dirty="0" err="1"/>
              <a:t>обсягу</a:t>
            </a:r>
            <a:r>
              <a:rPr lang="ru-RU" dirty="0"/>
              <a:t> і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здійснюваних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персоналом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ситуаційних</a:t>
            </a:r>
            <a:r>
              <a:rPr lang="ru-RU" dirty="0"/>
              <a:t> умов;</a:t>
            </a:r>
          </a:p>
          <a:p>
            <a:r>
              <a:rPr lang="ru-RU" dirty="0"/>
              <a:t>-	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персоналом і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регламентації</a:t>
            </a:r>
            <a:r>
              <a:rPr lang="ru-RU" dirty="0"/>
              <a:t> </a:t>
            </a:r>
            <a:r>
              <a:rPr lang="ru-RU" dirty="0" err="1"/>
              <a:t>соціально-трудових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законам, правилам, </a:t>
            </a:r>
            <a:r>
              <a:rPr lang="ru-RU" dirty="0" err="1"/>
              <a:t>інструкціям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напрямків</a:t>
            </a:r>
            <a:r>
              <a:rPr lang="ru-RU" dirty="0"/>
              <a:t> для </a:t>
            </a:r>
            <a:r>
              <a:rPr lang="ru-RU" dirty="0" err="1"/>
              <a:t>встановлення</a:t>
            </a:r>
            <a:r>
              <a:rPr lang="ru-RU" dirty="0"/>
              <a:t>,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персоналом;</a:t>
            </a:r>
          </a:p>
          <a:p>
            <a:r>
              <a:rPr lang="ru-RU" dirty="0"/>
              <a:t>-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ситуаційних</a:t>
            </a:r>
            <a:r>
              <a:rPr lang="ru-RU" dirty="0"/>
              <a:t> умов,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та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установлення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оптимізація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управління</a:t>
            </a:r>
            <a:r>
              <a:rPr lang="ru-RU" dirty="0"/>
              <a:t> персоналом (за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і процедур);</a:t>
            </a:r>
          </a:p>
          <a:p>
            <a:r>
              <a:rPr lang="ru-RU" dirty="0"/>
              <a:t>-	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в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і </a:t>
            </a:r>
            <a:r>
              <a:rPr lang="ru-RU" dirty="0" err="1"/>
              <a:t>відповідальності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персоналом;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визначення</a:t>
            </a:r>
            <a:r>
              <a:rPr lang="ru-RU" dirty="0"/>
              <a:t>	</a:t>
            </a:r>
            <a:r>
              <a:rPr lang="ru-RU" dirty="0" err="1"/>
              <a:t>напрямів</a:t>
            </a:r>
            <a:r>
              <a:rPr lang="ru-RU" dirty="0"/>
              <a:t>	</a:t>
            </a:r>
            <a:r>
              <a:rPr lang="ru-RU" dirty="0" err="1"/>
              <a:t>покращення</a:t>
            </a:r>
            <a:r>
              <a:rPr lang="ru-RU" dirty="0"/>
              <a:t>	</a:t>
            </a:r>
            <a:r>
              <a:rPr lang="ru-RU" dirty="0" err="1"/>
              <a:t>якісного</a:t>
            </a:r>
            <a:r>
              <a:rPr lang="ru-RU" dirty="0"/>
              <a:t>	складу	персоналу,	</a:t>
            </a:r>
            <a:r>
              <a:rPr lang="ru-RU" dirty="0" err="1"/>
              <a:t>просуванню</a:t>
            </a:r>
            <a:r>
              <a:rPr lang="ru-RU" dirty="0"/>
              <a:t> </a:t>
            </a:r>
            <a:r>
              <a:rPr lang="ru-RU" dirty="0" err="1"/>
              <a:t>перспективних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 smtClean="0"/>
              <a:t>активності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/>
              <a:t>аудит персоналу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класифікувати</a:t>
            </a:r>
            <a:r>
              <a:rPr lang="ru-RU" dirty="0"/>
              <a:t> за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критеріями</a:t>
            </a:r>
            <a:r>
              <a:rPr lang="ru-RU" dirty="0"/>
              <a:t> у 5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:</a:t>
            </a:r>
          </a:p>
          <a:p>
            <a:pPr marL="285750" indent="-285750">
              <a:buFontTx/>
              <a:buChar char="-"/>
            </a:pPr>
            <a:r>
              <a:rPr lang="ru-RU" dirty="0"/>
              <a:t>1.	за способом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: </a:t>
            </a:r>
            <a:r>
              <a:rPr lang="ru-RU" dirty="0" err="1"/>
              <a:t>зовнішній</a:t>
            </a:r>
            <a:r>
              <a:rPr lang="ru-RU" dirty="0"/>
              <a:t> (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аудиторів</a:t>
            </a:r>
            <a:r>
              <a:rPr lang="ru-RU" dirty="0"/>
              <a:t>), </a:t>
            </a:r>
            <a:r>
              <a:rPr lang="ru-RU" dirty="0" err="1"/>
              <a:t>внутрішній</a:t>
            </a:r>
            <a:r>
              <a:rPr lang="ru-RU" dirty="0"/>
              <a:t> (</a:t>
            </a:r>
            <a:r>
              <a:rPr lang="ru-RU" dirty="0" err="1"/>
              <a:t>спеціальними</a:t>
            </a:r>
            <a:r>
              <a:rPr lang="ru-RU" dirty="0"/>
              <a:t> </a:t>
            </a:r>
            <a:r>
              <a:rPr lang="ru-RU" dirty="0" err="1"/>
              <a:t>внутрішніми</a:t>
            </a:r>
            <a:r>
              <a:rPr lang="ru-RU" dirty="0"/>
              <a:t> </a:t>
            </a:r>
            <a:r>
              <a:rPr lang="ru-RU" dirty="0" err="1"/>
              <a:t>підрозділами</a:t>
            </a:r>
            <a:r>
              <a:rPr lang="ru-RU" dirty="0"/>
              <a:t>);</a:t>
            </a:r>
          </a:p>
          <a:p>
            <a:pPr marL="285750" indent="-285750">
              <a:buFontTx/>
              <a:buChar char="-"/>
            </a:pPr>
            <a:r>
              <a:rPr lang="ru-RU" dirty="0"/>
              <a:t>2.	за </a:t>
            </a:r>
            <a:r>
              <a:rPr lang="ru-RU" dirty="0" err="1"/>
              <a:t>періодичністю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: </a:t>
            </a:r>
            <a:r>
              <a:rPr lang="ru-RU" dirty="0" err="1"/>
              <a:t>поточний</a:t>
            </a:r>
            <a:r>
              <a:rPr lang="ru-RU" dirty="0"/>
              <a:t> (</a:t>
            </a:r>
            <a:r>
              <a:rPr lang="ru-RU" dirty="0" err="1"/>
              <a:t>заздалегідь</a:t>
            </a:r>
            <a:r>
              <a:rPr lang="ru-RU" dirty="0"/>
              <a:t> в установлений </a:t>
            </a:r>
            <a:r>
              <a:rPr lang="ru-RU" dirty="0" err="1"/>
              <a:t>період</a:t>
            </a:r>
            <a:r>
              <a:rPr lang="ru-RU" dirty="0"/>
              <a:t> часу), </a:t>
            </a:r>
            <a:r>
              <a:rPr lang="ru-RU" dirty="0" err="1"/>
              <a:t>оперативний</a:t>
            </a:r>
            <a:r>
              <a:rPr lang="ru-RU" dirty="0"/>
              <a:t> (в рамках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), </a:t>
            </a:r>
            <a:r>
              <a:rPr lang="ru-RU" dirty="0" err="1"/>
              <a:t>регулярний</a:t>
            </a:r>
            <a:r>
              <a:rPr lang="ru-RU" dirty="0"/>
              <a:t> (через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проміжки</a:t>
            </a:r>
            <a:r>
              <a:rPr lang="ru-RU" dirty="0"/>
              <a:t> часу), </a:t>
            </a:r>
            <a:r>
              <a:rPr lang="ru-RU" dirty="0" err="1"/>
              <a:t>панельний</a:t>
            </a:r>
            <a:r>
              <a:rPr lang="ru-RU" dirty="0"/>
              <a:t> (за </a:t>
            </a:r>
            <a:r>
              <a:rPr lang="ru-RU" dirty="0" err="1"/>
              <a:t>визначеною</a:t>
            </a:r>
            <a:r>
              <a:rPr lang="ru-RU" dirty="0"/>
              <a:t> методикою і </a:t>
            </a:r>
            <a:r>
              <a:rPr lang="ru-RU" dirty="0" err="1"/>
              <a:t>періодичністю</a:t>
            </a:r>
            <a:r>
              <a:rPr lang="ru-RU" dirty="0"/>
              <a:t> в </a:t>
            </a:r>
            <a:r>
              <a:rPr lang="ru-RU" dirty="0" err="1"/>
              <a:t>обраній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людей);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867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006" y="92677"/>
            <a:ext cx="11887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	за </a:t>
            </a:r>
            <a:r>
              <a:rPr lang="ru-RU" dirty="0" err="1"/>
              <a:t>повнотою</a:t>
            </a:r>
            <a:r>
              <a:rPr lang="ru-RU" dirty="0"/>
              <a:t> </a:t>
            </a:r>
            <a:r>
              <a:rPr lang="ru-RU" dirty="0" err="1"/>
              <a:t>охоплення</a:t>
            </a:r>
            <a:r>
              <a:rPr lang="ru-RU" dirty="0"/>
              <a:t>: </a:t>
            </a:r>
            <a:r>
              <a:rPr lang="ru-RU" dirty="0" err="1"/>
              <a:t>повний</a:t>
            </a:r>
            <a:r>
              <a:rPr lang="ru-RU" dirty="0"/>
              <a:t> (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об’єкти</a:t>
            </a:r>
            <a:r>
              <a:rPr lang="ru-RU" dirty="0"/>
              <a:t>), </a:t>
            </a:r>
            <a:r>
              <a:rPr lang="ru-RU" dirty="0" err="1"/>
              <a:t>локальний</a:t>
            </a:r>
            <a:r>
              <a:rPr lang="ru-RU" dirty="0"/>
              <a:t> (по </a:t>
            </a:r>
            <a:r>
              <a:rPr lang="ru-RU" dirty="0" err="1"/>
              <a:t>окремій</a:t>
            </a:r>
            <a:r>
              <a:rPr lang="ru-RU" dirty="0"/>
              <a:t> </a:t>
            </a:r>
            <a:r>
              <a:rPr lang="ru-RU" dirty="0" err="1"/>
              <a:t>визначеній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), </a:t>
            </a:r>
            <a:r>
              <a:rPr lang="ru-RU" dirty="0" err="1"/>
              <a:t>тематичний</a:t>
            </a:r>
            <a:r>
              <a:rPr lang="ru-RU" dirty="0"/>
              <a:t> (за </a:t>
            </a:r>
            <a:r>
              <a:rPr lang="ru-RU" dirty="0" err="1"/>
              <a:t>окремою</a:t>
            </a:r>
            <a:r>
              <a:rPr lang="ru-RU" dirty="0"/>
              <a:t> тематикою);</a:t>
            </a:r>
          </a:p>
          <a:p>
            <a:r>
              <a:rPr lang="ru-RU" dirty="0"/>
              <a:t>4.	за методикою </a:t>
            </a:r>
            <a:r>
              <a:rPr lang="ru-RU" dirty="0" err="1"/>
              <a:t>аналізу</a:t>
            </a:r>
            <a:r>
              <a:rPr lang="ru-RU" dirty="0"/>
              <a:t>: </a:t>
            </a:r>
            <a:r>
              <a:rPr lang="ru-RU" dirty="0" err="1"/>
              <a:t>комплексний</a:t>
            </a:r>
            <a:r>
              <a:rPr lang="ru-RU" dirty="0"/>
              <a:t> (з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та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), </a:t>
            </a:r>
            <a:r>
              <a:rPr lang="ru-RU" dirty="0" err="1"/>
              <a:t>вибірковий</a:t>
            </a:r>
            <a:r>
              <a:rPr lang="ru-RU" dirty="0"/>
              <a:t> (на </a:t>
            </a:r>
            <a:r>
              <a:rPr lang="ru-RU" dirty="0" err="1"/>
              <a:t>окремій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показнику</a:t>
            </a:r>
            <a:r>
              <a:rPr lang="ru-RU" dirty="0"/>
              <a:t>);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5.	за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: </a:t>
            </a:r>
            <a:r>
              <a:rPr lang="ru-RU" dirty="0" err="1"/>
              <a:t>стратегічний</a:t>
            </a:r>
            <a:r>
              <a:rPr lang="ru-RU" dirty="0"/>
              <a:t> (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рівню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), </a:t>
            </a:r>
            <a:r>
              <a:rPr lang="ru-RU" dirty="0" err="1"/>
              <a:t>управлінський</a:t>
            </a:r>
            <a:r>
              <a:rPr lang="ru-RU" dirty="0"/>
              <a:t>, (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), </a:t>
            </a:r>
            <a:r>
              <a:rPr lang="ru-RU" dirty="0" err="1"/>
              <a:t>тактичний</a:t>
            </a:r>
            <a:r>
              <a:rPr lang="ru-RU" dirty="0"/>
              <a:t> (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персоналом).</a:t>
            </a:r>
          </a:p>
          <a:p>
            <a:r>
              <a:rPr lang="ru-RU" dirty="0" err="1"/>
              <a:t>Процес</a:t>
            </a:r>
            <a:r>
              <a:rPr lang="ru-RU" dirty="0"/>
              <a:t> аудиту персоналу </a:t>
            </a:r>
            <a:r>
              <a:rPr lang="ru-RU" dirty="0" err="1"/>
              <a:t>складається</a:t>
            </a:r>
            <a:r>
              <a:rPr lang="ru-RU" dirty="0"/>
              <a:t> за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об’єкту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, постановка </a:t>
            </a:r>
            <a:r>
              <a:rPr lang="ru-RU" dirty="0" err="1"/>
              <a:t>цілей</a:t>
            </a:r>
            <a:r>
              <a:rPr lang="ru-RU" dirty="0"/>
              <a:t> і </a:t>
            </a:r>
            <a:r>
              <a:rPr lang="ru-RU" dirty="0" err="1"/>
              <a:t>завдань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інструментарію</a:t>
            </a:r>
            <a:r>
              <a:rPr lang="ru-RU" dirty="0"/>
              <a:t> та </a:t>
            </a:r>
            <a:r>
              <a:rPr lang="ru-RU" dirty="0" err="1"/>
              <a:t>методології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попередньої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комплексної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підведення</a:t>
            </a:r>
            <a:r>
              <a:rPr lang="ru-RU" dirty="0"/>
              <a:t> </a:t>
            </a:r>
            <a:r>
              <a:rPr lang="ru-RU" dirty="0" err="1"/>
              <a:t>підсумків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аудиторського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зворотній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[28, с.180].</a:t>
            </a:r>
          </a:p>
          <a:p>
            <a:r>
              <a:rPr lang="ru-RU" dirty="0" err="1"/>
              <a:t>Аудиторська</a:t>
            </a:r>
            <a:r>
              <a:rPr lang="ru-RU" dirty="0"/>
              <a:t> команда сама </a:t>
            </a:r>
            <a:r>
              <a:rPr lang="ru-RU" dirty="0" err="1"/>
              <a:t>вибирає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зібрати</a:t>
            </a:r>
            <a:r>
              <a:rPr lang="ru-RU" dirty="0"/>
              <a:t> </a:t>
            </a:r>
            <a:r>
              <a:rPr lang="ru-RU" dirty="0" err="1"/>
              <a:t>потрібну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 </a:t>
            </a:r>
            <a:r>
              <a:rPr lang="ru-RU" dirty="0" err="1"/>
              <a:t>Сприятливий</a:t>
            </a:r>
            <a:r>
              <a:rPr lang="ru-RU" dirty="0"/>
              <a:t>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приводить до </a:t>
            </a:r>
            <a:r>
              <a:rPr lang="ru-RU" dirty="0" err="1"/>
              <a:t>коригувального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з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персоналом</a:t>
            </a:r>
          </a:p>
        </p:txBody>
      </p:sp>
    </p:spTree>
    <p:extLst>
      <p:ext uri="{BB962C8B-B14F-4D97-AF65-F5344CB8AC3E}">
        <p14:creationId xmlns:p14="http://schemas.microsoft.com/office/powerpoint/2010/main" val="199174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4503" y="0"/>
            <a:ext cx="1191332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Трудовий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є складною системою і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:</a:t>
            </a:r>
          </a:p>
          <a:p>
            <a:r>
              <a:rPr lang="ru-RU" dirty="0"/>
              <a:t>1)	</a:t>
            </a:r>
            <a:r>
              <a:rPr lang="ru-RU" dirty="0" err="1"/>
              <a:t>кадровий</a:t>
            </a:r>
            <a:r>
              <a:rPr lang="ru-RU" dirty="0"/>
              <a:t> (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уміння</a:t>
            </a:r>
            <a:r>
              <a:rPr lang="ru-RU" dirty="0"/>
              <a:t> і </a:t>
            </a:r>
            <a:r>
              <a:rPr lang="ru-RU" dirty="0" err="1"/>
              <a:t>навички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компетентність</a:t>
            </a:r>
            <a:r>
              <a:rPr lang="ru-RU" dirty="0"/>
              <a:t> та </a:t>
            </a:r>
            <a:r>
              <a:rPr lang="ru-RU" dirty="0" err="1"/>
              <a:t>пізнавальні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);</a:t>
            </a:r>
          </a:p>
          <a:p>
            <a:r>
              <a:rPr lang="ru-RU" dirty="0"/>
              <a:t>2)	</a:t>
            </a:r>
            <a:r>
              <a:rPr lang="ru-RU" dirty="0" err="1"/>
              <a:t>професійний</a:t>
            </a:r>
            <a:r>
              <a:rPr lang="ru-RU" dirty="0"/>
              <a:t> (система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запропонованих</a:t>
            </a:r>
            <a:r>
              <a:rPr lang="ru-RU" dirty="0"/>
              <a:t> до трудового </a:t>
            </a:r>
            <a:r>
              <a:rPr lang="ru-RU" dirty="0" err="1"/>
              <a:t>потенціалу</a:t>
            </a:r>
            <a:r>
              <a:rPr lang="ru-RU" dirty="0"/>
              <a:t>, </a:t>
            </a:r>
            <a:r>
              <a:rPr lang="ru-RU" dirty="0" err="1"/>
              <a:t>реалізована</a:t>
            </a:r>
            <a:r>
              <a:rPr lang="ru-RU" dirty="0"/>
              <a:t> у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);</a:t>
            </a:r>
          </a:p>
          <a:p>
            <a:r>
              <a:rPr lang="ru-RU" dirty="0"/>
              <a:t>3)	</a:t>
            </a:r>
            <a:r>
              <a:rPr lang="ru-RU" dirty="0" err="1"/>
              <a:t>кваліфікаційний</a:t>
            </a:r>
            <a:r>
              <a:rPr lang="ru-RU" dirty="0"/>
              <a:t> (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якісними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 в трудовому </a:t>
            </a:r>
            <a:r>
              <a:rPr lang="ru-RU" dirty="0" err="1"/>
              <a:t>потенціалі</a:t>
            </a:r>
            <a:r>
              <a:rPr lang="ru-RU" dirty="0"/>
              <a:t> (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,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навичок</a:t>
            </a:r>
            <a:r>
              <a:rPr lang="ru-RU" dirty="0"/>
              <a:t>),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особистісній</a:t>
            </a:r>
            <a:r>
              <a:rPr lang="ru-RU" dirty="0"/>
              <a:t> </a:t>
            </a:r>
            <a:r>
              <a:rPr lang="ru-RU" dirty="0" err="1"/>
              <a:t>складовій</a:t>
            </a:r>
            <a:r>
              <a:rPr lang="ru-RU" dirty="0"/>
              <a:t>);</a:t>
            </a:r>
          </a:p>
          <a:p>
            <a:r>
              <a:rPr lang="ru-RU" dirty="0"/>
              <a:t>4)	</a:t>
            </a:r>
            <a:r>
              <a:rPr lang="ru-RU" dirty="0" err="1"/>
              <a:t>організаційний</a:t>
            </a:r>
            <a:r>
              <a:rPr lang="ru-RU" dirty="0"/>
              <a:t> (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трудового </a:t>
            </a:r>
            <a:r>
              <a:rPr lang="ru-RU" dirty="0" err="1"/>
              <a:t>колективу</a:t>
            </a:r>
            <a:r>
              <a:rPr lang="ru-RU" dirty="0"/>
              <a:t> як </a:t>
            </a:r>
            <a:r>
              <a:rPr lang="ru-RU" dirty="0" err="1"/>
              <a:t>системи</a:t>
            </a:r>
            <a:r>
              <a:rPr lang="ru-RU" dirty="0"/>
              <a:t> у </a:t>
            </a:r>
            <a:r>
              <a:rPr lang="ru-RU" dirty="0" err="1"/>
              <a:t>цілому</a:t>
            </a:r>
            <a:r>
              <a:rPr lang="ru-RU" dirty="0"/>
              <a:t> і кожного 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err="1"/>
              <a:t>зокрема</a:t>
            </a:r>
            <a:r>
              <a:rPr lang="ru-RU" dirty="0"/>
              <a:t>).</a:t>
            </a:r>
          </a:p>
          <a:p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і культура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чіткості</a:t>
            </a:r>
            <a:r>
              <a:rPr lang="ru-RU" dirty="0"/>
              <a:t>, </a:t>
            </a:r>
            <a:r>
              <a:rPr lang="ru-RU" dirty="0" err="1"/>
              <a:t>ритмічності</a:t>
            </a:r>
            <a:r>
              <a:rPr lang="ru-RU" dirty="0"/>
              <a:t>, </a:t>
            </a:r>
            <a:r>
              <a:rPr lang="ru-RU" dirty="0" err="1"/>
              <a:t>узгодженості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і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задоволеності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працею</a:t>
            </a:r>
            <a:r>
              <a:rPr lang="ru-RU" dirty="0"/>
              <a:t>,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ефективному</a:t>
            </a:r>
            <a:r>
              <a:rPr lang="ru-RU" dirty="0" smtClean="0"/>
              <a:t> </a:t>
            </a:r>
            <a:r>
              <a:rPr lang="ru-RU" dirty="0" err="1"/>
              <a:t>використанню</a:t>
            </a:r>
            <a:r>
              <a:rPr lang="ru-RU" dirty="0"/>
              <a:t> трудового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 і трудового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.</a:t>
            </a:r>
          </a:p>
          <a:p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кадрова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відповідала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корпоративній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. У </a:t>
            </a:r>
            <a:r>
              <a:rPr lang="ru-RU" dirty="0" err="1"/>
              <a:t>протилежному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у </a:t>
            </a:r>
            <a:r>
              <a:rPr lang="ru-RU" dirty="0" err="1"/>
              <a:t>відношенні</a:t>
            </a:r>
            <a:r>
              <a:rPr lang="ru-RU" dirty="0"/>
              <a:t> персоналу (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, добору,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кар'єри</a:t>
            </a:r>
            <a:r>
              <a:rPr lang="ru-RU" dirty="0"/>
              <a:t>,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і т.д.)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руйнувати</a:t>
            </a:r>
            <a:r>
              <a:rPr lang="ru-RU" dirty="0"/>
              <a:t> </a:t>
            </a:r>
            <a:r>
              <a:rPr lang="ru-RU" dirty="0" err="1"/>
              <a:t>корпоративну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й у </a:t>
            </a:r>
            <a:r>
              <a:rPr lang="ru-RU" dirty="0" err="1"/>
              <a:t>підсумку</a:t>
            </a:r>
            <a:r>
              <a:rPr lang="ru-RU" dirty="0"/>
              <a:t> </a:t>
            </a:r>
            <a:r>
              <a:rPr lang="ru-RU" dirty="0" err="1"/>
              <a:t>призведуть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заміни</a:t>
            </a:r>
            <a:r>
              <a:rPr lang="ru-RU" dirty="0"/>
              <a:t>.</a:t>
            </a:r>
          </a:p>
          <a:p>
            <a:r>
              <a:rPr lang="ru-RU" dirty="0" err="1"/>
              <a:t>Термін</a:t>
            </a:r>
            <a:r>
              <a:rPr lang="ru-RU" dirty="0"/>
              <a:t> "</a:t>
            </a:r>
            <a:r>
              <a:rPr lang="ru-RU" dirty="0" err="1"/>
              <a:t>кадрова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" </a:t>
            </a:r>
            <a:r>
              <a:rPr lang="ru-RU" dirty="0" err="1"/>
              <a:t>має</a:t>
            </a:r>
            <a:r>
              <a:rPr lang="ru-RU" dirty="0"/>
              <a:t> два − </a:t>
            </a:r>
            <a:r>
              <a:rPr lang="ru-RU" dirty="0" err="1"/>
              <a:t>широке</a:t>
            </a:r>
            <a:r>
              <a:rPr lang="ru-RU" dirty="0"/>
              <a:t> і </a:t>
            </a:r>
            <a:r>
              <a:rPr lang="ru-RU" dirty="0" err="1"/>
              <a:t>вузьке</a:t>
            </a:r>
            <a:r>
              <a:rPr lang="ru-RU" dirty="0"/>
              <a:t> − </a:t>
            </a:r>
            <a:r>
              <a:rPr lang="ru-RU" dirty="0" err="1"/>
              <a:t>тлумачення</a:t>
            </a:r>
            <a:r>
              <a:rPr lang="ru-RU" dirty="0"/>
              <a:t>:</a:t>
            </a:r>
          </a:p>
          <a:p>
            <a:r>
              <a:rPr lang="ru-RU" dirty="0"/>
              <a:t>1</a:t>
            </a:r>
            <a:r>
              <a:rPr lang="ru-RU" b="1" dirty="0"/>
              <a:t>)	система </a:t>
            </a:r>
            <a:r>
              <a:rPr lang="ru-RU" b="1" dirty="0" err="1"/>
              <a:t>усвідомлених</a:t>
            </a:r>
            <a:r>
              <a:rPr lang="ru-RU" b="1" dirty="0"/>
              <a:t> та </a:t>
            </a:r>
            <a:r>
              <a:rPr lang="ru-RU" b="1" dirty="0" err="1"/>
              <a:t>певним</a:t>
            </a:r>
            <a:r>
              <a:rPr lang="ru-RU" b="1" dirty="0"/>
              <a:t> чином </a:t>
            </a:r>
            <a:r>
              <a:rPr lang="ru-RU" b="1" dirty="0" err="1"/>
              <a:t>сформульованих</a:t>
            </a:r>
            <a:r>
              <a:rPr lang="ru-RU" b="1" dirty="0"/>
              <a:t> та </a:t>
            </a:r>
            <a:r>
              <a:rPr lang="ru-RU" b="1" dirty="0" err="1"/>
              <a:t>закріплених</a:t>
            </a:r>
            <a:r>
              <a:rPr lang="ru-RU" b="1" dirty="0"/>
              <a:t> правил, норм,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приводять</a:t>
            </a:r>
            <a:r>
              <a:rPr lang="ru-RU" b="1" dirty="0"/>
              <a:t> </a:t>
            </a:r>
            <a:r>
              <a:rPr lang="ru-RU" b="1" dirty="0" err="1"/>
              <a:t>людський</a:t>
            </a:r>
            <a:r>
              <a:rPr lang="ru-RU" b="1" dirty="0"/>
              <a:t> ресурс у </a:t>
            </a:r>
            <a:r>
              <a:rPr lang="ru-RU" b="1" dirty="0" err="1"/>
              <a:t>відповідність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довгостроковою</a:t>
            </a:r>
            <a:r>
              <a:rPr lang="ru-RU" b="1" dirty="0"/>
              <a:t> </a:t>
            </a:r>
            <a:r>
              <a:rPr lang="ru-RU" b="1" dirty="0" err="1"/>
              <a:t>стратегією</a:t>
            </a:r>
            <a:r>
              <a:rPr lang="ru-RU" b="1" dirty="0"/>
              <a:t> </a:t>
            </a:r>
            <a:r>
              <a:rPr lang="ru-RU" b="1" dirty="0" err="1"/>
              <a:t>фірми</a:t>
            </a:r>
            <a:r>
              <a:rPr lang="ru-RU" b="1" dirty="0"/>
              <a:t>.</a:t>
            </a:r>
          </a:p>
          <a:p>
            <a:r>
              <a:rPr lang="ru-RU" b="1" dirty="0"/>
              <a:t>2)	</a:t>
            </a:r>
            <a:r>
              <a:rPr lang="ru-RU" b="1" dirty="0" err="1"/>
              <a:t>набір</a:t>
            </a:r>
            <a:r>
              <a:rPr lang="ru-RU" b="1" dirty="0"/>
              <a:t> </a:t>
            </a:r>
            <a:r>
              <a:rPr lang="ru-RU" b="1" dirty="0" err="1"/>
              <a:t>конкретних</a:t>
            </a:r>
            <a:r>
              <a:rPr lang="ru-RU" b="1" dirty="0"/>
              <a:t> правил, </a:t>
            </a:r>
            <a:r>
              <a:rPr lang="ru-RU" b="1" dirty="0" err="1"/>
              <a:t>заборон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реалізуються</a:t>
            </a:r>
            <a:r>
              <a:rPr lang="ru-RU" b="1" dirty="0"/>
              <a:t>, як в </a:t>
            </a:r>
            <a:r>
              <a:rPr lang="ru-RU" b="1" dirty="0" err="1"/>
              <a:t>процесі</a:t>
            </a:r>
            <a:r>
              <a:rPr lang="ru-RU" b="1" dirty="0"/>
              <a:t> </a:t>
            </a:r>
            <a:r>
              <a:rPr lang="ru-RU" b="1" dirty="0" err="1"/>
              <a:t>безпосередніх</a:t>
            </a:r>
            <a:r>
              <a:rPr lang="ru-RU" b="1" dirty="0"/>
              <a:t> </a:t>
            </a:r>
            <a:r>
              <a:rPr lang="ru-RU" b="1" dirty="0" err="1"/>
              <a:t>взаємодій</a:t>
            </a:r>
            <a:r>
              <a:rPr lang="ru-RU" b="1" dirty="0"/>
              <a:t> </a:t>
            </a:r>
            <a:r>
              <a:rPr lang="ru-RU" b="1" dirty="0" err="1"/>
              <a:t>між</a:t>
            </a:r>
            <a:r>
              <a:rPr lang="ru-RU" b="1" dirty="0"/>
              <a:t> </a:t>
            </a:r>
            <a:r>
              <a:rPr lang="ru-RU" b="1" dirty="0" err="1"/>
              <a:t>співробітниками</a:t>
            </a:r>
            <a:r>
              <a:rPr lang="ru-RU" b="1" dirty="0"/>
              <a:t>, </a:t>
            </a:r>
            <a:r>
              <a:rPr lang="ru-RU" b="1" dirty="0" err="1"/>
              <a:t>також</a:t>
            </a:r>
            <a:r>
              <a:rPr lang="ru-RU" b="1" dirty="0"/>
              <a:t> і у </a:t>
            </a:r>
            <a:r>
              <a:rPr lang="ru-RU" b="1" dirty="0" err="1"/>
              <a:t>взаємовідносинах</a:t>
            </a:r>
            <a:r>
              <a:rPr lang="ru-RU" b="1" dirty="0"/>
              <a:t> </a:t>
            </a:r>
            <a:r>
              <a:rPr lang="ru-RU" b="1" dirty="0" err="1"/>
              <a:t>між</a:t>
            </a:r>
            <a:r>
              <a:rPr lang="ru-RU" b="1" dirty="0"/>
              <a:t> </a:t>
            </a:r>
            <a:r>
              <a:rPr lang="ru-RU" b="1" dirty="0" err="1"/>
              <a:t>робітниками</a:t>
            </a:r>
            <a:r>
              <a:rPr lang="ru-RU" b="1" dirty="0"/>
              <a:t> та </a:t>
            </a:r>
            <a:r>
              <a:rPr lang="ru-RU" b="1" dirty="0" err="1"/>
              <a:t>організацією</a:t>
            </a:r>
            <a:r>
              <a:rPr lang="ru-RU" b="1" dirty="0"/>
              <a:t> в </a:t>
            </a:r>
            <a:r>
              <a:rPr lang="ru-RU" b="1" dirty="0" err="1"/>
              <a:t>цілому</a:t>
            </a:r>
            <a:r>
              <a:rPr lang="ru-RU" dirty="0"/>
              <a:t>.</a:t>
            </a:r>
          </a:p>
          <a:p>
            <a:r>
              <a:rPr lang="ru-RU" dirty="0"/>
              <a:t>Суть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− робота з персоналом,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r>
              <a:rPr lang="ru-RU" dirty="0"/>
              <a:t>Мета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−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людськими</a:t>
            </a:r>
            <a:r>
              <a:rPr lang="ru-RU" dirty="0"/>
              <a:t> ресурсами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і </a:t>
            </a:r>
            <a:r>
              <a:rPr lang="ru-RU" dirty="0" err="1"/>
              <a:t>кількості</a:t>
            </a:r>
            <a:r>
              <a:rPr lang="ru-RU" dirty="0"/>
              <a:t> та оптимального балансу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і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чисельного</a:t>
            </a:r>
            <a:r>
              <a:rPr lang="ru-RU" dirty="0"/>
              <a:t> і </a:t>
            </a:r>
            <a:r>
              <a:rPr lang="ru-RU" dirty="0" err="1"/>
              <a:t>якісного</a:t>
            </a:r>
            <a:r>
              <a:rPr lang="ru-RU" dirty="0"/>
              <a:t> складу </a:t>
            </a:r>
            <a:r>
              <a:rPr lang="ru-RU" dirty="0" err="1"/>
              <a:t>кадрів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потреб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діючого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стану ринку </a:t>
            </a:r>
            <a:r>
              <a:rPr lang="ru-RU" dirty="0" err="1"/>
              <a:t>праці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667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" y="0"/>
            <a:ext cx="12100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Етапи</a:t>
            </a:r>
            <a:r>
              <a:rPr lang="ru-RU" b="1" dirty="0"/>
              <a:t> </a:t>
            </a:r>
            <a:r>
              <a:rPr lang="ru-RU" b="1" dirty="0" err="1"/>
              <a:t>побудови</a:t>
            </a:r>
            <a:r>
              <a:rPr lang="ru-RU" b="1" dirty="0"/>
              <a:t> </a:t>
            </a:r>
            <a:r>
              <a:rPr lang="ru-RU" b="1" dirty="0" err="1"/>
              <a:t>кадрової</a:t>
            </a:r>
            <a:r>
              <a:rPr lang="ru-RU" b="1" dirty="0"/>
              <a:t> </a:t>
            </a:r>
            <a:r>
              <a:rPr lang="ru-RU" b="1" dirty="0" err="1"/>
              <a:t>політики</a:t>
            </a:r>
            <a:r>
              <a:rPr lang="ru-RU" dirty="0"/>
              <a:t>:</a:t>
            </a:r>
          </a:p>
          <a:p>
            <a:r>
              <a:rPr lang="ru-RU" dirty="0"/>
              <a:t>1)	</a:t>
            </a:r>
            <a:r>
              <a:rPr lang="ru-RU" dirty="0" err="1"/>
              <a:t>рефлексія</a:t>
            </a:r>
            <a:r>
              <a:rPr lang="ru-RU" dirty="0"/>
              <a:t>: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присутніх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 у </a:t>
            </a:r>
            <a:r>
              <a:rPr lang="ru-RU" dirty="0" err="1"/>
              <a:t>відношенні</a:t>
            </a:r>
            <a:r>
              <a:rPr lang="ru-RU" dirty="0"/>
              <a:t>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(</a:t>
            </a:r>
            <a:r>
              <a:rPr lang="ru-RU" dirty="0" err="1"/>
              <a:t>місія</a:t>
            </a:r>
            <a:r>
              <a:rPr lang="ru-RU" dirty="0"/>
              <a:t> і </a:t>
            </a:r>
            <a:r>
              <a:rPr lang="ru-RU" dirty="0" err="1"/>
              <a:t>ціль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і за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напрямками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обирає</a:t>
            </a:r>
            <a:r>
              <a:rPr lang="ru-RU" dirty="0"/>
              <a:t> </a:t>
            </a:r>
            <a:r>
              <a:rPr lang="ru-RU" dirty="0" err="1"/>
              <a:t>клієнт</a:t>
            </a:r>
            <a:r>
              <a:rPr lang="ru-RU" dirty="0"/>
              <a:t>,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використовувані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і т.д.);</a:t>
            </a:r>
          </a:p>
          <a:p>
            <a:r>
              <a:rPr lang="ru-RU" dirty="0"/>
              <a:t>2)	</a:t>
            </a:r>
            <a:r>
              <a:rPr lang="ru-RU" dirty="0" err="1"/>
              <a:t>нормування</a:t>
            </a:r>
            <a:r>
              <a:rPr lang="ru-RU" dirty="0"/>
              <a:t>: </a:t>
            </a:r>
            <a:r>
              <a:rPr lang="ru-RU" dirty="0" err="1"/>
              <a:t>узгодження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і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персоналом, </a:t>
            </a:r>
            <a:r>
              <a:rPr lang="ru-RU" dirty="0" err="1"/>
              <a:t>із</a:t>
            </a:r>
            <a:r>
              <a:rPr lang="ru-RU" dirty="0"/>
              <a:t> принципами й </a:t>
            </a:r>
            <a:r>
              <a:rPr lang="ru-RU" dirty="0" err="1"/>
              <a:t>цілями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стратегією</a:t>
            </a:r>
            <a:r>
              <a:rPr lang="ru-RU" dirty="0"/>
              <a:t> й </a:t>
            </a:r>
            <a:r>
              <a:rPr lang="ru-RU" dirty="0" err="1"/>
              <a:t>етапом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(проводиться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стратегії</a:t>
            </a:r>
            <a:r>
              <a:rPr lang="ru-RU" dirty="0"/>
              <a:t> й </a:t>
            </a:r>
            <a:r>
              <a:rPr lang="ru-RU" dirty="0" err="1"/>
              <a:t>етапу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прогнозуються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конкретизується</a:t>
            </a:r>
            <a:r>
              <a:rPr lang="ru-RU" dirty="0"/>
              <a:t> образ </a:t>
            </a:r>
            <a:r>
              <a:rPr lang="ru-RU" dirty="0" err="1"/>
              <a:t>бажаного</a:t>
            </a:r>
            <a:r>
              <a:rPr lang="ru-RU" dirty="0"/>
              <a:t> </a:t>
            </a:r>
            <a:r>
              <a:rPr lang="ru-RU" dirty="0" err="1"/>
              <a:t>співробітника</a:t>
            </a:r>
            <a:r>
              <a:rPr lang="ru-RU" dirty="0"/>
              <a:t>, шляхи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й мета </a:t>
            </a:r>
            <a:r>
              <a:rPr lang="ru-RU" dirty="0" err="1"/>
              <a:t>роботи</a:t>
            </a:r>
            <a:r>
              <a:rPr lang="ru-RU" dirty="0"/>
              <a:t> з персоналом);</a:t>
            </a:r>
          </a:p>
          <a:p>
            <a:r>
              <a:rPr lang="ru-RU" dirty="0"/>
              <a:t>3)	</a:t>
            </a:r>
            <a:r>
              <a:rPr lang="ru-RU" dirty="0" err="1"/>
              <a:t>програмування</a:t>
            </a:r>
            <a:r>
              <a:rPr lang="ru-RU" dirty="0"/>
              <a:t>: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конкретизованих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умов </a:t>
            </a:r>
            <a:r>
              <a:rPr lang="ru-RU" dirty="0" err="1"/>
              <a:t>нинішніх</a:t>
            </a:r>
            <a:r>
              <a:rPr lang="ru-RU" dirty="0"/>
              <a:t> і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в </a:t>
            </a:r>
            <a:r>
              <a:rPr lang="ru-RU" dirty="0" err="1"/>
              <a:t>ситуації</a:t>
            </a:r>
            <a:r>
              <a:rPr lang="ru-RU" dirty="0"/>
              <a:t> (</a:t>
            </a:r>
            <a:r>
              <a:rPr lang="ru-RU" dirty="0" err="1"/>
              <a:t>будується</a:t>
            </a:r>
            <a:r>
              <a:rPr lang="ru-RU" dirty="0"/>
              <a:t> система процедур і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і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них);</a:t>
            </a:r>
          </a:p>
          <a:p>
            <a:r>
              <a:rPr lang="ru-RU" dirty="0"/>
              <a:t>4)	</a:t>
            </a:r>
            <a:r>
              <a:rPr lang="ru-RU" dirty="0" err="1"/>
              <a:t>моніторинг</a:t>
            </a:r>
            <a:r>
              <a:rPr lang="ru-RU" dirty="0"/>
              <a:t> персоналу: </a:t>
            </a:r>
            <a:r>
              <a:rPr lang="ru-RU" dirty="0" err="1"/>
              <a:t>розробка</a:t>
            </a:r>
            <a:r>
              <a:rPr lang="ru-RU" dirty="0"/>
              <a:t> процедур </a:t>
            </a:r>
            <a:r>
              <a:rPr lang="ru-RU" dirty="0" err="1"/>
              <a:t>діагностики</a:t>
            </a:r>
            <a:r>
              <a:rPr lang="ru-RU" dirty="0"/>
              <a:t> й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</a:t>
            </a:r>
            <a:r>
              <a:rPr lang="ru-RU" dirty="0" err="1"/>
              <a:t>відпрацьовування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 персоналу,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мір</a:t>
            </a:r>
            <a:r>
              <a:rPr lang="ru-RU" dirty="0"/>
              <a:t>.</a:t>
            </a:r>
          </a:p>
          <a:p>
            <a:r>
              <a:rPr lang="ru-RU" dirty="0"/>
              <a:t>Робота з персоналом повинна </a:t>
            </a:r>
            <a:r>
              <a:rPr lang="ru-RU" dirty="0" err="1"/>
              <a:t>будуватись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найкоротшим</a:t>
            </a:r>
            <a:r>
              <a:rPr lang="ru-RU" dirty="0"/>
              <a:t> шляхом </a:t>
            </a:r>
            <a:r>
              <a:rPr lang="ru-RU" dirty="0" err="1"/>
              <a:t>приводити</a:t>
            </a:r>
            <a:r>
              <a:rPr lang="ru-RU" dirty="0"/>
              <a:t> до </a:t>
            </a:r>
            <a:r>
              <a:rPr lang="ru-RU" dirty="0" err="1"/>
              <a:t>бажаного</a:t>
            </a:r>
            <a:r>
              <a:rPr lang="ru-RU" dirty="0"/>
              <a:t> результату </a:t>
            </a:r>
            <a:r>
              <a:rPr lang="ru-RU" dirty="0" err="1"/>
              <a:t>щодо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в </a:t>
            </a:r>
            <a:r>
              <a:rPr lang="ru-RU" dirty="0" err="1"/>
              <a:t>кадровій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 Для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вона </a:t>
            </a:r>
            <a:r>
              <a:rPr lang="ru-RU" dirty="0" err="1"/>
              <a:t>реалізується</a:t>
            </a:r>
            <a:r>
              <a:rPr lang="ru-RU" dirty="0"/>
              <a:t> такою </a:t>
            </a:r>
            <a:r>
              <a:rPr lang="ru-RU" dirty="0" err="1"/>
              <a:t>послідовністю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:</a:t>
            </a:r>
          </a:p>
          <a:p>
            <a:r>
              <a:rPr lang="ru-RU" dirty="0"/>
              <a:t>1)	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пріоритетів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, </a:t>
            </a:r>
            <a:r>
              <a:rPr lang="ru-RU" dirty="0" err="1"/>
              <a:t>програм</a:t>
            </a:r>
            <a:r>
              <a:rPr lang="ru-RU" dirty="0"/>
              <a:t> і </a:t>
            </a:r>
            <a:r>
              <a:rPr lang="ru-RU" dirty="0" err="1"/>
              <a:t>планів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</a:t>
            </a:r>
          </a:p>
          <a:p>
            <a:r>
              <a:rPr lang="ru-RU" dirty="0"/>
              <a:t>2)	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проміжних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випливають</a:t>
            </a:r>
            <a:r>
              <a:rPr lang="ru-RU" dirty="0"/>
              <a:t> з </a:t>
            </a:r>
            <a:r>
              <a:rPr lang="ru-RU" dirty="0" err="1"/>
              <a:t>головних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умов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(</a:t>
            </a:r>
            <a:r>
              <a:rPr lang="ru-RU" dirty="0" err="1"/>
              <a:t>структуризація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);</a:t>
            </a:r>
          </a:p>
          <a:p>
            <a:r>
              <a:rPr lang="ru-RU" dirty="0"/>
              <a:t>3)	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взаємопов’язаних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прийнятих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та </a:t>
            </a:r>
            <a:r>
              <a:rPr lang="ru-RU" dirty="0" err="1"/>
              <a:t>концепцій</a:t>
            </a:r>
            <a:r>
              <a:rPr lang="ru-RU" dirty="0"/>
              <a:t>;</a:t>
            </a:r>
          </a:p>
          <a:p>
            <a:r>
              <a:rPr lang="ru-RU" dirty="0"/>
              <a:t>4)	</a:t>
            </a:r>
            <a:r>
              <a:rPr lang="ru-RU" dirty="0" err="1"/>
              <a:t>з’ясування</a:t>
            </a:r>
            <a:r>
              <a:rPr lang="ru-RU" dirty="0"/>
              <a:t> умов та </a:t>
            </a:r>
            <a:r>
              <a:rPr lang="ru-RU" dirty="0" err="1"/>
              <a:t>обмежень</a:t>
            </a:r>
            <a:r>
              <a:rPr lang="ru-RU" dirty="0"/>
              <a:t>, за </a:t>
            </a:r>
            <a:r>
              <a:rPr lang="ru-RU" dirty="0" err="1"/>
              <a:t>яких</a:t>
            </a:r>
            <a:r>
              <a:rPr lang="ru-RU" dirty="0"/>
              <a:t> буде </a:t>
            </a:r>
            <a:r>
              <a:rPr lang="ru-RU" dirty="0" err="1"/>
              <a:t>реалізовуватися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;</a:t>
            </a:r>
          </a:p>
          <a:p>
            <a:r>
              <a:rPr lang="ru-RU" dirty="0"/>
              <a:t>5)	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інструментів</a:t>
            </a:r>
            <a:r>
              <a:rPr lang="ru-RU" dirty="0"/>
              <a:t> і </a:t>
            </a:r>
            <a:r>
              <a:rPr lang="ru-RU" dirty="0" err="1"/>
              <a:t>дій</a:t>
            </a:r>
            <a:r>
              <a:rPr lang="ru-RU" dirty="0"/>
              <a:t> у межах </a:t>
            </a:r>
            <a:r>
              <a:rPr lang="ru-RU" dirty="0" err="1"/>
              <a:t>обраної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06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5008"/>
            <a:ext cx="1206137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 startAt="6"/>
            </a:pP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діагностування</a:t>
            </a:r>
            <a:r>
              <a:rPr lang="ru-RU" dirty="0"/>
              <a:t> проблем у межах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обраної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На </a:t>
            </a:r>
            <a:r>
              <a:rPr lang="ru-RU" b="1" dirty="0" err="1"/>
              <a:t>практиці</a:t>
            </a:r>
            <a:r>
              <a:rPr lang="ru-RU" b="1" dirty="0"/>
              <a:t> </a:t>
            </a:r>
            <a:r>
              <a:rPr lang="ru-RU" b="1" dirty="0" err="1"/>
              <a:t>виділяють</a:t>
            </a:r>
            <a:r>
              <a:rPr lang="ru-RU" b="1" dirty="0"/>
              <a:t> </a:t>
            </a:r>
            <a:r>
              <a:rPr lang="ru-RU" b="1" dirty="0" err="1"/>
              <a:t>чотири</a:t>
            </a:r>
            <a:r>
              <a:rPr lang="ru-RU" b="1" dirty="0"/>
              <a:t> </a:t>
            </a:r>
            <a:r>
              <a:rPr lang="ru-RU" b="1" dirty="0" err="1"/>
              <a:t>типи</a:t>
            </a:r>
            <a:r>
              <a:rPr lang="ru-RU" b="1" dirty="0"/>
              <a:t> </a:t>
            </a:r>
            <a:r>
              <a:rPr lang="ru-RU" b="1" dirty="0" err="1"/>
              <a:t>кадрової</a:t>
            </a:r>
            <a:r>
              <a:rPr lang="ru-RU" b="1" dirty="0"/>
              <a:t> </a:t>
            </a:r>
            <a:r>
              <a:rPr lang="ru-RU" b="1" dirty="0" err="1"/>
              <a:t>політики</a:t>
            </a:r>
            <a:r>
              <a:rPr lang="ru-RU" b="1" dirty="0"/>
              <a:t>:</a:t>
            </a:r>
          </a:p>
          <a:p>
            <a:r>
              <a:rPr lang="ru-RU" dirty="0"/>
              <a:t>1)	</a:t>
            </a:r>
            <a:r>
              <a:rPr lang="ru-RU" dirty="0" err="1"/>
              <a:t>Пасивна</a:t>
            </a:r>
            <a:r>
              <a:rPr lang="ru-RU" dirty="0"/>
              <a:t>.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ситуації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вираженої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а </a:t>
            </a:r>
            <a:r>
              <a:rPr lang="ru-RU" dirty="0" err="1"/>
              <a:t>кадрова</a:t>
            </a:r>
            <a:r>
              <a:rPr lang="ru-RU" dirty="0"/>
              <a:t> робота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. Для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характерна </a:t>
            </a:r>
            <a:r>
              <a:rPr lang="ru-RU" dirty="0" err="1"/>
              <a:t>відсутність</a:t>
            </a:r>
            <a:r>
              <a:rPr lang="ru-RU" dirty="0"/>
              <a:t> прогнозу </a:t>
            </a:r>
            <a:r>
              <a:rPr lang="ru-RU" dirty="0" err="1"/>
              <a:t>кадрових</a:t>
            </a:r>
            <a:r>
              <a:rPr lang="ru-RU" dirty="0"/>
              <a:t> потреб,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і персоналу,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r>
              <a:rPr lang="ru-RU" dirty="0" err="1"/>
              <a:t>Керівництво</a:t>
            </a:r>
            <a:r>
              <a:rPr lang="ru-RU" dirty="0"/>
              <a:t> в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подібної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екстреного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на </a:t>
            </a:r>
            <a:r>
              <a:rPr lang="ru-RU" dirty="0" err="1"/>
              <a:t>виникаючі</a:t>
            </a:r>
            <a:r>
              <a:rPr lang="ru-RU" dirty="0"/>
              <a:t> </a:t>
            </a:r>
            <a:r>
              <a:rPr lang="ru-RU" dirty="0" err="1"/>
              <a:t>конфліктні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погасити</a:t>
            </a:r>
            <a:r>
              <a:rPr lang="ru-RU" dirty="0"/>
              <a:t> будь-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, </a:t>
            </a:r>
            <a:r>
              <a:rPr lang="ru-RU" dirty="0" err="1"/>
              <a:t>найчастіше</a:t>
            </a:r>
            <a:r>
              <a:rPr lang="ru-RU" dirty="0"/>
              <a:t> без </a:t>
            </a:r>
            <a:r>
              <a:rPr lang="ru-RU" dirty="0" err="1"/>
              <a:t>спроб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 причини і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.</a:t>
            </a:r>
          </a:p>
          <a:p>
            <a:pPr marL="342900" indent="-342900">
              <a:buAutoNum type="arabicParenR" startAt="2"/>
            </a:pPr>
            <a:r>
              <a:rPr lang="ru-RU" dirty="0" err="1" smtClean="0"/>
              <a:t>Реактивна</a:t>
            </a:r>
            <a:r>
              <a:rPr lang="ru-RU" dirty="0"/>
              <a:t>. У </a:t>
            </a:r>
            <a:r>
              <a:rPr lang="ru-RU" dirty="0" err="1"/>
              <a:t>руслі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контроль за симптомами негативного стану в </a:t>
            </a:r>
            <a:r>
              <a:rPr lang="ru-RU" dirty="0" err="1"/>
              <a:t>роботі</a:t>
            </a:r>
            <a:r>
              <a:rPr lang="ru-RU" dirty="0"/>
              <a:t> з </a:t>
            </a:r>
            <a:r>
              <a:rPr lang="ru-RU" dirty="0" err="1"/>
              <a:t>людськими</a:t>
            </a:r>
            <a:r>
              <a:rPr lang="ru-RU" dirty="0"/>
              <a:t> ресурсами, причинами і </a:t>
            </a:r>
            <a:r>
              <a:rPr lang="ru-RU" dirty="0" err="1"/>
              <a:t>ситуацією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: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конфліктних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кваліфікованої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для </a:t>
            </a:r>
            <a:r>
              <a:rPr lang="ru-RU" dirty="0" err="1"/>
              <a:t>розв'язання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задач,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 до </a:t>
            </a:r>
            <a:r>
              <a:rPr lang="ru-RU" dirty="0" err="1"/>
              <a:t>високопродуктивної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вживає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</a:t>
            </a:r>
            <a:r>
              <a:rPr lang="ru-RU" dirty="0" err="1"/>
              <a:t>локалізації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орієнтоване</a:t>
            </a:r>
            <a:r>
              <a:rPr lang="ru-RU" dirty="0"/>
              <a:t> на </a:t>
            </a:r>
            <a:r>
              <a:rPr lang="ru-RU" dirty="0" err="1"/>
              <a:t>розуміння</a:t>
            </a:r>
            <a:r>
              <a:rPr lang="ru-RU" dirty="0"/>
              <a:t> причин,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призвели</a:t>
            </a:r>
            <a:r>
              <a:rPr lang="ru-RU" dirty="0"/>
              <a:t> до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кадрових</a:t>
            </a:r>
            <a:r>
              <a:rPr lang="ru-RU" dirty="0"/>
              <a:t> проблем. </a:t>
            </a:r>
            <a:r>
              <a:rPr lang="ru-RU" dirty="0" err="1"/>
              <a:t>Кадрові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таких </a:t>
            </a:r>
            <a:r>
              <a:rPr lang="ru-RU" dirty="0" err="1"/>
              <a:t>організацій</a:t>
            </a:r>
            <a:r>
              <a:rPr lang="ru-RU" dirty="0"/>
              <a:t>, як правило, </a:t>
            </a:r>
            <a:r>
              <a:rPr lang="ru-RU" dirty="0" err="1"/>
              <a:t>мають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існуючої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й </a:t>
            </a:r>
            <a:r>
              <a:rPr lang="ru-RU" dirty="0" err="1"/>
              <a:t>адекватної</a:t>
            </a:r>
            <a:r>
              <a:rPr lang="ru-RU" dirty="0"/>
              <a:t> </a:t>
            </a:r>
            <a:r>
              <a:rPr lang="ru-RU" dirty="0" err="1"/>
              <a:t>екстреної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в </a:t>
            </a:r>
            <a:r>
              <a:rPr lang="ru-RU" dirty="0" err="1"/>
              <a:t>програмах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кадрові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і </a:t>
            </a:r>
            <a:r>
              <a:rPr lang="ru-RU" dirty="0" err="1"/>
              <a:t>розглядаються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,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при </a:t>
            </a:r>
            <a:r>
              <a:rPr lang="ru-RU" dirty="0" err="1"/>
              <a:t>середньостроковому</a:t>
            </a:r>
            <a:r>
              <a:rPr lang="ru-RU" dirty="0"/>
              <a:t> </a:t>
            </a:r>
            <a:r>
              <a:rPr lang="ru-RU" dirty="0" err="1" smtClean="0"/>
              <a:t>прогнозуванні</a:t>
            </a:r>
            <a:endParaRPr lang="ru-RU" dirty="0" smtClean="0"/>
          </a:p>
          <a:p>
            <a:pPr marL="342900" indent="-342900">
              <a:buAutoNum type="arabicParenR" startAt="2"/>
            </a:pPr>
            <a:r>
              <a:rPr lang="ru-RU" dirty="0"/>
              <a:t>3)	Превентивна </a:t>
            </a:r>
            <a:r>
              <a:rPr lang="ru-RU" dirty="0" err="1"/>
              <a:t>кадрова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. У </a:t>
            </a:r>
            <a:r>
              <a:rPr lang="ru-RU" dirty="0" err="1"/>
              <a:t>справжньому</a:t>
            </a:r>
            <a:r>
              <a:rPr lang="ru-RU" dirty="0"/>
              <a:t> </a:t>
            </a:r>
            <a:r>
              <a:rPr lang="ru-RU" dirty="0" err="1"/>
              <a:t>значенні</a:t>
            </a:r>
            <a:r>
              <a:rPr lang="ru-RU" dirty="0"/>
              <a:t> слова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обґрунтовані</a:t>
            </a:r>
            <a:r>
              <a:rPr lang="ru-RU" dirty="0"/>
              <a:t> </a:t>
            </a:r>
            <a:r>
              <a:rPr lang="ru-RU" dirty="0" err="1"/>
              <a:t>прогнози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превентивної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для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. </a:t>
            </a:r>
            <a:r>
              <a:rPr lang="ru-RU" dirty="0" err="1"/>
              <a:t>Кадрова</a:t>
            </a:r>
            <a:r>
              <a:rPr lang="ru-RU" dirty="0"/>
              <a:t> служба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але і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на </a:t>
            </a:r>
            <a:r>
              <a:rPr lang="ru-RU" dirty="0" err="1"/>
              <a:t>середньостроковий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 У </a:t>
            </a:r>
            <a:r>
              <a:rPr lang="ru-RU" dirty="0" err="1"/>
              <a:t>програмах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утримуються</a:t>
            </a:r>
            <a:r>
              <a:rPr lang="ru-RU" dirty="0"/>
              <a:t> </a:t>
            </a:r>
            <a:r>
              <a:rPr lang="ru-RU" dirty="0" err="1"/>
              <a:t>короткостроковий</a:t>
            </a:r>
            <a:r>
              <a:rPr lang="ru-RU" dirty="0"/>
              <a:t> і </a:t>
            </a:r>
            <a:r>
              <a:rPr lang="ru-RU" dirty="0" err="1"/>
              <a:t>середньостроковий</a:t>
            </a:r>
            <a:r>
              <a:rPr lang="ru-RU" dirty="0"/>
              <a:t> </a:t>
            </a:r>
            <a:r>
              <a:rPr lang="ru-RU" dirty="0" err="1"/>
              <a:t>прогнози</a:t>
            </a:r>
            <a:r>
              <a:rPr lang="ru-RU" dirty="0"/>
              <a:t> потреби в кадрах як </a:t>
            </a:r>
            <a:r>
              <a:rPr lang="ru-RU" dirty="0" err="1"/>
              <a:t>якісні</a:t>
            </a:r>
            <a:r>
              <a:rPr lang="ru-RU" dirty="0"/>
              <a:t>, так і </a:t>
            </a:r>
            <a:r>
              <a:rPr lang="ru-RU" dirty="0" err="1"/>
              <a:t>кількісні</a:t>
            </a:r>
            <a:r>
              <a:rPr lang="ru-RU" dirty="0"/>
              <a:t>, </a:t>
            </a:r>
            <a:r>
              <a:rPr lang="ru-RU" dirty="0" err="1"/>
              <a:t>сформульовані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з </a:t>
            </a:r>
            <a:r>
              <a:rPr lang="ru-RU" dirty="0" err="1"/>
              <a:t>розвитку</a:t>
            </a:r>
            <a:r>
              <a:rPr lang="ru-RU" dirty="0"/>
              <a:t> персоналу. </a:t>
            </a:r>
            <a:r>
              <a:rPr lang="ru-RU" dirty="0" err="1"/>
              <a:t>Основна</a:t>
            </a:r>
            <a:r>
              <a:rPr lang="ru-RU" dirty="0"/>
              <a:t> проблема таких </a:t>
            </a:r>
            <a:r>
              <a:rPr lang="ru-RU" dirty="0" err="1"/>
              <a:t>організацій</a:t>
            </a:r>
            <a:r>
              <a:rPr lang="ru-RU" dirty="0"/>
              <a:t> −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кадрових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.</a:t>
            </a:r>
          </a:p>
          <a:p>
            <a:pPr marL="342900" indent="-342900">
              <a:buAutoNum type="arabicParenR" startAt="2"/>
            </a:pPr>
            <a:r>
              <a:rPr lang="ru-RU" dirty="0" smtClean="0"/>
              <a:t>.</a:t>
            </a:r>
            <a:endParaRPr lang="ru-RU" dirty="0"/>
          </a:p>
          <a:p>
            <a:pPr marL="342900" indent="-342900">
              <a:buAutoNum type="arabicParenR" startAt="2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14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818" y="140401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 startAt="4"/>
            </a:pPr>
            <a:r>
              <a:rPr lang="ru-RU" dirty="0" smtClean="0"/>
              <a:t>Активна </a:t>
            </a:r>
            <a:r>
              <a:rPr lang="ru-RU" dirty="0" err="1"/>
              <a:t>кадрова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прогноз, але й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ситуацію</a:t>
            </a:r>
            <a:r>
              <a:rPr lang="ru-RU" dirty="0"/>
              <a:t>, а </a:t>
            </a:r>
            <a:r>
              <a:rPr lang="ru-RU" dirty="0" err="1"/>
              <a:t>кадрова</a:t>
            </a:r>
            <a:r>
              <a:rPr lang="ru-RU" dirty="0"/>
              <a:t> служба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розробити</a:t>
            </a:r>
            <a:r>
              <a:rPr lang="ru-RU" dirty="0"/>
              <a:t> </a:t>
            </a:r>
            <a:r>
              <a:rPr lang="ru-RU" dirty="0" err="1"/>
              <a:t>антикризові</a:t>
            </a:r>
            <a:r>
              <a:rPr lang="ru-RU" dirty="0"/>
              <a:t> </a:t>
            </a:r>
            <a:r>
              <a:rPr lang="ru-RU" dirty="0" err="1"/>
              <a:t>кадрові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і </a:t>
            </a:r>
            <a:r>
              <a:rPr lang="ru-RU" dirty="0" err="1"/>
              <a:t>корегувати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і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то ми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</a:t>
            </a:r>
            <a:r>
              <a:rPr lang="ru-RU" dirty="0" err="1" smtClean="0"/>
              <a:t>політику</a:t>
            </a:r>
            <a:endParaRPr lang="ru-RU" dirty="0" smtClean="0"/>
          </a:p>
          <a:p>
            <a:pPr marL="342900" indent="-342900">
              <a:buAutoNum type="arabicParenR" startAt="4"/>
            </a:pPr>
            <a:endParaRPr lang="ru-RU" dirty="0"/>
          </a:p>
          <a:p>
            <a:r>
              <a:rPr lang="ru-RU" b="1" dirty="0"/>
              <a:t>2.</a:t>
            </a:r>
            <a:r>
              <a:rPr lang="ru-RU" dirty="0"/>
              <a:t> </a:t>
            </a:r>
            <a:r>
              <a:rPr lang="ru-RU" dirty="0" err="1"/>
              <a:t>Діагностика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зборі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діяльність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r>
              <a:rPr lang="ru-RU" dirty="0" err="1"/>
              <a:t>Основна</a:t>
            </a:r>
            <a:r>
              <a:rPr lang="ru-RU" dirty="0"/>
              <a:t> причина 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використовуваних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суб'єктивні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і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</a:p>
          <a:p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зводять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до таких </a:t>
            </a:r>
            <a:r>
              <a:rPr lang="ru-RU" dirty="0" err="1"/>
              <a:t>підходів</a:t>
            </a:r>
            <a:r>
              <a:rPr lang="ru-RU" dirty="0"/>
              <a:t> </a:t>
            </a:r>
            <a:r>
              <a:rPr lang="ru-RU" dirty="0" smtClean="0"/>
              <a:t>:</a:t>
            </a:r>
          </a:p>
          <a:p>
            <a:r>
              <a:rPr lang="ru-RU" dirty="0"/>
              <a:t>1)	Перший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припускає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персоналу </a:t>
            </a:r>
            <a:r>
              <a:rPr lang="ru-RU" dirty="0" err="1"/>
              <a:t>підприємства</a:t>
            </a:r>
            <a:r>
              <a:rPr lang="ru-RU" dirty="0"/>
              <a:t> як </a:t>
            </a:r>
            <a:r>
              <a:rPr lang="ru-RU" dirty="0" err="1"/>
              <a:t>сукупного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кінцевими</a:t>
            </a:r>
            <a:r>
              <a:rPr lang="ru-RU" dirty="0"/>
              <a:t> результатами </a:t>
            </a:r>
            <a:r>
              <a:rPr lang="ru-RU" dirty="0" err="1"/>
              <a:t>виробництва</a:t>
            </a:r>
            <a:r>
              <a:rPr lang="ru-RU" dirty="0"/>
              <a:t> за </a:t>
            </a:r>
            <a:r>
              <a:rPr lang="ru-RU" dirty="0" err="1"/>
              <a:t>період</a:t>
            </a:r>
            <a:r>
              <a:rPr lang="ru-RU" dirty="0"/>
              <a:t> (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за 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endParaRPr lang="ru-RU" dirty="0"/>
          </a:p>
          <a:p>
            <a:r>
              <a:rPr lang="ru-RU" dirty="0"/>
              <a:t>−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товарної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, </a:t>
            </a:r>
            <a:r>
              <a:rPr lang="ru-RU" dirty="0" err="1"/>
              <a:t>прибуток</a:t>
            </a:r>
            <a:r>
              <a:rPr lang="ru-RU" dirty="0"/>
              <a:t>, </a:t>
            </a:r>
            <a:r>
              <a:rPr lang="ru-RU" dirty="0" err="1"/>
              <a:t>собівартість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рентабельність</a:t>
            </a:r>
            <a:r>
              <a:rPr lang="ru-RU" dirty="0"/>
              <a:t>, </a:t>
            </a:r>
            <a:r>
              <a:rPr lang="ru-RU" dirty="0" err="1"/>
              <a:t>дохід</a:t>
            </a:r>
            <a:r>
              <a:rPr lang="ru-RU" dirty="0"/>
              <a:t>, </a:t>
            </a:r>
            <a:r>
              <a:rPr lang="ru-RU" dirty="0" err="1"/>
              <a:t>коефіцієнти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строк </a:t>
            </a:r>
            <a:r>
              <a:rPr lang="ru-RU" dirty="0" err="1"/>
              <a:t>окупності</a:t>
            </a:r>
            <a:r>
              <a:rPr lang="ru-RU" dirty="0"/>
              <a:t> </a:t>
            </a:r>
            <a:r>
              <a:rPr lang="ru-RU" dirty="0" err="1"/>
              <a:t>капіталовкладень</a:t>
            </a:r>
            <a:r>
              <a:rPr lang="ru-RU" dirty="0"/>
              <a:t>, </a:t>
            </a:r>
            <a:r>
              <a:rPr lang="ru-RU" dirty="0" err="1"/>
              <a:t>дивіденди</a:t>
            </a:r>
            <a:r>
              <a:rPr lang="ru-RU" dirty="0"/>
              <a:t> на одну </a:t>
            </a:r>
            <a:r>
              <a:rPr lang="ru-RU" dirty="0" err="1"/>
              <a:t>акцію</a:t>
            </a:r>
            <a:r>
              <a:rPr lang="ru-RU" dirty="0"/>
              <a:t> і т.д.).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результативність</a:t>
            </a:r>
            <a:r>
              <a:rPr lang="ru-RU" dirty="0"/>
              <a:t> персоналу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кінцевими</a:t>
            </a:r>
            <a:r>
              <a:rPr lang="ru-RU" dirty="0"/>
              <a:t> результатами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. Але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не </a:t>
            </a:r>
            <a:r>
              <a:rPr lang="ru-RU" dirty="0" err="1"/>
              <a:t>враховує</a:t>
            </a:r>
            <a:r>
              <a:rPr lang="ru-RU" dirty="0"/>
              <a:t>, як,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досягнуто</a:t>
            </a:r>
            <a:r>
              <a:rPr lang="ru-RU" dirty="0"/>
              <a:t> </a:t>
            </a:r>
            <a:r>
              <a:rPr lang="ru-RU" dirty="0" err="1"/>
              <a:t>вказаний</a:t>
            </a:r>
            <a:r>
              <a:rPr lang="ru-RU" dirty="0"/>
              <a:t> результат.</a:t>
            </a:r>
          </a:p>
          <a:p>
            <a:r>
              <a:rPr lang="ru-RU" dirty="0"/>
              <a:t>2)	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критеріальних</a:t>
            </a:r>
            <a:r>
              <a:rPr lang="ru-RU" dirty="0"/>
              <a:t> </a:t>
            </a:r>
            <a:r>
              <a:rPr lang="ru-RU" dirty="0" err="1"/>
              <a:t>показниках</a:t>
            </a:r>
            <a:r>
              <a:rPr lang="ru-RU" dirty="0"/>
              <a:t> </a:t>
            </a:r>
            <a:r>
              <a:rPr lang="ru-RU" dirty="0" err="1"/>
              <a:t>результативності</a:t>
            </a:r>
            <a:r>
              <a:rPr lang="ru-RU" dirty="0"/>
              <a:t> і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живої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(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і </a:t>
            </a:r>
            <a:r>
              <a:rPr lang="ru-RU" dirty="0" err="1"/>
              <a:t>динаміка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, </a:t>
            </a:r>
            <a:r>
              <a:rPr lang="ru-RU" dirty="0" err="1"/>
              <a:t>питома</a:t>
            </a:r>
            <a:r>
              <a:rPr lang="ru-RU" dirty="0"/>
              <a:t> вага оплати </a:t>
            </a:r>
            <a:r>
              <a:rPr lang="ru-RU" dirty="0" err="1"/>
              <a:t>праці</a:t>
            </a:r>
            <a:r>
              <a:rPr lang="ru-RU" dirty="0"/>
              <a:t> у </a:t>
            </a:r>
            <a:r>
              <a:rPr lang="ru-RU" dirty="0" err="1"/>
              <a:t>собівартості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норм </a:t>
            </a:r>
            <a:r>
              <a:rPr lang="ru-RU" dirty="0" err="1"/>
              <a:t>виробітку</a:t>
            </a:r>
            <a:r>
              <a:rPr lang="ru-RU" dirty="0"/>
              <a:t>, </a:t>
            </a:r>
            <a:r>
              <a:rPr lang="ru-RU" dirty="0" err="1"/>
              <a:t>трудомісткість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фондоозброєність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часу,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коефіцієнти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травматизму і т.д.). Друга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розділяє</a:t>
            </a:r>
            <a:r>
              <a:rPr lang="ru-RU" dirty="0"/>
              <a:t> персонал за </a:t>
            </a:r>
            <a:r>
              <a:rPr lang="ru-RU" dirty="0" err="1"/>
              <a:t>диференціацією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та не </a:t>
            </a:r>
            <a:r>
              <a:rPr lang="ru-RU" dirty="0" err="1"/>
              <a:t>враховує</a:t>
            </a:r>
            <a:r>
              <a:rPr lang="ru-RU" dirty="0"/>
              <a:t> </a:t>
            </a:r>
            <a:r>
              <a:rPr lang="ru-RU" dirty="0" err="1"/>
              <a:t>ринковий</a:t>
            </a:r>
            <a:r>
              <a:rPr lang="ru-RU" dirty="0"/>
              <a:t> компонент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65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0618"/>
            <a:ext cx="1192638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3)	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концепцію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персоналу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форм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ним,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персоналу, </a:t>
            </a:r>
            <a:r>
              <a:rPr lang="ru-RU" dirty="0" err="1"/>
              <a:t>мотивації</a:t>
            </a:r>
            <a:r>
              <a:rPr lang="ru-RU" dirty="0"/>
              <a:t>, </a:t>
            </a:r>
            <a:r>
              <a:rPr lang="ru-RU" dirty="0" err="1"/>
              <a:t>соціально</a:t>
            </a:r>
            <a:r>
              <a:rPr lang="ru-RU" dirty="0"/>
              <a:t>-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в </a:t>
            </a:r>
            <a:r>
              <a:rPr lang="ru-RU" dirty="0" err="1"/>
              <a:t>колективі</a:t>
            </a:r>
            <a:r>
              <a:rPr lang="ru-RU" dirty="0"/>
              <a:t> (</a:t>
            </a:r>
            <a:r>
              <a:rPr lang="ru-RU" dirty="0" err="1"/>
              <a:t>критеріальними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 є структура персоналу,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, </a:t>
            </a:r>
            <a:r>
              <a:rPr lang="ru-RU" dirty="0" err="1"/>
              <a:t>плинність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, </a:t>
            </a:r>
            <a:r>
              <a:rPr lang="ru-RU" dirty="0" err="1"/>
              <a:t>дисципліна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фонду </a:t>
            </a:r>
            <a:r>
              <a:rPr lang="ru-RU" dirty="0" err="1"/>
              <a:t>робочого</a:t>
            </a:r>
            <a:r>
              <a:rPr lang="ru-RU" dirty="0"/>
              <a:t> часу, </a:t>
            </a:r>
            <a:r>
              <a:rPr lang="ru-RU" dirty="0" err="1"/>
              <a:t>рівномірність</a:t>
            </a:r>
            <a:r>
              <a:rPr lang="ru-RU" dirty="0"/>
              <a:t> </a:t>
            </a:r>
            <a:r>
              <a:rPr lang="ru-RU" dirty="0" err="1"/>
              <a:t>завантаження</a:t>
            </a:r>
            <a:r>
              <a:rPr lang="ru-RU" dirty="0"/>
              <a:t> персоналу, </a:t>
            </a:r>
            <a:r>
              <a:rPr lang="ru-RU" dirty="0" err="1"/>
              <a:t>витрати</a:t>
            </a:r>
            <a:r>
              <a:rPr lang="ru-RU" dirty="0"/>
              <a:t> на одного </a:t>
            </a:r>
            <a:r>
              <a:rPr lang="ru-RU" dirty="0" err="1"/>
              <a:t>працюючого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плану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соціально-психологічний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у </a:t>
            </a:r>
            <a:r>
              <a:rPr lang="ru-RU" dirty="0" err="1"/>
              <a:t>колективі</a:t>
            </a:r>
            <a:r>
              <a:rPr lang="ru-RU" dirty="0"/>
              <a:t> і т.д.).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диференціює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за видами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враховує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соціально-психологічні</a:t>
            </a:r>
            <a:r>
              <a:rPr lang="ru-RU" dirty="0"/>
              <a:t> потреби і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самореалізації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описаних</a:t>
            </a:r>
            <a:r>
              <a:rPr lang="ru-RU" dirty="0"/>
              <a:t> </a:t>
            </a:r>
            <a:r>
              <a:rPr lang="ru-RU" dirty="0" err="1"/>
              <a:t>концепціях</a:t>
            </a:r>
            <a:r>
              <a:rPr lang="ru-RU" dirty="0"/>
              <a:t> </a:t>
            </a:r>
            <a:r>
              <a:rPr lang="ru-RU" dirty="0" err="1"/>
              <a:t>різний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тому до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складнощі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служб </a:t>
            </a:r>
            <a:r>
              <a:rPr lang="ru-RU" dirty="0" err="1"/>
              <a:t>управління</a:t>
            </a:r>
            <a:r>
              <a:rPr lang="ru-RU" dirty="0"/>
              <a:t> персоналом;</a:t>
            </a:r>
          </a:p>
          <a:p>
            <a:r>
              <a:rPr lang="ru-RU" dirty="0"/>
              <a:t>-	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стандартизованих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діагностику</a:t>
            </a:r>
            <a:r>
              <a:rPr lang="ru-RU" dirty="0"/>
              <a:t>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і кадрового </a:t>
            </a:r>
            <a:r>
              <a:rPr lang="ru-RU" dirty="0" err="1"/>
              <a:t>потенціалу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важкість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на конкретному </a:t>
            </a:r>
            <a:r>
              <a:rPr lang="ru-RU" dirty="0" err="1"/>
              <a:t>підприємстві</a:t>
            </a:r>
            <a:r>
              <a:rPr lang="ru-RU" dirty="0"/>
              <a:t> за </a:t>
            </a:r>
            <a:r>
              <a:rPr lang="ru-RU" dirty="0" err="1"/>
              <a:t>кількісними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 і </a:t>
            </a:r>
            <a:r>
              <a:rPr lang="ru-RU" dirty="0" err="1"/>
              <a:t>якісними</a:t>
            </a:r>
            <a:r>
              <a:rPr lang="ru-RU" dirty="0"/>
              <a:t> характеристиками;</a:t>
            </a:r>
          </a:p>
          <a:p>
            <a:r>
              <a:rPr lang="ru-RU" dirty="0"/>
              <a:t>-	</a:t>
            </a:r>
            <a:r>
              <a:rPr lang="ru-RU" dirty="0" err="1"/>
              <a:t>розходження</a:t>
            </a:r>
            <a:r>
              <a:rPr lang="ru-RU" dirty="0"/>
              <a:t> в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на </a:t>
            </a:r>
            <a:r>
              <a:rPr lang="ru-RU" dirty="0" err="1"/>
              <a:t>організаційному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лінійного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і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персоналом;</a:t>
            </a:r>
          </a:p>
          <a:p>
            <a:r>
              <a:rPr lang="ru-RU" dirty="0"/>
              <a:t>-	</a:t>
            </a:r>
            <a:r>
              <a:rPr lang="ru-RU" dirty="0" err="1"/>
              <a:t>різниця</a:t>
            </a:r>
            <a:r>
              <a:rPr lang="ru-RU" dirty="0"/>
              <a:t> у методиках </a:t>
            </a:r>
            <a:r>
              <a:rPr lang="ru-RU" dirty="0" err="1"/>
              <a:t>соціально-психологічної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,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 й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соціометрії</a:t>
            </a:r>
            <a:r>
              <a:rPr lang="ru-RU" dirty="0"/>
              <a:t>, </a:t>
            </a:r>
            <a:r>
              <a:rPr lang="ru-RU" dirty="0" err="1"/>
              <a:t>групових</a:t>
            </a:r>
            <a:r>
              <a:rPr lang="ru-RU" dirty="0"/>
              <a:t> </a:t>
            </a:r>
            <a:r>
              <a:rPr lang="ru-RU" dirty="0" err="1"/>
              <a:t>оцінювальних</a:t>
            </a:r>
            <a:r>
              <a:rPr lang="ru-RU" dirty="0"/>
              <a:t> </a:t>
            </a:r>
            <a:r>
              <a:rPr lang="ru-RU" dirty="0" err="1"/>
              <a:t>сесій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систем </a:t>
            </a:r>
            <a:r>
              <a:rPr lang="ru-RU" dirty="0" err="1"/>
              <a:t>управління</a:t>
            </a:r>
            <a:r>
              <a:rPr lang="ru-RU" dirty="0"/>
              <a:t> персоналом </a:t>
            </a:r>
            <a:r>
              <a:rPr lang="ru-RU" dirty="0" err="1"/>
              <a:t>оцінюється</a:t>
            </a:r>
            <a:r>
              <a:rPr lang="ru-RU" dirty="0"/>
              <a:t>:</a:t>
            </a:r>
          </a:p>
          <a:p>
            <a:r>
              <a:rPr lang="ru-RU" dirty="0"/>
              <a:t>1)	</a:t>
            </a:r>
            <a:r>
              <a:rPr lang="ru-RU" dirty="0" err="1"/>
              <a:t>підготовленість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ступенів</a:t>
            </a:r>
            <a:r>
              <a:rPr lang="ru-RU" dirty="0"/>
              <a:t> до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поставлених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та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розуміння</a:t>
            </a:r>
            <a:r>
              <a:rPr lang="ru-RU" dirty="0"/>
              <a:t> і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установок </a:t>
            </a:r>
            <a:r>
              <a:rPr lang="ru-RU" dirty="0" err="1"/>
              <a:t>керівництва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самостійність</a:t>
            </a:r>
            <a:r>
              <a:rPr lang="ru-RU" dirty="0"/>
              <a:t> постановки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і </a:t>
            </a:r>
            <a:r>
              <a:rPr lang="ru-RU" dirty="0" err="1"/>
              <a:t>компетенції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управлінського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(</a:t>
            </a:r>
            <a:r>
              <a:rPr lang="ru-RU" dirty="0" err="1"/>
              <a:t>лідерські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стиль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орієнтація</a:t>
            </a:r>
            <a:r>
              <a:rPr lang="ru-RU" dirty="0"/>
              <a:t> на результат,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працездатність</a:t>
            </a:r>
            <a:r>
              <a:rPr lang="ru-RU" dirty="0"/>
              <a:t>, авторитет);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30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423" y="140401"/>
            <a:ext cx="1196557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	робота в </a:t>
            </a:r>
            <a:r>
              <a:rPr lang="ru-RU" dirty="0" err="1"/>
              <a:t>команді</a:t>
            </a:r>
            <a:r>
              <a:rPr lang="ru-RU" dirty="0"/>
              <a:t> і </a:t>
            </a:r>
            <a:r>
              <a:rPr lang="ru-RU" dirty="0" err="1"/>
              <a:t>сформованість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і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;</a:t>
            </a:r>
          </a:p>
          <a:p>
            <a:pPr marL="342900" indent="-342900">
              <a:buAutoNum type="arabicParenR" startAt="2"/>
            </a:pPr>
            <a:r>
              <a:rPr lang="ru-RU" dirty="0" smtClean="0"/>
              <a:t>структура </a:t>
            </a:r>
            <a:r>
              <a:rPr lang="ru-RU" dirty="0"/>
              <a:t>і </a:t>
            </a:r>
            <a:r>
              <a:rPr lang="ru-RU" dirty="0" err="1"/>
              <a:t>чисельність</a:t>
            </a:r>
            <a:r>
              <a:rPr lang="ru-RU" dirty="0"/>
              <a:t> кадрового складу (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пропорції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 smtClean="0"/>
              <a:t>управлінським</a:t>
            </a:r>
            <a:r>
              <a:rPr lang="ru-RU" dirty="0" smtClean="0"/>
              <a:t> персоналом</a:t>
            </a:r>
            <a:r>
              <a:rPr lang="ru-RU" dirty="0"/>
              <a:t>, </a:t>
            </a:r>
            <a:r>
              <a:rPr lang="ru-RU" dirty="0" err="1"/>
              <a:t>фахівцями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персоналу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сформованим</a:t>
            </a:r>
            <a:r>
              <a:rPr lang="ru-RU" dirty="0"/>
              <a:t> нормативам</a:t>
            </a:r>
            <a:r>
              <a:rPr lang="ru-RU" dirty="0" smtClean="0"/>
              <a:t>).</a:t>
            </a:r>
          </a:p>
          <a:p>
            <a:r>
              <a:rPr lang="ru-RU" b="1" dirty="0" err="1" smtClean="0"/>
              <a:t>оцінка</a:t>
            </a:r>
            <a:r>
              <a:rPr lang="ru-RU" b="1" dirty="0" smtClean="0"/>
              <a:t> </a:t>
            </a:r>
            <a:r>
              <a:rPr lang="ru-RU" b="1" dirty="0" err="1"/>
              <a:t>рівня</a:t>
            </a:r>
            <a:r>
              <a:rPr lang="ru-RU" b="1" dirty="0"/>
              <a:t> </a:t>
            </a:r>
            <a:r>
              <a:rPr lang="ru-RU" b="1" dirty="0" err="1" smtClean="0"/>
              <a:t>кваліфікації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з:</a:t>
            </a:r>
          </a:p>
          <a:p>
            <a:r>
              <a:rPr lang="ru-RU" dirty="0"/>
              <a:t>-	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понятійного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наявної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 </a:t>
            </a:r>
            <a:r>
              <a:rPr lang="ru-RU" dirty="0" err="1"/>
              <a:t>отриманій</a:t>
            </a:r>
            <a:r>
              <a:rPr lang="ru-RU" dirty="0"/>
              <a:t> </a:t>
            </a:r>
            <a:r>
              <a:rPr lang="ru-RU" dirty="0" err="1"/>
              <a:t>посаді</a:t>
            </a:r>
            <a:r>
              <a:rPr lang="ru-RU" dirty="0"/>
              <a:t> (сфера маркетингу, </a:t>
            </a:r>
            <a:r>
              <a:rPr lang="ru-RU" dirty="0" err="1"/>
              <a:t>логістики</a:t>
            </a:r>
            <a:r>
              <a:rPr lang="ru-RU" dirty="0"/>
              <a:t>, </a:t>
            </a:r>
            <a:r>
              <a:rPr lang="ru-RU" dirty="0" err="1"/>
              <a:t>фінансів</a:t>
            </a:r>
            <a:r>
              <a:rPr lang="ru-RU" dirty="0"/>
              <a:t>, </a:t>
            </a:r>
            <a:r>
              <a:rPr lang="ru-RU" dirty="0" err="1"/>
              <a:t>управління</a:t>
            </a:r>
            <a:r>
              <a:rPr lang="ru-RU" dirty="0"/>
              <a:t> і т.д.);</a:t>
            </a:r>
          </a:p>
          <a:p>
            <a:r>
              <a:rPr lang="ru-RU" dirty="0"/>
              <a:t>-	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склад і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і </a:t>
            </a:r>
            <a:r>
              <a:rPr lang="ru-RU" dirty="0" err="1"/>
              <a:t>суміжних</a:t>
            </a:r>
            <a:r>
              <a:rPr lang="ru-RU" dirty="0"/>
              <a:t> сферах </a:t>
            </a:r>
            <a:r>
              <a:rPr lang="ru-RU" dirty="0" err="1"/>
              <a:t>діяльності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типових</a:t>
            </a:r>
            <a:r>
              <a:rPr lang="ru-RU" dirty="0"/>
              <a:t> і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нестандартних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співробітниками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відділів</a:t>
            </a:r>
            <a:r>
              <a:rPr lang="ru-RU" dirty="0"/>
              <a:t>, </a:t>
            </a:r>
            <a:r>
              <a:rPr lang="ru-RU" dirty="0" err="1"/>
              <a:t>репутації</a:t>
            </a:r>
            <a:r>
              <a:rPr lang="ru-RU" dirty="0"/>
              <a:t>, </a:t>
            </a:r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виконуваної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співробітників</a:t>
            </a:r>
            <a:r>
              <a:rPr lang="ru-RU" dirty="0"/>
              <a:t>,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і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наявності</a:t>
            </a:r>
            <a:r>
              <a:rPr lang="ru-RU" dirty="0"/>
              <a:t> у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до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та </a:t>
            </a:r>
            <a:r>
              <a:rPr lang="ru-RU" dirty="0" err="1"/>
              <a:t>зацікавленості</a:t>
            </a:r>
            <a:r>
              <a:rPr lang="ru-RU" dirty="0"/>
              <a:t> у </a:t>
            </a:r>
            <a:r>
              <a:rPr lang="ru-RU" dirty="0" err="1"/>
              <a:t>покращенні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.</a:t>
            </a:r>
          </a:p>
          <a:p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кроком</a:t>
            </a:r>
            <a:r>
              <a:rPr lang="ru-RU" dirty="0"/>
              <a:t> є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характеристик </a:t>
            </a:r>
            <a:r>
              <a:rPr lang="ru-RU" dirty="0" err="1"/>
              <a:t>працівників</a:t>
            </a:r>
            <a:r>
              <a:rPr lang="ru-RU" dirty="0"/>
              <a:t>, яка </a:t>
            </a:r>
            <a:r>
              <a:rPr lang="ru-RU" dirty="0" err="1"/>
              <a:t>включає</a:t>
            </a:r>
            <a:r>
              <a:rPr lang="ru-RU" dirty="0"/>
              <a:t> в себе </a:t>
            </a:r>
            <a:r>
              <a:rPr lang="ru-RU" dirty="0" err="1"/>
              <a:t>діагностику</a:t>
            </a:r>
            <a:r>
              <a:rPr lang="ru-RU" dirty="0"/>
              <a:t> таких </a:t>
            </a:r>
            <a:r>
              <a:rPr lang="ru-RU" dirty="0" err="1"/>
              <a:t>показників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</a:t>
            </a:r>
            <a:r>
              <a:rPr lang="ru-RU" dirty="0" err="1"/>
              <a:t>працездатність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швидкої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одного виду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інший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вірно</a:t>
            </a:r>
            <a:r>
              <a:rPr lang="ru-RU" dirty="0"/>
              <a:t> </a:t>
            </a:r>
            <a:r>
              <a:rPr lang="ru-RU" dirty="0" err="1"/>
              <a:t>керувати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робочим</a:t>
            </a:r>
            <a:r>
              <a:rPr lang="ru-RU" dirty="0"/>
              <a:t> часом);</a:t>
            </a:r>
          </a:p>
          <a:p>
            <a:r>
              <a:rPr lang="ru-RU" dirty="0"/>
              <a:t>-	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співробітника</a:t>
            </a:r>
            <a:r>
              <a:rPr lang="ru-RU" dirty="0"/>
              <a:t> як </a:t>
            </a:r>
            <a:r>
              <a:rPr lang="ru-RU" dirty="0" err="1"/>
              <a:t>керівника</a:t>
            </a:r>
            <a:r>
              <a:rPr lang="ru-RU" dirty="0"/>
              <a:t> (</a:t>
            </a:r>
            <a:r>
              <a:rPr lang="ru-RU" dirty="0" err="1"/>
              <a:t>лідерські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стиль </a:t>
            </a:r>
            <a:r>
              <a:rPr lang="ru-RU" dirty="0" err="1"/>
              <a:t>керівництва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в </a:t>
            </a:r>
            <a:r>
              <a:rPr lang="ru-RU" dirty="0" err="1"/>
              <a:t>команді</a:t>
            </a:r>
            <a:r>
              <a:rPr lang="ru-RU" dirty="0"/>
              <a:t>);</a:t>
            </a:r>
          </a:p>
          <a:p>
            <a:r>
              <a:rPr lang="ru-RU" dirty="0"/>
              <a:t>-	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співробітника</a:t>
            </a:r>
            <a:r>
              <a:rPr lang="ru-RU" dirty="0"/>
              <a:t> як </a:t>
            </a:r>
            <a:r>
              <a:rPr lang="ru-RU" dirty="0" err="1"/>
              <a:t>підлеглого</a:t>
            </a:r>
            <a:r>
              <a:rPr lang="ru-RU" dirty="0"/>
              <a:t> (</a:t>
            </a:r>
            <a:r>
              <a:rPr lang="ru-RU" dirty="0" err="1"/>
              <a:t>керованість</a:t>
            </a:r>
            <a:r>
              <a:rPr lang="ru-RU" dirty="0"/>
              <a:t>, </a:t>
            </a:r>
            <a:r>
              <a:rPr lang="ru-RU" dirty="0" err="1"/>
              <a:t>ретельність</a:t>
            </a:r>
            <a:r>
              <a:rPr lang="ru-RU" dirty="0"/>
              <a:t>, </a:t>
            </a:r>
            <a:r>
              <a:rPr lang="ru-RU" dirty="0" err="1"/>
              <a:t>націленість</a:t>
            </a:r>
            <a:r>
              <a:rPr lang="ru-RU" dirty="0"/>
              <a:t> на результат);</a:t>
            </a:r>
          </a:p>
          <a:p>
            <a:r>
              <a:rPr lang="ru-RU" dirty="0"/>
              <a:t>-	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в </a:t>
            </a:r>
            <a:r>
              <a:rPr lang="ru-RU" dirty="0" err="1"/>
              <a:t>конфліктних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(активна, </a:t>
            </a:r>
            <a:r>
              <a:rPr lang="ru-RU" dirty="0" err="1"/>
              <a:t>пасивна</a:t>
            </a:r>
            <a:r>
              <a:rPr lang="ru-RU" dirty="0"/>
              <a:t>, </a:t>
            </a:r>
            <a:r>
              <a:rPr lang="ru-RU" dirty="0" err="1"/>
              <a:t>медіативна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врегулювати</a:t>
            </a:r>
            <a:r>
              <a:rPr lang="ru-RU" dirty="0"/>
              <a:t> </a:t>
            </a:r>
            <a:r>
              <a:rPr lang="ru-RU" dirty="0" err="1"/>
              <a:t>конфліктну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та не буди </a:t>
            </a:r>
            <a:r>
              <a:rPr lang="ru-RU" dirty="0" err="1"/>
              <a:t>її</a:t>
            </a:r>
            <a:r>
              <a:rPr lang="ru-RU" dirty="0"/>
              <a:t> провокатором);</a:t>
            </a:r>
          </a:p>
          <a:p>
            <a:r>
              <a:rPr lang="ru-RU" dirty="0"/>
              <a:t>-	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стійкості</a:t>
            </a:r>
            <a:r>
              <a:rPr lang="ru-RU" dirty="0"/>
              <a:t> (</a:t>
            </a:r>
            <a:r>
              <a:rPr lang="ru-RU" dirty="0" err="1"/>
              <a:t>чутливість</a:t>
            </a:r>
            <a:r>
              <a:rPr lang="ru-RU" dirty="0"/>
              <a:t> до </a:t>
            </a:r>
            <a:r>
              <a:rPr lang="ru-RU" dirty="0" err="1"/>
              <a:t>успіхів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невдач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 й </a:t>
            </a:r>
            <a:r>
              <a:rPr lang="ru-RU" dirty="0" err="1"/>
              <a:t>спілкуванні</a:t>
            </a:r>
            <a:r>
              <a:rPr lang="ru-RU" dirty="0"/>
              <a:t>, </a:t>
            </a:r>
            <a:r>
              <a:rPr lang="ru-RU" dirty="0" err="1"/>
              <a:t>реакція</a:t>
            </a:r>
            <a:r>
              <a:rPr lang="ru-RU" dirty="0"/>
              <a:t> на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колективі</a:t>
            </a:r>
            <a:r>
              <a:rPr lang="ru-RU" dirty="0"/>
              <a:t> та в </a:t>
            </a:r>
            <a:r>
              <a:rPr lang="ru-RU" dirty="0" err="1"/>
              <a:t>організації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526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620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в </a:t>
            </a:r>
            <a:r>
              <a:rPr lang="ru-RU" dirty="0" err="1"/>
              <a:t>діагностиці</a:t>
            </a:r>
            <a:r>
              <a:rPr lang="ru-RU" dirty="0"/>
              <a:t> проводиться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формальних</a:t>
            </a:r>
            <a:r>
              <a:rPr lang="ru-RU" dirty="0"/>
              <a:t> і </a:t>
            </a:r>
            <a:r>
              <a:rPr lang="ru-RU" dirty="0" err="1"/>
              <a:t>неформальних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та </a:t>
            </a:r>
            <a:r>
              <a:rPr lang="ru-RU" dirty="0" err="1"/>
              <a:t>каналів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за </a:t>
            </a:r>
            <a:r>
              <a:rPr lang="ru-RU" dirty="0" err="1"/>
              <a:t>наступними</a:t>
            </a:r>
            <a:r>
              <a:rPr lang="ru-RU" dirty="0"/>
              <a:t> параметрами:</a:t>
            </a:r>
          </a:p>
          <a:p>
            <a:r>
              <a:rPr lang="ru-RU" dirty="0"/>
              <a:t>-	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 </a:t>
            </a:r>
            <a:r>
              <a:rPr lang="ru-RU" dirty="0" err="1"/>
              <a:t>підпорядкування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структурі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 і </a:t>
            </a:r>
            <a:r>
              <a:rPr lang="ru-RU" dirty="0" err="1"/>
              <a:t>неформальних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 в </a:t>
            </a:r>
            <a:r>
              <a:rPr lang="ru-RU" dirty="0" err="1"/>
              <a:t>колективі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готовність</a:t>
            </a:r>
            <a:r>
              <a:rPr lang="ru-RU" dirty="0"/>
              <a:t> до </a:t>
            </a:r>
            <a:r>
              <a:rPr lang="ru-RU" dirty="0" err="1"/>
              <a:t>командної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згуртованість</a:t>
            </a:r>
            <a:r>
              <a:rPr lang="ru-RU" dirty="0"/>
              <a:t>;</a:t>
            </a:r>
          </a:p>
          <a:p>
            <a:r>
              <a:rPr lang="ru-RU" dirty="0"/>
              <a:t>-	причини і стан </a:t>
            </a:r>
            <a:r>
              <a:rPr lang="ru-RU" dirty="0" err="1"/>
              <a:t>соціально-психологічної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налагодженість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й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структурними</a:t>
            </a:r>
            <a:r>
              <a:rPr lang="ru-RU" dirty="0"/>
              <a:t> </a:t>
            </a:r>
            <a:r>
              <a:rPr lang="ru-RU" dirty="0" err="1"/>
              <a:t>підрозділами</a:t>
            </a:r>
            <a:r>
              <a:rPr lang="ru-RU" dirty="0"/>
              <a:t> та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вищими</a:t>
            </a:r>
            <a:r>
              <a:rPr lang="ru-RU" dirty="0"/>
              <a:t> ланками </a:t>
            </a:r>
            <a:r>
              <a:rPr lang="ru-RU" dirty="0" err="1"/>
              <a:t>керівництва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, </a:t>
            </a:r>
            <a:r>
              <a:rPr lang="ru-RU" dirty="0" err="1"/>
              <a:t>своєчасність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соціально-психологічного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та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підрозділах</a:t>
            </a:r>
            <a:r>
              <a:rPr lang="ru-RU" dirty="0"/>
              <a:t> [22].</a:t>
            </a:r>
          </a:p>
          <a:p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оцінок</a:t>
            </a:r>
            <a:r>
              <a:rPr lang="ru-RU" dirty="0"/>
              <a:t> </a:t>
            </a:r>
            <a:r>
              <a:rPr lang="ru-RU" dirty="0" err="1"/>
              <a:t>робляться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потреби в </a:t>
            </a:r>
            <a:r>
              <a:rPr lang="ru-RU" dirty="0" err="1"/>
              <a:t>перепідготовці</a:t>
            </a:r>
            <a:r>
              <a:rPr lang="ru-RU" dirty="0"/>
              <a:t> </a:t>
            </a:r>
            <a:r>
              <a:rPr lang="ru-RU" dirty="0" err="1"/>
              <a:t>працюючих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 і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.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управлінського</a:t>
            </a:r>
            <a:r>
              <a:rPr lang="ru-RU" dirty="0"/>
              <a:t> і кадрового аудиту </a:t>
            </a:r>
            <a:r>
              <a:rPr lang="ru-RU" dirty="0" err="1" smtClean="0"/>
              <a:t>визначаються</a:t>
            </a:r>
            <a:r>
              <a:rPr lang="ru-RU" dirty="0" smtClean="0"/>
              <a:t> потреби </a:t>
            </a:r>
            <a:r>
              <a:rPr lang="ru-RU" dirty="0"/>
              <a:t>у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.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потреб,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адекватну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 smtClean="0"/>
              <a:t>3</a:t>
            </a:r>
            <a:r>
              <a:rPr lang="ru-RU" dirty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наступну</a:t>
            </a:r>
            <a:r>
              <a:rPr lang="ru-RU" dirty="0"/>
              <a:t> </a:t>
            </a:r>
            <a:r>
              <a:rPr lang="ru-RU" dirty="0" err="1"/>
              <a:t>найважливішу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, </a:t>
            </a:r>
            <a:r>
              <a:rPr lang="ru-RU" dirty="0" err="1"/>
              <a:t>адекватну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: "</a:t>
            </a:r>
            <a:r>
              <a:rPr lang="ru-RU" dirty="0" err="1"/>
              <a:t>перерозподіл</a:t>
            </a:r>
            <a:r>
              <a:rPr lang="ru-RU" dirty="0"/>
              <a:t>" </a:t>
            </a:r>
            <a:r>
              <a:rPr lang="ru-RU" dirty="0" err="1"/>
              <a:t>функцій</a:t>
            </a:r>
            <a:r>
              <a:rPr lang="ru-RU" dirty="0"/>
              <a:t>, ролей </a:t>
            </a:r>
            <a:r>
              <a:rPr lang="ru-RU" dirty="0" err="1"/>
              <a:t>суб'єктів</a:t>
            </a:r>
            <a:r>
              <a:rPr lang="ru-RU" dirty="0"/>
              <a:t> і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,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у </a:t>
            </a:r>
            <a:r>
              <a:rPr lang="ru-RU" dirty="0" err="1"/>
              <a:t>суб'єкт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самоврядування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делегування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персоналу до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і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і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лідерства</a:t>
            </a:r>
            <a:r>
              <a:rPr lang="ru-RU" dirty="0"/>
              <a:t>.</a:t>
            </a:r>
          </a:p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920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30630" y="0"/>
            <a:ext cx="12057017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самокерованих</a:t>
            </a:r>
            <a:r>
              <a:rPr lang="ru-RU" dirty="0"/>
              <a:t> команд </a:t>
            </a:r>
            <a:r>
              <a:rPr lang="ru-RU" dirty="0" err="1"/>
              <a:t>була</a:t>
            </a:r>
            <a:r>
              <a:rPr lang="ru-RU" dirty="0"/>
              <a:t> введена у </a:t>
            </a:r>
            <a:r>
              <a:rPr lang="ru-RU" dirty="0" err="1"/>
              <a:t>теорію</a:t>
            </a:r>
            <a:r>
              <a:rPr lang="ru-RU" dirty="0"/>
              <a:t> і практику </a:t>
            </a:r>
            <a:r>
              <a:rPr lang="ru-RU" dirty="0" err="1"/>
              <a:t>управління</a:t>
            </a:r>
            <a:r>
              <a:rPr lang="ru-RU" dirty="0"/>
              <a:t> у </a:t>
            </a:r>
            <a:r>
              <a:rPr lang="ru-RU" dirty="0" err="1"/>
              <a:t>середині</a:t>
            </a:r>
            <a:r>
              <a:rPr lang="ru-RU" dirty="0"/>
              <a:t> 20-х </a:t>
            </a:r>
            <a:r>
              <a:rPr lang="ru-RU" dirty="0" err="1"/>
              <a:t>років</a:t>
            </a:r>
            <a:r>
              <a:rPr lang="ru-RU" dirty="0"/>
              <a:t> XX </a:t>
            </a:r>
            <a:r>
              <a:rPr lang="ru-RU" dirty="0" err="1"/>
              <a:t>століття</a:t>
            </a:r>
            <a:r>
              <a:rPr lang="ru-RU" dirty="0"/>
              <a:t> і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глибоко</a:t>
            </a:r>
            <a:r>
              <a:rPr lang="ru-RU" dirty="0"/>
              <a:t> </a:t>
            </a:r>
            <a:r>
              <a:rPr lang="ru-RU" dirty="0" err="1"/>
              <a:t>розроблена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50-х </a:t>
            </a:r>
            <a:r>
              <a:rPr lang="ru-RU" dirty="0" err="1"/>
              <a:t>років</a:t>
            </a:r>
            <a:r>
              <a:rPr lang="ru-RU" dirty="0"/>
              <a:t> XX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Японський</a:t>
            </a:r>
            <a:r>
              <a:rPr lang="ru-RU" dirty="0"/>
              <a:t> менеджмент першим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визнав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концепцію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зародилася</a:t>
            </a:r>
            <a:r>
              <a:rPr lang="ru-RU" dirty="0"/>
              <a:t> вона в США. До </a:t>
            </a:r>
            <a:r>
              <a:rPr lang="ru-RU" dirty="0" err="1"/>
              <a:t>нинішнього</a:t>
            </a:r>
            <a:r>
              <a:rPr lang="ru-RU" dirty="0"/>
              <a:t> часу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накопичено</a:t>
            </a:r>
            <a:r>
              <a:rPr lang="ru-RU" dirty="0"/>
              <a:t> </a:t>
            </a:r>
            <a:r>
              <a:rPr lang="ru-RU" dirty="0" err="1"/>
              <a:t>багатий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(команд)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широко </a:t>
            </a:r>
            <a:r>
              <a:rPr lang="ru-RU" dirty="0" err="1"/>
              <a:t>освітлена</a:t>
            </a:r>
            <a:r>
              <a:rPr lang="ru-RU" dirty="0"/>
              <a:t> в </a:t>
            </a:r>
            <a:r>
              <a:rPr lang="ru-RU" dirty="0" err="1"/>
              <a:t>спеціальній</a:t>
            </a:r>
            <a:r>
              <a:rPr lang="ru-RU" dirty="0"/>
              <a:t> </a:t>
            </a:r>
            <a:r>
              <a:rPr lang="ru-RU" dirty="0" err="1"/>
              <a:t>науковій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 як </a:t>
            </a:r>
            <a:r>
              <a:rPr lang="ru-RU" dirty="0" err="1"/>
              <a:t>із</a:t>
            </a:r>
            <a:r>
              <a:rPr lang="ru-RU" dirty="0"/>
              <a:t> проблем </a:t>
            </a:r>
            <a:r>
              <a:rPr lang="ru-RU" dirty="0" err="1"/>
              <a:t>якості</a:t>
            </a:r>
            <a:r>
              <a:rPr lang="ru-RU" dirty="0"/>
              <a:t>, так і </a:t>
            </a:r>
            <a:r>
              <a:rPr lang="ru-RU" dirty="0" err="1"/>
              <a:t>управління</a:t>
            </a:r>
            <a:r>
              <a:rPr lang="ru-RU" dirty="0"/>
              <a:t> персоналом [22].</a:t>
            </a:r>
          </a:p>
          <a:p>
            <a:r>
              <a:rPr lang="ru-RU" dirty="0" err="1"/>
              <a:t>Делегування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і участь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як </a:t>
            </a:r>
            <a:r>
              <a:rPr lang="ru-RU" dirty="0" err="1"/>
              <a:t>індивідуально</a:t>
            </a:r>
            <a:r>
              <a:rPr lang="ru-RU" dirty="0"/>
              <a:t>, так і </a:t>
            </a:r>
            <a:r>
              <a:rPr lang="ru-RU" dirty="0" err="1"/>
              <a:t>колективно</a:t>
            </a:r>
            <a:r>
              <a:rPr lang="ru-RU" dirty="0"/>
              <a:t> (у командах). </a:t>
            </a:r>
            <a:r>
              <a:rPr lang="ru-RU" dirty="0" err="1"/>
              <a:t>Делегування</a:t>
            </a:r>
            <a:r>
              <a:rPr lang="ru-RU" dirty="0"/>
              <a:t> прав </a:t>
            </a:r>
            <a:r>
              <a:rPr lang="ru-RU" dirty="0" err="1"/>
              <a:t>працівникам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визнання</a:t>
            </a:r>
            <a:r>
              <a:rPr lang="ru-RU" dirty="0"/>
              <a:t> і </a:t>
            </a:r>
            <a:r>
              <a:rPr lang="ru-RU" dirty="0" err="1" smtClean="0"/>
              <a:t>винагороди</a:t>
            </a:r>
            <a:r>
              <a:rPr lang="ru-RU" dirty="0" smtClean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делегування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співробітникам</a:t>
            </a:r>
            <a:r>
              <a:rPr lang="ru-RU" dirty="0"/>
              <a:t> </a:t>
            </a:r>
            <a:r>
              <a:rPr lang="ru-RU" dirty="0" err="1"/>
              <a:t>розмиваються</a:t>
            </a:r>
            <a:r>
              <a:rPr lang="ru-RU" dirty="0"/>
              <a:t> </a:t>
            </a:r>
            <a:r>
              <a:rPr lang="ru-RU" dirty="0" err="1"/>
              <a:t>кордони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керівником</a:t>
            </a:r>
            <a:r>
              <a:rPr lang="ru-RU" dirty="0"/>
              <a:t> і </a:t>
            </a:r>
            <a:r>
              <a:rPr lang="ru-RU" dirty="0" err="1"/>
              <a:t>підлеглими</a:t>
            </a:r>
            <a:r>
              <a:rPr lang="ru-RU" dirty="0"/>
              <a:t>, </a:t>
            </a:r>
            <a:r>
              <a:rPr lang="ru-RU" dirty="0" err="1"/>
              <a:t>створюються</a:t>
            </a:r>
            <a:r>
              <a:rPr lang="ru-RU" dirty="0"/>
              <a:t> "</a:t>
            </a:r>
            <a:r>
              <a:rPr lang="ru-RU" dirty="0" err="1"/>
              <a:t>компанії</a:t>
            </a:r>
            <a:r>
              <a:rPr lang="ru-RU" dirty="0"/>
              <a:t> без </a:t>
            </a:r>
            <a:r>
              <a:rPr lang="ru-RU" dirty="0" err="1"/>
              <a:t>кордонів</a:t>
            </a:r>
            <a:r>
              <a:rPr lang="ru-RU" dirty="0"/>
              <a:t>".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організаційно-інституціональної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повинна </a:t>
            </a:r>
            <a:r>
              <a:rPr lang="ru-RU" dirty="0" err="1"/>
              <a:t>базуватися</a:t>
            </a:r>
            <a:r>
              <a:rPr lang="ru-RU" dirty="0"/>
              <a:t> на таких </a:t>
            </a:r>
            <a:r>
              <a:rPr lang="ru-RU" dirty="0" err="1"/>
              <a:t>цінностях</a:t>
            </a:r>
            <a:r>
              <a:rPr lang="ru-RU" dirty="0"/>
              <a:t>, як:</a:t>
            </a:r>
          </a:p>
          <a:p>
            <a:r>
              <a:rPr lang="ru-RU" dirty="0"/>
              <a:t>-	</a:t>
            </a:r>
            <a:r>
              <a:rPr lang="ru-RU" dirty="0" err="1"/>
              <a:t>повага</a:t>
            </a:r>
            <a:r>
              <a:rPr lang="ru-RU" dirty="0"/>
              <a:t> до </a:t>
            </a:r>
            <a:r>
              <a:rPr lang="ru-RU" dirty="0" err="1"/>
              <a:t>особистості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найвищі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;</a:t>
            </a:r>
          </a:p>
          <a:p>
            <a:r>
              <a:rPr lang="ru-RU" dirty="0"/>
              <a:t>-	новаторство;</a:t>
            </a:r>
          </a:p>
          <a:p>
            <a:r>
              <a:rPr lang="ru-RU" dirty="0"/>
              <a:t>-	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споживачеві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внутрішньому</a:t>
            </a:r>
            <a:r>
              <a:rPr lang="ru-RU" dirty="0"/>
              <a:t>);</a:t>
            </a:r>
          </a:p>
          <a:p>
            <a:r>
              <a:rPr lang="ru-RU" dirty="0"/>
              <a:t>-	робота в </a:t>
            </a:r>
            <a:r>
              <a:rPr lang="ru-RU" dirty="0" err="1"/>
              <a:t>команді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взаємна</a:t>
            </a:r>
            <a:r>
              <a:rPr lang="ru-RU" dirty="0"/>
              <a:t> </a:t>
            </a:r>
            <a:r>
              <a:rPr lang="ru-RU" dirty="0" err="1"/>
              <a:t>довіра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повинен бути </a:t>
            </a:r>
            <a:r>
              <a:rPr lang="ru-RU" dirty="0" err="1"/>
              <a:t>вбудований</a:t>
            </a:r>
            <a:r>
              <a:rPr lang="ru-RU" dirty="0"/>
              <a:t> в </a:t>
            </a:r>
            <a:r>
              <a:rPr lang="ru-RU" dirty="0" err="1"/>
              <a:t>існуючу</a:t>
            </a:r>
            <a:r>
              <a:rPr lang="ru-RU" dirty="0"/>
              <a:t> систему </a:t>
            </a:r>
            <a:r>
              <a:rPr lang="ru-RU" dirty="0" err="1"/>
              <a:t>управління</a:t>
            </a:r>
            <a:r>
              <a:rPr lang="ru-RU" dirty="0"/>
              <a:t>. Як правило,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</a:t>
            </a:r>
            <a:r>
              <a:rPr lang="ru-RU" dirty="0" err="1"/>
              <a:t>організаційну</a:t>
            </a:r>
            <a:r>
              <a:rPr lang="ru-RU" dirty="0"/>
              <a:t> структуру для </a:t>
            </a:r>
            <a:r>
              <a:rPr lang="ru-RU" dirty="0" err="1"/>
              <a:t>більшого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персоналу до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</a:p>
          <a:p>
            <a:r>
              <a:rPr lang="ru-RU" dirty="0" err="1"/>
              <a:t>Залучення</a:t>
            </a:r>
            <a:r>
              <a:rPr lang="ru-RU" dirty="0"/>
              <a:t> персоналу до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у </a:t>
            </a:r>
            <a:r>
              <a:rPr lang="ru-RU" dirty="0" err="1"/>
              <a:t>двох</a:t>
            </a:r>
            <a:r>
              <a:rPr lang="ru-RU" dirty="0"/>
              <a:t> формах: як </a:t>
            </a:r>
            <a:r>
              <a:rPr lang="ru-RU" dirty="0" err="1"/>
              <a:t>індивідуальній</a:t>
            </a:r>
            <a:r>
              <a:rPr lang="ru-RU" dirty="0"/>
              <a:t>, так і </a:t>
            </a:r>
            <a:r>
              <a:rPr lang="ru-RU" dirty="0" err="1"/>
              <a:t>груповій</a:t>
            </a:r>
            <a:r>
              <a:rPr lang="ru-RU" dirty="0"/>
              <a:t>. </a:t>
            </a:r>
            <a:r>
              <a:rPr lang="ru-RU" dirty="0" err="1"/>
              <a:t>Груповий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об'єднанні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для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широко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при </a:t>
            </a:r>
            <a:r>
              <a:rPr lang="ru-RU" dirty="0" err="1"/>
              <a:t>залученні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у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46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24</TotalTime>
  <Words>4575</Words>
  <Application>Microsoft Office PowerPoint</Application>
  <PresentationFormat>Широкоэкранный</PresentationFormat>
  <Paragraphs>211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Cambria</vt:lpstr>
      <vt:lpstr>Rockwell</vt:lpstr>
      <vt:lpstr>Rockwell Condensed</vt:lpstr>
      <vt:lpstr>Wingdings</vt:lpstr>
      <vt:lpstr>Дерево</vt:lpstr>
      <vt:lpstr>. МЕТОДОЛОГІЯ АУДИТУ ПЕРСОНАЛУ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МЕТОДОЛОГІЯ АУДИТУ ПЕРСОНАЛУ</dc:title>
  <dc:creator>Valeria Tymoshyk</dc:creator>
  <cp:lastModifiedBy>Valeria Tymoshyk</cp:lastModifiedBy>
  <cp:revision>3</cp:revision>
  <dcterms:created xsi:type="dcterms:W3CDTF">2024-04-29T15:47:40Z</dcterms:created>
  <dcterms:modified xsi:type="dcterms:W3CDTF">2024-04-29T16:12:16Z</dcterms:modified>
</cp:coreProperties>
</file>