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87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4" r:id="rId28"/>
    <p:sldId id="275" r:id="rId29"/>
    <p:sldId id="276" r:id="rId30"/>
    <p:sldId id="277" r:id="rId31"/>
    <p:sldId id="278" r:id="rId32"/>
    <p:sldId id="280" r:id="rId33"/>
    <p:sldId id="28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1005E-D5D6-42A3-9CC5-48F82C02C4D1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Маркетингові дослідження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Маркетингове середовище організації.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Маркетингові дослідження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Маркетингова інформаційна система організації.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Сегментування ринку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та позиціонування товару на ринку.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Маркетингову інформацію поділяють на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первинну і вторинну.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Первинна інформація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це дані, одержані в результаті спеціально проведених для вирішення конкретної маркетингової проблеми польових досліджень.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Первинн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інформацію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збирають шляхом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опитування (письмове, усне, телефонне);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спостереження;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експериментів;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імітації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(моделювання).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65104"/>
            <a:ext cx="413995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82168" cy="5411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Переваги первинної інформації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збір відповідно до точно поставленої мети;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відома і контрольована методологія збирання;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результати доступні для туристичної компанії і можуть захищатися від конкурентів;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відомий ступінь надійності.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Великі витрати часу на збирання і обробку;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висока ціна;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сама фірма не завжди може зібрати всі необхідні дані.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Вторинна інформація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дані, зібрані раніше з метою, яка відрізняється від мети конкретного маркетингового дослідження.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Джерела вторинної інформації поділяються на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внутрішні та зовнішні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До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відносять такі дані: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у тому числі:дебіторська та кредиторська заборгованість;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внутрішньовиробничої статистики;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системи обліку витрат;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звіти служб підприємств.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зовнішньої інформації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відносять урядову й неурядові.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Урядова інформація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Уряд збирає і розсилає великий обсяг статистичного й описового матеріалу з таких питань, як ціноутворення, кредит, гарантії продукції та нечесні методи торгівлі.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Неурядова інформація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періодичні видання;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книги, монографії й інші неперіодичні публікації;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комерційне дослідження організації;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Інтернет.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Переваги вторинної інформації: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дешевизна (порівняно з первинною інформацією);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можливість зіставлення кількох джерел;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швидкість отримання;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достовірність інформація, зібрана з незалежних джерел.</a:t>
            </a:r>
          </a:p>
          <a:p>
            <a:pPr>
              <a:buFontTx/>
              <a:buChar char="-"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неповнота;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тенденція до старіння;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іноді невідома методологія збиранням й обробки;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неможливість оцінити достовірність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Якщо потрібні </a:t>
            </a:r>
            <a:r>
              <a:rPr lang="uk-UA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первинні данні</a:t>
            </a: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вирішують:</a:t>
            </a: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Хто збирає дані?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(самостійно чи найняти зовнішню організацію) </a:t>
            </a:r>
          </a:p>
          <a:p>
            <a:pPr>
              <a:spcBef>
                <a:spcPts val="0"/>
              </a:spcBef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Переваги власного дослідницького відділу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повна інформованість щодо діяльності компанії;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постійний збір і збереження даних;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високий ступінь лояльності і відповідальності;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конфіденційність результатів дослідження.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постійні витрати;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обмеженість кругозору;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надмірна підтримка </a:t>
            </a:r>
          </a:p>
          <a:p>
            <a:pPr lvl="0">
              <a:spcBef>
                <a:spcPts val="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керівництва.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3203848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54176" cy="5555704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Яка інформація повинна збиратися?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Кого чи що варто досліджувати?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(споживачів, співробітників, канали збуту)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Скільки буде коштувати дослідження?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 буде проводитися збір?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Яка тривалість періоду збору даних?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Коли і де варто збирати 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інформацію?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21088"/>
            <a:ext cx="291581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Сегментування та позиціонування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товару на ринку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Сегментування ринку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розподіл споживачів на групи (сегменти), які відрізняються відносною однорідністю попиту, смаків, уподобань або реакцією на ті чи інші види маркетингової діяльності.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сегментування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вибір сегмента (або сегментів) споживачів, на задоволення потреб якого буде зорієнтована діяльність фірми.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Сегмент ринку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особливим чином виділена частина ринку (група споживачів), що має деякі загальні ознаки.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9552" y="1916832"/>
            <a:ext cx="8136904" cy="3744416"/>
            <a:chOff x="1296" y="5328"/>
            <a:chExt cx="9362" cy="446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296" y="5328"/>
              <a:ext cx="2593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СЕГМЕНТАЦІЯ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Визначення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принципів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сегментування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ринку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Складання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профілю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сегментів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що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отримані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446" y="5328"/>
              <a:ext cx="2756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ВИБІР ЦІЛЬОВИХ СЕГМЕНТІВ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Оцінка ступеня привабливості сегментів, що отримані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Вибір одного або кількох сегментів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742" y="5328"/>
              <a:ext cx="2916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ПОЗИЦІОНУВАННЯ ТОВАРУ НА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Рішення про позиціонування товару в кожному з цільових сегментів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Розробка комплексу маркетингу для кожного цільового сегмента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888" y="7267"/>
              <a:ext cx="527" cy="7"/>
            </a:xfrm>
            <a:prstGeom prst="line">
              <a:avLst/>
            </a:prstGeom>
            <a:noFill/>
            <a:ln w="19050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7200" y="7267"/>
              <a:ext cx="583" cy="7"/>
            </a:xfrm>
            <a:prstGeom prst="line">
              <a:avLst/>
            </a:prstGeom>
            <a:noFill/>
            <a:ln w="19050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763688" y="980728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Заходи цільового маркетингу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Сегментація ринків споживачів товарів проводиться з урахуванням 1)географічних, 2)демографічних, 3)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психографічних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факторів та 4) факторів поведінки споживача.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Географічний фактор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розташування регіону;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чисельність та густота населення;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структура комерційної діяльності;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клімат;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динаміка розвитку регіону;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рівень інфляції і тощо.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1.Маркетингове середовище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організації.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Маркетингове середовище організації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сукупність факторів, які впливають на процес управління маркетингом підприємства, його маркетинговий розвиток та взаємовідносини із споживачами.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 Основне завдання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аналізу маркетингового середовища в тому, щоб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взаємоузгодити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вплив середовища, потреби цільового ринку, мету та можливості підприємства.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Ігнорування аналізу маркетингового середовища призводить до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прийняття необґрунтованих рішень; стратегії пасивного реагування на ринкові зміни; непослідовних рішень; запізнень введення інновацій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 Демографічний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стать, вік,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 сім'ї 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етапи життєвого циклу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ім'ї 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сфера діяльності,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рівень доходів на місяць ,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освіта,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релігійні переконання,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національність.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Психографічний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суспільний клас (порівняно стабільні групи суспільства, розташовані в ієрархічному порядку),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спосіб життя,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типи особистості,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адаптивність споживачів до нового товару (розподіл споживачів за реакцією на появу нового товару або нової збутової концепції),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суперноватори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- 2,5 %;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новатори - 13,5 %;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помірковані новатори - 34%;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помірковані консерватори - 34%;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суперконсерватори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-16%.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4. Поведінковий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Залежно від статусу користувача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ринки поділяються на сегменти: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тих, хто не користується товаром;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колишніх користувачів;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потенційних користувачів;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користувачів-новачків;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регулярних користувачів.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Ідеальний ланцюжок маркетингової діяльності: сьогодні потенційний, завтра - постійний клієнт.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Ступінь випадковості покупки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придбання товару має випадковий характер або звичайна покупка.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Пошук вигоди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пошук на ринку товарів високої якості, високого рівня обслуговування, нижчої ціни та менших витрат на експлуатацію.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Ступінь використання товару та ступінь лояльності до товарної марки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ніколи не купує продукцію цього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як правило, не купує продукцію цього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купує продукцію цього підприємства лише за нижчу ціну;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здебільшого купує тільки продукцію цього підприємства.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5. Ступінь готовності купити товар: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 бажає купити;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 готовий купити товар зараз;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недостатньо проінформований, щоб купити;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цікавиться виробом;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бажає купити виріб;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обов'язково купить виріб.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6. За емоційним ставленням до товару: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 ентузіазмом;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позитивне;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байдуже;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негативне;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вороже.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319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Сегментація ринку товарів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виробничого призначення</a:t>
            </a: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ознаки сегментації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галузь господарства,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розміри фірми,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технологія виробництва,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економічні можливості покупця,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географічне розташування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специфіка організації закупівлі,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очікувані вигоди,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процес прийняття рішень,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інтенсивність споживання,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технологічні та індивідуальні характеристики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Вибір підприємством цільового ринку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0558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i="1" dirty="0" smtClean="0"/>
              <a:t>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Цільовий ринок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найпридатніша і найвигідніша для підприємства група сегментів ринку чи один сегмент, на який спрямована його діяльність.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Критерій сегментації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показник того, наскільки правильно підприємство вибрало той чи інший ринок діяльності і варіант охоплення ринку: недиференційований (масовий), диференційований чи концентрований маркетинг.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Ринкові сегменти, в яких фірма забезпечила собі панівне і стабільне положення, називають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ринковою нішею.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Масовий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підприємство пропонує ринку єдиний товар, розраховуючи на вигідного покупця.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Диференційований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підприємство намагається охопити якомога більшу кількість сегментів ринку.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Концентрований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цілеспрямована робота тільки на одному сегменті ринку, з однією групою споживачів.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Вибір сегмента здійснюється з урахуванням таких критеріїв.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 Прибутковість сегмента.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 Доступність каналів збуту в сегменті.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 Конкуренція в сегменті. 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 Ефективність збуту товарів (вирішення питань транспортування, складування, доробки товару, наявність інфраструктури - шляхи, зв'язки, обслуговування).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5. Рекламні можливості в сегменті.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6. Можливості сервісу в сегменті"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7. Залежність сегмента від стримувальних факторів( економічних, політичних).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Позиціонування товару на ринку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товару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комплекс маркетингових заходів, завдяки яким споживачі ідентифікують цей товар порівняно з товарами-конкурентами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Процедура позиціонування товару (послуги) відбувається в три етапи: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етап: виявлення певних характеристик товару, які надають переваги споживачеві;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етап: виявлення кола концентрації діяльності конкурента;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 етап: порівняння результатів першого та другого етапів з метою виявлення незайнятої ніші.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63367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товару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згідно атрибутам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згідно використанню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по співвідношенню «ціна / якість»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за характеристиками товару 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 низькою ціною;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на сервісі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("три роки гарантії на всі товари фірми");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на вигодах,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які надають товари або на вирішенні проблеми;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по відношенню до певних груп споживачів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відповідно до ситуації, в якій використовується товар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("Якщо у вас заклало ніс...");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746376"/>
            <a:ext cx="8229600" cy="3111624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 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Маркетингове мікросередовище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частина середовища, в якому фірма безпосередньо функціонує в процесі маркетингової діяльності.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До складових мікросередовища належать: безпосередньо підприємство, постачальники, маркетингові посередники, споживачі, конкуренти, громадськість.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328592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7039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походженням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(зв'язок товару з місцем його виготовлення "німецька надійність", "японська якість");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категорією товару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товару або фірми як "номер 1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основі порівняння товару фірми з товарами конкурентів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умовами застосування товару, який пропонується на продаж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для миття посуду у холодній воді);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різновидом товару, який пропонується на продаж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позитивних особливостях технології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іміджі (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товар асоціюється із особистістю).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Існує кілька варіантів позиціонування.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Виділення однієї характеристики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Використовується рідко, оскільки він має недолік - не враховує специфіки певних сегментів ринку.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 Виділення двох характеристик.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Найчастіше в якості характеристики використовують показники з різних технологічних груп. Як правило, одним з критеріїв позиціонування виступає ціновий фактор, а інший - технологічна особливість товару.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Виділення трьох і більше характеристик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найбільш точно визначає місце товару на ринку, але збільшується загроза так званого «розмитого» позиціонування і зростають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3668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Фактори, що впливають на купівельну поведінку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3568" y="1412776"/>
            <a:ext cx="7776864" cy="4311129"/>
            <a:chOff x="1728" y="8704"/>
            <a:chExt cx="8354" cy="656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729" y="8704"/>
              <a:ext cx="3747" cy="2193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Культурні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субкультура;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становище</a:t>
              </a: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6336" y="8704"/>
              <a:ext cx="3746" cy="2193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Соціальні</a:t>
              </a: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референтні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групи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родина;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соціальна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роль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статус</a:t>
              </a: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3745" y="11130"/>
              <a:ext cx="4609" cy="1009"/>
            </a:xfrm>
            <a:prstGeom prst="rect">
              <a:avLst/>
            </a:prstGeom>
            <a:noFill/>
            <a:ln w="2857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ПОКУПЕЦЬ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728" y="12303"/>
              <a:ext cx="4467" cy="2961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1.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Особистісні</a:t>
              </a: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вік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етап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життєвого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циклу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родини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рід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заняття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економічне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становище;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спосіб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життя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тип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особистості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її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імідж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338" y="12303"/>
              <a:ext cx="3742" cy="2961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Психологічні</a:t>
              </a: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       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мотивація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сприйняття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опанування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переконання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стосунки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737" y="10950"/>
              <a:ext cx="1009" cy="433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3026" y="12021"/>
              <a:ext cx="720" cy="285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8353" y="10950"/>
              <a:ext cx="865" cy="433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 flipV="1">
              <a:off x="8353" y="11911"/>
              <a:ext cx="577" cy="3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поведінку споживача значно впливають купівельні мотиви :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раціональних і емоційні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Раціональні мотиви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економія ( головне - заощадити гроші під час купівлі) 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якість товарів і послуг. 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Емоційні чинники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почуття переваги, потреба в комфорті, прагнення бути індивідуальним, імітація або наслідування. Купуванню   передує певний емоційний процес, а не раціональний розрахунок.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Маркетингове макросередовище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це ті фактори, якими фірма не може безпосередньо керувати, але які впливають на її маркетингову діяльність.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фактори макросередовища: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демографічні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народжуваність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старіння, становище родини, міграція, освіта);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(доходи, ціни, заощадження, доступність кредиту, інфляція);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(доступність або дефіцит сировини,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забруднення навколишнього середовища);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політичні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(політична стабільність, законодавчі основи бізнесу, регулювання економіки державою);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науково-технічні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(нові технології, розвиток науки,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культурні;</a:t>
            </a: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культурні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(прихильність до традицій, зміни культурних цінностей, мода).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Розрізняють також керовані та некеровані фактори маркетингового середовища.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Керовані фактори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такі фактори, якими підприємство безпосередньо управляє, тобто формує, змінює, контролює їх. До них належать елементи маркетингового комплексу (товар, ціна, збут, просування) та фактори, пов’язані з процесом управління маркетингом (система управління маркетингом, організаційна структура маркетингу, кадри).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Некеровані фактори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ті фактори, на які фірма не може безпосередньо впливати. До них належать такі фактори, як економіка, політика, законодавство, демографія, культура, технологія, екологія.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316416" cy="85010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Маркетингові дослідження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Маркетингова інформаційна система організації.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96448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Маркетингове дослідження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систематичний і об'єктивний пошук, збір і аналіз інформації, що необхідна для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виявлення і вирішення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маркетингових проблем. 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маркетингових досліджень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виявити можливості підприємства для оволодіння конкурентними позиціями на конкретному ринку, знизити рівень невизначеності та комерційного ризику. 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Основні напрями</a:t>
            </a:r>
            <a:b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  <a:t> маркетингових досліджень: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чинники макросередовища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(демографічні, економічні, науково-технічні, природні, політико-правові, культурні);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чинники мікросередовища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(конкуренти, постачальники, посередники, споживачі);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- комплекс маркетингу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(товарна політика, цінова політика,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розподілу та маркетингових комунікацій);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- саме підприємство чи організація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(ефективність організаційної структури, виробничі можливості, професійна кваліфікація працівників тощо).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Маркетингова інформаційна система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— це безперервно діюча система, призначена для збирання, оброблення, аналізу, оцінювання й розподілу інформації.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onspekta.net/studopediaorg/baza1/288942841775.files/image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8172400" cy="38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effectLst/>
                <a:latin typeface="Times New Roman" pitchFamily="18" charset="0"/>
                <a:cs typeface="Times New Roman" pitchFamily="18" charset="0"/>
              </a:rPr>
              <a:t>Відмінності між маркетинговими дослідженнями та маркетинговою розвідкою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892480" cy="5805263"/>
        </p:xfrm>
        <a:graphic>
          <a:graphicData uri="http://schemas.openxmlformats.org/drawingml/2006/table">
            <a:tbl>
              <a:tblPr/>
              <a:tblGrid>
                <a:gridCol w="4446240"/>
                <a:gridCol w="4446240"/>
              </a:tblGrid>
              <a:tr h="318326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Маркетингові дослідження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Маркетингова розвідка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65973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Цілі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глибинної зовнішньої інформації, а також внутрішньої інформації про фірму.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Цілі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зовнішньої інформації про маркетингове середовище і конкурентів.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452729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Завдання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 аналіз даних з конкретних маркетингових ситуацій, а також постійний науковий моніторинг зовнішнього середовища маркетингу.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Завдання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постійне спостереження за зовнішнім середовищем маркетингу,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конкурентами.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246778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Джерела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результати власних наукових маркетингових досліджень, а також повторна інформація, одержана на підставі досліджень.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Джерела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стан і різні характеристики маркетингового середовища, діяльність конкурентів у реальному вимірі.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121457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 одержання інформації: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проведення маркетингових досліджень з використанням спеціальних наукових методів: опитування, спостережень, тестування, аналізу документів, експериментів, спеціальних маркетингових дослідних методик.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 одержання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несистематизованої інформації про середовище маркетингу і конкурентів на підставі використання прихованих методів спостереження, збору й аналіз документів.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14613</TotalTime>
  <Words>1594</Words>
  <Application>Microsoft Office PowerPoint</Application>
  <PresentationFormat>Экран (4:3)</PresentationFormat>
  <Paragraphs>253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Calibri</vt:lpstr>
      <vt:lpstr>Constantia</vt:lpstr>
      <vt:lpstr>Times New Roman</vt:lpstr>
      <vt:lpstr>Wingdings</vt:lpstr>
      <vt:lpstr>Wingdings 2</vt:lpstr>
      <vt:lpstr>Поток</vt:lpstr>
      <vt:lpstr>Тема 2. Маркетингові дослідження</vt:lpstr>
      <vt:lpstr>1.Маркетингове середовище організації.</vt:lpstr>
      <vt:lpstr>Презентация PowerPoint</vt:lpstr>
      <vt:lpstr>Презентация PowerPoint</vt:lpstr>
      <vt:lpstr>Презентация PowerPoint</vt:lpstr>
      <vt:lpstr>2. Маркетингові дослідження. Маркетингова інформаційна система організації. </vt:lpstr>
      <vt:lpstr>Основні напрями  маркетингових досліджень:</vt:lpstr>
      <vt:lpstr> Маркетингова інформаційна система — це безперервно діюча система, призначена для збирання, оброблення, аналізу, оцінювання й розподілу інформації.</vt:lpstr>
      <vt:lpstr>Відмінності між маркетинговими дослідженнями та маркетинговою розвідкою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3.Сегментування та позиціонування  товару на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Вибір підприємством цільового ринку</vt:lpstr>
      <vt:lpstr>Презентация PowerPoint</vt:lpstr>
      <vt:lpstr>Презентация PowerPoint</vt:lpstr>
      <vt:lpstr>Позиціонування товару на ринку</vt:lpstr>
      <vt:lpstr>Презентация PowerPoint</vt:lpstr>
      <vt:lpstr>Презентация PowerPoint</vt:lpstr>
      <vt:lpstr>Презентация PowerPoint</vt:lpstr>
      <vt:lpstr>Фактори, що впливають на купівельну поведінку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Характеристики маркетингу</dc:title>
  <dc:creator>Natala</dc:creator>
  <cp:lastModifiedBy>Учетная запись Майкрософт</cp:lastModifiedBy>
  <cp:revision>14</cp:revision>
  <dcterms:created xsi:type="dcterms:W3CDTF">2016-12-27T12:06:44Z</dcterms:created>
  <dcterms:modified xsi:type="dcterms:W3CDTF">2023-03-02T09:36:20Z</dcterms:modified>
</cp:coreProperties>
</file>