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4F7FA9-A1FF-425E-9D74-4C9FCD17DD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3BF4C78-5E2B-4C59-BC99-5EB33EFEDC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6E9806-5EEA-4CD7-B03B-91E64FECB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EE0941-C7DF-4319-920A-6FAF744F8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2A268F-1EFC-46B4-9D3C-E3652B64E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559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DE23CD-A5A2-4C6E-8C77-50578A20A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D1AB115-4637-4CC5-9A3D-3CFD532A55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EDB3F0-AB43-4602-888E-92AB9E581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8533B4-E5FA-4A2E-9AA8-9E36BF6B9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BEBBD3-951F-434F-96FD-0A9CAD683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19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775D1D0-F45D-4847-AD7C-16AD3A0AC1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794927E-55DB-4DF5-8E4A-730F23E722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3A12BA-E915-4FB8-A6D6-838218786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0036C8-89E6-43AE-97D6-7C147A26A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39496C-0566-444E-8F6B-45B5F1824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12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2A6148-ED11-492A-A371-D1088F853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0E7D26-D931-491F-84EA-E9EFA1636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7E15EC-1CE9-4920-A2A4-BB2162CEC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EA0E39-4993-470A-97F9-74BADFADC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29A5DE-5704-41B2-83BB-71B863506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993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9EAC26-702B-4C4C-92E1-5754D58C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6BAAB5-3B4D-40E7-BB84-5B31119766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20D188-4CFE-4837-AB92-18ABE0897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C4BFC3-C16A-4E40-882A-4D567F5BB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B4BA47-003A-46BF-9577-46045CC58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3426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19D5C-A3E5-482C-9056-34F3DB4D9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3260E6-286B-4700-BAD7-5B4CAE3ACA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8BC5D50-BE4D-41E1-B90A-387C419F33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FE0B5A5-7FE0-4859-A624-3CB1EC32B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BF1AC3-7477-493C-A24C-45F208DAE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BEE102-FF1E-498E-93B4-DE03BE9A5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801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1E256F-13D3-4ADE-8B69-8E9F22C9B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98FF95-65AD-437D-845D-5572CA4A4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6109D75-275E-4D8C-85CC-810D8A5DD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40F3342-B5BA-41E4-BFA4-DAD31DE700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B61A43B-2B9F-45C7-9702-B5B2375DDC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E1E80EB-511B-420F-8A9F-DA57A57FB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86B5ECB-B825-4EDF-B560-BC6ABB69F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D620244-F971-4CC2-B4B9-A85B7AF67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5619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380CF9-85C5-47B4-BF7E-D3593DBFE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DD8DEA-573E-433C-B4DC-D1AA7F013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54E100-65C9-4F13-B30E-E2BC7ED53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4706AB2-0F8C-4F8D-B745-F47992837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932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CD6EAA9-C3BB-4792-8038-306E3123D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43D0DF9-00A9-4716-9528-061387C48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7240384-E06A-4357-B872-BAF1DEB8F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79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A3840-FF1C-4F46-98A9-7C01F9E2A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43BAF0-06D7-45AC-9E80-4DA357AC5A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9A3C95A-35C5-47CD-B7ED-082BDDCDF5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0BFF7D-3BCC-4943-88A2-39ACD3964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328805-B41D-4EDD-AD63-52DAB25B3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87C0BE-E447-4D81-9055-1A7F4B8F7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421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F50BD4-21CC-4A71-AD73-20C4F3981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DAF7417-EC9B-42DB-88D2-0F7E908C9C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2072C24-7728-494C-A1AB-37213EACF2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E82436-6A68-4243-8D14-973D3AC72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F24832-2B01-4C8A-8C18-22566FC69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1989A9-2435-456E-9A06-52AF4D133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344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BBE2A-16E6-4566-99BE-3F1D25732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54E09B-8A59-4CF9-B962-F1785E8AD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1FB0D6-77D6-4716-8D76-9292FD3DF8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198E0-164D-4D44-A049-9852F630C354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5F1849-F02A-4D43-986D-DFE5AB5CB9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A215C8-4B78-42C0-A486-9BFF3F4D9F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CF9F4-DE77-4A6B-B532-31D84B17D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168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664B5B-333B-4C16-A614-D3B874AF7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261" y="12057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4800" b="1" dirty="0"/>
              <a:t>Schematic presentation of main findings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EC7DD51D-A6E8-4C6C-9BD2-8977B8CCE6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855394"/>
              </p:ext>
            </p:extLst>
          </p:nvPr>
        </p:nvGraphicFramePr>
        <p:xfrm>
          <a:off x="1098549" y="3722697"/>
          <a:ext cx="9994901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843">
                  <a:extLst>
                    <a:ext uri="{9D8B030D-6E8A-4147-A177-3AD203B41FA5}">
                      <a16:colId xmlns:a16="http://schemas.microsoft.com/office/drawing/2014/main" val="274195788"/>
                    </a:ext>
                  </a:extLst>
                </a:gridCol>
                <a:gridCol w="1427843">
                  <a:extLst>
                    <a:ext uri="{9D8B030D-6E8A-4147-A177-3AD203B41FA5}">
                      <a16:colId xmlns:a16="http://schemas.microsoft.com/office/drawing/2014/main" val="108629766"/>
                    </a:ext>
                  </a:extLst>
                </a:gridCol>
                <a:gridCol w="1427843">
                  <a:extLst>
                    <a:ext uri="{9D8B030D-6E8A-4147-A177-3AD203B41FA5}">
                      <a16:colId xmlns:a16="http://schemas.microsoft.com/office/drawing/2014/main" val="3233862787"/>
                    </a:ext>
                  </a:extLst>
                </a:gridCol>
                <a:gridCol w="1427843">
                  <a:extLst>
                    <a:ext uri="{9D8B030D-6E8A-4147-A177-3AD203B41FA5}">
                      <a16:colId xmlns:a16="http://schemas.microsoft.com/office/drawing/2014/main" val="2455737233"/>
                    </a:ext>
                  </a:extLst>
                </a:gridCol>
                <a:gridCol w="1587630">
                  <a:extLst>
                    <a:ext uri="{9D8B030D-6E8A-4147-A177-3AD203B41FA5}">
                      <a16:colId xmlns:a16="http://schemas.microsoft.com/office/drawing/2014/main" val="2241924149"/>
                    </a:ext>
                  </a:extLst>
                </a:gridCol>
                <a:gridCol w="1268056">
                  <a:extLst>
                    <a:ext uri="{9D8B030D-6E8A-4147-A177-3AD203B41FA5}">
                      <a16:colId xmlns:a16="http://schemas.microsoft.com/office/drawing/2014/main" val="555146423"/>
                    </a:ext>
                  </a:extLst>
                </a:gridCol>
                <a:gridCol w="1427843">
                  <a:extLst>
                    <a:ext uri="{9D8B030D-6E8A-4147-A177-3AD203B41FA5}">
                      <a16:colId xmlns:a16="http://schemas.microsoft.com/office/drawing/2014/main" val="3343937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&lt;15</a:t>
                      </a:r>
                      <a:endParaRPr lang="en-GB" sz="3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15 - 45</a:t>
                      </a:r>
                      <a:endParaRPr lang="en-GB" sz="32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110-135</a:t>
                      </a:r>
                      <a:endParaRPr lang="en-GB" sz="32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&gt;135</a:t>
                      </a:r>
                      <a:endParaRPr lang="en-GB" sz="3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426782"/>
                  </a:ext>
                </a:extLst>
              </a:tr>
            </a:tbl>
          </a:graphicData>
        </a:graphic>
      </p:graphicFrame>
      <p:sp>
        <p:nvSpPr>
          <p:cNvPr id="8" name="Облачко с текстом: прямоугольное со скругленными углами 7">
            <a:extLst>
              <a:ext uri="{FF2B5EF4-FFF2-40B4-BE49-F238E27FC236}">
                <a16:creationId xmlns:a16="http://schemas.microsoft.com/office/drawing/2014/main" id="{03418851-DF61-4E10-8F8C-C26FCE7234E8}"/>
              </a:ext>
            </a:extLst>
          </p:cNvPr>
          <p:cNvSpPr/>
          <p:nvPr/>
        </p:nvSpPr>
        <p:spPr>
          <a:xfrm>
            <a:off x="765544" y="1808950"/>
            <a:ext cx="2286000" cy="1549398"/>
          </a:xfrm>
          <a:prstGeom prst="wedgeRoundRectCallout">
            <a:avLst>
              <a:gd name="adj1" fmla="val -4635"/>
              <a:gd name="adj2" fmla="val 7968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Prevalence will have unacceptable precision in the most cases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9" name="Облачко с текстом: прямоугольное со скругленными углами 8">
            <a:extLst>
              <a:ext uri="{FF2B5EF4-FFF2-40B4-BE49-F238E27FC236}">
                <a16:creationId xmlns:a16="http://schemas.microsoft.com/office/drawing/2014/main" id="{202A32E8-1570-4BF1-B7EF-D8C451ABABAC}"/>
              </a:ext>
            </a:extLst>
          </p:cNvPr>
          <p:cNvSpPr/>
          <p:nvPr/>
        </p:nvSpPr>
        <p:spPr>
          <a:xfrm>
            <a:off x="3437860" y="1808949"/>
            <a:ext cx="2658139" cy="1547857"/>
          </a:xfrm>
          <a:prstGeom prst="wedgeRoundRectCallout">
            <a:avLst>
              <a:gd name="adj1" fmla="val -4635"/>
              <a:gd name="adj2" fmla="val 7968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Minimum acceptable sample for prevalence 10-90%</a:t>
            </a:r>
          </a:p>
        </p:txBody>
      </p:sp>
      <p:sp>
        <p:nvSpPr>
          <p:cNvPr id="10" name="Облачко с текстом: прямоугольное со скругленными углами 9">
            <a:extLst>
              <a:ext uri="{FF2B5EF4-FFF2-40B4-BE49-F238E27FC236}">
                <a16:creationId xmlns:a16="http://schemas.microsoft.com/office/drawing/2014/main" id="{1FFF2D79-F675-455E-B82A-5FEAD254EB00}"/>
              </a:ext>
            </a:extLst>
          </p:cNvPr>
          <p:cNvSpPr/>
          <p:nvPr/>
        </p:nvSpPr>
        <p:spPr>
          <a:xfrm>
            <a:off x="6397256" y="1810490"/>
            <a:ext cx="2658139" cy="1547857"/>
          </a:xfrm>
          <a:prstGeom prst="wedgeRoundRectCallout">
            <a:avLst>
              <a:gd name="adj1" fmla="val -4635"/>
              <a:gd name="adj2" fmla="val 7968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Good choose in the most cases for prevalence 5-95%</a:t>
            </a:r>
          </a:p>
        </p:txBody>
      </p:sp>
      <p:sp>
        <p:nvSpPr>
          <p:cNvPr id="11" name="Облачко с текстом: прямоугольное со скругленными углами 10">
            <a:extLst>
              <a:ext uri="{FF2B5EF4-FFF2-40B4-BE49-F238E27FC236}">
                <a16:creationId xmlns:a16="http://schemas.microsoft.com/office/drawing/2014/main" id="{69364997-858E-4E49-A94F-2417727A086B}"/>
              </a:ext>
            </a:extLst>
          </p:cNvPr>
          <p:cNvSpPr/>
          <p:nvPr/>
        </p:nvSpPr>
        <p:spPr>
          <a:xfrm>
            <a:off x="9271590" y="1810490"/>
            <a:ext cx="2658139" cy="1547857"/>
          </a:xfrm>
          <a:prstGeom prst="wedgeRoundRectCallout">
            <a:avLst>
              <a:gd name="adj1" fmla="val -4635"/>
              <a:gd name="adj2" fmla="val 7968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Optional choice.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Think whether you need to spent more  resources</a:t>
            </a:r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7475458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51</Words>
  <Application>Microsoft Office PowerPoint</Application>
  <PresentationFormat>Широкоэкранный</PresentationFormat>
  <Paragraphs>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Schematic presentation of main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Schematic presentation of main findings</dc:title>
  <dc:creator>x</dc:creator>
  <cp:lastModifiedBy>x</cp:lastModifiedBy>
  <cp:revision>7</cp:revision>
  <dcterms:created xsi:type="dcterms:W3CDTF">2024-11-18T14:09:02Z</dcterms:created>
  <dcterms:modified xsi:type="dcterms:W3CDTF">2025-04-01T10:44:06Z</dcterms:modified>
</cp:coreProperties>
</file>